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76" r:id="rId3"/>
    <p:sldId id="267" r:id="rId4"/>
    <p:sldId id="278" r:id="rId5"/>
    <p:sldId id="277" r:id="rId6"/>
    <p:sldId id="287" r:id="rId7"/>
    <p:sldId id="283" r:id="rId8"/>
    <p:sldId id="262" r:id="rId9"/>
    <p:sldId id="261" r:id="rId10"/>
    <p:sldId id="284" r:id="rId11"/>
    <p:sldId id="260" r:id="rId12"/>
    <p:sldId id="281" r:id="rId13"/>
    <p:sldId id="282" r:id="rId14"/>
    <p:sldId id="265" r:id="rId15"/>
    <p:sldId id="279" r:id="rId16"/>
    <p:sldId id="266" r:id="rId17"/>
    <p:sldId id="280" r:id="rId18"/>
    <p:sldId id="269" r:id="rId19"/>
    <p:sldId id="270" r:id="rId20"/>
    <p:sldId id="271" r:id="rId21"/>
    <p:sldId id="272" r:id="rId22"/>
    <p:sldId id="285" r:id="rId23"/>
    <p:sldId id="288" r:id="rId24"/>
    <p:sldId id="273" r:id="rId25"/>
    <p:sldId id="268" r:id="rId26"/>
    <p:sldId id="263" r:id="rId27"/>
    <p:sldId id="274" r:id="rId28"/>
    <p:sldId id="264" r:id="rId29"/>
    <p:sldId id="275" r:id="rId30"/>
    <p:sldId id="286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7137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s://www.cs.usfca.edu/~galles/visualization/BPlusTree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s.usfca.edu/~galles/visualization/BTree.html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endParaRPr/>
          </a:p>
        </p:txBody>
      </p:sp>
      <p:sp>
        <p:nvSpPr>
          <p:cNvPr id="5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771525" y="3543300"/>
            <a:ext cx="6053455" cy="961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7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7200" dirty="0" smtClean="0">
                <a:solidFill>
                  <a:srgbClr val="FFFFFF"/>
                </a:solidFill>
                <a:latin typeface="AKTGTO+Arial-BoldMT"/>
                <a:ea typeface="宋体" panose="02010600030101010101" pitchFamily="2" charset="-122"/>
                <a:cs typeface="AKTGTO+Arial-BoldMT"/>
              </a:rPr>
              <a:t>数据库</a:t>
            </a:r>
            <a:r>
              <a:rPr lang="zh-CN" altLang="en-US" sz="7200" dirty="0">
                <a:solidFill>
                  <a:srgbClr val="FFFFFF"/>
                </a:solidFill>
                <a:latin typeface="AKTGTO+Arial-BoldMT"/>
                <a:ea typeface="宋体" panose="02010600030101010101" pitchFamily="2" charset="-122"/>
                <a:cs typeface="AKTGTO+Arial-BoldMT"/>
              </a:rPr>
              <a:t>存储</a:t>
            </a:r>
            <a:endParaRPr lang="zh-CN" sz="7200" dirty="0">
              <a:solidFill>
                <a:srgbClr val="FFFFFF"/>
              </a:solidFill>
              <a:latin typeface="AKTGTO+Arial-BoldMT"/>
              <a:ea typeface="宋体" panose="02010600030101010101" pitchFamily="2" charset="-122"/>
              <a:cs typeface="AKTGTO+Arial-Bold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1478"/>
            <a:ext cx="8229600" cy="4463406"/>
          </a:xfrm>
        </p:spPr>
      </p:pic>
      <p:sp>
        <p:nvSpPr>
          <p:cNvPr id="4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endParaRPr dirty="0"/>
          </a:p>
        </p:txBody>
      </p:sp>
      <p:sp>
        <p:nvSpPr>
          <p:cNvPr id="5" name="object 3"/>
          <p:cNvSpPr txBox="1"/>
          <p:nvPr/>
        </p:nvSpPr>
        <p:spPr>
          <a:xfrm>
            <a:off x="542925" y="825500"/>
            <a:ext cx="3741043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MMNIFQ+MS-PGothic"/>
                <a:ea typeface="宋体" panose="02010600030101010101" pitchFamily="2" charset="-122"/>
                <a:cs typeface="MMNIFQ+MS-PGothic"/>
              </a:rPr>
              <a:t>空间局部性原理</a:t>
            </a:r>
            <a:endParaRPr lang="zh-CN" altLang="en-US" sz="3600" dirty="0">
              <a:solidFill>
                <a:srgbClr val="FFFFFF"/>
              </a:solidFill>
              <a:latin typeface="MMNIFQ+MS-PGothic"/>
              <a:ea typeface="宋体" panose="02010600030101010101" pitchFamily="2" charset="-122"/>
              <a:cs typeface="MMNIFQ+MS-PGothic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611560" y="2492896"/>
            <a:ext cx="7776864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endParaRPr sz="2800" b="1" dirty="0">
              <a:solidFill>
                <a:srgbClr val="2388DB"/>
              </a:solidFill>
              <a:latin typeface="DFKai-SB" panose="03000509000000000000" pitchFamily="65" charset="-120"/>
              <a:ea typeface="DFKai-SB" panose="03000509000000000000" pitchFamily="65" charset="-120"/>
              <a:cs typeface="UAPSKK+ArialMT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467538" y="2276872"/>
            <a:ext cx="7632859" cy="1569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r>
              <a:rPr lang="en-US" altLang="zh-CN" dirty="0" smtClean="0">
                <a:solidFill>
                  <a:srgbClr val="2388DB"/>
                </a:solidFill>
                <a:latin typeface="+mj-lt"/>
                <a:ea typeface="微软雅黑" pitchFamily="34" charset="-122"/>
                <a:cs typeface="UAPSKK+ArialMT"/>
              </a:rPr>
              <a:t>1</a:t>
            </a:r>
            <a:r>
              <a:rPr lang="zh-CN" altLang="en-US" dirty="0" smtClean="0">
                <a:solidFill>
                  <a:srgbClr val="2388DB"/>
                </a:solidFill>
                <a:latin typeface="+mj-lt"/>
                <a:ea typeface="微软雅黑" pitchFamily="34" charset="-122"/>
                <a:cs typeface="UAPSKK+ArialMT"/>
              </a:rPr>
              <a:t>、时间局部性</a:t>
            </a:r>
            <a:r>
              <a:rPr lang="zh-CN" altLang="en-US" dirty="0">
                <a:solidFill>
                  <a:srgbClr val="2388DB"/>
                </a:solidFill>
                <a:latin typeface="+mj-lt"/>
                <a:ea typeface="微软雅黑" pitchFamily="34" charset="-122"/>
                <a:cs typeface="UAPSKK+ArialMT"/>
              </a:rPr>
              <a:t>（</a:t>
            </a:r>
            <a:r>
              <a:rPr lang="en-US" altLang="zh-CN" dirty="0">
                <a:solidFill>
                  <a:srgbClr val="2388DB"/>
                </a:solidFill>
                <a:latin typeface="+mj-lt"/>
                <a:ea typeface="微软雅黑" pitchFamily="34" charset="-122"/>
                <a:cs typeface="UAPSKK+ArialMT"/>
              </a:rPr>
              <a:t>temporal locality</a:t>
            </a:r>
            <a:r>
              <a:rPr lang="zh-CN" altLang="en-US" dirty="0">
                <a:solidFill>
                  <a:srgbClr val="2388DB"/>
                </a:solidFill>
                <a:latin typeface="+mj-lt"/>
                <a:ea typeface="微软雅黑" pitchFamily="34" charset="-122"/>
                <a:cs typeface="UAPSKK+ArialMT"/>
              </a:rPr>
              <a:t>） </a:t>
            </a:r>
            <a:endParaRPr lang="en-US" altLang="zh-CN" dirty="0" smtClean="0">
              <a:solidFill>
                <a:srgbClr val="2388DB"/>
              </a:solidFill>
              <a:latin typeface="+mj-lt"/>
              <a:ea typeface="微软雅黑" pitchFamily="34" charset="-122"/>
              <a:cs typeface="UAPSKK+ArialMT"/>
            </a:endParaRPr>
          </a:p>
          <a:p>
            <a:r>
              <a:rPr lang="en-US" altLang="zh-CN" dirty="0">
                <a:solidFill>
                  <a:srgbClr val="2388DB"/>
                </a:solidFill>
                <a:latin typeface="+mj-lt"/>
                <a:ea typeface="微软雅黑" pitchFamily="34" charset="-122"/>
                <a:cs typeface="UAPSKK+ArialMT"/>
              </a:rPr>
              <a:t>	</a:t>
            </a:r>
            <a:r>
              <a:rPr lang="zh-CN" altLang="en-US" sz="1600" dirty="0" smtClean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被</a:t>
            </a:r>
            <a:r>
              <a:rPr lang="zh-CN" altLang="en-US" sz="16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引用过一次的存储器位置在未来会被多次</a:t>
            </a:r>
            <a:r>
              <a:rPr lang="zh-CN" altLang="en-US" sz="1600" dirty="0" smtClean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引用。 </a:t>
            </a:r>
            <a:endParaRPr lang="en-US" altLang="zh-CN" sz="1600" dirty="0" smtClean="0">
              <a:solidFill>
                <a:srgbClr val="2388DB"/>
              </a:solidFill>
              <a:latin typeface="微软雅黑" pitchFamily="34" charset="-122"/>
              <a:ea typeface="微软雅黑" pitchFamily="34" charset="-122"/>
              <a:cs typeface="UAPSKK+ArialMT"/>
            </a:endParaRPr>
          </a:p>
          <a:p>
            <a:endParaRPr lang="en-US" altLang="zh-CN" sz="1600" dirty="0">
              <a:solidFill>
                <a:srgbClr val="2388DB"/>
              </a:solidFill>
              <a:latin typeface="微软雅黑" pitchFamily="34" charset="-122"/>
              <a:ea typeface="微软雅黑" pitchFamily="34" charset="-122"/>
              <a:cs typeface="UAPSKK+ArialMT"/>
            </a:endParaRPr>
          </a:p>
          <a:p>
            <a:endParaRPr lang="zh-CN" altLang="en-US" sz="1600" dirty="0" smtClean="0">
              <a:solidFill>
                <a:srgbClr val="2388DB"/>
              </a:solidFill>
              <a:latin typeface="微软雅黑" pitchFamily="34" charset="-122"/>
              <a:ea typeface="微软雅黑" pitchFamily="34" charset="-122"/>
              <a:cs typeface="UAPSKK+ArialMT"/>
            </a:endParaRPr>
          </a:p>
          <a:p>
            <a:r>
              <a:rPr lang="en-US" altLang="zh-CN" dirty="0" smtClean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2</a:t>
            </a:r>
            <a:r>
              <a:rPr lang="zh-CN" altLang="en-US" dirty="0" smtClean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、空间局部性（</a:t>
            </a:r>
            <a:r>
              <a:rPr lang="en-US" altLang="zh-CN" dirty="0" smtClean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spatial locality</a:t>
            </a:r>
            <a:r>
              <a:rPr lang="zh-CN" altLang="en-US" dirty="0" smtClean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） </a:t>
            </a:r>
            <a:endParaRPr lang="en-US" altLang="zh-CN" dirty="0" smtClean="0">
              <a:solidFill>
                <a:srgbClr val="2388DB"/>
              </a:solidFill>
              <a:latin typeface="微软雅黑" pitchFamily="34" charset="-122"/>
              <a:ea typeface="微软雅黑" pitchFamily="34" charset="-122"/>
              <a:cs typeface="UAPSKK+ArialMT"/>
            </a:endParaRPr>
          </a:p>
          <a:p>
            <a:r>
              <a:rPr lang="en-US" altLang="zh-CN" sz="1600" dirty="0" smtClean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	</a:t>
            </a:r>
            <a:r>
              <a:rPr lang="zh-CN" altLang="en-US" sz="1600" dirty="0" smtClean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如果</a:t>
            </a:r>
            <a:r>
              <a:rPr lang="zh-CN" altLang="en-US" sz="16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一个存储器的位置被引用，那么将来他附近的位置也会被引用。</a:t>
            </a:r>
            <a:endParaRPr lang="en-US" altLang="zh-CN" sz="1600" dirty="0">
              <a:solidFill>
                <a:srgbClr val="2388DB"/>
              </a:solidFill>
              <a:latin typeface="微软雅黑" pitchFamily="34" charset="-122"/>
              <a:ea typeface="微软雅黑" pitchFamily="34" charset="-122"/>
              <a:cs typeface="UAPSKK+ArialMT"/>
            </a:endParaRPr>
          </a:p>
        </p:txBody>
      </p:sp>
    </p:spTree>
    <p:extLst>
      <p:ext uri="{BB962C8B-B14F-4D97-AF65-F5344CB8AC3E}">
        <p14:creationId xmlns:p14="http://schemas.microsoft.com/office/powerpoint/2010/main" val="236140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1478"/>
            <a:ext cx="8229600" cy="4463406"/>
          </a:xfrm>
        </p:spPr>
      </p:pic>
      <p:sp>
        <p:nvSpPr>
          <p:cNvPr id="4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542925" y="825500"/>
            <a:ext cx="3236987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MMNIFQ+MS-PGothic"/>
                <a:ea typeface="宋体" panose="02010600030101010101" pitchFamily="2" charset="-122"/>
                <a:cs typeface="MMNIFQ+MS-PGothic"/>
              </a:rPr>
              <a:t>在线动画演示</a:t>
            </a:r>
            <a:endParaRPr lang="zh-CN" altLang="en-US" sz="3600" dirty="0">
              <a:solidFill>
                <a:srgbClr val="FFFFFF"/>
              </a:solidFill>
              <a:latin typeface="MMNIFQ+MS-PGothic"/>
              <a:ea typeface="宋体" panose="02010600030101010101" pitchFamily="2" charset="-122"/>
              <a:cs typeface="MMNIFQ+MS-PGothic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611560" y="2492896"/>
            <a:ext cx="7776864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endParaRPr sz="2800" b="1" dirty="0">
              <a:solidFill>
                <a:srgbClr val="2388DB"/>
              </a:solidFill>
              <a:latin typeface="DFKai-SB" panose="03000509000000000000" pitchFamily="65" charset="-120"/>
              <a:ea typeface="DFKai-SB" panose="03000509000000000000" pitchFamily="65" charset="-120"/>
              <a:cs typeface="UAPSKK+ArialM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36713"/>
            <a:ext cx="5762625" cy="1504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7" y="3284984"/>
            <a:ext cx="9042837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object 4"/>
          <p:cNvSpPr txBox="1"/>
          <p:nvPr/>
        </p:nvSpPr>
        <p:spPr>
          <a:xfrm>
            <a:off x="446625" y="5589240"/>
            <a:ext cx="8280920" cy="1192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感兴趣的同学可以在线体验一</a:t>
            </a:r>
            <a:r>
              <a:rPr lang="zh-CN" altLang="en-US" sz="1200" dirty="0" smtClean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把</a:t>
            </a:r>
            <a:endParaRPr lang="en-US" altLang="zh-CN" sz="1200" dirty="0" smtClean="0">
              <a:solidFill>
                <a:srgbClr val="2388DB"/>
              </a:solidFill>
              <a:latin typeface="微软雅黑" pitchFamily="34" charset="-122"/>
              <a:ea typeface="微软雅黑" pitchFamily="34" charset="-122"/>
              <a:cs typeface="UAPSKK+ArialMT"/>
            </a:endParaRPr>
          </a:p>
          <a:p>
            <a:pPr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  <a:hlinkClick r:id="rId6"/>
              </a:rPr>
              <a:t>https</a:t>
            </a:r>
            <a:r>
              <a:rPr lang="en-US" altLang="zh-CN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  <a:hlinkClick r:id="rId6"/>
              </a:rPr>
              <a:t>://www.cs.usfca.edu/~</a:t>
            </a:r>
            <a:r>
              <a:rPr lang="en-US" altLang="zh-CN" sz="1200" dirty="0" smtClean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  <a:hlinkClick r:id="rId6"/>
              </a:rPr>
              <a:t>galles/visualization/BTree.html</a:t>
            </a:r>
            <a:endParaRPr lang="en-US" altLang="zh-CN" sz="1200" dirty="0" smtClean="0">
              <a:solidFill>
                <a:srgbClr val="2388DB"/>
              </a:solidFill>
              <a:latin typeface="微软雅黑" pitchFamily="34" charset="-122"/>
              <a:ea typeface="微软雅黑" pitchFamily="34" charset="-122"/>
              <a:cs typeface="UAPSKK+ArialMT"/>
            </a:endParaRPr>
          </a:p>
          <a:p>
            <a:pPr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  <a:hlinkClick r:id="rId7"/>
              </a:rPr>
              <a:t>https://www.cs.usfca.edu/~</a:t>
            </a:r>
            <a:r>
              <a:rPr lang="en-US" sz="1200" dirty="0" smtClean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  <a:hlinkClick r:id="rId7"/>
              </a:rPr>
              <a:t>galles/visualization/BPlusTree.html</a:t>
            </a:r>
            <a:endParaRPr lang="en-US" sz="1200" dirty="0" smtClean="0">
              <a:solidFill>
                <a:srgbClr val="2388DB"/>
              </a:solidFill>
              <a:latin typeface="微软雅黑" pitchFamily="34" charset="-122"/>
              <a:ea typeface="微软雅黑" pitchFamily="34" charset="-122"/>
              <a:cs typeface="UAPSKK+ArialMT"/>
            </a:endParaRPr>
          </a:p>
        </p:txBody>
      </p:sp>
    </p:spTree>
    <p:extLst>
      <p:ext uri="{BB962C8B-B14F-4D97-AF65-F5344CB8AC3E}">
        <p14:creationId xmlns:p14="http://schemas.microsoft.com/office/powerpoint/2010/main" val="134796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1478"/>
            <a:ext cx="8229600" cy="4463406"/>
          </a:xfrm>
        </p:spPr>
      </p:pic>
      <p:sp>
        <p:nvSpPr>
          <p:cNvPr id="4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542925" y="825500"/>
            <a:ext cx="2507615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 smtClean="0">
                <a:solidFill>
                  <a:srgbClr val="FFFFFF"/>
                </a:solidFill>
                <a:latin typeface="MMNIFQ+MS-PGothic"/>
                <a:ea typeface="宋体" panose="02010600030101010101" pitchFamily="2" charset="-122"/>
                <a:cs typeface="MMNIFQ+MS-PGothic"/>
              </a:rPr>
              <a:t>B-Tree</a:t>
            </a:r>
            <a:endParaRPr lang="zh-CN" altLang="en-US" sz="3600" dirty="0">
              <a:solidFill>
                <a:srgbClr val="FFFFFF"/>
              </a:solidFill>
              <a:latin typeface="MMNIFQ+MS-PGothic"/>
              <a:ea typeface="宋体" panose="02010600030101010101" pitchFamily="2" charset="-122"/>
              <a:cs typeface="MMNIFQ+MS-PGothic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611560" y="2492896"/>
            <a:ext cx="7776864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endParaRPr sz="2800" b="1" dirty="0">
              <a:solidFill>
                <a:srgbClr val="2388DB"/>
              </a:solidFill>
              <a:latin typeface="DFKai-SB" panose="03000509000000000000" pitchFamily="65" charset="-120"/>
              <a:ea typeface="DFKai-SB" panose="03000509000000000000" pitchFamily="65" charset="-120"/>
              <a:cs typeface="UAPSKK+ArialM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29" y="2009577"/>
            <a:ext cx="8516539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7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1478"/>
            <a:ext cx="8229600" cy="4463406"/>
          </a:xfrm>
        </p:spPr>
      </p:pic>
      <p:sp>
        <p:nvSpPr>
          <p:cNvPr id="4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542925" y="825500"/>
            <a:ext cx="2507615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 err="1" smtClean="0">
                <a:solidFill>
                  <a:srgbClr val="FFFFFF"/>
                </a:solidFill>
                <a:latin typeface="MMNIFQ+MS-PGothic"/>
                <a:ea typeface="宋体" panose="02010600030101010101" pitchFamily="2" charset="-122"/>
                <a:cs typeface="MMNIFQ+MS-PGothic"/>
              </a:rPr>
              <a:t>B+Tree</a:t>
            </a:r>
            <a:endParaRPr lang="zh-CN" altLang="en-US" sz="3600" dirty="0">
              <a:solidFill>
                <a:srgbClr val="FFFFFF"/>
              </a:solidFill>
              <a:latin typeface="MMNIFQ+MS-PGothic"/>
              <a:ea typeface="宋体" panose="02010600030101010101" pitchFamily="2" charset="-122"/>
              <a:cs typeface="MMNIFQ+MS-PGothic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611560" y="2492896"/>
            <a:ext cx="7776864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endParaRPr sz="2800" b="1" dirty="0">
              <a:solidFill>
                <a:srgbClr val="2388DB"/>
              </a:solidFill>
              <a:latin typeface="DFKai-SB" panose="03000509000000000000" pitchFamily="65" charset="-120"/>
              <a:ea typeface="DFKai-SB" panose="03000509000000000000" pitchFamily="65" charset="-120"/>
              <a:cs typeface="UAPSKK+ArialM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3624"/>
            <a:ext cx="9144000" cy="339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5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1478"/>
            <a:ext cx="8229600" cy="4463406"/>
          </a:xfrm>
        </p:spPr>
      </p:pic>
      <p:sp>
        <p:nvSpPr>
          <p:cNvPr id="4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542925" y="825500"/>
            <a:ext cx="2507615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 err="1" smtClean="0">
                <a:solidFill>
                  <a:srgbClr val="FFFFFF"/>
                </a:solidFill>
                <a:latin typeface="MMNIFQ+MS-PGothic"/>
                <a:ea typeface="宋体" panose="02010600030101010101" pitchFamily="2" charset="-122"/>
                <a:cs typeface="MMNIFQ+MS-PGothic"/>
              </a:rPr>
              <a:t>B+Tree</a:t>
            </a:r>
            <a:endParaRPr lang="zh-CN" altLang="en-US" sz="3600" dirty="0">
              <a:solidFill>
                <a:srgbClr val="FFFFFF"/>
              </a:solidFill>
              <a:latin typeface="MMNIFQ+MS-PGothic"/>
              <a:ea typeface="宋体" panose="02010600030101010101" pitchFamily="2" charset="-122"/>
              <a:cs typeface="MMNIFQ+MS-PGothic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611560" y="2492896"/>
            <a:ext cx="7776864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endParaRPr sz="2800" b="1" dirty="0">
              <a:solidFill>
                <a:srgbClr val="2388DB"/>
              </a:solidFill>
              <a:latin typeface="DFKai-SB" panose="03000509000000000000" pitchFamily="65" charset="-120"/>
              <a:ea typeface="DFKai-SB" panose="03000509000000000000" pitchFamily="65" charset="-120"/>
              <a:cs typeface="UAPSKK+ArialMT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375111" y="2633911"/>
            <a:ext cx="8280920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B+</a:t>
            </a:r>
            <a:r>
              <a:rPr lang="zh-CN" altLang="en-US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树由</a:t>
            </a:r>
            <a:r>
              <a:rPr lang="en-US" altLang="zh-CN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B</a:t>
            </a:r>
            <a:r>
              <a:rPr lang="zh-CN" altLang="en-US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树和索引顺序访问方法（</a:t>
            </a:r>
            <a:r>
              <a:rPr lang="en-US" altLang="zh-CN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ISAM</a:t>
            </a:r>
            <a:r>
              <a:rPr lang="zh-CN" altLang="en-US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，是不是很熟悉？对，这也是</a:t>
            </a:r>
            <a:r>
              <a:rPr lang="en-US" altLang="zh-CN" sz="1200" dirty="0" err="1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MyISAM</a:t>
            </a:r>
            <a:r>
              <a:rPr lang="zh-CN" altLang="en-US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引擎最初参考的数据结构）演化而来，但是在实际使用过程中几乎已经没有使用</a:t>
            </a:r>
            <a:r>
              <a:rPr lang="en-US" altLang="zh-CN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B</a:t>
            </a:r>
            <a:r>
              <a:rPr lang="zh-CN" altLang="en-US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树的情况</a:t>
            </a:r>
            <a:r>
              <a:rPr lang="zh-CN" altLang="en-US" sz="1200" dirty="0" smtClean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了。</a:t>
            </a:r>
            <a:endParaRPr sz="1200" dirty="0">
              <a:solidFill>
                <a:srgbClr val="2388DB"/>
              </a:solidFill>
              <a:latin typeface="微软雅黑" pitchFamily="34" charset="-122"/>
              <a:ea typeface="微软雅黑" pitchFamily="34" charset="-122"/>
              <a:cs typeface="UAPSKK+ArialMT"/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375111" y="3949202"/>
            <a:ext cx="8280920" cy="732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B+</a:t>
            </a:r>
            <a:r>
              <a:rPr lang="zh-CN" altLang="en-US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树是为磁盘或其他直接存取辅助设备而设计的一种平衡查找树，在</a:t>
            </a:r>
            <a:r>
              <a:rPr lang="en-US" altLang="zh-CN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B+</a:t>
            </a:r>
            <a:r>
              <a:rPr lang="zh-CN" altLang="en-US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树中，所有记录节点都是按键值的大小顺序存放在同一层的叶节点中，各叶节点指针进行连接。</a:t>
            </a:r>
            <a:endParaRPr sz="1200" dirty="0">
              <a:solidFill>
                <a:srgbClr val="2388DB"/>
              </a:solidFill>
              <a:latin typeface="微软雅黑" pitchFamily="34" charset="-122"/>
              <a:ea typeface="微软雅黑" pitchFamily="34" charset="-122"/>
              <a:cs typeface="UAPSKK+ArialMT"/>
            </a:endParaRPr>
          </a:p>
        </p:txBody>
      </p:sp>
    </p:spTree>
    <p:extLst>
      <p:ext uri="{BB962C8B-B14F-4D97-AF65-F5344CB8AC3E}">
        <p14:creationId xmlns:p14="http://schemas.microsoft.com/office/powerpoint/2010/main" val="417684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1478"/>
            <a:ext cx="8229600" cy="4463406"/>
          </a:xfrm>
        </p:spPr>
      </p:pic>
      <p:sp>
        <p:nvSpPr>
          <p:cNvPr id="4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395535" y="764704"/>
            <a:ext cx="4968553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rgbClr val="FFFFFF"/>
                </a:solidFill>
                <a:latin typeface="MMNIFQ+MS-PGothic"/>
                <a:ea typeface="宋体" panose="02010600030101010101" pitchFamily="2" charset="-122"/>
                <a:cs typeface="MMNIFQ+MS-PGothic"/>
              </a:rPr>
              <a:t>回想我们一开始的问题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611560" y="2492896"/>
            <a:ext cx="7776864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endParaRPr sz="2800" b="1" dirty="0">
              <a:solidFill>
                <a:srgbClr val="2388DB"/>
              </a:solidFill>
              <a:latin typeface="DFKai-SB" panose="03000509000000000000" pitchFamily="65" charset="-120"/>
              <a:ea typeface="DFKai-SB" panose="03000509000000000000" pitchFamily="65" charset="-120"/>
              <a:cs typeface="UAPSKK+ArialMT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1850722" y="1934742"/>
            <a:ext cx="6489548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2388DB"/>
                </a:solidFill>
                <a:latin typeface="+mj-ea"/>
                <a:ea typeface="+mj-ea"/>
                <a:cs typeface="UAPSKK+ArialMT"/>
              </a:rPr>
              <a:t>两千万级别的数据，需要几次</a:t>
            </a:r>
            <a:r>
              <a:rPr lang="en-US" altLang="zh-CN" sz="2400" b="1" dirty="0" smtClean="0">
                <a:solidFill>
                  <a:srgbClr val="2388DB"/>
                </a:solidFill>
                <a:latin typeface="+mj-ea"/>
                <a:ea typeface="+mj-ea"/>
                <a:cs typeface="UAPSKK+ArialMT"/>
              </a:rPr>
              <a:t>IO</a:t>
            </a:r>
            <a:r>
              <a:rPr lang="zh-CN" altLang="en-US" sz="2400" b="1" dirty="0" smtClean="0">
                <a:solidFill>
                  <a:srgbClr val="2388DB"/>
                </a:solidFill>
                <a:latin typeface="+mj-ea"/>
                <a:ea typeface="+mj-ea"/>
                <a:cs typeface="UAPSKK+ArialMT"/>
              </a:rPr>
              <a:t>？</a:t>
            </a:r>
            <a:endParaRPr sz="2400" b="1" dirty="0">
              <a:solidFill>
                <a:srgbClr val="2388DB"/>
              </a:solidFill>
              <a:latin typeface="+mj-ea"/>
              <a:ea typeface="+mj-ea"/>
              <a:cs typeface="UAPSKK+ArialMT"/>
            </a:endParaRPr>
          </a:p>
        </p:txBody>
      </p:sp>
      <p:pic>
        <p:nvPicPr>
          <p:cNvPr id="3074" name="Picture 2" descr="https://timgsa.baidu.com/timg?image&amp;quality=80&amp;size=b9999_10000&amp;sec=1529043147834&amp;di=efb14b04ee72f7096a9a8c237988b238&amp;imgtype=0&amp;src=http%3A%2F%2Fimg.pconline.com.cn%2Fimages%2Fupload%2Fupc%2Ftx%2Fpcdlc%2F1606%2F02%2Fc1%2F22309342_22309342_146485443212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25383"/>
            <a:ext cx="476250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08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1478"/>
            <a:ext cx="8229600" cy="4463406"/>
          </a:xfrm>
        </p:spPr>
      </p:pic>
      <p:sp>
        <p:nvSpPr>
          <p:cNvPr id="4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395535" y="764704"/>
            <a:ext cx="4317107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smtClean="0">
                <a:solidFill>
                  <a:srgbClr val="FFFFFF"/>
                </a:solidFill>
                <a:latin typeface="MMNIFQ+MS-PGothic"/>
                <a:ea typeface="宋体" panose="02010600030101010101" pitchFamily="2" charset="-122"/>
                <a:cs typeface="MMNIFQ+MS-PGothic"/>
              </a:rPr>
              <a:t>B-Tree</a:t>
            </a:r>
            <a:endParaRPr lang="zh-CN" altLang="en-US" sz="3600" dirty="0">
              <a:solidFill>
                <a:srgbClr val="FFFFFF"/>
              </a:solidFill>
              <a:latin typeface="MMNIFQ+MS-PGothic"/>
              <a:ea typeface="宋体" panose="02010600030101010101" pitchFamily="2" charset="-122"/>
              <a:cs typeface="MMNIFQ+MS-PGothic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611560" y="2492896"/>
            <a:ext cx="7776864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endParaRPr sz="2800" b="1" dirty="0">
              <a:solidFill>
                <a:srgbClr val="2388DB"/>
              </a:solidFill>
              <a:latin typeface="DFKai-SB" panose="03000509000000000000" pitchFamily="65" charset="-120"/>
              <a:ea typeface="DFKai-SB" panose="03000509000000000000" pitchFamily="65" charset="-120"/>
              <a:cs typeface="UAPSKK+ArialM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32" y="1632559"/>
            <a:ext cx="8561536" cy="4763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9481" y="18448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算法导论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5805264"/>
            <a:ext cx="47434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369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1478"/>
            <a:ext cx="8229600" cy="4463406"/>
          </a:xfrm>
        </p:spPr>
      </p:pic>
      <p:sp>
        <p:nvSpPr>
          <p:cNvPr id="4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395535" y="764704"/>
            <a:ext cx="4317107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MMNIFQ+MS-PGothic"/>
                <a:ea typeface="宋体" panose="02010600030101010101" pitchFamily="2" charset="-122"/>
                <a:cs typeface="MMNIFQ+MS-PGothic"/>
              </a:rPr>
              <a:t>大约需要</a:t>
            </a:r>
            <a:r>
              <a:rPr lang="en-US" altLang="zh-CN" sz="3600" smtClean="0">
                <a:solidFill>
                  <a:srgbClr val="FFFFFF"/>
                </a:solidFill>
                <a:latin typeface="MMNIFQ+MS-PGothic"/>
                <a:ea typeface="宋体" panose="02010600030101010101" pitchFamily="2" charset="-122"/>
                <a:cs typeface="MMNIFQ+MS-PGothic"/>
              </a:rPr>
              <a:t>1-3</a:t>
            </a:r>
            <a:r>
              <a:rPr lang="zh-CN" altLang="en-US" sz="3600" smtClean="0">
                <a:solidFill>
                  <a:srgbClr val="FFFFFF"/>
                </a:solidFill>
                <a:latin typeface="MMNIFQ+MS-PGothic"/>
                <a:ea typeface="宋体" panose="02010600030101010101" pitchFamily="2" charset="-122"/>
                <a:cs typeface="MMNIFQ+MS-PGothic"/>
              </a:rPr>
              <a:t>次</a:t>
            </a:r>
            <a:endParaRPr lang="zh-CN" altLang="en-US" sz="3600" dirty="0">
              <a:solidFill>
                <a:srgbClr val="FFFFFF"/>
              </a:solidFill>
              <a:latin typeface="MMNIFQ+MS-PGothic"/>
              <a:ea typeface="宋体" panose="02010600030101010101" pitchFamily="2" charset="-122"/>
              <a:cs typeface="MMNIFQ+MS-PGothic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611560" y="2492896"/>
            <a:ext cx="7776864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endParaRPr sz="2800" b="1" dirty="0">
              <a:solidFill>
                <a:srgbClr val="2388DB"/>
              </a:solidFill>
              <a:latin typeface="DFKai-SB" panose="03000509000000000000" pitchFamily="65" charset="-120"/>
              <a:ea typeface="DFKai-SB" panose="03000509000000000000" pitchFamily="65" charset="-120"/>
              <a:cs typeface="UAPSKK+ArialMT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395535" y="1916832"/>
            <a:ext cx="8280920" cy="3180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假设一行记录的数据大小为</a:t>
            </a:r>
            <a:r>
              <a:rPr lang="en-US" altLang="zh-CN" sz="1200" dirty="0" smtClean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1k</a:t>
            </a:r>
            <a:r>
              <a:rPr lang="zh-CN" altLang="en-US" sz="1200" dirty="0" smtClean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，实际上</a:t>
            </a:r>
            <a:r>
              <a:rPr lang="zh-CN" altLang="en-US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现在很多互联网业务数据记录大小通常就是</a:t>
            </a:r>
            <a:r>
              <a:rPr lang="en-US" altLang="zh-CN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1K</a:t>
            </a:r>
            <a:r>
              <a:rPr lang="zh-CN" altLang="en-US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左右</a:t>
            </a:r>
            <a:endParaRPr lang="zh-CN" altLang="en-US" sz="3000" dirty="0">
              <a:solidFill>
                <a:srgbClr val="2388DB"/>
              </a:solidFill>
              <a:latin typeface="微软雅黑" pitchFamily="34" charset="-122"/>
              <a:ea typeface="微软雅黑" pitchFamily="34" charset="-122"/>
              <a:cs typeface="UAPSKK+ArialMT"/>
            </a:endParaRPr>
          </a:p>
          <a:p>
            <a:pPr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Innodb</a:t>
            </a:r>
            <a:r>
              <a:rPr lang="zh-CN" altLang="en-US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的数据页 </a:t>
            </a:r>
            <a:r>
              <a:rPr lang="en-US" altLang="zh-CN" sz="1200" dirty="0" err="1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innodb_page_size</a:t>
            </a:r>
            <a:r>
              <a:rPr lang="en-US" altLang="zh-CN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 </a:t>
            </a:r>
            <a:r>
              <a:rPr lang="zh-CN" altLang="en-US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是</a:t>
            </a:r>
            <a:r>
              <a:rPr lang="en-US" altLang="zh-CN" sz="1200" dirty="0" smtClean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16K</a:t>
            </a:r>
            <a:r>
              <a:rPr lang="zh-CN" altLang="en-US" sz="1200" dirty="0" smtClean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。 </a:t>
            </a:r>
            <a:r>
              <a:rPr lang="en-US" altLang="zh-CN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16 * 1024 = </a:t>
            </a:r>
            <a:r>
              <a:rPr lang="en-US" altLang="zh-CN" sz="1200" dirty="0" smtClean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16384</a:t>
            </a:r>
            <a:r>
              <a:rPr lang="zh-CN" altLang="en-US" sz="1200" dirty="0" smtClean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字节</a:t>
            </a:r>
            <a:r>
              <a:rPr lang="zh-CN" altLang="en-US" sz="1200" dirty="0" smtClean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。</a:t>
            </a:r>
            <a:endParaRPr lang="en-US" altLang="zh-CN" sz="1200" dirty="0">
              <a:solidFill>
                <a:srgbClr val="2388DB"/>
              </a:solidFill>
              <a:latin typeface="微软雅黑" pitchFamily="34" charset="-122"/>
              <a:ea typeface="微软雅黑" pitchFamily="34" charset="-122"/>
              <a:cs typeface="UAPSKK+ArialMT"/>
            </a:endParaRPr>
          </a:p>
          <a:p>
            <a:pPr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可</a:t>
            </a:r>
            <a:r>
              <a:rPr lang="zh-CN" altLang="en-US" sz="1200" dirty="0" smtClean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以通过命令查询</a:t>
            </a:r>
            <a:r>
              <a:rPr lang="en-US" altLang="zh-CN" sz="1200" dirty="0" smtClean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:  show </a:t>
            </a:r>
            <a:r>
              <a:rPr lang="en-US" altLang="zh-CN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variables like '</a:t>
            </a:r>
            <a:r>
              <a:rPr lang="en-US" altLang="zh-CN" sz="1200" dirty="0" err="1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innodb_page_size</a:t>
            </a:r>
            <a:r>
              <a:rPr lang="en-US" altLang="zh-CN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';</a:t>
            </a:r>
          </a:p>
          <a:p>
            <a:pPr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200" dirty="0" smtClean="0">
              <a:solidFill>
                <a:srgbClr val="2388DB"/>
              </a:solidFill>
              <a:latin typeface="微软雅黑" pitchFamily="34" charset="-122"/>
              <a:ea typeface="微软雅黑" pitchFamily="34" charset="-122"/>
              <a:cs typeface="UAPSKK+ArialMT"/>
            </a:endParaRPr>
          </a:p>
          <a:p>
            <a:pPr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1</a:t>
            </a:r>
            <a:r>
              <a:rPr lang="zh-CN" altLang="en-US" sz="1200" dirty="0" smtClean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、假设</a:t>
            </a:r>
            <a:r>
              <a:rPr lang="zh-CN" altLang="en-US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主键</a:t>
            </a:r>
            <a:r>
              <a:rPr lang="en-US" altLang="zh-CN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ID</a:t>
            </a:r>
            <a:r>
              <a:rPr lang="zh-CN" altLang="en-US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为</a:t>
            </a:r>
            <a:r>
              <a:rPr lang="en-US" altLang="zh-CN" sz="1200" dirty="0" err="1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bigint</a:t>
            </a:r>
            <a:r>
              <a:rPr lang="zh-CN" altLang="en-US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类型，长度为</a:t>
            </a:r>
            <a:r>
              <a:rPr lang="en-US" altLang="zh-CN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8</a:t>
            </a:r>
            <a:r>
              <a:rPr lang="zh-CN" altLang="en-US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字节，而指针大小在</a:t>
            </a:r>
            <a:r>
              <a:rPr lang="en-US" altLang="zh-CN" sz="1200" dirty="0" err="1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InnoDB</a:t>
            </a:r>
            <a:r>
              <a:rPr lang="zh-CN" altLang="en-US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源码中设置为</a:t>
            </a:r>
            <a:r>
              <a:rPr lang="en-US" altLang="zh-CN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6</a:t>
            </a:r>
            <a:r>
              <a:rPr lang="zh-CN" altLang="en-US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字节，这样一共</a:t>
            </a:r>
            <a:r>
              <a:rPr lang="en-US" altLang="zh-CN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14</a:t>
            </a:r>
            <a:r>
              <a:rPr lang="zh-CN" altLang="en-US" sz="1200" dirty="0" smtClean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字节。</a:t>
            </a:r>
            <a:endParaRPr lang="zh-CN" altLang="en-US" sz="1200" dirty="0">
              <a:solidFill>
                <a:srgbClr val="2388DB"/>
              </a:solidFill>
              <a:latin typeface="微软雅黑" pitchFamily="34" charset="-122"/>
              <a:ea typeface="微软雅黑" pitchFamily="34" charset="-122"/>
              <a:cs typeface="UAPSKK+ArialMT"/>
            </a:endParaRPr>
          </a:p>
          <a:p>
            <a:pPr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2</a:t>
            </a:r>
            <a:r>
              <a:rPr lang="zh-CN" altLang="en-US" sz="1200" dirty="0" smtClean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、我们</a:t>
            </a:r>
            <a:r>
              <a:rPr lang="zh-CN" altLang="en-US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一个页中能存放多少这样的单元，其实就代表有多少指针，即</a:t>
            </a:r>
            <a:r>
              <a:rPr lang="en-US" altLang="zh-CN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16384/14=1170</a:t>
            </a:r>
            <a:r>
              <a:rPr lang="zh-CN" altLang="en-US" sz="1200" dirty="0" smtClean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。</a:t>
            </a:r>
            <a:endParaRPr lang="en-US" altLang="zh-CN" sz="1200" dirty="0" smtClean="0">
              <a:solidFill>
                <a:srgbClr val="2388DB"/>
              </a:solidFill>
              <a:latin typeface="微软雅黑" pitchFamily="34" charset="-122"/>
              <a:ea typeface="微软雅黑" pitchFamily="34" charset="-122"/>
              <a:cs typeface="UAPSKK+ArialMT"/>
            </a:endParaRPr>
          </a:p>
          <a:p>
            <a:pPr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3</a:t>
            </a:r>
            <a:r>
              <a:rPr lang="zh-CN" altLang="en-US" sz="1200" dirty="0" smtClean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、那么</a:t>
            </a:r>
            <a:r>
              <a:rPr lang="zh-CN" altLang="en-US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可以算出一棵高度为</a:t>
            </a:r>
            <a:r>
              <a:rPr lang="en-US" altLang="zh-CN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2</a:t>
            </a:r>
            <a:r>
              <a:rPr lang="zh-CN" altLang="en-US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的</a:t>
            </a:r>
            <a:r>
              <a:rPr lang="en-US" altLang="zh-CN" sz="1200" dirty="0" smtClean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B+</a:t>
            </a:r>
            <a:r>
              <a:rPr lang="zh-CN" altLang="en-US" sz="1200" dirty="0" smtClean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树</a:t>
            </a:r>
            <a:r>
              <a:rPr lang="zh-CN" altLang="en-US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，能存放</a:t>
            </a:r>
            <a:r>
              <a:rPr lang="en-US" altLang="zh-CN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1170*1170=1368900</a:t>
            </a:r>
            <a:r>
              <a:rPr lang="zh-CN" altLang="en-US" sz="1200" dirty="0" smtClean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条</a:t>
            </a:r>
            <a:r>
              <a:rPr lang="zh-CN" altLang="en-US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这样的数据记录。</a:t>
            </a:r>
          </a:p>
          <a:p>
            <a:pPr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4</a:t>
            </a:r>
            <a:r>
              <a:rPr lang="zh-CN" altLang="en-US" sz="1200" dirty="0" smtClean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、根据</a:t>
            </a:r>
            <a:r>
              <a:rPr lang="zh-CN" altLang="en-US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同样的原理我们可以算出一个高度为</a:t>
            </a:r>
            <a:r>
              <a:rPr lang="en-US" altLang="zh-CN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3</a:t>
            </a:r>
            <a:r>
              <a:rPr lang="zh-CN" altLang="en-US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的</a:t>
            </a:r>
            <a:r>
              <a:rPr lang="en-US" altLang="zh-CN" sz="1200" dirty="0" smtClean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B+</a:t>
            </a:r>
            <a:r>
              <a:rPr lang="zh-CN" altLang="en-US" sz="1200" dirty="0" smtClean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树</a:t>
            </a:r>
            <a:r>
              <a:rPr lang="zh-CN" altLang="en-US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可以存放：</a:t>
            </a:r>
            <a:r>
              <a:rPr lang="en-US" altLang="zh-CN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1170*1170*1170=1601613000</a:t>
            </a:r>
            <a:r>
              <a:rPr lang="zh-CN" altLang="en-US" sz="1200" dirty="0" smtClean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条</a:t>
            </a:r>
            <a:r>
              <a:rPr lang="zh-CN" altLang="en-US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这样的记录</a:t>
            </a:r>
            <a:endParaRPr sz="1200" dirty="0">
              <a:solidFill>
                <a:srgbClr val="2388DB"/>
              </a:solidFill>
              <a:latin typeface="微软雅黑" pitchFamily="34" charset="-122"/>
              <a:ea typeface="微软雅黑" pitchFamily="34" charset="-122"/>
              <a:cs typeface="UAPSKK+ArialMT"/>
            </a:endParaRPr>
          </a:p>
        </p:txBody>
      </p:sp>
    </p:spTree>
    <p:extLst>
      <p:ext uri="{BB962C8B-B14F-4D97-AF65-F5344CB8AC3E}">
        <p14:creationId xmlns:p14="http://schemas.microsoft.com/office/powerpoint/2010/main" val="51143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1478"/>
            <a:ext cx="8229600" cy="4463406"/>
          </a:xfrm>
        </p:spPr>
      </p:pic>
      <p:sp>
        <p:nvSpPr>
          <p:cNvPr id="4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395535" y="764704"/>
            <a:ext cx="4317107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 err="1" smtClean="0">
                <a:solidFill>
                  <a:srgbClr val="FFFFFF"/>
                </a:solidFill>
                <a:latin typeface="MMNIFQ+MS-PGothic"/>
                <a:ea typeface="宋体" panose="02010600030101010101" pitchFamily="2" charset="-122"/>
                <a:cs typeface="MMNIFQ+MS-PGothic"/>
              </a:rPr>
              <a:t>MyISAM</a:t>
            </a:r>
            <a:endParaRPr lang="zh-CN" altLang="en-US" sz="3600" dirty="0">
              <a:solidFill>
                <a:srgbClr val="FFFFFF"/>
              </a:solidFill>
              <a:latin typeface="MMNIFQ+MS-PGothic"/>
              <a:ea typeface="宋体" panose="02010600030101010101" pitchFamily="2" charset="-122"/>
              <a:cs typeface="MMNIFQ+MS-PGothic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611560" y="2492896"/>
            <a:ext cx="7776864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endParaRPr sz="2800" b="1" dirty="0">
              <a:solidFill>
                <a:srgbClr val="2388DB"/>
              </a:solidFill>
              <a:latin typeface="DFKai-SB" panose="03000509000000000000" pitchFamily="65" charset="-120"/>
              <a:ea typeface="DFKai-SB" panose="03000509000000000000" pitchFamily="65" charset="-120"/>
              <a:cs typeface="UAPSKK+ArialMT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87" y="2204864"/>
            <a:ext cx="7666037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467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1478"/>
            <a:ext cx="8229600" cy="4463406"/>
          </a:xfrm>
        </p:spPr>
      </p:pic>
      <p:sp>
        <p:nvSpPr>
          <p:cNvPr id="4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395535" y="764704"/>
            <a:ext cx="4317107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 err="1" smtClean="0">
                <a:solidFill>
                  <a:srgbClr val="FFFFFF"/>
                </a:solidFill>
                <a:latin typeface="MMNIFQ+MS-PGothic"/>
                <a:ea typeface="宋体" panose="02010600030101010101" pitchFamily="2" charset="-122"/>
                <a:cs typeface="MMNIFQ+MS-PGothic"/>
              </a:rPr>
              <a:t>MyISAM</a:t>
            </a:r>
            <a:endParaRPr lang="zh-CN" altLang="en-US" sz="3600" dirty="0">
              <a:solidFill>
                <a:srgbClr val="FFFFFF"/>
              </a:solidFill>
              <a:latin typeface="MMNIFQ+MS-PGothic"/>
              <a:ea typeface="宋体" panose="02010600030101010101" pitchFamily="2" charset="-122"/>
              <a:cs typeface="MMNIFQ+MS-PGothic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611560" y="2492896"/>
            <a:ext cx="7776864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endParaRPr sz="2800" b="1" dirty="0">
              <a:solidFill>
                <a:srgbClr val="2388DB"/>
              </a:solidFill>
              <a:latin typeface="DFKai-SB" panose="03000509000000000000" pitchFamily="65" charset="-120"/>
              <a:ea typeface="DFKai-SB" panose="03000509000000000000" pitchFamily="65" charset="-120"/>
              <a:cs typeface="UAPSKK+ArialM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53" y="1603757"/>
            <a:ext cx="7791450" cy="5220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659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542925" y="825500"/>
            <a:ext cx="316497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MMNIFQ+MS-PGothic"/>
                <a:ea typeface="宋体" panose="02010600030101010101" pitchFamily="2" charset="-122"/>
                <a:cs typeface="MMNIFQ+MS-PGothic"/>
              </a:rPr>
              <a:t>数据库三大块</a:t>
            </a:r>
            <a:endParaRPr lang="zh-CN" altLang="en-US" sz="3600" dirty="0">
              <a:solidFill>
                <a:srgbClr val="FFFFFF"/>
              </a:solidFill>
              <a:latin typeface="MMNIFQ+MS-PGothic"/>
              <a:ea typeface="宋体" panose="02010600030101010101" pitchFamily="2" charset="-122"/>
              <a:cs typeface="MMNIFQ+MS-PGothic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755565" y="2132856"/>
            <a:ext cx="4608523" cy="2782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000" dirty="0" smtClean="0">
                <a:solidFill>
                  <a:srgbClr val="2388DB"/>
                </a:solidFill>
                <a:latin typeface="UAPSKK+ArialMT"/>
                <a:cs typeface="UAPSKK+ArialMT"/>
              </a:rPr>
              <a:t>1</a:t>
            </a:r>
            <a:r>
              <a:rPr lang="zh-CN" altLang="en-US" sz="3000" dirty="0" smtClean="0">
                <a:solidFill>
                  <a:srgbClr val="2388DB"/>
                </a:solidFill>
                <a:latin typeface="UAPSKK+ArialMT"/>
                <a:cs typeface="UAPSKK+ArialMT"/>
              </a:rPr>
              <a:t>、查询</a:t>
            </a:r>
            <a:r>
              <a:rPr lang="zh-CN" altLang="en-US" sz="3000" dirty="0">
                <a:solidFill>
                  <a:srgbClr val="2388DB"/>
                </a:solidFill>
                <a:latin typeface="UAPSKK+ArialMT"/>
                <a:cs typeface="UAPSKK+ArialMT"/>
              </a:rPr>
              <a:t>优化</a:t>
            </a:r>
            <a:endParaRPr lang="en-US" sz="3000" dirty="0">
              <a:solidFill>
                <a:srgbClr val="2388DB"/>
              </a:solidFill>
              <a:latin typeface="UAPSKK+ArialMT"/>
              <a:cs typeface="UAPSKK+ArialMT"/>
            </a:endParaRPr>
          </a:p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endParaRPr sz="3000" dirty="0">
              <a:solidFill>
                <a:srgbClr val="2388DB"/>
              </a:solidFill>
              <a:latin typeface="UAPSKK+ArialMT"/>
              <a:cs typeface="UAPSKK+ArialMT"/>
            </a:endParaRPr>
          </a:p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endParaRPr sz="3000" dirty="0">
              <a:solidFill>
                <a:srgbClr val="2388DB"/>
              </a:solidFill>
              <a:latin typeface="UAPSKK+ArialMT"/>
              <a:cs typeface="UAPSKK+ArialMT"/>
            </a:endParaRPr>
          </a:p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000" dirty="0" smtClean="0">
                <a:solidFill>
                  <a:srgbClr val="2388DB"/>
                </a:solidFill>
                <a:latin typeface="UAPSKK+ArialMT"/>
                <a:cs typeface="UAPSKK+ArialMT"/>
              </a:rPr>
              <a:t>2</a:t>
            </a:r>
            <a:r>
              <a:rPr lang="zh-CN" altLang="en-US" sz="3000" dirty="0" smtClean="0">
                <a:solidFill>
                  <a:srgbClr val="2388DB"/>
                </a:solidFill>
                <a:latin typeface="UAPSKK+ArialMT"/>
                <a:cs typeface="UAPSKK+ArialMT"/>
              </a:rPr>
              <a:t>、数据库存储</a:t>
            </a:r>
            <a:endParaRPr lang="en-US" sz="3000" dirty="0">
              <a:solidFill>
                <a:srgbClr val="2388DB"/>
              </a:solidFill>
              <a:latin typeface="UAPSKK+ArialMT"/>
              <a:cs typeface="UAPSKK+ArialMT"/>
            </a:endParaRPr>
          </a:p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endParaRPr sz="3000" dirty="0">
              <a:solidFill>
                <a:srgbClr val="2388DB"/>
              </a:solidFill>
              <a:latin typeface="UAPSKK+ArialMT"/>
              <a:cs typeface="UAPSKK+ArialMT"/>
            </a:endParaRPr>
          </a:p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endParaRPr sz="3000" dirty="0">
              <a:solidFill>
                <a:srgbClr val="2388DB"/>
              </a:solidFill>
              <a:latin typeface="UAPSKK+ArialMT"/>
              <a:cs typeface="UAPSKK+ArialMT"/>
            </a:endParaRPr>
          </a:p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000" dirty="0" smtClean="0">
                <a:solidFill>
                  <a:srgbClr val="2388DB"/>
                </a:solidFill>
                <a:latin typeface="UAPSKK+ArialMT"/>
                <a:cs typeface="UAPSKK+ArialMT"/>
              </a:rPr>
              <a:t>3</a:t>
            </a:r>
            <a:r>
              <a:rPr lang="zh-CN" altLang="en-US" sz="3000" dirty="0" smtClean="0">
                <a:solidFill>
                  <a:srgbClr val="2388DB"/>
                </a:solidFill>
                <a:latin typeface="UAPSKK+ArialMT"/>
                <a:cs typeface="UAPSKK+ArialMT"/>
              </a:rPr>
              <a:t>、</a:t>
            </a:r>
            <a:r>
              <a:rPr lang="en-US" altLang="zh-CN" sz="3000" dirty="0" smtClean="0">
                <a:solidFill>
                  <a:srgbClr val="2388DB"/>
                </a:solidFill>
                <a:latin typeface="UAPSKK+ArialMT"/>
                <a:cs typeface="UAPSKK+ArialMT"/>
              </a:rPr>
              <a:t>MVCC &amp; </a:t>
            </a:r>
            <a:r>
              <a:rPr lang="zh-CN" altLang="en-US" sz="3000" dirty="0" smtClean="0">
                <a:solidFill>
                  <a:srgbClr val="2388DB"/>
                </a:solidFill>
                <a:latin typeface="UAPSKK+ArialMT"/>
                <a:cs typeface="UAPSKK+ArialMT"/>
              </a:rPr>
              <a:t>事务</a:t>
            </a:r>
            <a:r>
              <a:rPr lang="en-US" altLang="zh-CN" sz="3000" dirty="0" smtClean="0">
                <a:solidFill>
                  <a:srgbClr val="2388DB"/>
                </a:solidFill>
                <a:latin typeface="UAPSKK+ArialMT"/>
                <a:cs typeface="UAPSKK+ArialMT"/>
              </a:rPr>
              <a:t>			</a:t>
            </a:r>
            <a:endParaRPr sz="1400" dirty="0">
              <a:solidFill>
                <a:srgbClr val="FF0000"/>
              </a:solidFill>
              <a:latin typeface="UAPSKK+ArialMT"/>
              <a:cs typeface="UAPSKK+ArialM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383" y="3212976"/>
            <a:ext cx="15240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46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1478"/>
            <a:ext cx="8229600" cy="4463406"/>
          </a:xfrm>
        </p:spPr>
      </p:pic>
      <p:sp>
        <p:nvSpPr>
          <p:cNvPr id="4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395535" y="764704"/>
            <a:ext cx="4317107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 err="1">
                <a:solidFill>
                  <a:srgbClr val="FFFFFF"/>
                </a:solidFill>
                <a:latin typeface="MMNIFQ+MS-PGothic"/>
                <a:ea typeface="宋体" panose="02010600030101010101" pitchFamily="2" charset="-122"/>
                <a:cs typeface="MMNIFQ+MS-PGothic"/>
              </a:rPr>
              <a:t>InnoDB</a:t>
            </a:r>
            <a:endParaRPr lang="zh-CN" altLang="en-US" sz="3600" dirty="0">
              <a:solidFill>
                <a:srgbClr val="FFFFFF"/>
              </a:solidFill>
              <a:latin typeface="MMNIFQ+MS-PGothic"/>
              <a:ea typeface="宋体" panose="02010600030101010101" pitchFamily="2" charset="-122"/>
              <a:cs typeface="MMNIFQ+MS-PGothic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611560" y="2492896"/>
            <a:ext cx="7776864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endParaRPr sz="2800" b="1" dirty="0">
              <a:solidFill>
                <a:srgbClr val="2388DB"/>
              </a:solidFill>
              <a:latin typeface="DFKai-SB" panose="03000509000000000000" pitchFamily="65" charset="-120"/>
              <a:ea typeface="DFKai-SB" panose="03000509000000000000" pitchFamily="65" charset="-120"/>
              <a:cs typeface="UAPSKK+ArialM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73" y="1988840"/>
            <a:ext cx="7589837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037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1478"/>
            <a:ext cx="8229600" cy="4463406"/>
          </a:xfrm>
        </p:spPr>
      </p:pic>
      <p:sp>
        <p:nvSpPr>
          <p:cNvPr id="4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395535" y="764704"/>
            <a:ext cx="4317107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 err="1">
                <a:solidFill>
                  <a:srgbClr val="FFFFFF"/>
                </a:solidFill>
                <a:latin typeface="MMNIFQ+MS-PGothic"/>
                <a:ea typeface="宋体" panose="02010600030101010101" pitchFamily="2" charset="-122"/>
                <a:cs typeface="MMNIFQ+MS-PGothic"/>
              </a:rPr>
              <a:t>InnoDB</a:t>
            </a:r>
            <a:endParaRPr lang="zh-CN" altLang="en-US" sz="3600" dirty="0">
              <a:solidFill>
                <a:srgbClr val="FFFFFF"/>
              </a:solidFill>
              <a:latin typeface="MMNIFQ+MS-PGothic"/>
              <a:ea typeface="宋体" panose="02010600030101010101" pitchFamily="2" charset="-122"/>
              <a:cs typeface="MMNIFQ+MS-PGothic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611560" y="2492896"/>
            <a:ext cx="7776864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endParaRPr sz="2800" b="1" dirty="0">
              <a:solidFill>
                <a:srgbClr val="2388DB"/>
              </a:solidFill>
              <a:latin typeface="DFKai-SB" panose="03000509000000000000" pitchFamily="65" charset="-120"/>
              <a:ea typeface="DFKai-SB" panose="03000509000000000000" pitchFamily="65" charset="-120"/>
              <a:cs typeface="UAPSKK+ArialM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99" y="1844824"/>
            <a:ext cx="8172401" cy="4371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190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1478"/>
            <a:ext cx="8229600" cy="4463406"/>
          </a:xfrm>
        </p:spPr>
      </p:pic>
      <p:sp>
        <p:nvSpPr>
          <p:cNvPr id="4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endParaRPr dirty="0"/>
          </a:p>
        </p:txBody>
      </p:sp>
      <p:sp>
        <p:nvSpPr>
          <p:cNvPr id="5" name="object 3"/>
          <p:cNvSpPr txBox="1"/>
          <p:nvPr/>
        </p:nvSpPr>
        <p:spPr>
          <a:xfrm>
            <a:off x="542925" y="825500"/>
            <a:ext cx="2507615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 err="1">
                <a:solidFill>
                  <a:srgbClr val="FFFFFF"/>
                </a:solidFill>
                <a:latin typeface="MMNIFQ+MS-PGothic"/>
                <a:ea typeface="宋体" panose="02010600030101010101" pitchFamily="2" charset="-122"/>
                <a:cs typeface="MMNIFQ+MS-PGothic"/>
              </a:rPr>
              <a:t>MySql</a:t>
            </a:r>
            <a:r>
              <a:rPr lang="en-US" altLang="zh-CN" sz="3600" dirty="0">
                <a:solidFill>
                  <a:srgbClr val="FFFFFF"/>
                </a:solidFill>
                <a:latin typeface="MMNIFQ+MS-PGothic"/>
                <a:ea typeface="宋体" panose="02010600030101010101" pitchFamily="2" charset="-122"/>
                <a:cs typeface="MMNIFQ+MS-PGothic"/>
              </a:rPr>
              <a:t>-</a:t>
            </a:r>
            <a:r>
              <a:rPr lang="zh-CN" altLang="en-US" sz="3600" dirty="0">
                <a:solidFill>
                  <a:srgbClr val="FFFFFF"/>
                </a:solidFill>
                <a:latin typeface="MMNIFQ+MS-PGothic"/>
                <a:ea typeface="宋体" panose="02010600030101010101" pitchFamily="2" charset="-122"/>
                <a:cs typeface="MMNIFQ+MS-PGothic"/>
              </a:rPr>
              <a:t>索引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611560" y="2492896"/>
            <a:ext cx="7776864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endParaRPr sz="2800" b="1" dirty="0">
              <a:solidFill>
                <a:srgbClr val="2388DB"/>
              </a:solidFill>
              <a:latin typeface="DFKai-SB" panose="03000509000000000000" pitchFamily="65" charset="-120"/>
              <a:ea typeface="DFKai-SB" panose="03000509000000000000" pitchFamily="65" charset="-120"/>
              <a:cs typeface="UAPSKK+ArialMT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395535" y="1916832"/>
            <a:ext cx="8280920" cy="1987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聚集</a:t>
            </a:r>
            <a:r>
              <a:rPr lang="zh-CN" altLang="en-US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索引（</a:t>
            </a:r>
            <a:r>
              <a:rPr lang="en-US" altLang="zh-CN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Clustered Index</a:t>
            </a:r>
            <a:r>
              <a:rPr lang="zh-CN" altLang="en-US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）一个聚集索引定义了表中数据的物理存储顺序</a:t>
            </a:r>
            <a:r>
              <a:rPr lang="zh-CN" altLang="en-US" sz="1200" dirty="0" smtClean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。</a:t>
            </a:r>
            <a:endParaRPr lang="en-US" altLang="zh-CN" sz="1200" dirty="0" smtClean="0">
              <a:solidFill>
                <a:srgbClr val="2388DB"/>
              </a:solidFill>
              <a:latin typeface="微软雅黑" pitchFamily="34" charset="-122"/>
              <a:ea typeface="微软雅黑" pitchFamily="34" charset="-122"/>
              <a:cs typeface="UAPSKK+ArialMT"/>
            </a:endParaRPr>
          </a:p>
          <a:p>
            <a:pPr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聚集索引</a:t>
            </a:r>
            <a:r>
              <a:rPr lang="zh-CN" altLang="en-US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的数据的物理存放顺序与索引顺序是一致的</a:t>
            </a:r>
            <a:r>
              <a:rPr lang="zh-CN" altLang="en-US" sz="1200" dirty="0" smtClean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，只要</a:t>
            </a:r>
            <a:r>
              <a:rPr lang="zh-CN" altLang="en-US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索引是相邻的，那么对应的数据一定也是相邻地存放在磁盘上的</a:t>
            </a:r>
            <a:endParaRPr lang="en-US" altLang="zh-CN" sz="1200" dirty="0" smtClean="0">
              <a:solidFill>
                <a:srgbClr val="2388DB"/>
              </a:solidFill>
              <a:latin typeface="微软雅黑" pitchFamily="34" charset="-122"/>
              <a:ea typeface="微软雅黑" pitchFamily="34" charset="-122"/>
              <a:cs typeface="UAPSKK+ArialMT"/>
            </a:endParaRPr>
          </a:p>
          <a:p>
            <a:pPr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mysql</a:t>
            </a:r>
            <a:r>
              <a:rPr lang="en-US" altLang="zh-CN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 </a:t>
            </a:r>
            <a:r>
              <a:rPr lang="zh-CN" altLang="en-US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索引用的聚集索引</a:t>
            </a:r>
            <a:r>
              <a:rPr lang="en-US" altLang="zh-CN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.  </a:t>
            </a:r>
            <a:r>
              <a:rPr lang="zh-CN" altLang="en-US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这种索引，主键最好用自增</a:t>
            </a:r>
            <a:r>
              <a:rPr lang="en-US" altLang="zh-CN" sz="1200" dirty="0" smtClean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.</a:t>
            </a:r>
            <a:endParaRPr lang="en-US" altLang="zh-CN" sz="1200" dirty="0">
              <a:solidFill>
                <a:srgbClr val="2388DB"/>
              </a:solidFill>
              <a:latin typeface="微软雅黑" pitchFamily="34" charset="-122"/>
              <a:ea typeface="微软雅黑" pitchFamily="34" charset="-122"/>
              <a:cs typeface="UAPSKK+ArialMT"/>
            </a:endParaRPr>
          </a:p>
          <a:p>
            <a:pPr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如果自增的话，新增一条数据，一直在叶子末尾节点追加，相当于顺序</a:t>
            </a:r>
            <a:r>
              <a:rPr lang="en-US" altLang="zh-CN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IO</a:t>
            </a:r>
            <a:r>
              <a:rPr lang="zh-CN" altLang="en-US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，速度可以快的飞</a:t>
            </a:r>
            <a:r>
              <a:rPr lang="zh-CN" altLang="en-US" sz="1200" dirty="0" smtClean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起</a:t>
            </a:r>
            <a:endParaRPr lang="en-US" altLang="zh-CN" sz="1200" dirty="0" smtClean="0">
              <a:solidFill>
                <a:srgbClr val="2388DB"/>
              </a:solidFill>
              <a:latin typeface="微软雅黑" pitchFamily="34" charset="-122"/>
              <a:ea typeface="微软雅黑" pitchFamily="34" charset="-122"/>
              <a:cs typeface="UAPSKK+ArialMT"/>
            </a:endParaRPr>
          </a:p>
          <a:p>
            <a:pPr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要</a:t>
            </a:r>
            <a:r>
              <a:rPr lang="zh-CN" altLang="en-US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是非自增话，插入一次会导致多个页的连续分裂</a:t>
            </a:r>
            <a:r>
              <a:rPr lang="zh-CN" altLang="en-US" sz="1200" dirty="0" smtClean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。</a:t>
            </a:r>
            <a:r>
              <a:rPr lang="zh-CN" altLang="en-US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不断地调整数据的物理地址、分</a:t>
            </a:r>
            <a:r>
              <a:rPr lang="zh-CN" altLang="en-US" sz="1200" dirty="0" smtClean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页，速度</a:t>
            </a:r>
            <a:r>
              <a:rPr lang="zh-CN" altLang="en-US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可想而知</a:t>
            </a:r>
            <a:r>
              <a:rPr lang="zh-CN" altLang="en-US" sz="1200" dirty="0" smtClean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。</a:t>
            </a:r>
            <a:endParaRPr lang="zh-CN" altLang="en-US" sz="1200" dirty="0">
              <a:solidFill>
                <a:srgbClr val="2388DB"/>
              </a:solidFill>
              <a:latin typeface="微软雅黑" pitchFamily="34" charset="-122"/>
              <a:ea typeface="微软雅黑" pitchFamily="34" charset="-122"/>
              <a:cs typeface="UAPSKK+ArialMT"/>
            </a:endParaRPr>
          </a:p>
        </p:txBody>
      </p:sp>
    </p:spTree>
    <p:extLst>
      <p:ext uri="{BB962C8B-B14F-4D97-AF65-F5344CB8AC3E}">
        <p14:creationId xmlns:p14="http://schemas.microsoft.com/office/powerpoint/2010/main" val="126278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1478"/>
            <a:ext cx="8229600" cy="4463406"/>
          </a:xfrm>
        </p:spPr>
      </p:pic>
      <p:sp>
        <p:nvSpPr>
          <p:cNvPr id="4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endParaRPr dirty="0"/>
          </a:p>
        </p:txBody>
      </p:sp>
      <p:sp>
        <p:nvSpPr>
          <p:cNvPr id="5" name="object 3"/>
          <p:cNvSpPr txBox="1"/>
          <p:nvPr/>
        </p:nvSpPr>
        <p:spPr>
          <a:xfrm>
            <a:off x="542925" y="825500"/>
            <a:ext cx="2507615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 err="1">
                <a:solidFill>
                  <a:srgbClr val="FFFFFF"/>
                </a:solidFill>
                <a:latin typeface="MMNIFQ+MS-PGothic"/>
                <a:ea typeface="宋体" panose="02010600030101010101" pitchFamily="2" charset="-122"/>
                <a:cs typeface="MMNIFQ+MS-PGothic"/>
              </a:rPr>
              <a:t>MySql</a:t>
            </a:r>
            <a:r>
              <a:rPr lang="en-US" altLang="zh-CN" sz="3600" dirty="0">
                <a:solidFill>
                  <a:srgbClr val="FFFFFF"/>
                </a:solidFill>
                <a:latin typeface="MMNIFQ+MS-PGothic"/>
                <a:ea typeface="宋体" panose="02010600030101010101" pitchFamily="2" charset="-122"/>
                <a:cs typeface="MMNIFQ+MS-PGothic"/>
              </a:rPr>
              <a:t>-</a:t>
            </a:r>
            <a:r>
              <a:rPr lang="zh-CN" altLang="en-US" sz="3600" dirty="0">
                <a:solidFill>
                  <a:srgbClr val="FFFFFF"/>
                </a:solidFill>
                <a:latin typeface="MMNIFQ+MS-PGothic"/>
                <a:ea typeface="宋体" panose="02010600030101010101" pitchFamily="2" charset="-122"/>
                <a:cs typeface="MMNIFQ+MS-PGothic"/>
              </a:rPr>
              <a:t>索引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611560" y="2492896"/>
            <a:ext cx="7776864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endParaRPr sz="2800" b="1" dirty="0">
              <a:solidFill>
                <a:srgbClr val="2388DB"/>
              </a:solidFill>
              <a:latin typeface="DFKai-SB" panose="03000509000000000000" pitchFamily="65" charset="-120"/>
              <a:ea typeface="DFKai-SB" panose="03000509000000000000" pitchFamily="65" charset="-120"/>
              <a:cs typeface="UAPSKK+ArialMT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395535" y="1916832"/>
            <a:ext cx="8280920" cy="1924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关于聚集索引，</a:t>
            </a:r>
            <a:r>
              <a:rPr lang="en-US" altLang="zh-CN" sz="1200" dirty="0" err="1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innodb</a:t>
            </a:r>
            <a:r>
              <a:rPr lang="zh-CN" altLang="en-US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会按照如下规则进行处理： </a:t>
            </a:r>
          </a:p>
          <a:p>
            <a:pPr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　　</a:t>
            </a:r>
            <a:r>
              <a:rPr lang="en-US" altLang="zh-CN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1</a:t>
            </a:r>
            <a:r>
              <a:rPr lang="zh-CN" altLang="en-US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，如果一个主键被定义了，那么这个主键就是作为聚集索引 </a:t>
            </a:r>
          </a:p>
          <a:p>
            <a:pPr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　　</a:t>
            </a:r>
            <a:r>
              <a:rPr lang="en-US" altLang="zh-CN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2</a:t>
            </a:r>
            <a:r>
              <a:rPr lang="zh-CN" altLang="en-US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，如果没有主键被定义，那么该表的第一个唯一非空索引被作为聚集索引 </a:t>
            </a:r>
          </a:p>
          <a:p>
            <a:pPr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　　</a:t>
            </a:r>
            <a:r>
              <a:rPr lang="en-US" altLang="zh-CN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3</a:t>
            </a:r>
            <a:r>
              <a:rPr lang="zh-CN" altLang="en-US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，如果没有主键也没有合适的唯一索引，那么</a:t>
            </a:r>
            <a:r>
              <a:rPr lang="en-US" altLang="zh-CN" sz="1200" dirty="0" err="1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innodb</a:t>
            </a:r>
            <a:r>
              <a:rPr lang="zh-CN" altLang="en-US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内部会生成一个隐藏的主键作为聚集索引，这个隐藏的主键是一个</a:t>
            </a:r>
            <a:r>
              <a:rPr lang="en-US" altLang="zh-CN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6</a:t>
            </a:r>
            <a:r>
              <a:rPr lang="zh-CN" altLang="en-US" sz="1200" dirty="0">
                <a:solidFill>
                  <a:srgbClr val="2388DB"/>
                </a:solidFill>
                <a:latin typeface="微软雅黑" pitchFamily="34" charset="-122"/>
                <a:ea typeface="微软雅黑" pitchFamily="34" charset="-122"/>
                <a:cs typeface="UAPSKK+ArialMT"/>
              </a:rPr>
              <a:t>个字节的列，改列的值会随着数据的插入自增。</a:t>
            </a:r>
            <a:endParaRPr sz="1200" dirty="0">
              <a:solidFill>
                <a:srgbClr val="2388DB"/>
              </a:solidFill>
              <a:latin typeface="微软雅黑" pitchFamily="34" charset="-122"/>
              <a:ea typeface="微软雅黑" pitchFamily="34" charset="-122"/>
              <a:cs typeface="UAPSKK+ArialMT"/>
            </a:endParaRPr>
          </a:p>
        </p:txBody>
      </p:sp>
    </p:spTree>
    <p:extLst>
      <p:ext uri="{BB962C8B-B14F-4D97-AF65-F5344CB8AC3E}">
        <p14:creationId xmlns:p14="http://schemas.microsoft.com/office/powerpoint/2010/main" val="141986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2915816" y="476672"/>
            <a:ext cx="4065686" cy="961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7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7200" dirty="0">
                <a:solidFill>
                  <a:srgbClr val="FFFFFF"/>
                </a:solidFill>
                <a:latin typeface="JUIRAD+Arial-BoldMT"/>
                <a:cs typeface="JUIRAD+Arial-BoldMT"/>
              </a:rPr>
              <a:t>行动篇</a:t>
            </a:r>
            <a:endParaRPr lang="en-US" sz="7200" dirty="0">
              <a:solidFill>
                <a:srgbClr val="FFFFFF"/>
              </a:solidFill>
              <a:latin typeface="JUIRAD+Arial-BoldMT"/>
              <a:cs typeface="JUIRAD+Arial-BoldMT"/>
            </a:endParaRPr>
          </a:p>
        </p:txBody>
      </p:sp>
    </p:spTree>
    <p:extLst>
      <p:ext uri="{BB962C8B-B14F-4D97-AF65-F5344CB8AC3E}">
        <p14:creationId xmlns:p14="http://schemas.microsoft.com/office/powerpoint/2010/main" val="2716753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1478"/>
            <a:ext cx="8229600" cy="4463406"/>
          </a:xfrm>
        </p:spPr>
      </p:pic>
      <p:sp>
        <p:nvSpPr>
          <p:cNvPr id="4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395536" y="628859"/>
            <a:ext cx="4317107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MMNIFQ+MS-PGothic"/>
                <a:ea typeface="宋体" panose="02010600030101010101" pitchFamily="2" charset="-122"/>
                <a:cs typeface="MMNIFQ+MS-PGothic"/>
              </a:rPr>
              <a:t>如何实现</a:t>
            </a:r>
            <a:endParaRPr lang="zh-CN" altLang="en-US" sz="3600" dirty="0">
              <a:solidFill>
                <a:srgbClr val="FFFFFF"/>
              </a:solidFill>
              <a:latin typeface="MMNIFQ+MS-PGothic"/>
              <a:ea typeface="宋体" panose="02010600030101010101" pitchFamily="2" charset="-122"/>
              <a:cs typeface="MMNIFQ+MS-PGothic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611560" y="2492896"/>
            <a:ext cx="7776864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endParaRPr sz="2800" b="1" dirty="0">
              <a:solidFill>
                <a:srgbClr val="2388DB"/>
              </a:solidFill>
              <a:latin typeface="DFKai-SB" panose="03000509000000000000" pitchFamily="65" charset="-120"/>
              <a:ea typeface="DFKai-SB" panose="03000509000000000000" pitchFamily="65" charset="-120"/>
              <a:cs typeface="UAPSKK+ArialMT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914005" y="1883107"/>
            <a:ext cx="7171973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2388DB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UAPSKK+ArialMT"/>
              </a:rPr>
              <a:t>出发之前永远是梦想，上路后才是挑战</a:t>
            </a:r>
            <a:endParaRPr lang="en-US" altLang="zh-CN" sz="2800" b="1" dirty="0">
              <a:solidFill>
                <a:srgbClr val="2388DB"/>
              </a:solidFill>
              <a:latin typeface="DFKai-SB" panose="03000509000000000000" pitchFamily="65" charset="-120"/>
              <a:ea typeface="DFKai-SB" panose="03000509000000000000" pitchFamily="65" charset="-120"/>
              <a:cs typeface="UAPSKK+ArialMT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36912"/>
            <a:ext cx="5991225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959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1478"/>
            <a:ext cx="8229600" cy="4463406"/>
          </a:xfrm>
        </p:spPr>
      </p:pic>
      <p:sp>
        <p:nvSpPr>
          <p:cNvPr id="4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542925" y="825500"/>
            <a:ext cx="3020963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MMNIFQ+MS-PGothic"/>
                <a:ea typeface="宋体" panose="02010600030101010101" pitchFamily="2" charset="-122"/>
                <a:cs typeface="MMNIFQ+MS-PGothic"/>
              </a:rPr>
              <a:t>三大难题</a:t>
            </a:r>
            <a:endParaRPr lang="zh-CN" altLang="en-US" sz="3600" dirty="0">
              <a:solidFill>
                <a:srgbClr val="FFFFFF"/>
              </a:solidFill>
              <a:latin typeface="MMNIFQ+MS-PGothic"/>
              <a:ea typeface="宋体" panose="02010600030101010101" pitchFamily="2" charset="-122"/>
              <a:cs typeface="MMNIFQ+MS-PGothic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611560" y="2492896"/>
            <a:ext cx="7776864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endParaRPr sz="2800" b="1" dirty="0">
              <a:solidFill>
                <a:srgbClr val="2388DB"/>
              </a:solidFill>
              <a:latin typeface="DFKai-SB" panose="03000509000000000000" pitchFamily="65" charset="-120"/>
              <a:ea typeface="DFKai-SB" panose="03000509000000000000" pitchFamily="65" charset="-120"/>
              <a:cs typeface="UAPSKK+ArialMT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755565" y="2132856"/>
            <a:ext cx="5379531" cy="2782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000" dirty="0" smtClean="0">
                <a:solidFill>
                  <a:srgbClr val="2388DB"/>
                </a:solidFill>
                <a:latin typeface="UAPSKK+ArialMT"/>
                <a:cs typeface="UAPSKK+ArialMT"/>
              </a:rPr>
              <a:t>1</a:t>
            </a:r>
            <a:r>
              <a:rPr lang="zh-CN" altLang="en-US" sz="3000" dirty="0" smtClean="0">
                <a:solidFill>
                  <a:srgbClr val="2388DB"/>
                </a:solidFill>
                <a:latin typeface="UAPSKK+ArialMT"/>
                <a:cs typeface="UAPSKK+ArialMT"/>
              </a:rPr>
              <a:t>、内存到磁盘的分页系统</a:t>
            </a:r>
            <a:endParaRPr lang="en-US" sz="3000" dirty="0">
              <a:solidFill>
                <a:srgbClr val="2388DB"/>
              </a:solidFill>
              <a:latin typeface="UAPSKK+ArialMT"/>
              <a:cs typeface="UAPSKK+ArialMT"/>
            </a:endParaRPr>
          </a:p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endParaRPr sz="3000" dirty="0">
              <a:solidFill>
                <a:srgbClr val="2388DB"/>
              </a:solidFill>
              <a:latin typeface="UAPSKK+ArialMT"/>
              <a:cs typeface="UAPSKK+ArialMT"/>
            </a:endParaRPr>
          </a:p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endParaRPr sz="3000" dirty="0">
              <a:solidFill>
                <a:srgbClr val="2388DB"/>
              </a:solidFill>
              <a:latin typeface="UAPSKK+ArialMT"/>
              <a:cs typeface="UAPSKK+ArialMT"/>
            </a:endParaRPr>
          </a:p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000" dirty="0" smtClean="0">
                <a:solidFill>
                  <a:srgbClr val="2388DB"/>
                </a:solidFill>
                <a:latin typeface="UAPSKK+ArialMT"/>
                <a:cs typeface="UAPSKK+ArialMT"/>
              </a:rPr>
              <a:t>2</a:t>
            </a:r>
            <a:r>
              <a:rPr lang="zh-CN" altLang="en-US" sz="3000" dirty="0" smtClean="0">
                <a:solidFill>
                  <a:srgbClr val="2388DB"/>
                </a:solidFill>
                <a:latin typeface="UAPSKK+ArialMT"/>
                <a:cs typeface="UAPSKK+ArialMT"/>
              </a:rPr>
              <a:t>、表结构如何设计</a:t>
            </a:r>
            <a:endParaRPr sz="3000" dirty="0">
              <a:solidFill>
                <a:srgbClr val="2388DB"/>
              </a:solidFill>
              <a:latin typeface="UAPSKK+ArialMT"/>
              <a:cs typeface="UAPSKK+ArialMT"/>
            </a:endParaRPr>
          </a:p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endParaRPr sz="3000" dirty="0">
              <a:solidFill>
                <a:srgbClr val="2388DB"/>
              </a:solidFill>
              <a:latin typeface="UAPSKK+ArialMT"/>
              <a:cs typeface="UAPSKK+ArialMT"/>
            </a:endParaRPr>
          </a:p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endParaRPr lang="en-US" sz="3000" dirty="0" smtClean="0">
              <a:solidFill>
                <a:srgbClr val="2388DB"/>
              </a:solidFill>
              <a:latin typeface="UAPSKK+ArialMT"/>
              <a:cs typeface="UAPSKK+ArialMT"/>
            </a:endParaRPr>
          </a:p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000" dirty="0" smtClean="0">
                <a:solidFill>
                  <a:srgbClr val="2388DB"/>
                </a:solidFill>
                <a:latin typeface="UAPSKK+ArialMT"/>
                <a:cs typeface="UAPSKK+ArialMT"/>
              </a:rPr>
              <a:t>3</a:t>
            </a:r>
            <a:r>
              <a:rPr lang="zh-CN" altLang="en-US" sz="3000" dirty="0" smtClean="0">
                <a:solidFill>
                  <a:srgbClr val="2388DB"/>
                </a:solidFill>
                <a:latin typeface="UAPSKK+ArialMT"/>
                <a:cs typeface="UAPSKK+ArialMT"/>
              </a:rPr>
              <a:t>、索引如何存储到文件</a:t>
            </a:r>
            <a:endParaRPr sz="3000" dirty="0">
              <a:solidFill>
                <a:srgbClr val="2388DB"/>
              </a:solidFill>
              <a:latin typeface="UAPSKK+ArialMT"/>
              <a:cs typeface="UAPSKK+ArialMT"/>
            </a:endParaRPr>
          </a:p>
        </p:txBody>
      </p:sp>
    </p:spTree>
    <p:extLst>
      <p:ext uri="{BB962C8B-B14F-4D97-AF65-F5344CB8AC3E}">
        <p14:creationId xmlns:p14="http://schemas.microsoft.com/office/powerpoint/2010/main" val="53638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1478"/>
            <a:ext cx="8229600" cy="4463406"/>
          </a:xfrm>
        </p:spPr>
      </p:pic>
      <p:sp>
        <p:nvSpPr>
          <p:cNvPr id="4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542925" y="825500"/>
            <a:ext cx="3020963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rgbClr val="FFFFFF"/>
                </a:solidFill>
                <a:latin typeface="MMNIFQ+MS-PGothic"/>
                <a:ea typeface="宋体" panose="02010600030101010101" pitchFamily="2" charset="-122"/>
                <a:cs typeface="MMNIFQ+MS-PGothic"/>
              </a:rPr>
              <a:t>内存映射分页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611560" y="2492896"/>
            <a:ext cx="7776864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endParaRPr sz="2800" b="1" dirty="0">
              <a:solidFill>
                <a:srgbClr val="2388DB"/>
              </a:solidFill>
              <a:latin typeface="DFKai-SB" panose="03000509000000000000" pitchFamily="65" charset="-120"/>
              <a:ea typeface="DFKai-SB" panose="03000509000000000000" pitchFamily="65" charset="-120"/>
              <a:cs typeface="UAPSKK+ArialM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70" y="1628800"/>
            <a:ext cx="8906426" cy="5056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141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1478"/>
            <a:ext cx="8229600" cy="4463406"/>
          </a:xfrm>
        </p:spPr>
      </p:pic>
      <p:sp>
        <p:nvSpPr>
          <p:cNvPr id="4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542925" y="825500"/>
            <a:ext cx="3020963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MMNIFQ+MS-PGothic"/>
                <a:ea typeface="宋体" panose="02010600030101010101" pitchFamily="2" charset="-122"/>
                <a:cs typeface="MMNIFQ+MS-PGothic"/>
              </a:rPr>
              <a:t>表结构</a:t>
            </a:r>
            <a:endParaRPr lang="zh-CN" altLang="en-US" sz="3600" dirty="0">
              <a:solidFill>
                <a:srgbClr val="FFFFFF"/>
              </a:solidFill>
              <a:latin typeface="MMNIFQ+MS-PGothic"/>
              <a:ea typeface="宋体" panose="02010600030101010101" pitchFamily="2" charset="-122"/>
              <a:cs typeface="MMNIFQ+MS-PGothic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611560" y="2492896"/>
            <a:ext cx="7776864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endParaRPr sz="2800" b="1" dirty="0">
              <a:solidFill>
                <a:srgbClr val="2388DB"/>
              </a:solidFill>
              <a:latin typeface="DFKai-SB" panose="03000509000000000000" pitchFamily="65" charset="-120"/>
              <a:ea typeface="DFKai-SB" panose="03000509000000000000" pitchFamily="65" charset="-120"/>
              <a:cs typeface="UAPSKK+ArialM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7125419" cy="50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89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1478"/>
            <a:ext cx="8229600" cy="4463406"/>
          </a:xfrm>
        </p:spPr>
      </p:pic>
      <p:sp>
        <p:nvSpPr>
          <p:cNvPr id="4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542925" y="825500"/>
            <a:ext cx="3020963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MMNIFQ+MS-PGothic"/>
                <a:ea typeface="宋体" panose="02010600030101010101" pitchFamily="2" charset="-122"/>
                <a:cs typeface="MMNIFQ+MS-PGothic"/>
              </a:rPr>
              <a:t>索引存储</a:t>
            </a:r>
            <a:endParaRPr lang="zh-CN" altLang="en-US" sz="3600" dirty="0">
              <a:solidFill>
                <a:srgbClr val="FFFFFF"/>
              </a:solidFill>
              <a:latin typeface="MMNIFQ+MS-PGothic"/>
              <a:ea typeface="宋体" panose="02010600030101010101" pitchFamily="2" charset="-122"/>
              <a:cs typeface="MMNIFQ+MS-PGothic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611560" y="2492896"/>
            <a:ext cx="7776864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endParaRPr sz="2800" b="1" dirty="0">
              <a:solidFill>
                <a:srgbClr val="2388DB"/>
              </a:solidFill>
              <a:latin typeface="DFKai-SB" panose="03000509000000000000" pitchFamily="65" charset="-120"/>
              <a:ea typeface="DFKai-SB" panose="03000509000000000000" pitchFamily="65" charset="-120"/>
              <a:cs typeface="UAPSKK+ArialM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2816"/>
            <a:ext cx="607695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058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542925" y="825500"/>
            <a:ext cx="2507615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MMNIFQ+MS-PGothic"/>
                <a:ea typeface="宋体" panose="02010600030101010101" pitchFamily="2" charset="-122"/>
                <a:cs typeface="MMNIFQ+MS-PGothic"/>
              </a:rPr>
              <a:t>抛砖引玉</a:t>
            </a:r>
            <a:endParaRPr lang="zh-CN" altLang="en-US" sz="3600" dirty="0">
              <a:solidFill>
                <a:srgbClr val="FFFFFF"/>
              </a:solidFill>
              <a:latin typeface="MMNIFQ+MS-PGothic"/>
              <a:ea typeface="宋体" panose="02010600030101010101" pitchFamily="2" charset="-122"/>
              <a:cs typeface="MMNIFQ+MS-PGothic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611560" y="2492896"/>
            <a:ext cx="7776864" cy="2782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2388DB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UAPSKK+ArialMT"/>
              </a:rPr>
              <a:t>假设一张表，存有两千万条数据</a:t>
            </a:r>
            <a:endParaRPr lang="en-US" altLang="zh-CN" sz="2800" b="1" dirty="0" smtClean="0">
              <a:solidFill>
                <a:srgbClr val="2388DB"/>
              </a:solidFill>
              <a:latin typeface="DFKai-SB" panose="03000509000000000000" pitchFamily="65" charset="-120"/>
              <a:ea typeface="DFKai-SB" panose="03000509000000000000" pitchFamily="65" charset="-120"/>
              <a:cs typeface="UAPSKK+ArialMT"/>
            </a:endParaRPr>
          </a:p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800" b="1" dirty="0">
              <a:solidFill>
                <a:srgbClr val="2388DB"/>
              </a:solidFill>
              <a:latin typeface="DFKai-SB" panose="03000509000000000000" pitchFamily="65" charset="-120"/>
              <a:ea typeface="DFKai-SB" panose="03000509000000000000" pitchFamily="65" charset="-120"/>
              <a:cs typeface="UAPSKK+ArialMT"/>
            </a:endParaRPr>
          </a:p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800" b="1" dirty="0">
              <a:solidFill>
                <a:srgbClr val="2388DB"/>
              </a:solidFill>
              <a:latin typeface="DFKai-SB" panose="03000509000000000000" pitchFamily="65" charset="-120"/>
              <a:ea typeface="DFKai-SB" panose="03000509000000000000" pitchFamily="65" charset="-120"/>
              <a:cs typeface="UAPSKK+ArialMT"/>
            </a:endParaRPr>
          </a:p>
          <a:p>
            <a:pPr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2388DB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UAPSKK+ArialMT"/>
              </a:rPr>
              <a:t>问</a:t>
            </a:r>
            <a:r>
              <a:rPr lang="en-US" altLang="zh-CN" sz="2800" b="1" dirty="0" smtClean="0">
                <a:solidFill>
                  <a:srgbClr val="2388DB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UAPSKK+ArialMT"/>
              </a:rPr>
              <a:t>:</a:t>
            </a:r>
            <a:r>
              <a:rPr lang="zh-CN" altLang="en-US" sz="2800" b="1" dirty="0">
                <a:solidFill>
                  <a:srgbClr val="2388DB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UAPSKK+ArialMT"/>
              </a:rPr>
              <a:t>通过主键索引</a:t>
            </a:r>
            <a:r>
              <a:rPr lang="zh-CN" altLang="en-US" sz="2800" b="1" dirty="0" smtClean="0">
                <a:solidFill>
                  <a:srgbClr val="2388DB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UAPSKK+ArialMT"/>
              </a:rPr>
              <a:t>查询需要几次</a:t>
            </a:r>
            <a:r>
              <a:rPr lang="en-US" altLang="zh-CN" sz="2800" b="1" dirty="0">
                <a:solidFill>
                  <a:srgbClr val="2388DB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UAPSKK+ArialMT"/>
              </a:rPr>
              <a:t>IO</a:t>
            </a:r>
            <a:r>
              <a:rPr lang="zh-CN" altLang="en-US" sz="2800" b="1" dirty="0" smtClean="0">
                <a:solidFill>
                  <a:srgbClr val="2388DB"/>
                </a:solidFill>
                <a:latin typeface="DFKai-SB" panose="03000509000000000000" pitchFamily="65" charset="-120"/>
                <a:ea typeface="DFKai-SB" panose="03000509000000000000" pitchFamily="65" charset="-120"/>
                <a:cs typeface="UAPSKK+ArialMT"/>
              </a:rPr>
              <a:t>？</a:t>
            </a:r>
            <a:endParaRPr lang="en-US" altLang="zh-CN" sz="2800" b="1" dirty="0" smtClean="0">
              <a:solidFill>
                <a:srgbClr val="2388DB"/>
              </a:solidFill>
              <a:latin typeface="DFKai-SB" panose="03000509000000000000" pitchFamily="65" charset="-120"/>
              <a:ea typeface="DFKai-SB" panose="03000509000000000000" pitchFamily="65" charset="-120"/>
              <a:cs typeface="UAPSKK+ArialMT"/>
            </a:endParaRPr>
          </a:p>
          <a:p>
            <a:pPr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solidFill>
                <a:srgbClr val="2388DB"/>
              </a:solidFill>
              <a:latin typeface="DFKai-SB" panose="03000509000000000000" pitchFamily="65" charset="-120"/>
              <a:ea typeface="DFKai-SB" panose="03000509000000000000" pitchFamily="65" charset="-120"/>
              <a:cs typeface="UAPSKK+ArialMT"/>
            </a:endParaRPr>
          </a:p>
          <a:p>
            <a:pPr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2388DB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UAPSKK+ArialMT"/>
              </a:rPr>
              <a:t>三千万？ 五千万？ </a:t>
            </a:r>
            <a:r>
              <a:rPr lang="en-US" altLang="zh-CN" sz="2800" b="1" dirty="0">
                <a:solidFill>
                  <a:srgbClr val="2388DB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UAPSKK+ArialMT"/>
              </a:rPr>
              <a:t>1</a:t>
            </a:r>
            <a:r>
              <a:rPr lang="zh-CN" altLang="en-US" sz="2800" b="1" dirty="0">
                <a:solidFill>
                  <a:srgbClr val="2388DB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UAPSKK+ArialMT"/>
              </a:rPr>
              <a:t>亿？</a:t>
            </a:r>
            <a:endParaRPr lang="en-US" altLang="zh-CN" sz="2800" b="1" dirty="0">
              <a:solidFill>
                <a:srgbClr val="2388DB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UAPSKK+ArialMT"/>
            </a:endParaRPr>
          </a:p>
          <a:p>
            <a:pPr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2388DB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UAPSKK+ArialMT"/>
              </a:rPr>
              <a:t>分别需要几次</a:t>
            </a:r>
            <a:r>
              <a:rPr lang="en-US" altLang="zh-CN" sz="2800" b="1" dirty="0">
                <a:solidFill>
                  <a:srgbClr val="2388DB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UAPSKK+ArialMT"/>
              </a:rPr>
              <a:t>IO</a:t>
            </a:r>
            <a:r>
              <a:rPr lang="zh-CN" altLang="en-US" sz="2800" b="1" dirty="0">
                <a:solidFill>
                  <a:srgbClr val="2388DB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UAPSKK+ArialMT"/>
              </a:rPr>
              <a:t>？</a:t>
            </a:r>
            <a:endParaRPr sz="2800" b="1" dirty="0">
              <a:solidFill>
                <a:srgbClr val="2388DB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UAPSKK+ArialMT"/>
            </a:endParaRPr>
          </a:p>
        </p:txBody>
      </p:sp>
    </p:spTree>
    <p:extLst>
      <p:ext uri="{BB962C8B-B14F-4D97-AF65-F5344CB8AC3E}">
        <p14:creationId xmlns:p14="http://schemas.microsoft.com/office/powerpoint/2010/main" val="237281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1478"/>
            <a:ext cx="8229600" cy="4463406"/>
          </a:xfrm>
        </p:spPr>
      </p:pic>
      <p:sp>
        <p:nvSpPr>
          <p:cNvPr id="4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542925" y="825500"/>
            <a:ext cx="3020963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MMNIFQ+MS-PGothic"/>
                <a:ea typeface="宋体" panose="02010600030101010101" pitchFamily="2" charset="-122"/>
                <a:cs typeface="MMNIFQ+MS-PGothic"/>
              </a:rPr>
              <a:t>索引存储</a:t>
            </a:r>
            <a:endParaRPr lang="zh-CN" altLang="en-US" sz="3600" dirty="0">
              <a:solidFill>
                <a:srgbClr val="FFFFFF"/>
              </a:solidFill>
              <a:latin typeface="MMNIFQ+MS-PGothic"/>
              <a:ea typeface="宋体" panose="02010600030101010101" pitchFamily="2" charset="-122"/>
              <a:cs typeface="MMNIFQ+MS-PGothic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611560" y="2492896"/>
            <a:ext cx="7776864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endParaRPr sz="2800" b="1" dirty="0">
              <a:solidFill>
                <a:srgbClr val="2388DB"/>
              </a:solidFill>
              <a:latin typeface="DFKai-SB" panose="03000509000000000000" pitchFamily="65" charset="-120"/>
              <a:ea typeface="DFKai-SB" panose="03000509000000000000" pitchFamily="65" charset="-120"/>
              <a:cs typeface="UAPSKK+ArialM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7" y="2468860"/>
            <a:ext cx="8818563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2276872"/>
            <a:ext cx="9144000" cy="337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3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1478"/>
            <a:ext cx="8229600" cy="4463406"/>
          </a:xfrm>
        </p:spPr>
      </p:pic>
      <p:sp>
        <p:nvSpPr>
          <p:cNvPr id="4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542925" y="825500"/>
            <a:ext cx="250761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 err="1" smtClean="0">
                <a:solidFill>
                  <a:srgbClr val="FFFFFF"/>
                </a:solidFill>
                <a:latin typeface="MMNIFQ+MS-PGothic"/>
                <a:ea typeface="宋体" panose="02010600030101010101" pitchFamily="2" charset="-122"/>
                <a:cs typeface="MMNIFQ+MS-PGothic"/>
              </a:rPr>
              <a:t>MySql</a:t>
            </a:r>
            <a:r>
              <a:rPr lang="en-US" altLang="zh-CN" sz="3600" dirty="0" smtClean="0">
                <a:solidFill>
                  <a:srgbClr val="FFFFFF"/>
                </a:solidFill>
                <a:latin typeface="MMNIFQ+MS-PGothic"/>
                <a:ea typeface="宋体" panose="02010600030101010101" pitchFamily="2" charset="-122"/>
                <a:cs typeface="MMNIFQ+MS-PGothic"/>
              </a:rPr>
              <a:t>-</a:t>
            </a:r>
            <a:r>
              <a:rPr lang="zh-CN" altLang="en-US" sz="3600" dirty="0" smtClean="0">
                <a:solidFill>
                  <a:srgbClr val="FFFFFF"/>
                </a:solidFill>
                <a:latin typeface="MMNIFQ+MS-PGothic"/>
                <a:ea typeface="宋体" panose="02010600030101010101" pitchFamily="2" charset="-122"/>
                <a:cs typeface="MMNIFQ+MS-PGothic"/>
              </a:rPr>
              <a:t>索引</a:t>
            </a:r>
            <a:endParaRPr lang="zh-CN" altLang="en-US" sz="3600" dirty="0">
              <a:solidFill>
                <a:srgbClr val="FFFFFF"/>
              </a:solidFill>
              <a:latin typeface="MMNIFQ+MS-PGothic"/>
              <a:ea typeface="宋体" panose="02010600030101010101" pitchFamily="2" charset="-122"/>
              <a:cs typeface="MMNIFQ+MS-PGothic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611560" y="2492896"/>
            <a:ext cx="7776864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endParaRPr sz="2800" b="1" dirty="0">
              <a:solidFill>
                <a:srgbClr val="2388DB"/>
              </a:solidFill>
              <a:latin typeface="DFKai-SB" panose="03000509000000000000" pitchFamily="65" charset="-120"/>
              <a:ea typeface="DFKai-SB" panose="03000509000000000000" pitchFamily="65" charset="-120"/>
              <a:cs typeface="UAPSKK+ArialM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65" y="1738635"/>
            <a:ext cx="739140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object 4"/>
          <p:cNvSpPr txBox="1"/>
          <p:nvPr/>
        </p:nvSpPr>
        <p:spPr>
          <a:xfrm>
            <a:off x="762243" y="5539272"/>
            <a:ext cx="763285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r>
              <a:rPr lang="en-US" altLang="zh-CN" sz="3000" dirty="0" err="1" smtClean="0">
                <a:solidFill>
                  <a:srgbClr val="2388DB"/>
                </a:solidFill>
                <a:latin typeface="UAPSKK+ArialMT"/>
                <a:cs typeface="UAPSKK+ArialMT"/>
              </a:rPr>
              <a:t>Mysql</a:t>
            </a:r>
            <a:r>
              <a:rPr lang="en-US" altLang="zh-CN" sz="3000" dirty="0" smtClean="0">
                <a:solidFill>
                  <a:srgbClr val="2388DB"/>
                </a:solidFill>
                <a:latin typeface="UAPSKK+ArialMT"/>
                <a:cs typeface="UAPSKK+ArialMT"/>
              </a:rPr>
              <a:t> </a:t>
            </a:r>
            <a:r>
              <a:rPr lang="zh-CN" altLang="en-US" sz="3000" dirty="0" smtClean="0">
                <a:solidFill>
                  <a:srgbClr val="2388DB"/>
                </a:solidFill>
                <a:latin typeface="UAPSKK+ArialMT"/>
                <a:cs typeface="UAPSKK+ArialMT"/>
              </a:rPr>
              <a:t>索引</a:t>
            </a:r>
            <a:r>
              <a:rPr lang="zh-CN" altLang="en-US" sz="3000" dirty="0">
                <a:solidFill>
                  <a:srgbClr val="2388DB"/>
                </a:solidFill>
                <a:latin typeface="UAPSKK+ArialMT"/>
                <a:cs typeface="UAPSKK+ArialMT"/>
              </a:rPr>
              <a:t>使用的是</a:t>
            </a:r>
            <a:r>
              <a:rPr lang="en-US" altLang="zh-CN" sz="3000" dirty="0" err="1" smtClean="0">
                <a:solidFill>
                  <a:srgbClr val="2388DB"/>
                </a:solidFill>
                <a:latin typeface="UAPSKK+ArialMT"/>
                <a:cs typeface="UAPSKK+ArialMT"/>
              </a:rPr>
              <a:t>BTree</a:t>
            </a:r>
            <a:r>
              <a:rPr lang="zh-CN" altLang="en-US" sz="3000" dirty="0">
                <a:solidFill>
                  <a:srgbClr val="2388DB"/>
                </a:solidFill>
                <a:latin typeface="UAPSKK+ArialMT"/>
                <a:cs typeface="UAPSKK+ArialMT"/>
              </a:rPr>
              <a:t>还是</a:t>
            </a:r>
            <a:r>
              <a:rPr lang="en-US" altLang="zh-CN" sz="3000" dirty="0" err="1" smtClean="0">
                <a:solidFill>
                  <a:srgbClr val="2388DB"/>
                </a:solidFill>
                <a:latin typeface="UAPSKK+ArialMT"/>
                <a:cs typeface="UAPSKK+ArialMT"/>
              </a:rPr>
              <a:t>B+Tree</a:t>
            </a:r>
            <a:r>
              <a:rPr lang="en-US" altLang="zh-CN" sz="3000" dirty="0">
                <a:solidFill>
                  <a:srgbClr val="2388DB"/>
                </a:solidFill>
                <a:latin typeface="UAPSKK+ArialMT"/>
                <a:cs typeface="UAPSKK+ArialM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27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1478"/>
            <a:ext cx="8229600" cy="4463406"/>
          </a:xfrm>
        </p:spPr>
      </p:pic>
      <p:sp>
        <p:nvSpPr>
          <p:cNvPr id="4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542925" y="825500"/>
            <a:ext cx="2507615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 err="1">
                <a:solidFill>
                  <a:srgbClr val="FFFFFF"/>
                </a:solidFill>
                <a:latin typeface="MMNIFQ+MS-PGothic"/>
                <a:ea typeface="宋体" panose="02010600030101010101" pitchFamily="2" charset="-122"/>
                <a:cs typeface="MMNIFQ+MS-PGothic"/>
              </a:rPr>
              <a:t>MySql</a:t>
            </a:r>
            <a:r>
              <a:rPr lang="en-US" altLang="zh-CN" sz="3600" dirty="0">
                <a:solidFill>
                  <a:srgbClr val="FFFFFF"/>
                </a:solidFill>
                <a:latin typeface="MMNIFQ+MS-PGothic"/>
                <a:ea typeface="宋体" panose="02010600030101010101" pitchFamily="2" charset="-122"/>
                <a:cs typeface="MMNIFQ+MS-PGothic"/>
              </a:rPr>
              <a:t>-</a:t>
            </a:r>
            <a:r>
              <a:rPr lang="zh-CN" altLang="en-US" sz="3600" dirty="0">
                <a:solidFill>
                  <a:srgbClr val="FFFFFF"/>
                </a:solidFill>
                <a:latin typeface="MMNIFQ+MS-PGothic"/>
                <a:ea typeface="宋体" panose="02010600030101010101" pitchFamily="2" charset="-122"/>
                <a:cs typeface="MMNIFQ+MS-PGothic"/>
              </a:rPr>
              <a:t>索引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611560" y="2492896"/>
            <a:ext cx="7776864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endParaRPr sz="2800" b="1" dirty="0">
              <a:solidFill>
                <a:srgbClr val="2388DB"/>
              </a:solidFill>
              <a:latin typeface="DFKai-SB" panose="03000509000000000000" pitchFamily="65" charset="-120"/>
              <a:ea typeface="DFKai-SB" panose="03000509000000000000" pitchFamily="65" charset="-120"/>
              <a:cs typeface="UAPSKK+ArialM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67" y="1988840"/>
            <a:ext cx="8210550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568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1478"/>
            <a:ext cx="8229600" cy="4463406"/>
          </a:xfrm>
        </p:spPr>
      </p:pic>
      <p:sp>
        <p:nvSpPr>
          <p:cNvPr id="4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542925" y="825500"/>
            <a:ext cx="2507615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 err="1">
                <a:solidFill>
                  <a:srgbClr val="FFFFFF"/>
                </a:solidFill>
                <a:latin typeface="MMNIFQ+MS-PGothic"/>
                <a:ea typeface="宋体" panose="02010600030101010101" pitchFamily="2" charset="-122"/>
                <a:cs typeface="MMNIFQ+MS-PGothic"/>
              </a:rPr>
              <a:t>MySql</a:t>
            </a:r>
            <a:r>
              <a:rPr lang="en-US" altLang="zh-CN" sz="3600" dirty="0">
                <a:solidFill>
                  <a:srgbClr val="FFFFFF"/>
                </a:solidFill>
                <a:latin typeface="MMNIFQ+MS-PGothic"/>
                <a:ea typeface="宋体" panose="02010600030101010101" pitchFamily="2" charset="-122"/>
                <a:cs typeface="MMNIFQ+MS-PGothic"/>
              </a:rPr>
              <a:t>-</a:t>
            </a:r>
            <a:r>
              <a:rPr lang="zh-CN" altLang="en-US" sz="3600" dirty="0">
                <a:solidFill>
                  <a:srgbClr val="FFFFFF"/>
                </a:solidFill>
                <a:latin typeface="MMNIFQ+MS-PGothic"/>
                <a:ea typeface="宋体" panose="02010600030101010101" pitchFamily="2" charset="-122"/>
                <a:cs typeface="MMNIFQ+MS-PGothic"/>
              </a:rPr>
              <a:t>索引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611560" y="2492896"/>
            <a:ext cx="7776864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endParaRPr sz="2800" b="1" dirty="0">
              <a:solidFill>
                <a:srgbClr val="2388DB"/>
              </a:solidFill>
              <a:latin typeface="DFKai-SB" panose="03000509000000000000" pitchFamily="65" charset="-120"/>
              <a:ea typeface="DFKai-SB" panose="03000509000000000000" pitchFamily="65" charset="-120"/>
              <a:cs typeface="UAPSKK+ArialMT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3" y="1700808"/>
            <a:ext cx="8380413" cy="5035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62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1478"/>
            <a:ext cx="8229600" cy="4463406"/>
          </a:xfrm>
        </p:spPr>
      </p:pic>
      <p:sp>
        <p:nvSpPr>
          <p:cNvPr id="4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542925" y="825500"/>
            <a:ext cx="366903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 smtClean="0">
                <a:solidFill>
                  <a:srgbClr val="FFFFFF"/>
                </a:solidFill>
                <a:latin typeface="MMNIFQ+MS-PGothic"/>
                <a:ea typeface="宋体" panose="02010600030101010101" pitchFamily="2" charset="-122"/>
                <a:cs typeface="MMNIFQ+MS-PGothic"/>
              </a:rPr>
              <a:t>Why—</a:t>
            </a:r>
            <a:r>
              <a:rPr lang="en-US" altLang="zh-CN" sz="3600" dirty="0" err="1" smtClean="0">
                <a:solidFill>
                  <a:srgbClr val="FFFFFF"/>
                </a:solidFill>
                <a:latin typeface="MMNIFQ+MS-PGothic"/>
                <a:ea typeface="宋体" panose="02010600030101010101" pitchFamily="2" charset="-122"/>
                <a:cs typeface="MMNIFQ+MS-PGothic"/>
              </a:rPr>
              <a:t>B+Tree</a:t>
            </a:r>
            <a:endParaRPr lang="zh-CN" altLang="en-US" sz="3600" dirty="0">
              <a:solidFill>
                <a:srgbClr val="FFFFFF"/>
              </a:solidFill>
              <a:latin typeface="MMNIFQ+MS-PGothic"/>
              <a:ea typeface="宋体" panose="02010600030101010101" pitchFamily="2" charset="-122"/>
              <a:cs typeface="MMNIFQ+MS-PGothic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611560" y="2492896"/>
            <a:ext cx="7776864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endParaRPr sz="2800" b="1" dirty="0">
              <a:solidFill>
                <a:srgbClr val="2388DB"/>
              </a:solidFill>
              <a:latin typeface="DFKai-SB" panose="03000509000000000000" pitchFamily="65" charset="-120"/>
              <a:ea typeface="DFKai-SB" panose="03000509000000000000" pitchFamily="65" charset="-120"/>
              <a:cs typeface="UAPSKK+ArialM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88840"/>
            <a:ext cx="65627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5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1478"/>
            <a:ext cx="8229600" cy="4463406"/>
          </a:xfrm>
        </p:spPr>
      </p:pic>
      <p:sp>
        <p:nvSpPr>
          <p:cNvPr id="4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542925" y="825500"/>
            <a:ext cx="2507615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 smtClean="0">
                <a:solidFill>
                  <a:srgbClr val="FFFFFF"/>
                </a:solidFill>
                <a:latin typeface="MMNIFQ+MS-PGothic"/>
                <a:ea typeface="宋体" panose="02010600030101010101" pitchFamily="2" charset="-122"/>
                <a:cs typeface="MMNIFQ+MS-PGothic"/>
              </a:rPr>
              <a:t>IO</a:t>
            </a:r>
            <a:r>
              <a:rPr lang="zh-CN" altLang="en-US" sz="3600" dirty="0" smtClean="0">
                <a:solidFill>
                  <a:srgbClr val="FFFFFF"/>
                </a:solidFill>
                <a:latin typeface="MMNIFQ+MS-PGothic"/>
                <a:ea typeface="宋体" panose="02010600030101010101" pitchFamily="2" charset="-122"/>
                <a:cs typeface="MMNIFQ+MS-PGothic"/>
              </a:rPr>
              <a:t>开销</a:t>
            </a:r>
            <a:endParaRPr lang="zh-CN" altLang="en-US" sz="3600" dirty="0">
              <a:solidFill>
                <a:srgbClr val="FFFFFF"/>
              </a:solidFill>
              <a:latin typeface="MMNIFQ+MS-PGothic"/>
              <a:ea typeface="宋体" panose="02010600030101010101" pitchFamily="2" charset="-122"/>
              <a:cs typeface="MMNIFQ+MS-PGothic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611560" y="2492896"/>
            <a:ext cx="7776864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endParaRPr sz="2800" b="1" dirty="0">
              <a:solidFill>
                <a:srgbClr val="2388DB"/>
              </a:solidFill>
              <a:latin typeface="DFKai-SB" panose="03000509000000000000" pitchFamily="65" charset="-120"/>
              <a:ea typeface="DFKai-SB" panose="03000509000000000000" pitchFamily="65" charset="-120"/>
              <a:cs typeface="UAPSKK+ArialM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" y="1628800"/>
            <a:ext cx="9144000" cy="495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2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1478"/>
            <a:ext cx="8229600" cy="4463406"/>
          </a:xfrm>
        </p:spPr>
      </p:pic>
      <p:sp>
        <p:nvSpPr>
          <p:cNvPr id="4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542925" y="825500"/>
            <a:ext cx="250761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MMNIFQ+MS-PGothic"/>
                <a:ea typeface="宋体" panose="02010600030101010101" pitchFamily="2" charset="-122"/>
                <a:cs typeface="MMNIFQ+MS-PGothic"/>
              </a:rPr>
              <a:t>访问内存</a:t>
            </a:r>
            <a:endParaRPr lang="zh-CN" altLang="en-US" sz="3600" dirty="0">
              <a:solidFill>
                <a:srgbClr val="FFFFFF"/>
              </a:solidFill>
              <a:latin typeface="MMNIFQ+MS-PGothic"/>
              <a:ea typeface="宋体" panose="02010600030101010101" pitchFamily="2" charset="-122"/>
              <a:cs typeface="MMNIFQ+MS-PGothic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611560" y="2492896"/>
            <a:ext cx="7776864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algn="l" defTabSz="914400" rtl="0" eaLnBrk="0" latinLnBrk="0" hangingPunct="0">
              <a:defRPr sz="1800" kern="1200">
                <a:solidFill>
                  <a:schemeClr val="phClr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endParaRPr sz="2800" b="1" dirty="0">
              <a:solidFill>
                <a:srgbClr val="2388DB"/>
              </a:solidFill>
              <a:latin typeface="DFKai-SB" panose="03000509000000000000" pitchFamily="65" charset="-120"/>
              <a:ea typeface="DFKai-SB" panose="03000509000000000000" pitchFamily="65" charset="-120"/>
              <a:cs typeface="UAPSKK+ArialMT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911821"/>
            <a:ext cx="87439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830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</TotalTime>
  <Words>865</Words>
  <Application>Microsoft Office PowerPoint</Application>
  <PresentationFormat>全屏显示(4:3)</PresentationFormat>
  <Paragraphs>83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http://www.cnblogs.com/chenpingzhao/p/5065316.html</dc:title>
  <dc:creator>lenovo</dc:creator>
  <cp:lastModifiedBy>lenovo</cp:lastModifiedBy>
  <cp:revision>424</cp:revision>
  <dcterms:created xsi:type="dcterms:W3CDTF">2017-12-28T10:48:00Z</dcterms:created>
  <dcterms:modified xsi:type="dcterms:W3CDTF">2018-07-01T06:11:32Z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