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66" r:id="rId4"/>
    <p:sldId id="260" r:id="rId5"/>
    <p:sldId id="268" r:id="rId6"/>
    <p:sldId id="258" r:id="rId7"/>
    <p:sldId id="277" r:id="rId8"/>
    <p:sldId id="269" r:id="rId9"/>
    <p:sldId id="271" r:id="rId10"/>
    <p:sldId id="270" r:id="rId11"/>
    <p:sldId id="274" r:id="rId12"/>
    <p:sldId id="275" r:id="rId13"/>
    <p:sldId id="276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1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6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3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5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8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2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430" y="4446738"/>
            <a:ext cx="7772400" cy="666555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694" y="5142739"/>
            <a:ext cx="6858000" cy="35618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6287"/>
            <a:ext cx="8087361" cy="79155"/>
          </a:xfrm>
          <a:prstGeom prst="rect">
            <a:avLst/>
          </a:prstGeom>
          <a:solidFill>
            <a:srgbClr val="2E40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图片 8" descr="优车logo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9" y="6076943"/>
            <a:ext cx="644533" cy="6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63421C0-A36C-479F-916B-4362022DAF7B}" type="datetimeFigureOut">
              <a:rPr lang="zh-CN" altLang="en-US" smtClean="0"/>
              <a:pPr/>
              <a:t>2017/5/16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CB9AFA65-7C35-48FB-96F6-2A1E378BAF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8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78" r:id="rId3"/>
    <p:sldLayoutId id="2147483679" r:id="rId4"/>
    <p:sldLayoutId id="2147483681" r:id="rId5"/>
    <p:sldLayoutId id="2147483680" r:id="rId6"/>
    <p:sldLayoutId id="2147483676" r:id="rId7"/>
    <p:sldLayoutId id="2147483677" r:id="rId8"/>
    <p:sldLayoutId id="2147483667" r:id="rId9"/>
    <p:sldLayoutId id="2147483675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28650" y="4366087"/>
            <a:ext cx="6556297" cy="70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dirty="0" smtClean="0">
                <a:cs typeface="+mj-cs"/>
              </a:rPr>
              <a:t>Java</a:t>
            </a:r>
            <a:r>
              <a:rPr lang="zh-CN" altLang="en-US" dirty="0" smtClean="0">
                <a:cs typeface="+mj-cs"/>
              </a:rPr>
              <a:t>数据类型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795" y="161608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数据类型的应用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0576" y="1090692"/>
            <a:ext cx="5269589" cy="35618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Integer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Long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Double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BigDecimal</a:t>
            </a:r>
            <a:endParaRPr lang="zh-CN" altLang="en-US" sz="1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02293" y="2040950"/>
            <a:ext cx="7389620" cy="197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Long</a:t>
            </a:r>
          </a:p>
          <a:p>
            <a:r>
              <a:rPr lang="en-US" altLang="zh-CN" sz="1800" dirty="0"/>
              <a:t>Long</a:t>
            </a:r>
            <a:r>
              <a:rPr lang="zh-CN" altLang="en-US" sz="1800" dirty="0"/>
              <a:t>类型数字太大时，传入</a:t>
            </a:r>
            <a:r>
              <a:rPr lang="en-US" altLang="zh-CN" sz="1800" dirty="0"/>
              <a:t>JS</a:t>
            </a:r>
            <a:r>
              <a:rPr lang="zh-CN" altLang="en-US" sz="1800" dirty="0"/>
              <a:t>后会被自动截取，从倒数第四位开始四舍五入，后三位用</a:t>
            </a:r>
            <a:r>
              <a:rPr lang="en-US" altLang="zh-CN" sz="1800" dirty="0"/>
              <a:t>0</a:t>
            </a:r>
            <a:r>
              <a:rPr lang="zh-CN" altLang="en-US" sz="1800" dirty="0"/>
              <a:t>补齐；</a:t>
            </a:r>
          </a:p>
          <a:p>
            <a:r>
              <a:rPr lang="zh-CN" altLang="en-US" sz="1800" dirty="0"/>
              <a:t>例如：订单</a:t>
            </a:r>
            <a:r>
              <a:rPr lang="en-US" altLang="zh-CN" sz="1800" dirty="0"/>
              <a:t>ID</a:t>
            </a:r>
          </a:p>
          <a:p>
            <a:r>
              <a:rPr lang="zh-CN" altLang="en-US" sz="1800" dirty="0"/>
              <a:t>最好在传入</a:t>
            </a:r>
            <a:r>
              <a:rPr lang="en-US" altLang="zh-CN" sz="1800" dirty="0"/>
              <a:t>JS</a:t>
            </a:r>
            <a:r>
              <a:rPr lang="zh-CN" altLang="en-US" sz="1800" dirty="0"/>
              <a:t>之前，把订单</a:t>
            </a:r>
            <a:r>
              <a:rPr lang="en-US" altLang="zh-CN" sz="1800" dirty="0"/>
              <a:t>ID</a:t>
            </a:r>
            <a:r>
              <a:rPr lang="zh-CN" altLang="en-US" sz="1800" dirty="0">
                <a:solidFill>
                  <a:srgbClr val="FF0000"/>
                </a:solidFill>
              </a:rPr>
              <a:t>转为字符串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95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9489" y="789138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9136" y="1547892"/>
            <a:ext cx="6858000" cy="369646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String</a:t>
            </a:r>
            <a:r>
              <a:rPr lang="zh-CN" altLang="en-US" sz="1800" dirty="0" smtClean="0"/>
              <a:t>类常用方法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length() 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err="1" smtClean="0"/>
              <a:t>indexOf</a:t>
            </a:r>
            <a:r>
              <a:rPr lang="en-US" altLang="zh-CN" sz="1800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Split()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Replace()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Substring()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Contact()</a:t>
            </a:r>
            <a:r>
              <a:rPr lang="zh-CN" altLang="en-US" sz="1800" dirty="0" smtClean="0"/>
              <a:t>和“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Equals()</a:t>
            </a:r>
            <a:r>
              <a:rPr lang="zh-CN" altLang="en-US" sz="1800" dirty="0" smtClean="0"/>
              <a:t>和“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r>
              <a:rPr lang="en-US" altLang="zh-CN" sz="1800" dirty="0"/>
              <a:t>     equals()</a:t>
            </a:r>
            <a:r>
              <a:rPr lang="zh-CN" altLang="en-US" sz="1800" dirty="0"/>
              <a:t>方法比较字符串对象中的字符，</a:t>
            </a:r>
            <a:r>
              <a:rPr lang="en-US" altLang="zh-CN" sz="1800" dirty="0"/>
              <a:t>==</a:t>
            </a:r>
            <a:r>
              <a:rPr lang="zh-CN" altLang="en-US" sz="1800" dirty="0"/>
              <a:t>运算符比较两个</a:t>
            </a:r>
            <a:r>
              <a:rPr lang="zh-CN" altLang="en-US" sz="1800" dirty="0" smtClean="0"/>
              <a:t>对  象</a:t>
            </a:r>
            <a:r>
              <a:rPr lang="zh-CN" altLang="en-US" sz="1800" dirty="0"/>
              <a:t>是否引用同一实例</a:t>
            </a:r>
          </a:p>
        </p:txBody>
      </p:sp>
    </p:spTree>
    <p:extLst>
      <p:ext uri="{BB962C8B-B14F-4D97-AF65-F5344CB8AC3E}">
        <p14:creationId xmlns:p14="http://schemas.microsoft.com/office/powerpoint/2010/main" val="294559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251256"/>
            <a:ext cx="7772400" cy="666555"/>
          </a:xfrm>
        </p:spPr>
        <p:txBody>
          <a:bodyPr/>
          <a:lstStyle/>
          <a:p>
            <a:r>
              <a:rPr lang="en-US" altLang="zh-CN" dirty="0" err="1" smtClean="0"/>
              <a:t>BigDecimal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494" y="1180339"/>
            <a:ext cx="6858000" cy="490669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BigDecimal</a:t>
            </a:r>
            <a:r>
              <a:rPr lang="zh-CN" altLang="en-US" sz="1600" dirty="0"/>
              <a:t>用于需要对大量的数据进行精度变换的时候，如“价格系统”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/>
              <a:t>BigDecimal</a:t>
            </a:r>
            <a:r>
              <a:rPr lang="en-US" altLang="zh-CN" sz="1600" dirty="0"/>
              <a:t> </a:t>
            </a:r>
            <a:r>
              <a:rPr lang="zh-CN" altLang="en-US" sz="1600" dirty="0"/>
              <a:t>有</a:t>
            </a:r>
            <a:r>
              <a:rPr lang="en-US" altLang="zh-CN" sz="1600" dirty="0"/>
              <a:t>8</a:t>
            </a:r>
            <a:r>
              <a:rPr lang="zh-CN" altLang="en-US" sz="1600" dirty="0"/>
              <a:t>种舍入模式，常用的取舍模式：</a:t>
            </a:r>
          </a:p>
          <a:p>
            <a:r>
              <a:rPr lang="en-US" altLang="zh-CN" sz="1600" dirty="0"/>
              <a:t>ROUND_HALF_UP  </a:t>
            </a:r>
            <a:r>
              <a:rPr lang="zh-CN" altLang="en-US" sz="1600" dirty="0"/>
              <a:t>四舍五入</a:t>
            </a:r>
          </a:p>
          <a:p>
            <a:r>
              <a:rPr lang="en-US" altLang="zh-CN" sz="1600" dirty="0"/>
              <a:t>ROUND_HALF_DOWN  </a:t>
            </a:r>
            <a:r>
              <a:rPr lang="zh-CN" altLang="en-US" sz="1600" dirty="0"/>
              <a:t>五舍六入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ROUND_HALF_EVEN</a:t>
            </a:r>
            <a:r>
              <a:rPr lang="en-US" altLang="zh-CN" sz="1600" dirty="0"/>
              <a:t>   </a:t>
            </a:r>
            <a:r>
              <a:rPr lang="zh-CN" altLang="en-US" sz="1600" dirty="0"/>
              <a:t>四舍六入，五求偶（奇数时入位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BigDecimal</a:t>
            </a:r>
            <a:r>
              <a:rPr lang="zh-CN" altLang="en-US" sz="1600" dirty="0" smtClean="0"/>
              <a:t>常用的方法：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Add()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Substract</a:t>
            </a:r>
            <a:r>
              <a:rPr lang="en-US" altLang="zh-CN" sz="1600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Multiply()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Divide()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SetScale</a:t>
            </a:r>
            <a:r>
              <a:rPr lang="en-US" altLang="zh-CN" sz="1600" dirty="0" smtClean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newScale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roundingMode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</a:t>
            </a:r>
            <a:r>
              <a:rPr lang="en-US" altLang="zh-CN" sz="1600" dirty="0" err="1" smtClean="0"/>
              <a:t>newScale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表示保留几位小数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roundingMode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表示取舍模式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232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287114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：以下</a:t>
            </a:r>
            <a:r>
              <a:rPr lang="en-US" altLang="zh-CN" dirty="0" smtClean="0"/>
              <a:t>a1,a2,a3</a:t>
            </a:r>
            <a:r>
              <a:rPr lang="zh-CN" altLang="en-US" dirty="0" smtClean="0"/>
              <a:t>的输出结果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247" y="1162409"/>
            <a:ext cx="6858000" cy="4601897"/>
          </a:xfrm>
        </p:spPr>
        <p:txBody>
          <a:bodyPr>
            <a:normAutofit/>
          </a:bodyPr>
          <a:lstStyle/>
          <a:p>
            <a:r>
              <a:rPr lang="en-US" altLang="zh-CN" sz="1400" dirty="0" err="1"/>
              <a:t>BigDecimal</a:t>
            </a:r>
            <a:r>
              <a:rPr lang="en-US" altLang="zh-CN" sz="1400" dirty="0"/>
              <a:t> a = new </a:t>
            </a:r>
            <a:r>
              <a:rPr lang="en-US" altLang="zh-CN" sz="1400" dirty="0" err="1"/>
              <a:t>BigDecimal</a:t>
            </a:r>
            <a:r>
              <a:rPr lang="en-US" altLang="zh-CN" sz="1400" dirty="0"/>
              <a:t>(23.255).</a:t>
            </a:r>
            <a:r>
              <a:rPr lang="en-US" altLang="zh-CN" sz="1400" dirty="0" err="1"/>
              <a:t>setScale</a:t>
            </a:r>
            <a:r>
              <a:rPr lang="en-US" altLang="zh-CN" sz="1400" dirty="0"/>
              <a:t>(2, </a:t>
            </a:r>
            <a:r>
              <a:rPr lang="en-US" altLang="zh-CN" sz="1400" dirty="0" err="1"/>
              <a:t>BigDecimal.ROUND_HALF_EVEN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 err="1" smtClean="0"/>
              <a:t>System.out.println</a:t>
            </a:r>
            <a:r>
              <a:rPr lang="en-US" altLang="zh-CN" sz="1400" dirty="0"/>
              <a:t>("a:"+a</a:t>
            </a:r>
            <a:r>
              <a:rPr lang="en-US" altLang="zh-CN" sz="1400" dirty="0" smtClean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BigDecimal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a2 </a:t>
            </a:r>
            <a:r>
              <a:rPr lang="en-US" altLang="zh-CN" sz="1400" dirty="0"/>
              <a:t>= new </a:t>
            </a:r>
            <a:r>
              <a:rPr lang="en-US" altLang="zh-CN" sz="1400" dirty="0" err="1"/>
              <a:t>BigDecimal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“</a:t>
            </a:r>
            <a:r>
              <a:rPr lang="en-US" altLang="zh-CN" sz="1400" dirty="0" smtClean="0"/>
              <a:t>23.255</a:t>
            </a:r>
            <a:r>
              <a:rPr lang="zh-CN" altLang="en-US" sz="1400" dirty="0" smtClean="0"/>
              <a:t>”</a:t>
            </a:r>
            <a:r>
              <a:rPr lang="en-US" altLang="zh-CN" sz="1400" dirty="0" smtClean="0"/>
              <a:t>).</a:t>
            </a:r>
            <a:r>
              <a:rPr lang="en-US" altLang="zh-CN" sz="1400" dirty="0" err="1"/>
              <a:t>setScale</a:t>
            </a:r>
            <a:r>
              <a:rPr lang="en-US" altLang="zh-CN" sz="1400" dirty="0"/>
              <a:t>(2, </a:t>
            </a:r>
            <a:r>
              <a:rPr lang="en-US" altLang="zh-CN" sz="1400" dirty="0" err="1"/>
              <a:t>BigDecimal.ROUND_HALF_EVEN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en-US" altLang="zh-CN" sz="1400" dirty="0" smtClean="0"/>
              <a:t>a2:"+a2);</a:t>
            </a:r>
          </a:p>
          <a:p>
            <a:endParaRPr lang="en-US" altLang="zh-CN" sz="1400" dirty="0"/>
          </a:p>
          <a:p>
            <a:r>
              <a:rPr lang="nl-NL" altLang="zh-CN" sz="1400" dirty="0"/>
              <a:t>BigInteger </a:t>
            </a:r>
            <a:r>
              <a:rPr lang="nl-NL" altLang="zh-CN" sz="1400" dirty="0" smtClean="0"/>
              <a:t>a3 = </a:t>
            </a:r>
            <a:r>
              <a:rPr lang="nl-NL" altLang="zh-CN" sz="1400" b="1" dirty="0"/>
              <a:t>new BigInteger("2.34</a:t>
            </a:r>
            <a:r>
              <a:rPr lang="nl-NL" altLang="zh-CN" sz="1400" b="1" dirty="0" smtClean="0"/>
              <a:t>");</a:t>
            </a:r>
          </a:p>
          <a:p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 smtClean="0"/>
              <a:t>(“a3:"+ a3);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6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01612" y="694681"/>
            <a:ext cx="744528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问题</a:t>
            </a:r>
            <a:r>
              <a:rPr lang="en-US" altLang="zh-CN" sz="24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：以下输出结果：</a:t>
            </a:r>
            <a: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</a:rPr>
              <a:t/>
            </a:r>
            <a:br>
              <a:rPr lang="en-US" altLang="zh-CN" sz="2000" dirty="0" smtClean="0">
                <a:solidFill>
                  <a:srgbClr val="008000"/>
                </a:solidFill>
                <a:latin typeface="Arial Unicode MS" panose="020B0604020202020204" pitchFamily="34" charset="-122"/>
              </a:rPr>
            </a:b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Integer i1 =200;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Integer i2 =200;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System.out.println(“i1==i2: ”+(i1==i2));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/>
            </a:r>
            <a:b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</a:rPr>
              <a:t/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Integer i3 =100;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Integer i4 =100;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System.out.println("i3==i4: "+(i3==i4));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3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039" y="2758127"/>
            <a:ext cx="6858000" cy="1347708"/>
          </a:xfrm>
        </p:spPr>
        <p:txBody>
          <a:bodyPr>
            <a:norm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–128</a:t>
            </a:r>
            <a:r>
              <a:rPr lang="zh-CN" altLang="en-US" dirty="0"/>
              <a:t>到</a:t>
            </a:r>
            <a:r>
              <a:rPr lang="en-US" altLang="zh-CN" dirty="0"/>
              <a:t>127</a:t>
            </a:r>
            <a:r>
              <a:rPr lang="zh-CN" altLang="en-US" dirty="0"/>
              <a:t>（默认是</a:t>
            </a:r>
            <a:r>
              <a:rPr lang="en-US" altLang="zh-CN" dirty="0"/>
              <a:t>127</a:t>
            </a:r>
            <a:r>
              <a:rPr lang="zh-CN" altLang="en-US" dirty="0"/>
              <a:t>）之间的值，</a:t>
            </a:r>
            <a:r>
              <a:rPr lang="en-US" altLang="zh-CN" dirty="0" err="1"/>
              <a:t>Integer.valueOf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 </a:t>
            </a:r>
            <a:r>
              <a:rPr lang="zh-CN" altLang="en-US" dirty="0"/>
              <a:t>返回的是缓存的</a:t>
            </a:r>
            <a:r>
              <a:rPr lang="en-US" altLang="zh-CN" dirty="0"/>
              <a:t>Integer</a:t>
            </a:r>
            <a:r>
              <a:rPr lang="zh-CN" altLang="en-US" dirty="0"/>
              <a:t>对象（并不是新建对象）</a:t>
            </a:r>
          </a:p>
          <a:p>
            <a:r>
              <a:rPr lang="zh-CN" altLang="en-US" dirty="0"/>
              <a:t>所以范例中，</a:t>
            </a:r>
            <a:r>
              <a:rPr lang="en-US" altLang="zh-CN" dirty="0"/>
              <a:t>i3 </a:t>
            </a:r>
            <a:r>
              <a:rPr lang="zh-CN" altLang="en-US" dirty="0"/>
              <a:t>与 </a:t>
            </a:r>
            <a:r>
              <a:rPr lang="en-US" altLang="zh-CN" dirty="0"/>
              <a:t>i4</a:t>
            </a:r>
            <a:r>
              <a:rPr lang="zh-CN" altLang="en-US" dirty="0"/>
              <a:t>实际上是指向同一个对象。</a:t>
            </a:r>
          </a:p>
          <a:p>
            <a:r>
              <a:rPr lang="zh-CN" altLang="en-US" dirty="0"/>
              <a:t>而其他值，执行</a:t>
            </a:r>
            <a:r>
              <a:rPr lang="en-US" altLang="zh-CN" dirty="0" err="1"/>
              <a:t>Integer.valueOf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返回的是一个新建的 </a:t>
            </a:r>
            <a:r>
              <a:rPr lang="en-US" altLang="zh-CN" dirty="0"/>
              <a:t>Integer</a:t>
            </a:r>
            <a:r>
              <a:rPr lang="zh-CN" altLang="en-US" dirty="0"/>
              <a:t>对象，所以范例中，</a:t>
            </a:r>
            <a:r>
              <a:rPr lang="en-US" altLang="zh-CN" dirty="0"/>
              <a:t>i1</a:t>
            </a:r>
            <a:r>
              <a:rPr lang="zh-CN" altLang="en-US" dirty="0"/>
              <a:t>与</a:t>
            </a:r>
            <a:r>
              <a:rPr lang="en-US" altLang="zh-CN" dirty="0"/>
              <a:t>i2 </a:t>
            </a:r>
            <a:r>
              <a:rPr lang="zh-CN" altLang="en-US" dirty="0"/>
              <a:t>指向的是不同的对象。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52039" y="774585"/>
            <a:ext cx="86050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public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Integer valueOf(int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i) {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if(i &gt;= -128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&amp;&amp; i &lt;= IntegerCache.high)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/>
            </a:r>
            <a:b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</a:b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return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IntegerCache.cache[i + 128];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else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return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new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Integer(i);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7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5969" y="293962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THANKS!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88259" y="1163190"/>
            <a:ext cx="6212541" cy="1060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主要从以下三个方面介绍以下</a:t>
            </a:r>
            <a:r>
              <a:rPr kumimoji="1" lang="en-US" altLang="zh-CN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Java</a:t>
            </a:r>
            <a:r>
              <a:rPr kumimoji="1" lang="zh-CN" altLang="en-US" sz="24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数据类型</a:t>
            </a:r>
            <a:endParaRPr kumimoji="1" lang="zh-TW" altLang="en-US" sz="24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15470" y="2537011"/>
            <a:ext cx="6225989" cy="2220939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36000" rIns="0" bIns="36000" numCol="2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数据类型的分类</a:t>
            </a: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spc="300" dirty="0" smtClean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数据类型转换</a:t>
            </a:r>
            <a:endParaRPr kumimoji="1" lang="en-US" altLang="zh-CN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000" spc="300" dirty="0">
                <a:solidFill>
                  <a:srgbClr val="161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/>
              </a:rPr>
              <a:t>数据类型的应用</a:t>
            </a: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kumimoji="1" lang="en-US" altLang="zh-CN" sz="2000" spc="300" dirty="0" smtClean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  <a:p>
            <a:pPr algn="l">
              <a:lnSpc>
                <a:spcPct val="120000"/>
              </a:lnSpc>
            </a:pPr>
            <a:endParaRPr lang="zh-TW" altLang="en-US" dirty="0"/>
          </a:p>
          <a:p>
            <a:pPr algn="l">
              <a:lnSpc>
                <a:spcPct val="120000"/>
              </a:lnSpc>
            </a:pPr>
            <a:endParaRPr kumimoji="1" lang="zh-TW" altLang="en-US" sz="2000" spc="300" dirty="0">
              <a:solidFill>
                <a:srgbClr val="161F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71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384" y="314009"/>
            <a:ext cx="7772400" cy="66655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数据类型分类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980564"/>
            <a:ext cx="7618879" cy="47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7112" y="116785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基本数据类型栈区所占空间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71986" y="987797"/>
            <a:ext cx="6130201" cy="479443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字节：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1</a:t>
            </a:r>
            <a:r>
              <a:rPr lang="zh-CN" altLang="en-US" sz="1600" dirty="0" smtClean="0"/>
              <a:t>（但值只能是</a:t>
            </a:r>
            <a:r>
              <a:rPr lang="en-US" altLang="zh-CN" sz="1600" dirty="0" smtClean="0"/>
              <a:t>true or false</a:t>
            </a:r>
            <a:r>
              <a:rPr lang="zh-CN" altLang="en-US" sz="1600" dirty="0" smtClean="0"/>
              <a:t>，只占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位）</a:t>
            </a:r>
            <a:endParaRPr lang="en-US" altLang="zh-CN" sz="1600" dirty="0" smtClean="0"/>
          </a:p>
          <a:p>
            <a:r>
              <a:rPr lang="en-US" altLang="zh-CN" sz="1600" dirty="0" smtClean="0"/>
              <a:t>byte 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     1</a:t>
            </a:r>
          </a:p>
          <a:p>
            <a:r>
              <a:rPr lang="en-US" altLang="zh-CN" sz="1600" dirty="0" smtClean="0"/>
              <a:t>char </a:t>
            </a:r>
            <a:r>
              <a:rPr lang="zh-CN" altLang="en-US" sz="1600" dirty="0" smtClean="0"/>
              <a:t>：      </a:t>
            </a:r>
            <a:r>
              <a:rPr lang="en-US" altLang="zh-CN" sz="1600" dirty="0" smtClean="0"/>
              <a:t>2</a:t>
            </a:r>
            <a:endParaRPr lang="zh-CN" altLang="en-US" sz="1600" dirty="0" smtClean="0"/>
          </a:p>
          <a:p>
            <a:r>
              <a:rPr lang="en-US" altLang="zh-CN" sz="1600" dirty="0" smtClean="0"/>
              <a:t>short </a:t>
            </a:r>
            <a:r>
              <a:rPr lang="zh-CN" altLang="en-US" sz="1600" dirty="0" smtClean="0"/>
              <a:t>：     </a:t>
            </a:r>
            <a:r>
              <a:rPr lang="en-US" altLang="zh-CN" sz="1600" dirty="0" smtClean="0"/>
              <a:t>2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：       </a:t>
            </a:r>
            <a:r>
              <a:rPr lang="en-US" altLang="zh-CN" sz="1600" dirty="0" smtClean="0"/>
              <a:t>4</a:t>
            </a:r>
            <a:endParaRPr lang="en-US" altLang="zh-CN" sz="1600" dirty="0"/>
          </a:p>
          <a:p>
            <a:r>
              <a:rPr lang="en-US" altLang="zh-CN" sz="1600" dirty="0"/>
              <a:t>float </a:t>
            </a:r>
            <a:r>
              <a:rPr lang="zh-CN" altLang="en-US" sz="1600" dirty="0" smtClean="0"/>
              <a:t>：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（单精度）</a:t>
            </a:r>
            <a:endParaRPr lang="en-US" altLang="zh-CN" sz="1600" dirty="0"/>
          </a:p>
          <a:p>
            <a:r>
              <a:rPr lang="en-US" altLang="zh-CN" sz="1600" dirty="0"/>
              <a:t>long </a:t>
            </a:r>
            <a:r>
              <a:rPr lang="zh-CN" altLang="en-US" sz="1600" dirty="0" smtClean="0"/>
              <a:t>：   </a:t>
            </a:r>
            <a:r>
              <a:rPr lang="en-US" altLang="zh-CN" sz="1600" dirty="0" smtClean="0"/>
              <a:t>8</a:t>
            </a:r>
            <a:endParaRPr lang="en-US" altLang="zh-CN" sz="1600" dirty="0"/>
          </a:p>
          <a:p>
            <a:r>
              <a:rPr lang="en-US" altLang="zh-CN" sz="1600" dirty="0"/>
              <a:t>double </a:t>
            </a:r>
            <a:r>
              <a:rPr lang="zh-CN" altLang="en-US" sz="1600" dirty="0" smtClean="0"/>
              <a:t>：  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（双精度）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/>
              <a:t>注： </a:t>
            </a:r>
            <a:r>
              <a:rPr lang="en-US" altLang="zh-CN" dirty="0"/>
              <a:t>java</a:t>
            </a:r>
            <a:r>
              <a:rPr lang="zh-CN" altLang="en-US" dirty="0"/>
              <a:t>中默认的整数类型是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zh-CN" altLang="en-US" dirty="0"/>
              <a:t>如果要定义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zh-CN" altLang="en-US" dirty="0"/>
              <a:t>则要在数值后加上</a:t>
            </a:r>
            <a:r>
              <a:rPr lang="en-US" altLang="zh-CN" dirty="0"/>
              <a:t>l</a:t>
            </a:r>
            <a:r>
              <a:rPr lang="zh-CN" altLang="en-US" dirty="0"/>
              <a:t>或</a:t>
            </a:r>
            <a:r>
              <a:rPr lang="en-US" altLang="zh-CN" dirty="0"/>
              <a:t>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long a </a:t>
            </a:r>
            <a:r>
              <a:rPr lang="en-US" altLang="zh-CN" dirty="0"/>
              <a:t>= </a:t>
            </a:r>
            <a:r>
              <a:rPr lang="en-US" altLang="zh-CN" dirty="0" smtClean="0"/>
              <a:t>1000000000;</a:t>
            </a:r>
            <a:r>
              <a:rPr lang="zh-CN" altLang="en-US" dirty="0" smtClean="0"/>
              <a:t>不会报错，但是超过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的取值（以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位数字）             就会报错，需要在数值</a:t>
            </a:r>
            <a:r>
              <a:rPr lang="zh-CN" altLang="en-US" dirty="0"/>
              <a:t>后加上</a:t>
            </a:r>
            <a:r>
              <a:rPr lang="en-US" altLang="zh-CN" dirty="0"/>
              <a:t>l</a:t>
            </a:r>
            <a:r>
              <a:rPr lang="zh-CN" altLang="en-US" dirty="0"/>
              <a:t>或</a:t>
            </a:r>
            <a:r>
              <a:rPr lang="en-US" altLang="zh-CN" dirty="0" smtClean="0"/>
              <a:t>L</a:t>
            </a:r>
            <a:r>
              <a:rPr lang="zh-CN" altLang="en-US" dirty="0" smtClean="0"/>
              <a:t>； </a:t>
            </a:r>
            <a:endParaRPr lang="zh-CN" altLang="en-US" dirty="0"/>
          </a:p>
          <a:p>
            <a:r>
              <a:rPr lang="zh-CN" altLang="en-US" dirty="0" smtClean="0"/>
              <a:t>        默认</a:t>
            </a:r>
            <a:r>
              <a:rPr lang="zh-CN" altLang="en-US" dirty="0"/>
              <a:t>的浮点</a:t>
            </a:r>
            <a:r>
              <a:rPr lang="zh-CN" altLang="en-US" dirty="0" smtClean="0"/>
              <a:t>型是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zh-CN" altLang="en-US" dirty="0"/>
              <a:t>如果要定义为</a:t>
            </a:r>
            <a:r>
              <a:rPr lang="en-US" altLang="zh-CN" dirty="0"/>
              <a:t>float</a:t>
            </a:r>
            <a:r>
              <a:rPr lang="zh-CN" altLang="en-US" dirty="0"/>
              <a:t>型，则要在数值后加上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70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448479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引用类型（类）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5047" y="1261023"/>
            <a:ext cx="7555587" cy="4341918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Byte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Short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Character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Integer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Long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Float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Double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Boolean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BigDecimal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FF0000"/>
                </a:solidFill>
              </a:rPr>
              <a:t>String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800" dirty="0" err="1"/>
              <a:t>BigInteger</a:t>
            </a:r>
            <a:r>
              <a:rPr lang="zh-CN" altLang="en-US" sz="1800" dirty="0"/>
              <a:t>（不可变的任意精度的整数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衍生的有：</a:t>
            </a:r>
            <a:r>
              <a:rPr lang="en-US" altLang="zh-CN" sz="1800" dirty="0" err="1" smtClean="0"/>
              <a:t>MutableBigInteger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SignedMutableBigInteger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10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6077" y="107820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基本数据类型转换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234741" y="1099657"/>
            <a:ext cx="6858000" cy="4960484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自动转换</a:t>
            </a:r>
            <a:endParaRPr lang="en-US" altLang="zh-CN" sz="1400" dirty="0" smtClean="0"/>
          </a:p>
          <a:p>
            <a:r>
              <a:rPr lang="zh-CN" altLang="en-US" sz="1400" dirty="0" smtClean="0"/>
              <a:t>      转换规则：</a:t>
            </a:r>
            <a:endParaRPr lang="en-US" altLang="zh-CN" sz="1400" dirty="0" smtClean="0"/>
          </a:p>
          <a:p>
            <a:r>
              <a:rPr lang="en-US" altLang="zh-CN" sz="1400" dirty="0"/>
              <a:t>      1</a:t>
            </a:r>
            <a:r>
              <a:rPr lang="zh-CN" altLang="en-US" sz="1400" dirty="0"/>
              <a:t>）两种类型是</a:t>
            </a:r>
            <a:r>
              <a:rPr lang="zh-CN" altLang="en-US" sz="1400" dirty="0">
                <a:solidFill>
                  <a:srgbClr val="FF0000"/>
                </a:solidFill>
              </a:rPr>
              <a:t>彼此兼容</a:t>
            </a:r>
            <a:r>
              <a:rPr lang="zh-CN" altLang="en-US" sz="1400" dirty="0"/>
              <a:t>的</a:t>
            </a:r>
          </a:p>
          <a:p>
            <a:r>
              <a:rPr lang="zh-CN" altLang="en-US" sz="1400" dirty="0"/>
              <a:t>     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2</a:t>
            </a:r>
            <a:r>
              <a:rPr lang="zh-CN" altLang="en-US" sz="1400" dirty="0"/>
              <a:t>）转换的目的类型占得空间范围一定要</a:t>
            </a:r>
            <a:r>
              <a:rPr lang="zh-CN" altLang="en-US" sz="1400" dirty="0" smtClean="0"/>
              <a:t>大于</a:t>
            </a:r>
            <a:r>
              <a:rPr lang="zh-CN" altLang="en-US" sz="1400" dirty="0"/>
              <a:t>转换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源类型</a:t>
            </a:r>
          </a:p>
          <a:p>
            <a:r>
              <a:rPr lang="zh-CN" altLang="en-US" sz="1400" dirty="0"/>
              <a:t>　　</a:t>
            </a:r>
            <a:r>
              <a:rPr lang="zh-CN" altLang="en-US" sz="1400" dirty="0" smtClean="0"/>
              <a:t>     正向</a:t>
            </a:r>
            <a:r>
              <a:rPr lang="zh-CN" altLang="en-US" sz="1400" dirty="0"/>
              <a:t>过程：由低字节向高字节自动转换</a:t>
            </a:r>
          </a:p>
          <a:p>
            <a:r>
              <a:rPr lang="zh-CN" altLang="en-US" sz="1400" dirty="0"/>
              <a:t>　　</a:t>
            </a:r>
            <a:r>
              <a:rPr lang="zh-CN" altLang="en-US" sz="1400" dirty="0" smtClean="0"/>
              <a:t>　　      </a:t>
            </a:r>
            <a:r>
              <a:rPr lang="en-US" altLang="zh-CN" sz="1400" dirty="0" smtClean="0"/>
              <a:t>byte-&gt;short-&gt;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-&gt;long-&gt;float-&gt;double</a:t>
            </a:r>
          </a:p>
          <a:p>
            <a:r>
              <a:rPr lang="en-US" altLang="zh-CN" sz="1400" dirty="0" smtClean="0"/>
              <a:t>                    char-&gt;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-&gt;long-&gt;float-&gt;double</a:t>
            </a:r>
          </a:p>
          <a:p>
            <a:r>
              <a:rPr lang="zh-CN" altLang="en-US" sz="1400" dirty="0" smtClean="0"/>
              <a:t>　　    逆向过程：使用强制转换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可能丢失精度。</a:t>
            </a:r>
          </a:p>
          <a:p>
            <a:r>
              <a:rPr lang="zh-CN" altLang="en-US" sz="1400" dirty="0"/>
              <a:t>　　　　　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a=(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)3.14;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强制转换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/>
              <a:t> 格式：目标类型 变量</a:t>
            </a:r>
            <a:r>
              <a:rPr lang="en-US" altLang="zh-CN" sz="1400" dirty="0"/>
              <a:t>=</a:t>
            </a:r>
            <a:r>
              <a:rPr lang="zh-CN" altLang="en-US" sz="1400" dirty="0"/>
              <a:t>（目标类型）源类型</a:t>
            </a:r>
            <a:r>
              <a:rPr lang="zh-CN" altLang="en-US" sz="1400" dirty="0" smtClean="0"/>
              <a:t>变量</a:t>
            </a:r>
            <a:endParaRPr lang="en-US" altLang="zh-CN" sz="1400" dirty="0" smtClean="0"/>
          </a:p>
          <a:p>
            <a:r>
              <a:rPr lang="zh-CN" altLang="en-US" sz="1400" dirty="0"/>
              <a:t>     </a:t>
            </a:r>
            <a:r>
              <a:rPr lang="en-US" altLang="zh-CN" sz="1400" dirty="0" err="1"/>
              <a:t>eg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        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=5;</a:t>
            </a:r>
          </a:p>
          <a:p>
            <a:r>
              <a:rPr lang="en-US" altLang="zh-CN" sz="1400" dirty="0"/>
              <a:t>        byte j=(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    </a:t>
            </a:r>
            <a:r>
              <a:rPr lang="zh-CN" altLang="en-US" sz="1400" dirty="0"/>
              <a:t>注意</a:t>
            </a:r>
            <a:r>
              <a:rPr lang="en-US" altLang="zh-CN" sz="1400" dirty="0"/>
              <a:t>:</a:t>
            </a:r>
            <a:r>
              <a:rPr lang="zh-CN" altLang="en-US" sz="1400" dirty="0"/>
              <a:t>在强制类型转换中目标类型和源类型变量的类型始终没有发生改变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1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494" y="672596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：以下那句编译会报错？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7494" y="1339151"/>
            <a:ext cx="49923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byte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b1=1,b2=2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,b3,b6;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final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byte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b4=4,b5=6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b6=b4+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b5;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b3=b1+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b2;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System.out.println(b3+b6); </a:t>
            </a:r>
          </a:p>
        </p:txBody>
      </p:sp>
    </p:spTree>
    <p:extLst>
      <p:ext uri="{BB962C8B-B14F-4D97-AF65-F5344CB8AC3E}">
        <p14:creationId xmlns:p14="http://schemas.microsoft.com/office/powerpoint/2010/main" val="22243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89" y="179538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常用引用数据类型的转换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140" y="1198268"/>
            <a:ext cx="7107353" cy="53280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引用数据类型不能自动转换。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带参对象（参数可自动向上转换的，否则需要转换成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Integer a = 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Long al = new Long(a);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valueOf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    例：</a:t>
            </a:r>
            <a:endParaRPr lang="en-US" altLang="zh-CN" dirty="0" smtClean="0"/>
          </a:p>
          <a:p>
            <a:r>
              <a:rPr lang="en-US" altLang="zh-CN" dirty="0" smtClean="0"/>
              <a:t>     Integer a = 2;</a:t>
            </a:r>
          </a:p>
          <a:p>
            <a:r>
              <a:rPr lang="en-US" altLang="zh-CN" dirty="0" smtClean="0"/>
              <a:t>     Long al = </a:t>
            </a:r>
            <a:r>
              <a:rPr lang="en-US" altLang="zh-CN" dirty="0" err="1" smtClean="0"/>
              <a:t>Long.valueOf</a:t>
            </a:r>
            <a:r>
              <a:rPr lang="en-US" altLang="zh-CN" dirty="0" smtClean="0"/>
              <a:t>(a)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参数与目标的基本数据类型可自动转换的直接传入参数，否则需要把参数转换成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后再进行转换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parseXXX</a:t>
            </a:r>
            <a:r>
              <a:rPr lang="en-US" altLang="zh-CN" dirty="0" smtClean="0"/>
              <a:t>(String s);</a:t>
            </a:r>
          </a:p>
          <a:p>
            <a:r>
              <a:rPr lang="zh-CN" altLang="en-US" dirty="0" smtClean="0"/>
              <a:t>     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Integer a = 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Long al = </a:t>
            </a:r>
            <a:r>
              <a:rPr lang="en-US" altLang="zh-CN" dirty="0" err="1" smtClean="0"/>
              <a:t>Long.parseLong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a.toString</a:t>
            </a:r>
            <a:r>
              <a:rPr lang="en-US" altLang="zh-CN" dirty="0" smtClean="0"/>
              <a:t>());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XXXValue</a:t>
            </a:r>
            <a:r>
              <a:rPr lang="en-US" altLang="zh-CN" dirty="0" smtClean="0"/>
              <a:t>();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zh-CN" altLang="en-US" dirty="0" smtClean="0"/>
              <a:t>确保转换对象不为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，直接只用</a:t>
            </a:r>
            <a:r>
              <a:rPr lang="en-US" altLang="zh-CN" dirty="0" err="1" smtClean="0"/>
              <a:t>XXXValue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Integer a = 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Long al = </a:t>
            </a:r>
            <a:r>
              <a:rPr lang="en-US" altLang="zh-CN" dirty="0" err="1" smtClean="0"/>
              <a:t>a.longValue</a:t>
            </a:r>
            <a:r>
              <a:rPr lang="en-US" altLang="zh-CN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996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07" y="340903"/>
            <a:ext cx="7772400" cy="666555"/>
          </a:xfrm>
        </p:spPr>
        <p:txBody>
          <a:bodyPr/>
          <a:lstStyle/>
          <a:p>
            <a:r>
              <a:rPr lang="zh-CN" altLang="en-US" dirty="0" smtClean="0"/>
              <a:t>基本数据类型与引用数据类型的转换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0224" y="1216198"/>
            <a:ext cx="6858000" cy="386679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自动装箱（</a:t>
            </a:r>
            <a:r>
              <a:rPr lang="en-US" altLang="zh-CN" sz="1800" dirty="0" err="1"/>
              <a:t>autoboxing</a:t>
            </a:r>
            <a:r>
              <a:rPr lang="zh-CN" altLang="en-US" sz="1800" dirty="0" smtClean="0"/>
              <a:t>）（</a:t>
            </a:r>
            <a:r>
              <a:rPr lang="en-US" altLang="zh-CN" sz="1800" dirty="0"/>
              <a:t>J2SE 5.0</a:t>
            </a:r>
            <a:r>
              <a:rPr lang="zh-CN" altLang="en-US" sz="1800" dirty="0"/>
              <a:t>开始提供的功能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</a:t>
            </a:r>
            <a:r>
              <a:rPr lang="zh-CN" altLang="en-US" sz="1800" dirty="0" smtClean="0"/>
              <a:t>基本数据类型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引用数据类型</a:t>
            </a:r>
            <a:endParaRPr lang="en-US" altLang="zh-CN" sz="1800" dirty="0"/>
          </a:p>
          <a:p>
            <a:r>
              <a:rPr lang="en-US" altLang="zh-CN" sz="1800" dirty="0" smtClean="0"/>
              <a:t>     </a:t>
            </a:r>
            <a:r>
              <a:rPr lang="zh-CN" altLang="en-US" sz="1800" dirty="0" smtClean="0"/>
              <a:t>如：</a:t>
            </a:r>
            <a:r>
              <a:rPr lang="en-US" altLang="zh-CN" sz="1800" dirty="0" smtClean="0"/>
              <a:t>Integer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 1;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编译器给解释为：</a:t>
            </a:r>
            <a:r>
              <a:rPr lang="en-US" altLang="zh-CN" sz="1800" dirty="0" smtClean="0"/>
              <a:t>Integer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Integer.valueOf</a:t>
            </a:r>
            <a:r>
              <a:rPr lang="en-US" altLang="zh-CN" sz="1800" dirty="0" smtClean="0"/>
              <a:t>(1);</a:t>
            </a:r>
          </a:p>
          <a:p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自动拆箱（</a:t>
            </a:r>
            <a:r>
              <a:rPr lang="en-US" altLang="zh-CN" sz="1800" dirty="0"/>
              <a:t>unboxing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引用数据类型</a:t>
            </a:r>
            <a:r>
              <a:rPr lang="en-US" altLang="zh-CN" sz="1800" dirty="0" smtClean="0"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ym typeface="Wingdings" panose="05000000000000000000" pitchFamily="2" charset="2"/>
              </a:rPr>
              <a:t>基本数据类型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sym typeface="Wingdings" panose="05000000000000000000" pitchFamily="2" charset="2"/>
              </a:rPr>
              <a:t>     </a:t>
            </a:r>
            <a:r>
              <a:rPr lang="zh-CN" altLang="en-US" sz="1800" dirty="0" smtClean="0">
                <a:sym typeface="Wingdings" panose="05000000000000000000" pitchFamily="2" charset="2"/>
              </a:rPr>
              <a:t>如：</a:t>
            </a:r>
            <a:r>
              <a:rPr lang="en-US" altLang="zh-CN" sz="1800" dirty="0" smtClean="0">
                <a:sym typeface="Wingdings" panose="05000000000000000000" pitchFamily="2" charset="2"/>
              </a:rPr>
              <a:t>Integer 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</a:t>
            </a:r>
            <a:r>
              <a:rPr lang="en-US" altLang="zh-CN" sz="1800" dirty="0" smtClean="0">
                <a:sym typeface="Wingdings" panose="05000000000000000000" pitchFamily="2" charset="2"/>
              </a:rPr>
              <a:t> = 1;</a:t>
            </a:r>
          </a:p>
          <a:p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en-US" altLang="zh-CN" sz="1800" dirty="0" smtClean="0">
                <a:sym typeface="Wingdings" panose="05000000000000000000" pitchFamily="2" charset="2"/>
              </a:rPr>
              <a:t>            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int</a:t>
            </a:r>
            <a:r>
              <a:rPr lang="en-US" altLang="zh-CN" sz="1800" dirty="0" smtClean="0">
                <a:sym typeface="Wingdings" panose="05000000000000000000" pitchFamily="2" charset="2"/>
              </a:rPr>
              <a:t> a = 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</a:t>
            </a:r>
            <a:r>
              <a:rPr lang="en-US" altLang="zh-CN" sz="1800" dirty="0" smtClean="0">
                <a:sym typeface="Wingdings" panose="05000000000000000000" pitchFamily="2" charset="2"/>
              </a:rPr>
              <a:t>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609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781</Words>
  <Application>Microsoft Office PowerPoint</Application>
  <PresentationFormat>全屏显示(4:3)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新細明體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Java数据类型分类</vt:lpstr>
      <vt:lpstr>基本数据类型栈区所占空间</vt:lpstr>
      <vt:lpstr>引用类型（类）</vt:lpstr>
      <vt:lpstr>基本数据类型转换</vt:lpstr>
      <vt:lpstr>问题1：以下那句编译会报错？</vt:lpstr>
      <vt:lpstr>常用引用数据类型的转换</vt:lpstr>
      <vt:lpstr>基本数据类型与引用数据类型的转换</vt:lpstr>
      <vt:lpstr>数据类型的应用</vt:lpstr>
      <vt:lpstr>String</vt:lpstr>
      <vt:lpstr>BigDecimal</vt:lpstr>
      <vt:lpstr>问题2：以下a1,a2,a3的输出结果</vt:lpstr>
      <vt:lpstr>问题3：以下输出结果：  Integer i1 =200;  Integer i2 =200;  System.out.println(“i1==i2: ”+(i1==i2));   Integer i3 =100;  Integer i4 =100;  System.out.println("i3==i4: "+(i3==i4)); </vt:lpstr>
      <vt:lpstr>public static Integer valueOf(int i) {     if(i &gt;= -128 &amp;&amp; i &lt;= IntegerCache.high)          return IntegerCache.cache[i + 128];     else         return new Integer(i); }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wyh</cp:lastModifiedBy>
  <cp:revision>112</cp:revision>
  <dcterms:created xsi:type="dcterms:W3CDTF">2016-04-11T15:44:17Z</dcterms:created>
  <dcterms:modified xsi:type="dcterms:W3CDTF">2017-05-16T08:59:04Z</dcterms:modified>
</cp:coreProperties>
</file>