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7" r:id="rId2"/>
    <p:sldId id="261" r:id="rId3"/>
    <p:sldId id="264" r:id="rId4"/>
    <p:sldId id="275" r:id="rId5"/>
    <p:sldId id="258" r:id="rId6"/>
    <p:sldId id="259" r:id="rId7"/>
    <p:sldId id="274" r:id="rId8"/>
    <p:sldId id="276" r:id="rId9"/>
    <p:sldId id="260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2" r:id="rId18"/>
    <p:sldId id="26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yh" initials="w" lastIdx="2" clrIdx="0">
    <p:extLst>
      <p:ext uri="{19B8F6BF-5375-455C-9EA6-DF929625EA0E}">
        <p15:presenceInfo xmlns:p15="http://schemas.microsoft.com/office/powerpoint/2012/main" userId="wy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2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D5048-1541-44EB-9288-86BADF1F2B9D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5C639-1565-4C1F-832A-80824FE2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6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45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6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37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41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02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57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181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32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6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48430" y="4446738"/>
            <a:ext cx="7772400" cy="666555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4694" y="5142739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07CA-583D-8549-9863-63D5FEF6922F}" type="datetimeFigureOut">
              <a:rPr kumimoji="1" lang="zh-TW" altLang="en-US" smtClean="0"/>
              <a:pPr/>
              <a:t>2017/7/5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CD51-CC63-E444-A190-99FA466DB52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48430" y="4446738"/>
            <a:ext cx="7772400" cy="666555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4694" y="5142739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430" y="4446738"/>
            <a:ext cx="7772400" cy="666555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694" y="5142739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430" y="4446738"/>
            <a:ext cx="7772400" cy="666555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694" y="5142739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6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26287"/>
            <a:ext cx="8087361" cy="79155"/>
          </a:xfrm>
          <a:prstGeom prst="rect">
            <a:avLst/>
          </a:prstGeom>
          <a:solidFill>
            <a:srgbClr val="2E40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9" name="图片 8" descr="优车logo-01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9" y="6076943"/>
            <a:ext cx="644533" cy="6445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63421C0-A36C-479F-916B-4362022DAF7B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8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2" r:id="rId2"/>
    <p:sldLayoutId id="2147483678" r:id="rId3"/>
    <p:sldLayoutId id="2147483679" r:id="rId4"/>
    <p:sldLayoutId id="2147483681" r:id="rId5"/>
    <p:sldLayoutId id="2147483680" r:id="rId6"/>
    <p:sldLayoutId id="2147483676" r:id="rId7"/>
    <p:sldLayoutId id="2147483677" r:id="rId8"/>
    <p:sldLayoutId id="2147483667" r:id="rId9"/>
    <p:sldLayoutId id="2147483675" r:id="rId10"/>
    <p:sldLayoutId id="2147483663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628650" y="4366087"/>
            <a:ext cx="6556297" cy="70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JAVA</a:t>
            </a:r>
            <a:r>
              <a:rPr kumimoji="0" lang="en-US" altLang="zh-CN" sz="3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 smtClean="0">
                <a:cs typeface="+mj-cs"/>
              </a:rPr>
              <a:t>常用</a:t>
            </a:r>
            <a:r>
              <a:rPr lang="zh-CN" altLang="en-US" dirty="0" smtClean="0">
                <a:cs typeface="+mj-cs"/>
              </a:rPr>
              <a:t>数据类型浅析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68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494" y="278150"/>
            <a:ext cx="7772400" cy="666555"/>
          </a:xfrm>
        </p:spPr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0247" y="1054833"/>
            <a:ext cx="6858000" cy="4162626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Static</a:t>
            </a:r>
            <a:r>
              <a:rPr lang="zh-CN" altLang="en-US" sz="2000" dirty="0" smtClean="0"/>
              <a:t>代码块说明</a:t>
            </a:r>
            <a:endParaRPr lang="en-US" altLang="zh-CN" sz="2000" dirty="0" smtClean="0"/>
          </a:p>
          <a:p>
            <a:r>
              <a:rPr lang="en-US" altLang="zh-CN" sz="1500" dirty="0" smtClean="0"/>
              <a:t>       static</a:t>
            </a:r>
            <a:r>
              <a:rPr lang="zh-CN" altLang="en-US" sz="1500" dirty="0"/>
              <a:t>代码块一般用于</a:t>
            </a:r>
            <a:r>
              <a:rPr lang="zh-CN" altLang="en-US" sz="1500" dirty="0">
                <a:solidFill>
                  <a:srgbClr val="FF0000"/>
                </a:solidFill>
              </a:rPr>
              <a:t>初始化类中的静态变量</a:t>
            </a:r>
            <a:r>
              <a:rPr lang="zh-CN" altLang="en-US" sz="1500" dirty="0"/>
              <a:t>，该静态代码块在类加载过程中的初始化阶段执行（不需要显示调用），并且只执行一次</a:t>
            </a:r>
            <a:r>
              <a:rPr lang="zh-CN" altLang="en-US" sz="1500" dirty="0" smtClean="0"/>
              <a:t>。</a:t>
            </a:r>
            <a:endParaRPr lang="en-US" altLang="zh-CN" sz="1500" dirty="0" smtClean="0"/>
          </a:p>
          <a:p>
            <a:r>
              <a:rPr lang="en-US" altLang="zh-CN" sz="1500" dirty="0"/>
              <a:t> </a:t>
            </a:r>
            <a:r>
              <a:rPr lang="en-US" altLang="zh-CN" sz="1500" dirty="0" smtClean="0"/>
              <a:t>      </a:t>
            </a:r>
            <a:r>
              <a:rPr lang="en-US" altLang="zh-CN" sz="1500" dirty="0"/>
              <a:t>static</a:t>
            </a:r>
            <a:r>
              <a:rPr lang="zh-CN" altLang="en-US" sz="1500" dirty="0"/>
              <a:t>静态代码块进行初始化与直接在定义变量的时候初始化是按照在</a:t>
            </a:r>
            <a:r>
              <a:rPr lang="zh-CN" altLang="en-US" sz="1500" dirty="0">
                <a:solidFill>
                  <a:srgbClr val="FF0000"/>
                </a:solidFill>
              </a:rPr>
              <a:t>代码中书写的顺序</a:t>
            </a:r>
            <a:r>
              <a:rPr lang="zh-CN" altLang="en-US" sz="1500" dirty="0"/>
              <a:t>依次进行初始化的</a:t>
            </a:r>
            <a:r>
              <a:rPr lang="zh-CN" altLang="en-US" sz="1500" dirty="0" smtClean="0"/>
              <a:t>。</a:t>
            </a:r>
            <a:endParaRPr lang="en-US" altLang="zh-CN" sz="1500" dirty="0"/>
          </a:p>
          <a:p>
            <a:endParaRPr lang="en-US" altLang="zh-CN" sz="20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Statci</a:t>
            </a:r>
            <a:r>
              <a:rPr lang="zh-CN" altLang="en-US" sz="2000" dirty="0"/>
              <a:t>代码块使用</a:t>
            </a:r>
            <a:r>
              <a:rPr lang="zh-CN" altLang="en-US" sz="2000" dirty="0" smtClean="0"/>
              <a:t>规则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500" dirty="0"/>
              <a:t>无法在静态方法里引用实例变量、也无法调用实例</a:t>
            </a:r>
            <a:r>
              <a:rPr lang="zh-CN" altLang="en-US" sz="1500" dirty="0" smtClean="0"/>
              <a:t>方法；</a:t>
            </a:r>
            <a:endParaRPr lang="en-US" altLang="zh-CN" sz="15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500" dirty="0"/>
              <a:t>无法在静态方法里使用</a:t>
            </a:r>
            <a:r>
              <a:rPr lang="en-US" altLang="zh-CN" sz="1500" dirty="0"/>
              <a:t>this</a:t>
            </a:r>
            <a:r>
              <a:rPr lang="zh-CN" altLang="en-US" sz="1500" dirty="0"/>
              <a:t>关键字和</a:t>
            </a:r>
            <a:r>
              <a:rPr lang="en-US" altLang="zh-CN" sz="1500" dirty="0"/>
              <a:t>super</a:t>
            </a:r>
            <a:r>
              <a:rPr lang="zh-CN" altLang="en-US" sz="1500" dirty="0" smtClean="0"/>
              <a:t>关键字；</a:t>
            </a:r>
            <a:endParaRPr lang="en-US" altLang="zh-CN" sz="15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500" dirty="0"/>
              <a:t>无法在静态方法里声明其他静态</a:t>
            </a:r>
            <a:r>
              <a:rPr lang="zh-CN" altLang="en-US" sz="1500" dirty="0" smtClean="0"/>
              <a:t>变量；</a:t>
            </a:r>
            <a:endParaRPr lang="en-US" altLang="zh-CN" sz="15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500" dirty="0"/>
              <a:t>无法在静态方法里使用域修饰符来声明变量：</a:t>
            </a:r>
            <a:r>
              <a:rPr lang="en-US" altLang="zh-CN" sz="1500" dirty="0"/>
              <a:t>public</a:t>
            </a:r>
            <a:r>
              <a:rPr lang="zh-CN" altLang="en-US" sz="1500" dirty="0"/>
              <a:t>、</a:t>
            </a:r>
            <a:r>
              <a:rPr lang="en-US" altLang="zh-CN" sz="1500" dirty="0"/>
              <a:t>protected</a:t>
            </a:r>
            <a:r>
              <a:rPr lang="zh-CN" altLang="en-US" sz="1500" dirty="0"/>
              <a:t>、</a:t>
            </a:r>
            <a:r>
              <a:rPr lang="en-US" altLang="zh-CN" sz="1500" dirty="0"/>
              <a:t>private</a:t>
            </a:r>
            <a:r>
              <a:rPr lang="zh-CN" altLang="en-US" sz="1500" dirty="0"/>
              <a:t>，只能使用默认的访问域</a:t>
            </a:r>
          </a:p>
        </p:txBody>
      </p:sp>
    </p:spTree>
    <p:extLst>
      <p:ext uri="{BB962C8B-B14F-4D97-AF65-F5344CB8AC3E}">
        <p14:creationId xmlns:p14="http://schemas.microsoft.com/office/powerpoint/2010/main" val="3566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494" y="152644"/>
            <a:ext cx="7772400" cy="666555"/>
          </a:xfrm>
        </p:spPr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5070" y="819199"/>
            <a:ext cx="7664824" cy="4694095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800" dirty="0" smtClean="0"/>
              <a:t>Static</a:t>
            </a:r>
            <a:r>
              <a:rPr lang="zh-CN" altLang="en-US" sz="1800" dirty="0" smtClean="0"/>
              <a:t>方法使用规则</a:t>
            </a:r>
            <a:endParaRPr lang="en-US" altLang="zh-CN" sz="1800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同</a:t>
            </a:r>
            <a:r>
              <a:rPr lang="en-US" altLang="zh-CN" dirty="0"/>
              <a:t>static</a:t>
            </a:r>
            <a:r>
              <a:rPr lang="zh-CN" altLang="en-US" dirty="0"/>
              <a:t>代码块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800" dirty="0"/>
              <a:t>Static</a:t>
            </a:r>
            <a:r>
              <a:rPr lang="zh-CN" altLang="en-US" sz="1800" dirty="0"/>
              <a:t>方法应用</a:t>
            </a:r>
            <a:endParaRPr lang="en-US" altLang="zh-CN" sz="1800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static</a:t>
            </a:r>
            <a:r>
              <a:rPr lang="zh-CN" altLang="en-US" dirty="0"/>
              <a:t>方法一般应用于工具类中，可以通过类名直接访问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800" dirty="0"/>
              <a:t>Static</a:t>
            </a:r>
            <a:r>
              <a:rPr lang="zh-CN" altLang="en-US" sz="1800" dirty="0"/>
              <a:t>方法线程安全</a:t>
            </a:r>
            <a:r>
              <a:rPr lang="zh-CN" altLang="en-US" sz="1800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      静态</a:t>
            </a:r>
            <a:r>
              <a:rPr lang="zh-CN" altLang="en-US" dirty="0"/>
              <a:t>方法是是引起线程安全问题要看在静态方法中</a:t>
            </a:r>
            <a:r>
              <a:rPr lang="zh-CN" altLang="en-US" dirty="0">
                <a:solidFill>
                  <a:srgbClr val="FF0000"/>
                </a:solidFill>
              </a:rPr>
              <a:t>是否使用了静态成员</a:t>
            </a:r>
            <a:r>
              <a:rPr lang="zh-CN" altLang="en-US" dirty="0"/>
              <a:t>，如果该静态方法不去操作一个静态成员，只在方法内部使用实例字段</a:t>
            </a:r>
            <a:r>
              <a:rPr lang="en-US" altLang="zh-CN" dirty="0"/>
              <a:t>(instance field)</a:t>
            </a:r>
            <a:r>
              <a:rPr lang="zh-CN" altLang="en-US" dirty="0"/>
              <a:t>，不会引起安全性</a:t>
            </a:r>
            <a:r>
              <a:rPr lang="zh-CN" altLang="en-US" dirty="0" smtClean="0"/>
              <a:t>问题。反之，则需要做安全处理。</a:t>
            </a:r>
            <a:endParaRPr lang="en-US" altLang="zh-CN" dirty="0" smtClean="0"/>
          </a:p>
          <a:p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800" dirty="0"/>
              <a:t>Static</a:t>
            </a:r>
            <a:r>
              <a:rPr lang="zh-CN" altLang="en-US" sz="1800" dirty="0" smtClean="0"/>
              <a:t>方法可以被继承，不能被重写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        如果</a:t>
            </a:r>
            <a:r>
              <a:rPr lang="zh-CN" altLang="en-US" dirty="0"/>
              <a:t>父类中有一个静态的方法，子类也有一</a:t>
            </a:r>
            <a:r>
              <a:rPr lang="zh-CN" altLang="en-US" dirty="0" smtClean="0"/>
              <a:t>个完全一样的</a:t>
            </a:r>
            <a:r>
              <a:rPr lang="zh-CN" altLang="en-US" dirty="0"/>
              <a:t>方法</a:t>
            </a:r>
            <a:r>
              <a:rPr lang="zh-CN" altLang="en-US" dirty="0" smtClean="0"/>
              <a:t>，那么</a:t>
            </a:r>
            <a:r>
              <a:rPr lang="zh-CN" altLang="en-US" dirty="0"/>
              <a:t>该子类的方法会把原来继承过来的父类的方法</a:t>
            </a:r>
            <a:r>
              <a:rPr lang="zh-CN" altLang="en-US" dirty="0">
                <a:solidFill>
                  <a:srgbClr val="FF0000"/>
                </a:solidFill>
              </a:rPr>
              <a:t>隐藏</a:t>
            </a:r>
            <a:r>
              <a:rPr lang="zh-CN" altLang="en-US" dirty="0"/>
              <a:t>，而不是重写</a:t>
            </a:r>
            <a:r>
              <a:rPr lang="zh-CN" altLang="en-US" dirty="0" smtClean="0"/>
              <a:t>。就是说父</a:t>
            </a:r>
            <a:r>
              <a:rPr lang="zh-CN" altLang="en-US" dirty="0"/>
              <a:t>类的方法和子类的方法是两个没有关系的方法，具体调用哪一个方法是看是哪个对象的引用；这种父子类方法也不在存在多态的</a:t>
            </a:r>
            <a:r>
              <a:rPr lang="zh-CN" altLang="en-US" dirty="0" smtClean="0"/>
              <a:t>性质。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138" y="516226"/>
            <a:ext cx="36957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7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" y="4482478"/>
            <a:ext cx="3998260" cy="19809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666555"/>
          </a:xfrm>
        </p:spPr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341" y="666555"/>
            <a:ext cx="6858000" cy="3950269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2000" dirty="0" smtClean="0"/>
              <a:t>Static</a:t>
            </a:r>
            <a:r>
              <a:rPr lang="zh-CN" altLang="en-US" sz="2000" dirty="0" smtClean="0"/>
              <a:t>变量加载与存储</a:t>
            </a:r>
            <a:endParaRPr lang="en-US" altLang="zh-CN" sz="2000" dirty="0" smtClean="0"/>
          </a:p>
          <a:p>
            <a:r>
              <a:rPr lang="zh-CN" altLang="en-US" dirty="0" smtClean="0"/>
              <a:t>       静态</a:t>
            </a:r>
            <a:r>
              <a:rPr lang="zh-CN" altLang="en-US" dirty="0"/>
              <a:t>变量在内存中只有一个拷贝（节省内存），</a:t>
            </a:r>
            <a:r>
              <a:rPr lang="en-US" altLang="zh-CN" dirty="0"/>
              <a:t>JVM</a:t>
            </a:r>
            <a:r>
              <a:rPr lang="zh-CN" altLang="en-US" dirty="0"/>
              <a:t>只为静态分配一次内存，在加载类的过程中完成静态变量的内存分配，可用类名直接访问（方便），当然也可以通过对象来访问（但是这是不推荐的）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2000" dirty="0" smtClean="0"/>
              <a:t>Static</a:t>
            </a:r>
            <a:r>
              <a:rPr lang="zh-CN" altLang="en-US" sz="2000" dirty="0" smtClean="0"/>
              <a:t>变量线程非安全</a:t>
            </a:r>
            <a:endParaRPr lang="en-US" altLang="zh-CN" sz="2000" dirty="0" smtClean="0"/>
          </a:p>
          <a:p>
            <a:r>
              <a:rPr lang="zh-CN" altLang="en-US" dirty="0" smtClean="0"/>
              <a:t>        静态</a:t>
            </a:r>
            <a:r>
              <a:rPr lang="zh-CN" altLang="en-US" dirty="0"/>
              <a:t>变量即类变量，位于方法区，为所有对象共享，共享一份内存，一旦静态变量被修改，其他对象均对修改</a:t>
            </a:r>
            <a:r>
              <a:rPr lang="zh-CN" altLang="en-US" dirty="0" smtClean="0"/>
              <a:t>可见</a:t>
            </a:r>
            <a:endParaRPr lang="en-US" altLang="zh-CN" dirty="0" smtClean="0"/>
          </a:p>
          <a:p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2000" dirty="0"/>
              <a:t>Static</a:t>
            </a:r>
            <a:r>
              <a:rPr lang="zh-CN" altLang="en-US" sz="2000" dirty="0"/>
              <a:t>变量</a:t>
            </a:r>
            <a:r>
              <a:rPr lang="zh-CN" altLang="en-US" sz="2000" dirty="0" smtClean="0"/>
              <a:t>初始化</a:t>
            </a:r>
            <a:endParaRPr lang="en-US" altLang="zh-CN" sz="2000" dirty="0" smtClean="0"/>
          </a:p>
          <a:p>
            <a:r>
              <a:rPr lang="zh-CN" altLang="en-US" dirty="0" smtClean="0"/>
              <a:t>        在</a:t>
            </a:r>
            <a:r>
              <a:rPr lang="zh-CN" altLang="en-US" dirty="0"/>
              <a:t>连接过程中时为静态变量赋值为默认值，也就是说，只要是你定义了静态变量，不管你开始给没给它设置，系统都为他初始化一个默认值。到了初始化过程，系统就检查是否用户定义静态变量时有没有给设置初始化值，如果有就把静态变量设置为用户自己设置的初始化值，如果没有还是让静态变量为初始化</a:t>
            </a:r>
            <a:r>
              <a:rPr lang="zh-CN" altLang="en-US" dirty="0" smtClean="0"/>
              <a:t>值。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79" y="101974"/>
            <a:ext cx="4456322" cy="338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2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006" y="0"/>
            <a:ext cx="7772400" cy="666555"/>
          </a:xfrm>
        </p:spPr>
        <p:txBody>
          <a:bodyPr/>
          <a:lstStyle/>
          <a:p>
            <a:r>
              <a:rPr lang="en-US" altLang="zh-CN" dirty="0" smtClean="0"/>
              <a:t>final</a:t>
            </a:r>
            <a:r>
              <a:rPr lang="zh-CN" altLang="en-US" dirty="0"/>
              <a:t>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4006" y="947257"/>
            <a:ext cx="6858000" cy="4583967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2000" dirty="0"/>
              <a:t>不可变类</a:t>
            </a:r>
            <a:endParaRPr lang="en-US" altLang="zh-CN" sz="2000" dirty="0"/>
          </a:p>
          <a:p>
            <a:r>
              <a:rPr lang="en-US" altLang="zh-CN" sz="2800" dirty="0"/>
              <a:t>     </a:t>
            </a:r>
            <a:r>
              <a:rPr lang="en-US" altLang="zh-CN" sz="2000" dirty="0"/>
              <a:t>final</a:t>
            </a:r>
            <a:r>
              <a:rPr lang="zh-CN" altLang="en-US" sz="2000" dirty="0"/>
              <a:t>修饰的类，对象一旦被创建就不能被更改，而且它们的对象是只读的，可以在多线程环境下安全的共享，不用额外的同步开销</a:t>
            </a:r>
          </a:p>
          <a:p>
            <a:endParaRPr lang="en-US" altLang="zh-CN" sz="20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final</a:t>
            </a:r>
            <a:r>
              <a:rPr lang="zh-CN" altLang="en-US" sz="2000" dirty="0" smtClean="0"/>
              <a:t>类不能被继承</a:t>
            </a:r>
            <a:endParaRPr lang="en-US" altLang="zh-CN" sz="20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</a:t>
            </a:r>
            <a:r>
              <a:rPr lang="en-US" altLang="zh-CN" sz="1600" dirty="0"/>
              <a:t>final</a:t>
            </a:r>
            <a:r>
              <a:rPr lang="zh-CN" altLang="en-US" sz="1600" dirty="0"/>
              <a:t>类没有子类，即它处于继承链的尾部</a:t>
            </a:r>
            <a:r>
              <a:rPr lang="zh-CN" altLang="en-US" sz="1600" dirty="0" smtClean="0"/>
              <a:t>，除了</a:t>
            </a:r>
            <a:r>
              <a:rPr lang="zh-CN" altLang="en-US" sz="1600" dirty="0"/>
              <a:t>自动继承</a:t>
            </a:r>
            <a:r>
              <a:rPr lang="en-US" altLang="zh-CN" sz="1600" dirty="0"/>
              <a:t>Object</a:t>
            </a:r>
            <a:r>
              <a:rPr lang="zh-CN" altLang="en-US" sz="1600" dirty="0"/>
              <a:t>之外，它们是独立存在的支持</a:t>
            </a:r>
            <a:r>
              <a:rPr lang="zh-CN" altLang="en-US" sz="1600" dirty="0" smtClean="0"/>
              <a:t>类。例如：</a:t>
            </a:r>
            <a:r>
              <a:rPr lang="en-US" altLang="zh-CN" sz="1600" dirty="0" smtClean="0"/>
              <a:t>String , Math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StringBuffer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final</a:t>
            </a:r>
            <a:r>
              <a:rPr lang="zh-CN" altLang="en-US" sz="2000" dirty="0" smtClean="0"/>
              <a:t>类执行速度快</a:t>
            </a:r>
            <a:endParaRPr lang="en-US" altLang="zh-CN" sz="2000" dirty="0" smtClean="0"/>
          </a:p>
          <a:p>
            <a:r>
              <a:rPr lang="zh-CN" altLang="en-US" sz="1600" dirty="0" smtClean="0"/>
              <a:t>       由于它的方法不能够被覆盖，所以其地址引用和装载在编译期间完成，而不是在运行期间由</a:t>
            </a:r>
            <a:r>
              <a:rPr lang="en-US" altLang="zh-CN" sz="1600" dirty="0" smtClean="0"/>
              <a:t>JVM</a:t>
            </a:r>
            <a:r>
              <a:rPr lang="zh-CN" altLang="en-US" sz="1600" dirty="0" smtClean="0"/>
              <a:t>进行复杂的装载，因而简单和有效。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400037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62997"/>
            <a:ext cx="7772400" cy="666555"/>
          </a:xfrm>
        </p:spPr>
        <p:txBody>
          <a:bodyPr/>
          <a:lstStyle/>
          <a:p>
            <a:r>
              <a:rPr lang="en-US" altLang="zh-CN" dirty="0" smtClean="0"/>
              <a:t>final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830717"/>
            <a:ext cx="6858000" cy="415378"/>
          </a:xfrm>
        </p:spPr>
        <p:txBody>
          <a:bodyPr/>
          <a:lstStyle/>
          <a:p>
            <a:r>
              <a:rPr lang="en-US" altLang="zh-CN" dirty="0" smtClean="0"/>
              <a:t>          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修饰的方法</a:t>
            </a:r>
            <a:r>
              <a:rPr lang="zh-CN" altLang="en-US" sz="2000" dirty="0" smtClean="0">
                <a:solidFill>
                  <a:srgbClr val="FF0000"/>
                </a:solidFill>
              </a:rPr>
              <a:t>不能被子类重写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1667680"/>
            <a:ext cx="7772400" cy="666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final</a:t>
            </a:r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97223" y="2548131"/>
            <a:ext cx="6858000" cy="178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          </a:t>
            </a:r>
            <a:r>
              <a:rPr lang="en-US" altLang="zh-CN" sz="2000" dirty="0"/>
              <a:t>final</a:t>
            </a:r>
            <a:r>
              <a:rPr lang="zh-CN" altLang="en-US" sz="2000" dirty="0"/>
              <a:t>修饰的方法不能被子类重写。绝大多数的</a:t>
            </a:r>
            <a:r>
              <a:rPr lang="en-US" altLang="zh-CN" sz="2000" dirty="0"/>
              <a:t>final</a:t>
            </a:r>
            <a:r>
              <a:rPr lang="zh-CN" altLang="en-US" sz="2000" dirty="0"/>
              <a:t>变量都是在编译期间就被赋值，存储在常量池中。</a:t>
            </a:r>
          </a:p>
        </p:txBody>
      </p:sp>
    </p:spTree>
    <p:extLst>
      <p:ext uri="{BB962C8B-B14F-4D97-AF65-F5344CB8AC3E}">
        <p14:creationId xmlns:p14="http://schemas.microsoft.com/office/powerpoint/2010/main" val="49512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80926"/>
            <a:ext cx="7772400" cy="666555"/>
          </a:xfrm>
        </p:spPr>
        <p:txBody>
          <a:bodyPr/>
          <a:lstStyle/>
          <a:p>
            <a:r>
              <a:rPr lang="en-US" altLang="zh-CN" dirty="0" smtClean="0"/>
              <a:t>static final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" y="3696870"/>
            <a:ext cx="4930589" cy="28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7" y="747481"/>
            <a:ext cx="4930589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112" y="71962"/>
            <a:ext cx="7772400" cy="666555"/>
          </a:xfrm>
        </p:spPr>
        <p:txBody>
          <a:bodyPr/>
          <a:lstStyle/>
          <a:p>
            <a:r>
              <a:rPr lang="en-US" altLang="zh-CN" dirty="0" smtClean="0"/>
              <a:t>final static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112" y="947255"/>
            <a:ext cx="8192082" cy="1760085"/>
          </a:xfrm>
        </p:spPr>
        <p:txBody>
          <a:bodyPr/>
          <a:lstStyle/>
          <a:p>
            <a:r>
              <a:rPr lang="zh-CN" altLang="en-US" sz="1400" b="1" dirty="0" smtClean="0"/>
              <a:t>运行期间第一次使用时加载：</a:t>
            </a:r>
            <a:endParaRPr lang="en-US" altLang="zh-CN" sz="1400" b="1" dirty="0" smtClean="0"/>
          </a:p>
          <a:p>
            <a:r>
              <a:rPr lang="en-US" altLang="zh-CN" sz="1400" dirty="0" smtClean="0"/>
              <a:t>public </a:t>
            </a:r>
            <a:r>
              <a:rPr lang="en-US" altLang="zh-CN" sz="1400" dirty="0"/>
              <a:t>static final String </a:t>
            </a:r>
            <a:r>
              <a:rPr lang="en-US" altLang="zh-CN" sz="1400" dirty="0" err="1"/>
              <a:t>projectName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GlobalMessage.getProjectName</a:t>
            </a:r>
            <a:r>
              <a:rPr lang="en-US" altLang="zh-CN" sz="1400" dirty="0"/>
              <a:t>();//</a:t>
            </a:r>
            <a:r>
              <a:rPr lang="zh-CN" altLang="en-US" sz="1400" dirty="0"/>
              <a:t>项目</a:t>
            </a:r>
            <a:r>
              <a:rPr lang="zh-CN" altLang="en-US" sz="1400" dirty="0" smtClean="0"/>
              <a:t>名字</a:t>
            </a:r>
            <a:endParaRPr lang="en-US" altLang="zh-CN" sz="1400" dirty="0" smtClean="0"/>
          </a:p>
          <a:p>
            <a:r>
              <a:rPr lang="zh-CN" altLang="en-US" sz="1400" dirty="0" smtClean="0"/>
              <a:t>编译期间加载：</a:t>
            </a:r>
            <a:endParaRPr lang="en-US" altLang="zh-CN" sz="1400" dirty="0" smtClean="0"/>
          </a:p>
          <a:p>
            <a:r>
              <a:rPr lang="en-US" altLang="zh-CN" sz="1400" dirty="0"/>
              <a:t> private static final Logger </a:t>
            </a:r>
            <a:r>
              <a:rPr lang="en-US" altLang="zh-CN" sz="1400" dirty="0" err="1"/>
              <a:t>logger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Logger.getLogger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PriceRedisFilter.class</a:t>
            </a:r>
            <a:r>
              <a:rPr lang="en-US" altLang="zh-CN" sz="1400" dirty="0"/>
              <a:t>);</a:t>
            </a:r>
            <a:endParaRPr lang="en-US" altLang="zh-CN" sz="1400" dirty="0" smtClean="0"/>
          </a:p>
          <a:p>
            <a:r>
              <a:rPr lang="en-US" altLang="zh-CN" sz="1400" dirty="0" smtClean="0"/>
              <a:t> private </a:t>
            </a:r>
            <a:r>
              <a:rPr lang="en-US" altLang="zh-CN" sz="1400" dirty="0"/>
              <a:t>static final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LOCK_TIMEOUT = 1;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40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666555"/>
          </a:xfrm>
        </p:spPr>
        <p:txBody>
          <a:bodyPr/>
          <a:lstStyle/>
          <a:p>
            <a:r>
              <a:rPr lang="en-US" altLang="zh-CN" dirty="0" err="1" smtClean="0"/>
              <a:t>int.class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848645"/>
            <a:ext cx="8122024" cy="442260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   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中一切事物皆对象，基本数据类型的</a:t>
            </a:r>
            <a:r>
              <a:rPr lang="en-US" altLang="zh-CN" sz="1800" dirty="0" smtClean="0"/>
              <a:t>.class</a:t>
            </a:r>
            <a:r>
              <a:rPr lang="zh-CN" altLang="en-US" sz="1800" dirty="0" smtClean="0"/>
              <a:t>主要用于反射中，例如：</a:t>
            </a:r>
            <a:endParaRPr lang="en-US" altLang="zh-CN" sz="1800" dirty="0" smtClean="0"/>
          </a:p>
          <a:p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80" y="1306325"/>
            <a:ext cx="7588063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45969" y="2939627"/>
            <a:ext cx="28520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THANKS!</a:t>
            </a:r>
            <a:endParaRPr lang="zh-CN" alt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838200" y="494795"/>
            <a:ext cx="7772400" cy="437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u"/>
            </a:pPr>
            <a:r>
              <a:rPr kumimoji="1" lang="en-US" altLang="zh-CN" sz="25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float</a:t>
            </a:r>
            <a:r>
              <a:rPr kumimoji="1" lang="zh-CN" altLang="en-US" sz="25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存储</a:t>
            </a:r>
            <a:endParaRPr kumimoji="1" lang="en-US" altLang="zh-CN" sz="25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endParaRPr kumimoji="1" lang="en-US" altLang="zh-CN" sz="25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kumimoji="1" lang="en-US" altLang="zh-CN" sz="2500" dirty="0" err="1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BigDecimal</a:t>
            </a:r>
            <a:endParaRPr kumimoji="1" lang="en-US" altLang="zh-CN" sz="25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algn="l"/>
            <a:endParaRPr kumimoji="1" lang="en-US" altLang="zh-CN" sz="25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kumimoji="1" lang="en-US" altLang="zh-TW" sz="25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static</a:t>
            </a:r>
          </a:p>
          <a:p>
            <a:pPr algn="l"/>
            <a:endParaRPr kumimoji="1" lang="en-US" altLang="zh-TW" sz="25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kumimoji="1" lang="en-US" altLang="zh-TW" sz="25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fina</a:t>
            </a:r>
            <a:r>
              <a:rPr kumimoji="1" lang="en-US" altLang="zh-CN" sz="25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l</a:t>
            </a:r>
          </a:p>
          <a:p>
            <a:pPr algn="l"/>
            <a:endParaRPr kumimoji="1" lang="en-US" altLang="zh-TW" sz="25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kumimoji="1" lang="en-US" altLang="zh-TW" sz="25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static final</a:t>
            </a:r>
          </a:p>
          <a:p>
            <a:pPr algn="l"/>
            <a:endParaRPr kumimoji="1" lang="en-US" altLang="zh-TW" sz="25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kumimoji="1" lang="en-US" altLang="zh-TW" sz="2500" dirty="0" err="1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int.class</a:t>
            </a:r>
            <a:r>
              <a:rPr kumimoji="1" lang="en-US" altLang="zh-TW" sz="25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</a:t>
            </a:r>
            <a:r>
              <a:rPr kumimoji="1" lang="en-US" altLang="zh-TW" sz="2500" dirty="0" err="1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double.class</a:t>
            </a:r>
            <a:r>
              <a:rPr kumimoji="1" lang="en-US" altLang="zh-TW" sz="25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</a:t>
            </a:r>
            <a:r>
              <a:rPr kumimoji="1" lang="zh-CN" altLang="en-US" sz="25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的应用</a:t>
            </a:r>
            <a:endParaRPr kumimoji="1" lang="zh-TW" altLang="en-US" sz="25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6502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float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03" y="1842854"/>
            <a:ext cx="6955492" cy="4002133"/>
          </a:xfrm>
        </p:spPr>
      </p:pic>
    </p:spTree>
    <p:extLst>
      <p:ext uri="{BB962C8B-B14F-4D97-AF65-F5344CB8AC3E}">
        <p14:creationId xmlns:p14="http://schemas.microsoft.com/office/powerpoint/2010/main" val="23905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0989" y="690282"/>
            <a:ext cx="75482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float</a:t>
            </a:r>
            <a:r>
              <a:rPr lang="zh-CN" altLang="en-US" dirty="0" smtClean="0"/>
              <a:t>有效位数：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、尾数尾数（</a:t>
            </a:r>
            <a:r>
              <a:rPr lang="en-US" altLang="zh-CN" dirty="0" smtClean="0"/>
              <a:t>23</a:t>
            </a:r>
            <a:r>
              <a:rPr lang="zh-CN" altLang="en-US" dirty="0" smtClean="0"/>
              <a:t>）* </a:t>
            </a:r>
            <a:r>
              <a:rPr lang="en-US" altLang="zh-CN" dirty="0" smtClean="0"/>
              <a:t>log2 = 0.301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           24</a:t>
            </a:r>
            <a:r>
              <a:rPr lang="zh-CN" altLang="en-US" dirty="0"/>
              <a:t>（尾数尾数 </a:t>
            </a:r>
            <a:r>
              <a:rPr lang="en-US" altLang="zh-CN" dirty="0"/>
              <a:t>+ 1</a:t>
            </a:r>
            <a:r>
              <a:rPr lang="zh-CN" altLang="en-US" dirty="0"/>
              <a:t>位隐藏）* </a:t>
            </a:r>
            <a:r>
              <a:rPr lang="en-US" altLang="zh-CN" dirty="0"/>
              <a:t>0.301 = 7.244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所以</a:t>
            </a:r>
            <a:r>
              <a:rPr lang="zh-CN" altLang="en-US" dirty="0"/>
              <a:t>有效位数为</a:t>
            </a:r>
            <a:r>
              <a:rPr lang="en-US" altLang="zh-CN" dirty="0">
                <a:solidFill>
                  <a:srgbClr val="FF0000"/>
                </a:solidFill>
              </a:rPr>
              <a:t>7~8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2^23 = 8388608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8388608 </a:t>
            </a:r>
            <a:r>
              <a:rPr lang="zh-CN" altLang="en-US" dirty="0" smtClean="0"/>
              <a:t>* </a:t>
            </a:r>
            <a:r>
              <a:rPr lang="en-US" altLang="zh-CN" dirty="0" smtClean="0"/>
              <a:t>2 = 1677216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所以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最多能表示</a:t>
            </a:r>
            <a:r>
              <a:rPr lang="en-US" altLang="zh-CN" dirty="0" smtClean="0"/>
              <a:t>7~8</a:t>
            </a:r>
            <a:r>
              <a:rPr lang="zh-CN" altLang="en-US" dirty="0" smtClean="0"/>
              <a:t>位有效数字。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dirty="0" smtClean="0"/>
          </a:p>
          <a:p>
            <a:r>
              <a:rPr lang="en-US" altLang="zh-CN" dirty="0" smtClean="0"/>
              <a:t>      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 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9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754694" y="1685365"/>
            <a:ext cx="6858000" cy="3290047"/>
          </a:xfrm>
        </p:spPr>
        <p:txBody>
          <a:bodyPr>
            <a:normAutofit/>
          </a:bodyPr>
          <a:lstStyle/>
          <a:p>
            <a:r>
              <a:rPr lang="en-US" altLang="zh-CN" sz="1600" dirty="0" err="1"/>
              <a:t>BigDecimal</a:t>
            </a:r>
            <a:r>
              <a:rPr lang="en-US" altLang="zh-CN" sz="1600" dirty="0"/>
              <a:t> a1 = </a:t>
            </a:r>
            <a:r>
              <a:rPr lang="en-US" altLang="zh-CN" sz="1600" b="1" dirty="0"/>
              <a:t>new </a:t>
            </a:r>
            <a:r>
              <a:rPr lang="en-US" altLang="zh-CN" sz="1600" b="1" dirty="0" err="1"/>
              <a:t>BigDecimal</a:t>
            </a:r>
            <a:r>
              <a:rPr lang="en-US" altLang="zh-CN" sz="1600" b="1" dirty="0"/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1.2</a:t>
            </a:r>
            <a:r>
              <a:rPr lang="en-US" altLang="zh-CN" sz="1600" b="1" dirty="0" smtClean="0"/>
              <a:t>);</a:t>
            </a:r>
          </a:p>
          <a:p>
            <a:r>
              <a:rPr lang="en-US" altLang="zh-CN" sz="1600" dirty="0" err="1" smtClean="0"/>
              <a:t>BigDecimal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a2 = </a:t>
            </a:r>
            <a:r>
              <a:rPr lang="en-US" altLang="zh-CN" sz="1600" b="1" dirty="0"/>
              <a:t>new </a:t>
            </a:r>
            <a:r>
              <a:rPr lang="en-US" altLang="zh-CN" sz="1600" b="1" dirty="0" err="1"/>
              <a:t>BigDecimal</a:t>
            </a:r>
            <a:r>
              <a:rPr lang="en-US" altLang="zh-CN" sz="1600" b="1" dirty="0"/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23.255</a:t>
            </a:r>
            <a:r>
              <a:rPr lang="en-US" altLang="zh-CN" sz="1600" b="1" dirty="0" smtClean="0"/>
              <a:t>);</a:t>
            </a:r>
            <a:endParaRPr lang="en-US" altLang="zh-CN" sz="1600" b="1" dirty="0"/>
          </a:p>
          <a:p>
            <a:r>
              <a:rPr lang="en-US" altLang="zh-CN" sz="1600" dirty="0" err="1" smtClean="0"/>
              <a:t>BigDecimal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a3 = </a:t>
            </a:r>
            <a:r>
              <a:rPr lang="en-US" altLang="zh-CN" sz="1600" b="1" dirty="0"/>
              <a:t>new </a:t>
            </a:r>
            <a:r>
              <a:rPr lang="en-US" altLang="zh-CN" sz="1600" b="1" dirty="0" err="1"/>
              <a:t>BigDecimal</a:t>
            </a:r>
            <a:r>
              <a:rPr lang="en-US" altLang="zh-CN" sz="1600" b="1" dirty="0"/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23.125</a:t>
            </a:r>
            <a:r>
              <a:rPr lang="en-US" altLang="zh-CN" sz="1600" b="1" dirty="0" smtClean="0"/>
              <a:t>);</a:t>
            </a:r>
          </a:p>
          <a:p>
            <a:endParaRPr lang="en-US" altLang="zh-CN" sz="1600" b="1" dirty="0"/>
          </a:p>
          <a:p>
            <a:r>
              <a:rPr lang="en-US" altLang="zh-CN" sz="1600" dirty="0" err="1" smtClean="0"/>
              <a:t>System.</a:t>
            </a:r>
            <a:r>
              <a:rPr lang="en-US" altLang="zh-CN" sz="1600" i="1" dirty="0" err="1" smtClean="0"/>
              <a:t>out.println</a:t>
            </a:r>
            <a:r>
              <a:rPr lang="en-US" altLang="zh-CN" sz="1600" i="1" dirty="0"/>
              <a:t>("a1="+a1);</a:t>
            </a:r>
          </a:p>
          <a:p>
            <a:r>
              <a:rPr lang="en-US" altLang="zh-CN" sz="1600" dirty="0" err="1" smtClean="0"/>
              <a:t>System.</a:t>
            </a:r>
            <a:r>
              <a:rPr lang="en-US" altLang="zh-CN" sz="1600" i="1" dirty="0" err="1" smtClean="0"/>
              <a:t>out.println</a:t>
            </a:r>
            <a:r>
              <a:rPr lang="en-US" altLang="zh-CN" sz="1600" i="1" dirty="0"/>
              <a:t>("a2="+a2);</a:t>
            </a:r>
          </a:p>
          <a:p>
            <a:r>
              <a:rPr lang="en-US" altLang="zh-CN" sz="1600" dirty="0" err="1" smtClean="0"/>
              <a:t>System.</a:t>
            </a:r>
            <a:r>
              <a:rPr lang="en-US" altLang="zh-CN" sz="1600" i="1" dirty="0" err="1" smtClean="0"/>
              <a:t>out.println</a:t>
            </a:r>
            <a:r>
              <a:rPr lang="en-US" altLang="zh-CN" sz="1600" i="1" dirty="0"/>
              <a:t>("a3="+a3);</a:t>
            </a:r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494795"/>
            <a:ext cx="7772400" cy="749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TW" sz="2500" dirty="0" err="1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BigDecimal</a:t>
            </a:r>
            <a:endParaRPr kumimoji="1" lang="zh-TW" altLang="en-US" sz="25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8200" y="1068536"/>
            <a:ext cx="7772400" cy="749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5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n</a:t>
            </a:r>
            <a:r>
              <a:rPr kumimoji="1" lang="en-US" altLang="zh-TW" sz="25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ew </a:t>
            </a:r>
            <a:r>
              <a:rPr kumimoji="1" lang="en-US" altLang="zh-TW" sz="2500" dirty="0" err="1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BigDecimal</a:t>
            </a:r>
            <a:r>
              <a:rPr kumimoji="1" lang="en-US" altLang="zh-TW" sz="25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(float value)</a:t>
            </a:r>
            <a:r>
              <a:rPr kumimoji="1" lang="zh-CN" altLang="en-US" sz="25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什么时候会失精度？</a:t>
            </a:r>
            <a:endParaRPr kumimoji="1" lang="zh-TW" altLang="en-US" sz="25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112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88453" y="1479420"/>
            <a:ext cx="7772400" cy="666555"/>
          </a:xfrm>
        </p:spPr>
        <p:txBody>
          <a:bodyPr/>
          <a:lstStyle/>
          <a:p>
            <a:r>
              <a:rPr lang="zh-CN" altLang="en-US" dirty="0" smtClean="0"/>
              <a:t>结果：</a:t>
            </a:r>
            <a:endParaRPr lang="zh-CN" altLang="en-US" dirty="0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557470" y="2259107"/>
            <a:ext cx="6858000" cy="1183340"/>
          </a:xfrm>
        </p:spPr>
        <p:txBody>
          <a:bodyPr>
            <a:noAutofit/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a1=1.1999999999999999555910790149937383830547332763671875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a2=23.254999999999999005240169935859739780426025390625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a3=23.125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标题 8"/>
          <p:cNvSpPr txBox="1">
            <a:spLocks/>
          </p:cNvSpPr>
          <p:nvPr/>
        </p:nvSpPr>
        <p:spPr>
          <a:xfrm>
            <a:off x="488453" y="3442447"/>
            <a:ext cx="7772400" cy="8964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原因：</a:t>
            </a:r>
            <a:r>
              <a:rPr lang="zh-CN" altLang="en-US" dirty="0" smtClean="0">
                <a:solidFill>
                  <a:srgbClr val="FFFF00"/>
                </a:solidFill>
              </a:rPr>
              <a:t>小数部分不能通过迭代乘</a:t>
            </a:r>
            <a:r>
              <a:rPr lang="en-US" altLang="zh-CN" dirty="0" smtClean="0">
                <a:solidFill>
                  <a:srgbClr val="FFFF00"/>
                </a:solidFill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</a:rPr>
              <a:t>得到整数的，在转换成二进制存储到内存中时已经失精度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标题 8"/>
          <p:cNvSpPr txBox="1">
            <a:spLocks/>
          </p:cNvSpPr>
          <p:nvPr/>
        </p:nvSpPr>
        <p:spPr>
          <a:xfrm>
            <a:off x="398806" y="4491318"/>
            <a:ext cx="7772400" cy="8964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参数为字符串不会失去精度，是因为把字符串转换为字符数组，单个字符处理的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4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4313" y="331938"/>
            <a:ext cx="7772400" cy="666555"/>
          </a:xfrm>
        </p:spPr>
        <p:txBody>
          <a:bodyPr/>
          <a:lstStyle/>
          <a:p>
            <a:r>
              <a:rPr lang="en-US" altLang="zh-CN" dirty="0" smtClean="0"/>
              <a:t>Hessian</a:t>
            </a:r>
            <a:r>
              <a:rPr lang="zh-CN" altLang="en-US" dirty="0" smtClean="0"/>
              <a:t>序列化</a:t>
            </a:r>
            <a:r>
              <a:rPr lang="en-US" altLang="zh-CN" dirty="0" err="1" smtClean="0"/>
              <a:t>BigDecimal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2294" y="1108621"/>
            <a:ext cx="6858000" cy="3705426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      hessian-4.0.7</a:t>
            </a:r>
            <a:r>
              <a:rPr lang="zh-CN" altLang="en-US" sz="1800" dirty="0" smtClean="0"/>
              <a:t>包不支持对</a:t>
            </a:r>
            <a:r>
              <a:rPr lang="en-US" altLang="zh-CN" sz="1800" dirty="0" err="1" smtClean="0"/>
              <a:t>BigDecimal</a:t>
            </a:r>
            <a:r>
              <a:rPr lang="zh-CN" altLang="en-US" sz="1800" dirty="0" smtClean="0"/>
              <a:t>的序列化。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解决方案如下：</a:t>
            </a:r>
            <a:endParaRPr lang="en-US" altLang="zh-CN" sz="18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800" dirty="0" smtClean="0"/>
              <a:t>避免用</a:t>
            </a:r>
            <a:r>
              <a:rPr lang="en-US" altLang="zh-CN" sz="1800" dirty="0" err="1" smtClean="0"/>
              <a:t>BigDecimal</a:t>
            </a:r>
            <a:r>
              <a:rPr lang="zh-CN" altLang="en-US" sz="1800" dirty="0" smtClean="0"/>
              <a:t>，用</a:t>
            </a:r>
            <a:r>
              <a:rPr lang="en-US" altLang="zh-CN" sz="1800" dirty="0" smtClean="0"/>
              <a:t>Float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Double</a:t>
            </a:r>
            <a:r>
              <a:rPr lang="zh-CN" altLang="en-US" sz="1800" dirty="0" smtClean="0"/>
              <a:t>替换；</a:t>
            </a:r>
            <a:endParaRPr lang="en-US" altLang="zh-CN" sz="1800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18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800" dirty="0" smtClean="0">
                <a:solidFill>
                  <a:srgbClr val="FF0000"/>
                </a:solidFill>
              </a:rPr>
              <a:t>自定义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BigDecimal</a:t>
            </a:r>
            <a:r>
              <a:rPr lang="zh-CN" altLang="en-US" sz="1800" dirty="0" smtClean="0">
                <a:solidFill>
                  <a:srgbClr val="FF0000"/>
                </a:solidFill>
              </a:rPr>
              <a:t>的序列化与反序列化</a:t>
            </a:r>
            <a:r>
              <a:rPr lang="zh-CN" altLang="en-US" sz="1800" dirty="0" smtClean="0"/>
              <a:t>；</a:t>
            </a:r>
            <a:endParaRPr lang="en-US" altLang="zh-CN" sz="1800" dirty="0"/>
          </a:p>
          <a:p>
            <a:pPr marL="342900" indent="-342900">
              <a:buFont typeface="+mj-ea"/>
              <a:buAutoNum type="circleNumDbPlain"/>
            </a:pPr>
            <a:endParaRPr lang="en-US" altLang="zh-CN" sz="18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800" dirty="0" smtClean="0"/>
              <a:t>替换</a:t>
            </a:r>
            <a:r>
              <a:rPr lang="en-US" altLang="zh-CN" sz="1800" dirty="0" smtClean="0"/>
              <a:t>Hessian</a:t>
            </a:r>
            <a:r>
              <a:rPr lang="zh-CN" altLang="en-US" sz="1800" dirty="0" smtClean="0"/>
              <a:t>版本，用</a:t>
            </a:r>
            <a:r>
              <a:rPr lang="en-US" altLang="zh-CN" sz="1800" dirty="0" smtClean="0"/>
              <a:t>4.0.37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0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007" y="89891"/>
            <a:ext cx="7772400" cy="666555"/>
          </a:xfrm>
        </p:spPr>
        <p:txBody>
          <a:bodyPr/>
          <a:lstStyle/>
          <a:p>
            <a:r>
              <a:rPr lang="en-US" altLang="zh-CN" dirty="0" err="1" smtClean="0"/>
              <a:t>BigDecimal</a:t>
            </a:r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811" y="857609"/>
            <a:ext cx="7564553" cy="4691544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        比较两个对象是否相等时不能使用</a:t>
            </a:r>
            <a:r>
              <a:rPr lang="en-US" altLang="zh-CN" sz="1800" dirty="0" smtClean="0"/>
              <a:t>equals</a:t>
            </a:r>
            <a:r>
              <a:rPr lang="zh-CN" altLang="en-US" sz="1800" dirty="0" smtClean="0"/>
              <a:t>方法，只能使用</a:t>
            </a:r>
            <a:r>
              <a:rPr lang="en-US" altLang="zh-CN" sz="1800" dirty="0" err="1" smtClean="0"/>
              <a:t>compareTo</a:t>
            </a:r>
            <a:r>
              <a:rPr lang="zh-CN" altLang="en-US" sz="1800" dirty="0" smtClean="0"/>
              <a:t>方法，根据返回值判断是否</a:t>
            </a:r>
            <a:r>
              <a:rPr lang="zh-CN" altLang="en-US" sz="1800" dirty="0" smtClean="0"/>
              <a:t>相等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new </a:t>
            </a:r>
            <a:r>
              <a:rPr lang="en-US" altLang="zh-CN" sz="1800" dirty="0" err="1" smtClean="0"/>
              <a:t>BigDecimal</a:t>
            </a:r>
            <a:r>
              <a:rPr lang="en-US" altLang="zh-CN" sz="1800" dirty="0" smtClean="0"/>
              <a:t>(“10.0”).equals(new </a:t>
            </a:r>
            <a:r>
              <a:rPr lang="en-US" altLang="zh-CN" sz="1800" dirty="0" err="1" smtClean="0"/>
              <a:t>BigDecimal</a:t>
            </a:r>
            <a:r>
              <a:rPr lang="en-US" altLang="zh-CN" sz="1800" dirty="0" smtClean="0"/>
              <a:t>(“10.00”)</a:t>
            </a:r>
            <a:r>
              <a:rPr lang="zh-CN" altLang="en-US" sz="1800" dirty="0" smtClean="0"/>
              <a:t>返回的是</a:t>
            </a:r>
            <a:r>
              <a:rPr lang="en-US" altLang="zh-CN" sz="1800" dirty="0" smtClean="0"/>
              <a:t>false;   equals</a:t>
            </a:r>
            <a:r>
              <a:rPr lang="zh-CN" altLang="en-US" sz="1800" dirty="0" smtClean="0"/>
              <a:t>比较两个对象的</a:t>
            </a:r>
            <a:r>
              <a:rPr lang="zh-CN" altLang="en-US" sz="1800" dirty="0" smtClean="0">
                <a:solidFill>
                  <a:srgbClr val="FF0000"/>
                </a:solidFill>
              </a:rPr>
              <a:t>精度和值</a:t>
            </a:r>
            <a:r>
              <a:rPr lang="zh-CN" altLang="en-US" sz="1800" dirty="0" smtClean="0"/>
              <a:t>是否都相等，</a:t>
            </a:r>
            <a:r>
              <a:rPr lang="en-US" altLang="zh-CN" sz="1800" dirty="0" err="1" smtClean="0"/>
              <a:t>compareTo</a:t>
            </a:r>
            <a:r>
              <a:rPr lang="zh-CN" altLang="en-US" sz="1800" dirty="0" smtClean="0"/>
              <a:t>只比较值。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360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11936" y="80926"/>
            <a:ext cx="7772400" cy="666555"/>
          </a:xfrm>
        </p:spPr>
        <p:txBody>
          <a:bodyPr/>
          <a:lstStyle/>
          <a:p>
            <a:r>
              <a:rPr lang="en-US" altLang="zh-CN" dirty="0" smtClean="0"/>
              <a:t>static 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216809" y="1346387"/>
            <a:ext cx="8326555" cy="4785471"/>
          </a:xfrm>
        </p:spPr>
        <p:txBody>
          <a:bodyPr>
            <a:normAutofit lnSpcReduction="10000"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 </a:t>
            </a:r>
            <a:r>
              <a:rPr lang="en-US" altLang="zh-CN" sz="2400" dirty="0" smtClean="0"/>
              <a:t>static</a:t>
            </a:r>
            <a:r>
              <a:rPr lang="zh-CN" altLang="en-US" sz="2400" dirty="0" smtClean="0"/>
              <a:t>类说明</a:t>
            </a:r>
            <a:endParaRPr lang="en-US" altLang="zh-CN" sz="2400" dirty="0" smtClean="0"/>
          </a:p>
          <a:p>
            <a:r>
              <a:rPr lang="zh-CN" altLang="en-US" sz="1400" dirty="0" smtClean="0"/>
              <a:t>        在</a:t>
            </a:r>
            <a:r>
              <a:rPr lang="en-US" altLang="zh-CN" sz="1400" dirty="0"/>
              <a:t>java</a:t>
            </a:r>
            <a:r>
              <a:rPr lang="zh-CN" altLang="en-US" sz="1400" dirty="0"/>
              <a:t>中，我们不能用</a:t>
            </a:r>
            <a:r>
              <a:rPr lang="en-US" altLang="zh-CN" sz="1400" dirty="0"/>
              <a:t>static</a:t>
            </a:r>
            <a:r>
              <a:rPr lang="zh-CN" altLang="en-US" sz="1400" dirty="0"/>
              <a:t>修饰顶级类（</a:t>
            </a:r>
            <a:r>
              <a:rPr lang="en-US" altLang="zh-CN" sz="1400" dirty="0"/>
              <a:t>top level class</a:t>
            </a:r>
            <a:r>
              <a:rPr lang="zh-CN" altLang="en-US" sz="1400" dirty="0"/>
              <a:t>）</a:t>
            </a:r>
            <a:r>
              <a:rPr lang="en-US" altLang="zh-CN" sz="1400" dirty="0"/>
              <a:t>,</a:t>
            </a:r>
            <a:r>
              <a:rPr lang="zh-CN" altLang="en-US" sz="1400" dirty="0"/>
              <a:t>只有内部类可以为</a:t>
            </a:r>
            <a:r>
              <a:rPr lang="en-US" altLang="zh-CN" sz="1400" dirty="0"/>
              <a:t>static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24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static</a:t>
            </a:r>
            <a:r>
              <a:rPr lang="zh-CN" altLang="en-US" sz="2400" dirty="0" smtClean="0"/>
              <a:t>类的应用场景</a:t>
            </a:r>
            <a:endParaRPr lang="en-US" altLang="zh-CN" sz="2400" dirty="0" smtClean="0"/>
          </a:p>
          <a:p>
            <a:r>
              <a:rPr lang="zh-CN" altLang="en-US" sz="1400" dirty="0" smtClean="0"/>
              <a:t>        当</a:t>
            </a:r>
            <a:r>
              <a:rPr lang="zh-CN" altLang="en-US" sz="1400" dirty="0"/>
              <a:t>外部类需要使用内部类，而内部类无需外部类资源，并且内部类可以单独创建的时候。如：利用</a:t>
            </a:r>
            <a:r>
              <a:rPr lang="en-US" altLang="zh-CN" sz="1400" dirty="0"/>
              <a:t>Builder</a:t>
            </a:r>
            <a:r>
              <a:rPr lang="zh-CN" altLang="en-US" sz="1400" dirty="0"/>
              <a:t>模式处理多个构造器参数问题。</a:t>
            </a:r>
            <a:endParaRPr lang="en-US" altLang="zh-CN" sz="1400" dirty="0"/>
          </a:p>
          <a:p>
            <a:endParaRPr lang="en-US" altLang="zh-CN" sz="2400" dirty="0" smtClean="0"/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与普通类的区别</a:t>
            </a:r>
            <a:endParaRPr lang="en-US" altLang="zh-CN" sz="2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内部</a:t>
            </a:r>
            <a:r>
              <a:rPr lang="zh-CN" altLang="en-US" sz="1400" dirty="0"/>
              <a:t>静态类不需要有指向外部类的</a:t>
            </a:r>
            <a:r>
              <a:rPr lang="zh-CN" altLang="en-US" sz="1400" dirty="0" smtClean="0"/>
              <a:t>引用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静态类不能访问外部类的非静态</a:t>
            </a:r>
            <a:r>
              <a:rPr lang="zh-CN" altLang="en-US" sz="1400" dirty="0" smtClean="0"/>
              <a:t>成员，他</a:t>
            </a:r>
            <a:r>
              <a:rPr lang="zh-CN" altLang="en-US" sz="1400" dirty="0"/>
              <a:t>只能访问外部类的静态成员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一个非静态内部类不能脱离外部类实体被</a:t>
            </a:r>
            <a:r>
              <a:rPr lang="zh-CN" altLang="en-US" sz="1400" dirty="0" smtClean="0"/>
              <a:t>创建。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1400" dirty="0"/>
          </a:p>
          <a:p>
            <a:r>
              <a:rPr lang="zh-CN" altLang="en-US" sz="1400" dirty="0" smtClean="0"/>
              <a:t>      </a:t>
            </a:r>
            <a:r>
              <a:rPr lang="zh-CN" altLang="en-US" dirty="0" smtClean="0"/>
              <a:t>           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07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</TotalTime>
  <Words>1166</Words>
  <Application>Microsoft Office PowerPoint</Application>
  <PresentationFormat>全屏显示(4:3)</PresentationFormat>
  <Paragraphs>120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新細明體</vt:lpstr>
      <vt:lpstr>黑体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float存储</vt:lpstr>
      <vt:lpstr>PowerPoint 演示文稿</vt:lpstr>
      <vt:lpstr>PowerPoint 演示文稿</vt:lpstr>
      <vt:lpstr>结果：</vt:lpstr>
      <vt:lpstr>Hessian序列化BigDecimal</vt:lpstr>
      <vt:lpstr>BigDecimal注意事项</vt:lpstr>
      <vt:lpstr>static 类</vt:lpstr>
      <vt:lpstr>static代码块</vt:lpstr>
      <vt:lpstr>static方法</vt:lpstr>
      <vt:lpstr>Static变量</vt:lpstr>
      <vt:lpstr>final类</vt:lpstr>
      <vt:lpstr>final方法</vt:lpstr>
      <vt:lpstr>static final</vt:lpstr>
      <vt:lpstr>final static应用</vt:lpstr>
      <vt:lpstr>int.class的应用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wyh</cp:lastModifiedBy>
  <cp:revision>109</cp:revision>
  <dcterms:created xsi:type="dcterms:W3CDTF">2016-04-11T15:44:17Z</dcterms:created>
  <dcterms:modified xsi:type="dcterms:W3CDTF">2017-07-05T08:19:15Z</dcterms:modified>
</cp:coreProperties>
</file>