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3"/>
    <p:sldMasterId id="2147483662" r:id="rId4"/>
    <p:sldMasterId id="2147483664" r:id="rId5"/>
    <p:sldMasterId id="2147483666" r:id="rId6"/>
    <p:sldMasterId id="2147483668" r:id="rId7"/>
  </p:sldMasterIdLst>
  <p:sldIdLst>
    <p:sldId id="259" r:id="rId8"/>
    <p:sldId id="262" r:id="rId9"/>
    <p:sldId id="265" r:id="rId10"/>
    <p:sldId id="268" r:id="rId11"/>
    <p:sldId id="271" r:id="rId12"/>
    <p:sldId id="272" r:id="rId13"/>
    <p:sldId id="298" r:id="rId14"/>
    <p:sldId id="275" r:id="rId15"/>
    <p:sldId id="277" r:id="rId16"/>
    <p:sldId id="278" r:id="rId17"/>
    <p:sldId id="279" r:id="rId18"/>
    <p:sldId id="280" r:id="rId19"/>
    <p:sldId id="286" r:id="rId20"/>
    <p:sldId id="287" r:id="rId21"/>
    <p:sldId id="288" r:id="rId22"/>
    <p:sldId id="281" r:id="rId23"/>
    <p:sldId id="282" r:id="rId24"/>
    <p:sldId id="283" r:id="rId25"/>
    <p:sldId id="284" r:id="rId26"/>
    <p:sldId id="294" r:id="rId27"/>
    <p:sldId id="296" r:id="rId28"/>
    <p:sldId id="314" r:id="rId29"/>
    <p:sldId id="315" r:id="rId30"/>
    <p:sldId id="285" r:id="rId31"/>
    <p:sldId id="317" r:id="rId32"/>
    <p:sldId id="318" r:id="rId33"/>
    <p:sldId id="319" r:id="rId34"/>
  </p:sldIdLst>
  <p:sldSz cx="9144000" cy="6858000"/>
  <p:notesSz cx="6858000" cy="9144000"/>
  <p:embeddedFontLst>
    <p:embeddedFont>
      <p:font typeface="Calibri" panose="020F050202020403020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" d="1"/>
          <a:sy n="1" d="1"/>
        </p:scale>
        <p:origin x="0" y="0"/>
      </p:cViewPr>
      <p:guideLst/>
    </p:cSldViewPr>
  </p:slideViewPr>
  <p:notesViewPr>
    <p:cSldViewPr>
      <p:cViewPr>
        <p:scale>
          <a:sx n="1" d="1"/>
          <a:sy n="1" d="1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slideMaster" Target="slideMasters/slideMaster3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A8B55E-10B7-448E-A0AA-03DA63AD26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41C219-DC93-4D10-A6CA-D7B133F25E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167D02-8974-48E5-B8A4-D846A342AC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A05F9C-00A5-49CA-B793-8CE1DD659F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5647EE-03C0-4C91-92F9-809A73A3176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EE2E544-DCE9-4611-B4DC-09CEA941F3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847CE24-4542-4965-BC03-1708479B96B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B21DC7E-0FAD-42E8-B926-499315EE4B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45D3D39-86D8-4DEF-A397-1EB724AA633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3F32116-C897-4162-966E-931D42C69CF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8455304-9B28-4D34-926C-C22020CEC88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771525" y="3543300"/>
            <a:ext cx="6053455" cy="96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7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200">
                <a:solidFill>
                  <a:srgbClr val="FFFFFF"/>
                </a:solidFill>
                <a:latin typeface="AKTGTO+Arial-BoldMT"/>
                <a:cs typeface="AKTGTO+Arial-BoldMT"/>
              </a:rPr>
              <a:t>java</a:t>
            </a:r>
            <a:r>
              <a:rPr lang="zh-CN" sz="7200">
                <a:solidFill>
                  <a:srgbClr val="FFFFFF"/>
                </a:solidFill>
                <a:latin typeface="AKTGTO+Arial-BoldMT"/>
                <a:ea typeface="宋体" panose="02010600030101010101" pitchFamily="2" charset="-122"/>
                <a:cs typeface="AKTGTO+Arial-BoldMT"/>
              </a:rPr>
              <a:t>网络编程</a:t>
            </a:r>
            <a:endParaRPr lang="zh-CN" sz="7200">
              <a:solidFill>
                <a:srgbClr val="FFFFFF"/>
              </a:solidFill>
              <a:latin typeface="AKTGTO+Arial-BoldMT"/>
              <a:ea typeface="宋体" panose="02010600030101010101" pitchFamily="2" charset="-122"/>
              <a:cs typeface="AKTGTO+Arial-BoldM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8862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FF"/>
                </a:solidFill>
                <a:latin typeface="ADRQKT+MS-PGothic"/>
                <a:cs typeface="ADRQKT+MS-PGothic"/>
              </a:rPr>
              <a:t>NIO</a:t>
            </a:r>
            <a:r>
              <a:rPr lang="zh-CN" sz="3600">
                <a:solidFill>
                  <a:srgbClr val="FFFFFF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为什么快？</a:t>
            </a:r>
            <a:endParaRPr lang="zh-CN" sz="3600">
              <a:solidFill>
                <a:srgbClr val="FFFFFF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149" y="2785347"/>
            <a:ext cx="3238499" cy="144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ADRQKT+MS-PGothic"/>
              <a:cs typeface="ADRQKT+MS-PGothic"/>
            </a:endParaRPr>
          </a:p>
          <a:p>
            <a:pPr marL="0" marR="0">
              <a:lnSpc>
                <a:spcPts val="825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ADRQKT+MS-PGothic"/>
              <a:cs typeface="ADRQKT+MS-P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866774" y="2467212"/>
            <a:ext cx="3238499" cy="192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2388DB"/>
                </a:solidFill>
                <a:latin typeface="ADRQKT+MS-PGothic"/>
                <a:cs typeface="ADRQKT+MS-PGothic"/>
              </a:rPr>
              <a:t> 1</a:t>
            </a:r>
            <a:r>
              <a:rPr lang="zh-CN" altLang="en-US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、中断</a:t>
            </a:r>
            <a:endParaRPr lang="zh-CN" altLang="en-US"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 2</a:t>
            </a:r>
            <a:r>
              <a:rPr lang="zh-CN" altLang="en-US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、</a:t>
            </a:r>
            <a:r>
              <a:rPr lang="en-US" altLang="zh-CN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DMA</a:t>
            </a:r>
            <a:endParaRPr lang="en-US" altLang="zh-CN"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2388DB"/>
                </a:solidFill>
                <a:latin typeface="ADRQKT+MS-PGothic"/>
                <a:cs typeface="ADRQKT+MS-PGothic"/>
              </a:rPr>
              <a:t> </a:t>
            </a:r>
            <a:endParaRPr lang="zh-CN" altLang="en-US"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8862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3600">
                <a:solidFill>
                  <a:srgbClr val="FFFFFF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中断</a:t>
            </a:r>
            <a:endParaRPr lang="zh-CN" sz="3600">
              <a:solidFill>
                <a:srgbClr val="FFFFFF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775" y="2178685"/>
            <a:ext cx="7409815" cy="259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2388DB"/>
                </a:solidFill>
                <a:latin typeface="ADRQKT+MS-PGothic"/>
                <a:cs typeface="ADRQKT+MS-PGothic"/>
              </a:rPr>
              <a:t> </a:t>
            </a:r>
            <a:r>
              <a:rPr sz="3000">
                <a:solidFill>
                  <a:srgbClr val="2388DB"/>
                </a:solidFill>
                <a:latin typeface="ADRQKT+MS-PGothic"/>
                <a:cs typeface="ADRQKT+MS-PGothic"/>
              </a:rPr>
              <a:t>计算机在执行程序过程中，遇到需要处理的事件时，暂停当前正在运行的程序，转去执行有关的服务程序，处理完后自动返回原程序，这个过程称为中断（interrupt）</a:t>
            </a:r>
            <a:endParaRPr sz="3000">
              <a:solidFill>
                <a:srgbClr val="2388DB"/>
              </a:solidFill>
              <a:latin typeface="ADRQKT+MS-PGothic"/>
              <a:cs typeface="ADRQKT+MS-PGothic"/>
            </a:endParaRPr>
          </a:p>
          <a:p>
            <a:pPr marL="0" marR="0">
              <a:lnSpc>
                <a:spcPts val="825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ADRQKT+MS-PGothic"/>
              <a:cs typeface="ADRQKT+MS-P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438149" y="1954767"/>
            <a:ext cx="3238499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2388DB"/>
                </a:solidFill>
                <a:latin typeface="ADRQKT+MS-PGothic"/>
                <a:cs typeface="ADRQKT+MS-PGothic"/>
              </a:rPr>
              <a:t> </a:t>
            </a:r>
            <a:endParaRPr sz="3000">
              <a:solidFill>
                <a:srgbClr val="2388DB"/>
              </a:solidFill>
              <a:latin typeface="ADRQKT+MS-PGothic"/>
              <a:cs typeface="ADRQKT+MS-PGothic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8862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FF"/>
                </a:solidFill>
                <a:latin typeface="ADRQKT+MS-PGothic"/>
                <a:cs typeface="ADRQKT+MS-PGothic"/>
              </a:rPr>
              <a:t>DMA</a:t>
            </a:r>
            <a:endParaRPr lang="en-US" sz="3600">
              <a:solidFill>
                <a:srgbClr val="FFFFFF"/>
              </a:solidFill>
              <a:latin typeface="ADRQKT+MS-PGothic"/>
              <a:cs typeface="ADRQKT+MS-P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925" y="2245360"/>
            <a:ext cx="7739380" cy="375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2388DB"/>
                </a:solidFill>
                <a:latin typeface="ADRQKT+MS-PGothic"/>
                <a:cs typeface="ADRQKT+MS-PGothic"/>
              </a:rPr>
              <a:t> </a:t>
            </a:r>
            <a:r>
              <a:rPr lang="en-US" sz="3000">
                <a:solidFill>
                  <a:srgbClr val="2388DB"/>
                </a:solidFill>
                <a:latin typeface="+mn-ea"/>
                <a:cs typeface="ADRQKT+MS-PGothic"/>
              </a:rPr>
              <a:t>DMA(Direct Memory Access，直接内存存取) 是所有现代电脑的重要特色，它允许不同速度的硬件装置来沟通，而不需要依赖于 CPU 的大量中断负载。否则，CPU 需要从来源把每一片段的资料复制到暂存器，然后把它们再次写回到新的地方。在这个时间中，CPU 对于其他的工作来说就无法使用</a:t>
            </a:r>
            <a:endParaRPr lang="en-US" sz="3000">
              <a:solidFill>
                <a:srgbClr val="2388DB"/>
              </a:solidFill>
              <a:latin typeface="+mn-ea"/>
              <a:cs typeface="ADRQKT+MS-PGothic"/>
            </a:endParaRPr>
          </a:p>
          <a:p>
            <a:pPr marL="0" marR="0">
              <a:lnSpc>
                <a:spcPts val="825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ADRQKT+MS-PGothic"/>
              <a:cs typeface="ADRQKT+MS-PGothic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8862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FF"/>
                </a:solidFill>
                <a:latin typeface="ADRQKT+MS-PGothic"/>
                <a:cs typeface="ADRQKT+MS-PGothic"/>
              </a:rPr>
              <a:t>NIO</a:t>
            </a:r>
            <a:r>
              <a:rPr lang="zh-CN" altLang="en-US" sz="3600">
                <a:solidFill>
                  <a:srgbClr val="FFFFFF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适用场景</a:t>
            </a:r>
            <a:endParaRPr lang="zh-CN" altLang="en-US" sz="3600">
              <a:solidFill>
                <a:srgbClr val="FFFFFF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149" y="2785347"/>
            <a:ext cx="3238499" cy="144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ADRQKT+MS-PGothic"/>
              <a:cs typeface="ADRQKT+MS-PGothic"/>
            </a:endParaRPr>
          </a:p>
          <a:p>
            <a:pPr marL="0" marR="0">
              <a:lnSpc>
                <a:spcPts val="825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ADRQKT+MS-PGothic"/>
              <a:cs typeface="ADRQKT+MS-P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866775" y="2466975"/>
            <a:ext cx="7357745" cy="1153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1</a:t>
            </a:r>
            <a:r>
              <a:rPr lang="zh-CN" altLang="en-US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、服务器需要支持超大量的长时间连接</a:t>
            </a:r>
            <a:endParaRPr lang="zh-CN" altLang="en-US"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2388DB"/>
                </a:solidFill>
                <a:latin typeface="ADRQKT+MS-PGothic"/>
                <a:cs typeface="ADRQKT+MS-PGothic"/>
              </a:rPr>
              <a:t>2</a:t>
            </a:r>
            <a:r>
              <a:rPr lang="zh-CN" altLang="en-US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、每个客户端不会频繁地发送大量的数据</a:t>
            </a:r>
            <a:endParaRPr lang="zh-CN" altLang="en-US"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8862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FF"/>
                </a:solidFill>
                <a:latin typeface="ADRQKT+MS-PGothic"/>
                <a:cs typeface="ADRQKT+MS-PGothic"/>
              </a:rPr>
              <a:t>NIO</a:t>
            </a:r>
            <a:r>
              <a:rPr lang="zh-CN" altLang="en-US" sz="3600">
                <a:solidFill>
                  <a:srgbClr val="FFFFFF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组成</a:t>
            </a:r>
            <a:endParaRPr lang="zh-CN" altLang="en-US" sz="3600">
              <a:solidFill>
                <a:srgbClr val="FFFFFF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149" y="2785347"/>
            <a:ext cx="3238499" cy="144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ADRQKT+MS-PGothic"/>
              <a:cs typeface="ADRQKT+MS-PGothic"/>
            </a:endParaRPr>
          </a:p>
          <a:p>
            <a:pPr marL="0" marR="0">
              <a:lnSpc>
                <a:spcPts val="825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ADRQKT+MS-PGothic"/>
              <a:cs typeface="ADRQKT+MS-P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892810" y="2138045"/>
            <a:ext cx="7357745" cy="269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Java NIO 由以下几个核心部分组成：</a:t>
            </a:r>
            <a:endParaRPr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    </a:t>
            </a:r>
            <a:r>
              <a:rPr lang="en-US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1</a:t>
            </a:r>
            <a:r>
              <a:rPr lang="zh-CN" altLang="en-US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、</a:t>
            </a:r>
            <a:r>
              <a:rPr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Channel</a:t>
            </a:r>
            <a:endParaRPr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    </a:t>
            </a:r>
            <a:r>
              <a:rPr lang="en-US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2</a:t>
            </a:r>
            <a:r>
              <a:rPr lang="zh-CN" altLang="en-US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、</a:t>
            </a:r>
            <a:r>
              <a:rPr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Buffers</a:t>
            </a:r>
            <a:endParaRPr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    </a:t>
            </a:r>
            <a:r>
              <a:rPr lang="en-US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3</a:t>
            </a:r>
            <a:r>
              <a:rPr lang="zh-CN" altLang="en-US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、</a:t>
            </a:r>
            <a:r>
              <a:rPr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Selectors</a:t>
            </a:r>
            <a:endParaRPr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3559" y="773398"/>
            <a:ext cx="38862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>
                <a:solidFill>
                  <a:srgbClr val="FFFFFF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Channel</a:t>
            </a:r>
            <a:endParaRPr lang="en-US" altLang="zh-CN" sz="3600">
              <a:solidFill>
                <a:srgbClr val="FFFFFF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149" y="2785347"/>
            <a:ext cx="3238499" cy="144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ADRQKT+MS-PGothic"/>
              <a:cs typeface="ADRQKT+MS-PGothic"/>
            </a:endParaRPr>
          </a:p>
          <a:p>
            <a:pPr marL="0" marR="0">
              <a:lnSpc>
                <a:spcPts val="825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ADRQKT+MS-PGothic"/>
              <a:cs typeface="ADRQKT+MS-P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53695" y="1940560"/>
            <a:ext cx="8226425" cy="3462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2388DB"/>
                </a:solidFill>
                <a:latin typeface="+mn-ea"/>
                <a:ea typeface="宋体" panose="02010600030101010101" pitchFamily="2" charset="-122"/>
                <a:cs typeface="ADRQKT+MS-PGothic"/>
              </a:rPr>
              <a:t>NIO把它支持的I/O对象抽象为Channel，类似于原I/O中的流（Stream），但有所区别：</a:t>
            </a:r>
            <a:endParaRPr sz="3000">
              <a:solidFill>
                <a:srgbClr val="2388DB"/>
              </a:solidFill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2388DB"/>
                </a:solidFill>
                <a:latin typeface="+mn-ea"/>
                <a:ea typeface="宋体" panose="02010600030101010101" pitchFamily="2" charset="-122"/>
                <a:cs typeface="ADRQKT+MS-PGothic"/>
              </a:rPr>
              <a:t>    </a:t>
            </a:r>
            <a:r>
              <a:rPr lang="en-US" sz="3000">
                <a:solidFill>
                  <a:srgbClr val="2388DB"/>
                </a:solidFill>
                <a:latin typeface="+mn-ea"/>
                <a:ea typeface="宋体" panose="02010600030101010101" pitchFamily="2" charset="-122"/>
                <a:cs typeface="ADRQKT+MS-PGothic"/>
              </a:rPr>
              <a:t>1</a:t>
            </a:r>
            <a:r>
              <a:rPr lang="zh-CN" altLang="en-US" sz="3000">
                <a:solidFill>
                  <a:srgbClr val="2388DB"/>
                </a:solidFill>
                <a:latin typeface="+mn-ea"/>
                <a:ea typeface="宋体" panose="02010600030101010101" pitchFamily="2" charset="-122"/>
                <a:cs typeface="ADRQKT+MS-PGothic"/>
              </a:rPr>
              <a:t>、</a:t>
            </a:r>
            <a:r>
              <a:rPr sz="3000">
                <a:solidFill>
                  <a:srgbClr val="2388DB"/>
                </a:solidFill>
                <a:latin typeface="+mn-ea"/>
                <a:ea typeface="宋体" panose="02010600030101010101" pitchFamily="2" charset="-122"/>
                <a:cs typeface="ADRQKT+MS-PGothic"/>
              </a:rPr>
              <a:t>流是单向的，通道是双向的，可读可写。</a:t>
            </a:r>
            <a:endParaRPr sz="3000">
              <a:solidFill>
                <a:srgbClr val="2388DB"/>
              </a:solidFill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2388DB"/>
                </a:solidFill>
                <a:latin typeface="+mn-ea"/>
                <a:ea typeface="宋体" panose="02010600030101010101" pitchFamily="2" charset="-122"/>
                <a:cs typeface="ADRQKT+MS-PGothic"/>
              </a:rPr>
              <a:t>    </a:t>
            </a:r>
            <a:r>
              <a:rPr lang="en-US" sz="3000">
                <a:solidFill>
                  <a:srgbClr val="2388DB"/>
                </a:solidFill>
                <a:latin typeface="+mn-ea"/>
                <a:ea typeface="宋体" panose="02010600030101010101" pitchFamily="2" charset="-122"/>
                <a:cs typeface="ADRQKT+MS-PGothic"/>
              </a:rPr>
              <a:t>2</a:t>
            </a:r>
            <a:r>
              <a:rPr lang="zh-CN" altLang="en-US" sz="3000">
                <a:solidFill>
                  <a:srgbClr val="2388DB"/>
                </a:solidFill>
                <a:latin typeface="+mn-ea"/>
                <a:ea typeface="宋体" panose="02010600030101010101" pitchFamily="2" charset="-122"/>
                <a:cs typeface="ADRQKT+MS-PGothic"/>
              </a:rPr>
              <a:t>、</a:t>
            </a:r>
            <a:r>
              <a:rPr sz="3000">
                <a:solidFill>
                  <a:srgbClr val="2388DB"/>
                </a:solidFill>
                <a:latin typeface="+mn-ea"/>
                <a:ea typeface="宋体" panose="02010600030101010101" pitchFamily="2" charset="-122"/>
                <a:cs typeface="ADRQKT+MS-PGothic"/>
              </a:rPr>
              <a:t>流读写是阻塞的，通道可以异步读写。</a:t>
            </a:r>
            <a:endParaRPr sz="3000">
              <a:solidFill>
                <a:srgbClr val="2388DB"/>
              </a:solidFill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2388DB"/>
                </a:solidFill>
                <a:latin typeface="+mn-ea"/>
                <a:ea typeface="宋体" panose="02010600030101010101" pitchFamily="2" charset="-122"/>
                <a:cs typeface="ADRQKT+MS-PGothic"/>
              </a:rPr>
              <a:t>    </a:t>
            </a:r>
            <a:r>
              <a:rPr lang="en-US" sz="3000">
                <a:solidFill>
                  <a:srgbClr val="2388DB"/>
                </a:solidFill>
                <a:latin typeface="+mn-ea"/>
                <a:ea typeface="宋体" panose="02010600030101010101" pitchFamily="2" charset="-122"/>
                <a:cs typeface="ADRQKT+MS-PGothic"/>
              </a:rPr>
              <a:t>3</a:t>
            </a:r>
            <a:r>
              <a:rPr lang="zh-CN" altLang="en-US" sz="3000">
                <a:solidFill>
                  <a:srgbClr val="2388DB"/>
                </a:solidFill>
                <a:latin typeface="+mn-ea"/>
                <a:ea typeface="宋体" panose="02010600030101010101" pitchFamily="2" charset="-122"/>
                <a:cs typeface="ADRQKT+MS-PGothic"/>
              </a:rPr>
              <a:t>、</a:t>
            </a:r>
            <a:r>
              <a:rPr sz="3000">
                <a:solidFill>
                  <a:srgbClr val="2388DB"/>
                </a:solidFill>
                <a:latin typeface="+mn-ea"/>
                <a:ea typeface="宋体" panose="02010600030101010101" pitchFamily="2" charset="-122"/>
                <a:cs typeface="ADRQKT+MS-PGothic"/>
              </a:rPr>
              <a:t>数据可以从Channel读到Buffer中，也可</a:t>
            </a:r>
            <a:r>
              <a:rPr lang="en-US" sz="3000">
                <a:solidFill>
                  <a:srgbClr val="2388DB"/>
                </a:solidFill>
                <a:latin typeface="+mn-ea"/>
                <a:ea typeface="宋体" panose="02010600030101010101" pitchFamily="2" charset="-122"/>
                <a:cs typeface="ADRQKT+MS-PGothic"/>
              </a:rPr>
              <a:t>	   </a:t>
            </a:r>
            <a:r>
              <a:rPr sz="3000">
                <a:solidFill>
                  <a:srgbClr val="2388DB"/>
                </a:solidFill>
                <a:latin typeface="+mn-ea"/>
                <a:ea typeface="宋体" panose="02010600030101010101" pitchFamily="2" charset="-122"/>
                <a:cs typeface="ADRQKT+MS-PGothic"/>
              </a:rPr>
              <a:t>以从Buffer写到Channel中</a:t>
            </a:r>
            <a:endParaRPr sz="3000">
              <a:solidFill>
                <a:srgbClr val="2388DB"/>
              </a:solidFill>
              <a:latin typeface="+mn-ea"/>
              <a:ea typeface="宋体" panose="02010600030101010101" pitchFamily="2" charset="-122"/>
              <a:cs typeface="ADRQKT+MS-PGothic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8862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FF"/>
                </a:solidFill>
                <a:latin typeface="ADRQKT+MS-PGothic"/>
                <a:cs typeface="ADRQKT+MS-PGothic"/>
              </a:rPr>
              <a:t>Buffer</a:t>
            </a:r>
            <a:endParaRPr lang="en-US" sz="3600">
              <a:solidFill>
                <a:srgbClr val="FFFFFF"/>
              </a:solidFill>
              <a:latin typeface="ADRQKT+MS-PGothic"/>
              <a:cs typeface="ADRQKT+MS-P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681990" y="2367280"/>
            <a:ext cx="7426325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2388DB"/>
                </a:solidFill>
                <a:latin typeface="ADRQKT+MS-PGothic"/>
                <a:cs typeface="ADRQKT+MS-PGothic"/>
              </a:rPr>
              <a:t> </a:t>
            </a:r>
            <a:r>
              <a:rPr lang="zh-CN" altLang="en-US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一块缓存区，内部使用字节数组存储数据，并维护几个特殊变量，实现数据的反复利用</a:t>
            </a:r>
            <a:endParaRPr lang="zh-CN" altLang="en-US"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8862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FF"/>
                </a:solidFill>
                <a:latin typeface="ADRQKT+MS-PGothic"/>
                <a:cs typeface="ADRQKT+MS-PGothic"/>
              </a:rPr>
              <a:t>Buffer的基本用法</a:t>
            </a:r>
            <a:endParaRPr lang="en-US" sz="3600">
              <a:solidFill>
                <a:srgbClr val="FFFFFF"/>
              </a:solidFill>
              <a:latin typeface="ADRQKT+MS-PGothic"/>
              <a:cs typeface="ADRQKT+MS-P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06705" y="1954530"/>
            <a:ext cx="8706485" cy="423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使用Buffer读写数据一般遵循以下四个步骤：</a:t>
            </a:r>
            <a:endParaRPr lang="zh-CN" altLang="en-US"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1</a:t>
            </a:r>
            <a:r>
              <a:rPr lang="zh-CN" altLang="zh-CN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、</a:t>
            </a:r>
            <a:r>
              <a:rPr lang="zh-CN" altLang="en-US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写入数据到Buffer</a:t>
            </a:r>
            <a:endParaRPr lang="zh-CN" altLang="en-US"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2</a:t>
            </a:r>
            <a:r>
              <a:rPr lang="zh-CN" altLang="en-US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、调用flip()方法</a:t>
            </a:r>
            <a:endParaRPr lang="zh-CN" altLang="en-US"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3</a:t>
            </a:r>
            <a:r>
              <a:rPr lang="zh-CN" altLang="en-US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、从Buffer中读取数据</a:t>
            </a:r>
            <a:endParaRPr lang="zh-CN" altLang="en-US"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4</a:t>
            </a:r>
            <a:r>
              <a:rPr lang="zh-CN" altLang="en-US" sz="3000">
                <a:solidFill>
                  <a:srgbClr val="2388DB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、调用clear()方法或者compact()方法</a:t>
            </a:r>
            <a:endParaRPr lang="zh-CN" altLang="en-US"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8862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FF"/>
                </a:solidFill>
                <a:latin typeface="ADRQKT+MS-PGothic"/>
                <a:cs typeface="ADRQKT+MS-PGothic"/>
              </a:rPr>
              <a:t>Buffer的基本用法</a:t>
            </a:r>
            <a:endParaRPr lang="en-US" sz="3600">
              <a:solidFill>
                <a:srgbClr val="FFFFFF"/>
              </a:solidFill>
              <a:latin typeface="ADRQKT+MS-PGothic"/>
              <a:cs typeface="ADRQKT+MS-P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06705" y="1954530"/>
            <a:ext cx="8706485" cy="423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000">
                <a:solidFill>
                  <a:srgbClr val="2388DB"/>
                </a:solidFill>
                <a:latin typeface="+mn-ea"/>
                <a:ea typeface="宋体" panose="02010600030101010101" pitchFamily="2" charset="-122"/>
                <a:cs typeface="ADRQKT+MS-PGothic"/>
              </a:rPr>
              <a:t>当向buffer写入数据时，buffer会记录下写了多少数据。一旦要读取数据，需要通过flip()方法将Buffer从写模式切换到读模式。在读模式下，可以读取之前写入到buffer的所有数据。</a:t>
            </a:r>
            <a:endParaRPr lang="zh-CN" altLang="en-US" sz="3000">
              <a:solidFill>
                <a:srgbClr val="2388DB"/>
              </a:solidFill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000">
              <a:solidFill>
                <a:srgbClr val="2388DB"/>
              </a:solidFill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000">
                <a:solidFill>
                  <a:srgbClr val="2388DB"/>
                </a:solidFill>
                <a:latin typeface="+mn-ea"/>
                <a:ea typeface="宋体" panose="02010600030101010101" pitchFamily="2" charset="-122"/>
                <a:cs typeface="ADRQKT+MS-PGothic"/>
              </a:rPr>
              <a:t>一旦读完了所有的数据，就需要清空缓冲区，让它可以再次被写入。有两种方式能清空缓冲区：调用clear()或compact()方法。clear()方法会清空整个缓冲区。compact()方法只会清除已经读过的数据。任何未读的数据都被移到缓冲区的起始处，新写入的数据将放到缓冲区未读数据的后面。</a:t>
            </a:r>
            <a:endParaRPr lang="zh-CN" altLang="en-US" sz="3000">
              <a:solidFill>
                <a:srgbClr val="2388DB"/>
              </a:solidFill>
              <a:latin typeface="+mn-ea"/>
              <a:ea typeface="宋体" panose="02010600030101010101" pitchFamily="2" charset="-122"/>
              <a:cs typeface="ADRQKT+MS-PGothic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8862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FF"/>
                </a:solidFill>
                <a:latin typeface="ADRQKT+MS-PGothic"/>
                <a:cs typeface="ADRQKT+MS-PGothic"/>
              </a:rPr>
              <a:t>Buffer的基本用法</a:t>
            </a:r>
            <a:endParaRPr lang="en-US" sz="3600">
              <a:solidFill>
                <a:srgbClr val="FFFFFF"/>
              </a:solidFill>
              <a:latin typeface="ADRQKT+MS-PGothic"/>
              <a:cs typeface="ADRQKT+MS-PGothic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30" y="2179320"/>
            <a:ext cx="5609590" cy="34474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5" y="825500"/>
            <a:ext cx="250761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IO</a:t>
            </a:r>
            <a:r>
              <a:rPr lang="zh-CN" altLang="en-US" sz="360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模型</a:t>
            </a:r>
            <a:endParaRPr lang="zh-CN" altLang="en-US" sz="3600">
              <a:solidFill>
                <a:srgbClr val="FFFFFF"/>
              </a:solidFill>
              <a:latin typeface="MMNIFQ+MS-PGothic"/>
              <a:ea typeface="宋体" panose="02010600030101010101" pitchFamily="2" charset="-122"/>
              <a:cs typeface="MMNIFQ+MS-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074" y="1747758"/>
            <a:ext cx="5379531" cy="280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2388DB"/>
                </a:solidFill>
                <a:latin typeface="UAPSKK+ArialMT"/>
                <a:cs typeface="UAPSKK+ArialMT"/>
              </a:rPr>
              <a:t>BIO jdk1.4以前</a:t>
            </a:r>
            <a:r>
              <a:rPr lang="en-US" sz="3000">
                <a:solidFill>
                  <a:srgbClr val="2388DB"/>
                </a:solidFill>
                <a:latin typeface="UAPSKK+ArialMT"/>
                <a:cs typeface="UAPSKK+ArialMT"/>
              </a:rPr>
              <a:t>.</a:t>
            </a:r>
            <a:endParaRPr lang="en-US" sz="3000">
              <a:solidFill>
                <a:srgbClr val="2388DB"/>
              </a:solidFill>
              <a:latin typeface="UAPSKK+ArialMT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UAPSKK+ArialMT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UAPSKK+ArialMT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2388DB"/>
                </a:solidFill>
                <a:latin typeface="UAPSKK+ArialMT"/>
                <a:cs typeface="UAPSKK+ArialMT"/>
              </a:rPr>
              <a:t>NIO jdk1.4以后</a:t>
            </a:r>
            <a:r>
              <a:rPr lang="en-US" sz="3000">
                <a:solidFill>
                  <a:srgbClr val="2388DB"/>
                </a:solidFill>
                <a:latin typeface="UAPSKK+ArialMT"/>
                <a:cs typeface="UAPSKK+ArialMT"/>
              </a:rPr>
              <a:t>.</a:t>
            </a:r>
            <a:endParaRPr lang="en-US" sz="3000">
              <a:solidFill>
                <a:srgbClr val="2388DB"/>
              </a:solidFill>
              <a:latin typeface="UAPSKK+ArialMT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UAPSKK+ArialMT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3000">
              <a:solidFill>
                <a:srgbClr val="2388DB"/>
              </a:solidFill>
              <a:latin typeface="UAPSKK+ArialMT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2388DB"/>
                </a:solidFill>
                <a:latin typeface="UAPSKK+ArialMT"/>
                <a:cs typeface="UAPSKK+ArialMT"/>
              </a:rPr>
              <a:t>AIO jdk1.7以后.</a:t>
            </a:r>
            <a:endParaRPr sz="3000">
              <a:solidFill>
                <a:srgbClr val="2388DB"/>
              </a:solidFill>
              <a:latin typeface="UAPSKK+ArialMT"/>
              <a:cs typeface="UAPSKK+ArialMT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8862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FF"/>
                </a:solidFill>
                <a:latin typeface="ADRQKT+MS-PGothic"/>
                <a:cs typeface="ADRQKT+MS-PGothic"/>
              </a:rPr>
              <a:t>Selector</a:t>
            </a:r>
            <a:endParaRPr lang="en-US" sz="3600">
              <a:solidFill>
                <a:srgbClr val="FFFFFF"/>
              </a:solidFill>
              <a:latin typeface="ADRQKT+MS-PGothic"/>
              <a:cs typeface="ADRQKT+MS-P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06705" y="1954530"/>
            <a:ext cx="8706485" cy="153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000">
                <a:solidFill>
                  <a:srgbClr val="2388DB"/>
                </a:solidFill>
                <a:latin typeface="+mn-ea"/>
                <a:ea typeface="宋体" panose="02010600030101010101" pitchFamily="2" charset="-122"/>
                <a:cs typeface="ADRQKT+MS-PGothic"/>
              </a:rPr>
              <a:t>Selector（选择器）是Java NIO中能够检测一到多个NIO通道，并能够知晓通道是否为诸如读写事件做好准备的组件。这样，一个单独的线程可以管理多个channel，从而管理多个网络连接。</a:t>
            </a:r>
            <a:endParaRPr lang="zh-CN" altLang="en-US" sz="3000">
              <a:solidFill>
                <a:srgbClr val="2388DB"/>
              </a:solidFill>
              <a:latin typeface="+mn-ea"/>
              <a:ea typeface="宋体" panose="02010600030101010101" pitchFamily="2" charset="-122"/>
              <a:cs typeface="ADRQKT+MS-PGothic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8862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FF"/>
                </a:solidFill>
                <a:latin typeface="ADRQKT+MS-PGothic"/>
                <a:cs typeface="ADRQKT+MS-PGothic"/>
              </a:rPr>
              <a:t>NIO</a:t>
            </a:r>
            <a:r>
              <a:rPr lang="zh-CN" sz="3600">
                <a:solidFill>
                  <a:srgbClr val="FFFFFF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示例代码</a:t>
            </a:r>
            <a:endParaRPr lang="zh-CN" sz="3600">
              <a:solidFill>
                <a:srgbClr val="FFFFFF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06705" y="1954530"/>
            <a:ext cx="8706485" cy="461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  <a:sym typeface="+mn-ea"/>
              </a:rPr>
              <a:t>//创建选择器</a:t>
            </a:r>
            <a:r>
              <a:rPr lang="en-US" altLang="zh-CN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</a:t>
            </a:r>
            <a:endParaRPr lang="en-US" altLang="zh-CN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selector = Selector.open();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  <a:sym typeface="+mn-ea"/>
              </a:rPr>
              <a:t>//打开监听通道</a:t>
            </a: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</a:t>
            </a: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  <a:sym typeface="+mn-ea"/>
              </a:rPr>
              <a:t>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  <a:sym typeface="+mn-ea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serverChannel = ServerSocketChannel.open();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  <a:sym typeface="+mn-ea"/>
              </a:rPr>
              <a:t>//开启非阻塞模式</a:t>
            </a: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  <a:sym typeface="+mn-ea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serverChannel.configureBlocking(false);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  <a:sym typeface="+mn-ea"/>
              </a:rPr>
              <a:t>//绑定端口 backlog设为1024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  <a:sym typeface="+mn-ea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serverChannel.socket().bind(new InetSocketAddress(port),1024);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  <a:sym typeface="+mn-ea"/>
              </a:rPr>
              <a:t>//监听客户端连接请求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  <a:sym typeface="+mn-ea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serverChannel.register(selector, SelectionKey.OP_ACCEPT);  </a:t>
            </a:r>
            <a:r>
              <a:rPr lang="zh-CN" altLang="en-US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  <a:sym typeface="+mn-ea"/>
              </a:rPr>
              <a:t>  </a:t>
            </a:r>
            <a:endParaRPr lang="zh-CN" altLang="en-US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  <a:sym typeface="+mn-ea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  <a:sym typeface="+mn-ea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</a:t>
            </a:r>
            <a:endParaRPr lang="zh-CN" altLang="en-US" sz="16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8862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FF"/>
                </a:solidFill>
                <a:latin typeface="ADRQKT+MS-PGothic"/>
                <a:cs typeface="ADRQKT+MS-PGothic"/>
              </a:rPr>
              <a:t>NIO</a:t>
            </a:r>
            <a:r>
              <a:rPr lang="zh-CN" sz="3600">
                <a:solidFill>
                  <a:srgbClr val="FFFFFF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示例代码</a:t>
            </a:r>
            <a:endParaRPr lang="zh-CN" sz="3600">
              <a:solidFill>
                <a:srgbClr val="FFFFFF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219075" y="1718310"/>
            <a:ext cx="8706485" cy="500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 algn="l" fontAlgn="auto">
              <a:lnSpc>
                <a:spcPts val="3000"/>
              </a:lnSpc>
              <a:buNone/>
            </a:pPr>
            <a:r>
              <a:rPr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</a:t>
            </a: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while(started){  </a:t>
            </a:r>
            <a:r>
              <a:rPr lang="en-US" altLang="zh-CN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/</a:t>
            </a: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  <a:sym typeface="+mn-ea"/>
              </a:rPr>
              <a:t>/循环遍历selector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 try{ 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  //阻塞,只有当至少一个注册的事件发生的时候才会继续.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  selector.select();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  Set&lt;SelectionKey&gt; keys = selector.selectedKeys();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  Iterator&lt;SelectionKey&gt; it = keys.iterator();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  SelectionKey key = null;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  while(it.hasNext()){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      key = it.next();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      it.remove();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      handleInput(key);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en-US" altLang="zh-CN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   }</a:t>
            </a: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}catch(Throwable t){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8862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FF"/>
                </a:solidFill>
                <a:latin typeface="ADRQKT+MS-PGothic"/>
                <a:cs typeface="ADRQKT+MS-PGothic"/>
              </a:rPr>
              <a:t>NIO</a:t>
            </a:r>
            <a:r>
              <a:rPr lang="zh-CN" sz="3600">
                <a:solidFill>
                  <a:srgbClr val="FFFFFF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示例代码</a:t>
            </a:r>
            <a:endParaRPr lang="zh-CN" sz="3600">
              <a:solidFill>
                <a:srgbClr val="FFFFFF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218440" y="1662430"/>
            <a:ext cx="8706485" cy="500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 algn="l" fontAlgn="auto">
              <a:lnSpc>
                <a:spcPts val="3000"/>
              </a:lnSpc>
              <a:buNone/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private void handleInput(SelectionKey key) throws IOException{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if(key.isAcceptable()){ </a:t>
            </a: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  <a:sym typeface="+mn-ea"/>
              </a:rPr>
              <a:t>//处理新接入的请求消息</a:t>
            </a: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ServerSocketChannel ssc = (ServerSocketChannel) key.channel();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//通过ServerSocketChannel的accept创建SocketChannel实例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//完成该操作意味着完成TCP三次握手，TCP物理链路正式建立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SocketChannel sc = ssc.accept();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//设置为非阻塞的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sc.configureBlocking(false);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//注册为读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sc.register(selector, SelectionKey.OP_READ);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}    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if(key.isReadable()){  </a:t>
            </a:r>
            <a:r>
              <a:rPr lang="zh-CN" altLang="en-US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  <a:sym typeface="+mn-ea"/>
              </a:rPr>
              <a:t>//读消息</a:t>
            </a: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 fontAlgn="auto">
              <a:lnSpc>
                <a:spcPts val="3000"/>
              </a:lnSpc>
              <a:buNone/>
            </a:pPr>
            <a:r>
              <a:rPr lang="en-US" altLang="zh-CN" sz="20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}</a:t>
            </a:r>
            <a:endParaRPr lang="en-US" altLang="zh-CN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8862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FF"/>
                </a:solidFill>
                <a:latin typeface="ADRQKT+MS-PGothic"/>
                <a:cs typeface="ADRQKT+MS-PGothic"/>
              </a:rPr>
              <a:t>AIO</a:t>
            </a:r>
            <a:endParaRPr lang="en-US" sz="3600">
              <a:solidFill>
                <a:srgbClr val="FFFFFF"/>
              </a:solidFill>
              <a:latin typeface="ADRQKT+MS-PGothic"/>
              <a:cs typeface="ADRQKT+MS-P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06705" y="1954530"/>
            <a:ext cx="8706485" cy="461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000">
                <a:solidFill>
                  <a:srgbClr val="2388DB"/>
                </a:solidFill>
                <a:latin typeface="+mn-ea"/>
                <a:ea typeface="宋体" panose="02010600030101010101" pitchFamily="2" charset="-122"/>
                <a:cs typeface="ADRQKT+MS-PGothic"/>
              </a:rPr>
              <a:t>从程序的角度而言，与NIO不同，当进行读写操作时，只须直接调用API的read或write方法即可。这两种方法均为异步的，对于读操作而言，当有流可读取时，操作系统会将可读的流传入read方法的缓冲区，并通知应用程序；对于写操作而言，当操作系统将write方法传递的流写入完毕时，操作系统主动通知应用程序。较之NIO而言，AIO一方面简化了程序的编写，流的读取和写入都由操作系统来代替完成；另一方面省去了NIO中程序要遍历事件通知队列（selector）的代价</a:t>
            </a:r>
            <a:endParaRPr lang="zh-CN" altLang="en-US" sz="3000">
              <a:solidFill>
                <a:srgbClr val="2388DB"/>
              </a:solidFill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000">
              <a:solidFill>
                <a:srgbClr val="2388DB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8862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FF"/>
                </a:solidFill>
                <a:latin typeface="ADRQKT+MS-PGothic"/>
                <a:cs typeface="ADRQKT+MS-PGothic"/>
              </a:rPr>
              <a:t>AIO</a:t>
            </a:r>
            <a:r>
              <a:rPr lang="zh-CN" sz="3600">
                <a:solidFill>
                  <a:srgbClr val="FFFFFF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示例代码</a:t>
            </a:r>
            <a:endParaRPr lang="zh-CN" sz="3600">
              <a:solidFill>
                <a:srgbClr val="FFFFFF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219075" y="1954530"/>
            <a:ext cx="8706485" cy="2308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	</a:t>
            </a:r>
            <a:r>
              <a:rPr lang="zh-CN" altLang="en-US" sz="16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//创建服务端通道  </a:t>
            </a:r>
            <a:endParaRPr lang="zh-CN" altLang="en-US" sz="16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     channel = AsynchronousServerSocketChannel.open();  </a:t>
            </a:r>
            <a:endParaRPr lang="zh-CN" altLang="en-US" sz="16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     //绑定端口  </a:t>
            </a:r>
            <a:endParaRPr lang="zh-CN" altLang="en-US" sz="16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     channel.bind(new InetSocketAddress(port)); </a:t>
            </a:r>
            <a:endParaRPr lang="zh-CN" altLang="en-US" sz="16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</a:t>
            </a:r>
            <a:r>
              <a:rPr lang="en-US" altLang="zh-CN" sz="16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	</a:t>
            </a:r>
            <a:r>
              <a:rPr lang="zh-CN" altLang="en-US" sz="16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//用于接收客户端的连接  </a:t>
            </a:r>
            <a:endParaRPr lang="zh-CN" altLang="en-US" sz="16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     channel.accept(this,new AcceptHandler());   </a:t>
            </a:r>
            <a:endParaRPr lang="zh-CN" altLang="en-US" sz="16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8862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FF"/>
                </a:solidFill>
                <a:latin typeface="ADRQKT+MS-PGothic"/>
                <a:cs typeface="ADRQKT+MS-PGothic"/>
              </a:rPr>
              <a:t>AIO</a:t>
            </a:r>
            <a:r>
              <a:rPr lang="zh-CN" sz="3600">
                <a:solidFill>
                  <a:srgbClr val="FFFFFF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示例代码</a:t>
            </a:r>
            <a:endParaRPr lang="zh-CN" sz="3600">
              <a:solidFill>
                <a:srgbClr val="FFFFFF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219075" y="1954530"/>
            <a:ext cx="8706485" cy="461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 algn="l">
              <a:lnSpc>
                <a:spcPts val="3000"/>
              </a:lnSpc>
              <a:buNone/>
            </a:pPr>
            <a:r>
              <a:rPr lang="zh-CN" altLang="en-US" sz="16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public class AcceptHandler implements CompletionHandler&lt;AsynchronousSocketChannel, AsyncServerHandler&gt; {  </a:t>
            </a:r>
            <a:endParaRPr lang="zh-CN" altLang="en-US" sz="16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>
              <a:lnSpc>
                <a:spcPts val="3000"/>
              </a:lnSpc>
              <a:buNone/>
            </a:pPr>
            <a:r>
              <a:rPr lang="zh-CN" altLang="en-US" sz="16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@Override  </a:t>
            </a:r>
            <a:endParaRPr lang="zh-CN" altLang="en-US" sz="16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>
              <a:lnSpc>
                <a:spcPts val="3000"/>
              </a:lnSpc>
              <a:buNone/>
            </a:pPr>
            <a:r>
              <a:rPr lang="zh-CN" altLang="en-US" sz="16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public void completed(AsynchronousSocketChannel channel,AsyncServerHandler serverHandler) {  </a:t>
            </a:r>
            <a:endParaRPr lang="zh-CN" altLang="en-US" sz="16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>
              <a:lnSpc>
                <a:spcPts val="3000"/>
              </a:lnSpc>
              <a:buNone/>
            </a:pPr>
            <a:r>
              <a:rPr lang="zh-CN" altLang="en-US" sz="16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          channel.read(buffer, buffer, new ReadHandler(channel));  </a:t>
            </a:r>
            <a:endParaRPr lang="zh-CN" altLang="en-US" sz="16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>
              <a:lnSpc>
                <a:spcPts val="3000"/>
              </a:lnSpc>
              <a:buNone/>
            </a:pPr>
            <a:r>
              <a:rPr lang="zh-CN" altLang="en-US" sz="16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}  </a:t>
            </a:r>
            <a:endParaRPr lang="zh-CN" altLang="en-US" sz="16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>
              <a:lnSpc>
                <a:spcPts val="3000"/>
              </a:lnSpc>
              <a:buNone/>
            </a:pPr>
            <a:r>
              <a:rPr lang="zh-CN" altLang="en-US" sz="16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@Override  </a:t>
            </a:r>
            <a:endParaRPr lang="zh-CN" altLang="en-US" sz="16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>
              <a:lnSpc>
                <a:spcPts val="3000"/>
              </a:lnSpc>
              <a:buNone/>
            </a:pPr>
            <a:r>
              <a:rPr lang="zh-CN" altLang="en-US" sz="16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public void failed(Throwable exc, AsyncServerHandler serverHandler) {  </a:t>
            </a:r>
            <a:endParaRPr lang="zh-CN" altLang="en-US" sz="16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>
              <a:lnSpc>
                <a:spcPts val="3000"/>
              </a:lnSpc>
              <a:buNone/>
            </a:pPr>
            <a:r>
              <a:rPr lang="zh-CN" altLang="en-US" sz="16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    exc.printStackTrace();  </a:t>
            </a:r>
            <a:endParaRPr lang="zh-CN" altLang="en-US" sz="16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>
              <a:lnSpc>
                <a:spcPts val="3000"/>
              </a:lnSpc>
              <a:buNone/>
            </a:pPr>
            <a:r>
              <a:rPr lang="zh-CN" altLang="en-US" sz="16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        }  </a:t>
            </a:r>
            <a:endParaRPr lang="zh-CN" altLang="en-US" sz="16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>
              <a:lnSpc>
                <a:spcPts val="3000"/>
              </a:lnSpc>
              <a:buNone/>
            </a:pPr>
            <a:r>
              <a:rPr lang="zh-CN" altLang="en-US" sz="16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}  </a:t>
            </a:r>
            <a:endParaRPr lang="zh-CN" altLang="en-US" sz="16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88620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600">
                <a:solidFill>
                  <a:srgbClr val="FFFFFF"/>
                </a:solidFill>
                <a:latin typeface="ADRQKT+MS-PGothic"/>
                <a:ea typeface="宋体" panose="02010600030101010101" pitchFamily="2" charset="-122"/>
                <a:cs typeface="ADRQKT+MS-PGothic"/>
              </a:rPr>
              <a:t>应用示例</a:t>
            </a:r>
            <a:endParaRPr lang="zh-CN" altLang="zh-CN" sz="3600">
              <a:solidFill>
                <a:srgbClr val="FFFFFF"/>
              </a:solidFill>
              <a:latin typeface="ADRQKT+MS-PGothic"/>
              <a:ea typeface="宋体" panose="02010600030101010101" pitchFamily="2" charset="-122"/>
              <a:cs typeface="ADRQKT+MS-PGothic"/>
            </a:endParaRPr>
          </a:p>
        </p:txBody>
      </p:sp>
      <p:sp>
        <p:nvSpPr>
          <p:cNvPr id="2" name="object 5"/>
          <p:cNvSpPr txBox="1"/>
          <p:nvPr/>
        </p:nvSpPr>
        <p:spPr>
          <a:xfrm>
            <a:off x="219075" y="1954530"/>
            <a:ext cx="8706485" cy="2308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 algn="l">
              <a:lnSpc>
                <a:spcPts val="3000"/>
              </a:lnSpc>
              <a:buNone/>
            </a:pPr>
            <a:r>
              <a:rPr lang="zh-CN" altLang="en-US" sz="24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以文件上传为例：</a:t>
            </a:r>
            <a:endParaRPr lang="zh-CN" altLang="en-US" sz="24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>
              <a:lnSpc>
                <a:spcPts val="3000"/>
              </a:lnSpc>
              <a:buNone/>
            </a:pP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>
              <a:lnSpc>
                <a:spcPts val="3000"/>
              </a:lnSpc>
              <a:buNone/>
            </a:pPr>
            <a:endParaRPr lang="zh-CN" altLang="en-US" sz="20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  <a:p>
            <a:pPr marL="0" marR="0" algn="l">
              <a:lnSpc>
                <a:spcPts val="3000"/>
              </a:lnSpc>
              <a:buNone/>
            </a:pPr>
            <a:r>
              <a:rPr lang="zh-CN" altLang="en-US" sz="24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假如一个场景，用户上传文件，某些用户网速较慢，同时存在100个这样的用户，如果BIO且</a:t>
            </a:r>
            <a:r>
              <a:rPr lang="en-US" altLang="zh-CN" sz="24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Tomcat</a:t>
            </a:r>
            <a:r>
              <a:rPr lang="zh-CN" altLang="en-US" sz="2400">
                <a:solidFill>
                  <a:srgbClr val="2388DB"/>
                </a:solidFill>
                <a:uFillTx/>
                <a:latin typeface="+mn-ea"/>
                <a:ea typeface="宋体" panose="02010600030101010101" pitchFamily="2" charset="-122"/>
                <a:cs typeface="ADRQKT+MS-PGothic"/>
              </a:rPr>
              <a:t>最大线程设为100，会导致线程用完。NIO怎么来解决这个问题？</a:t>
            </a:r>
            <a:endParaRPr lang="zh-CN" altLang="en-US" sz="2400">
              <a:solidFill>
                <a:srgbClr val="2388DB"/>
              </a:solidFill>
              <a:uFillTx/>
              <a:latin typeface="+mn-ea"/>
              <a:ea typeface="宋体" panose="02010600030101010101" pitchFamily="2" charset="-122"/>
              <a:cs typeface="ADRQKT+MS-PGothic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38060" y="5425440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2" imgW="971550" imgH="666750" progId="Package">
                  <p:embed/>
                </p:oleObj>
              </mc:Choice>
              <mc:Fallback>
                <p:oleObj name="" showAsIcon="1" r:id="rId2" imgW="971550" imgH="66675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38060" y="5425440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55625" y="680720"/>
            <a:ext cx="310070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FF"/>
                </a:solidFill>
                <a:latin typeface="QJCHQH+SimHei"/>
                <a:cs typeface="QJCHQH+SimHei"/>
              </a:rPr>
              <a:t>BIO</a:t>
            </a:r>
            <a:r>
              <a:rPr lang="zh-CN" altLang="en-US" sz="3600">
                <a:solidFill>
                  <a:srgbClr val="FFFFFF"/>
                </a:solidFill>
                <a:latin typeface="QJCHQH+SimHei"/>
                <a:ea typeface="宋体" panose="02010600030101010101" pitchFamily="2" charset="-122"/>
                <a:cs typeface="QJCHQH+SimHei"/>
              </a:rPr>
              <a:t>通信模型</a:t>
            </a:r>
            <a:endParaRPr lang="zh-CN" altLang="en-US" sz="3600">
              <a:solidFill>
                <a:srgbClr val="FFFFFF"/>
              </a:solidFill>
              <a:latin typeface="QJCHQH+SimHei"/>
              <a:ea typeface="宋体" panose="02010600030101010101" pitchFamily="2" charset="-122"/>
              <a:cs typeface="QJCHQH+SimHei"/>
            </a:endParaRPr>
          </a:p>
        </p:txBody>
      </p:sp>
      <p:pic>
        <p:nvPicPr>
          <p:cNvPr id="2" name="图片 1" descr="5495209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823720"/>
            <a:ext cx="6915785" cy="46761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5" y="825500"/>
            <a:ext cx="345630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FF"/>
                </a:solidFill>
                <a:latin typeface="KJPHPI+SimHei"/>
                <a:cs typeface="KJPHPI+SimHei"/>
              </a:rPr>
              <a:t>BIO</a:t>
            </a:r>
            <a:r>
              <a:rPr lang="zh-CN" altLang="en-US" sz="3600">
                <a:solidFill>
                  <a:srgbClr val="FFFFFF"/>
                </a:solidFill>
                <a:latin typeface="KJPHPI+SimHei"/>
                <a:ea typeface="宋体" panose="02010600030101010101" pitchFamily="2" charset="-122"/>
                <a:cs typeface="KJPHPI+SimHei"/>
              </a:rPr>
              <a:t>存在的</a:t>
            </a:r>
            <a:r>
              <a:rPr sz="3600">
                <a:solidFill>
                  <a:srgbClr val="FFFFFF"/>
                </a:solidFill>
                <a:latin typeface="KJPHPI+SimHei"/>
                <a:cs typeface="KJPHPI+SimHei"/>
              </a:rPr>
              <a:t>问题</a:t>
            </a:r>
            <a:endParaRPr sz="3600">
              <a:solidFill>
                <a:srgbClr val="FFFFFF"/>
              </a:solidFill>
              <a:latin typeface="KJPHPI+SimHei"/>
              <a:cs typeface="KJPHPI+Sim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360" y="2263775"/>
            <a:ext cx="7356475" cy="160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2388DB"/>
                </a:solidFill>
                <a:latin typeface="SLDTSL+ArialMT"/>
                <a:cs typeface="SLDTSL+ArialMT"/>
              </a:rPr>
              <a:t>该模型最大的问题就是缺乏弹性伸缩能力，当客户端并发访问量增加后，服务端的线程个数和客户端并发访问数呈1:1的正比关系，Java中的线程也是比较宝贵的系统资源，线程数量快速膨胀后，系统的性能将急剧下降，随着访问量的继续增大，系统最终就死-掉-了</a:t>
            </a:r>
            <a:endParaRPr sz="2400">
              <a:solidFill>
                <a:srgbClr val="2388DB"/>
              </a:solidFill>
              <a:latin typeface="SLDTSL+ArialMT"/>
              <a:cs typeface="SLDTSL+ArialMT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5" y="825500"/>
            <a:ext cx="412877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75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FFFFFF"/>
                </a:solidFill>
                <a:latin typeface="MDBVUU+MS-PGothic"/>
                <a:cs typeface="MDBVUU+MS-PGothic"/>
              </a:rPr>
              <a:t>解决方案</a:t>
            </a:r>
            <a:r>
              <a:rPr sz="3600">
                <a:solidFill>
                  <a:srgbClr val="FFFFFF"/>
                </a:solidFill>
                <a:latin typeface="INUUOJ+Arial-BoldMT"/>
                <a:cs typeface="INUUOJ+Arial-BoldMT"/>
              </a:rPr>
              <a:t>(</a:t>
            </a:r>
            <a:r>
              <a:rPr lang="zh-CN" sz="3600">
                <a:solidFill>
                  <a:srgbClr val="FFFFFF"/>
                </a:solidFill>
                <a:latin typeface="INUUOJ+Arial-BoldMT"/>
                <a:ea typeface="宋体" panose="02010600030101010101" pitchFamily="2" charset="-122"/>
                <a:cs typeface="INUUOJ+Arial-BoldMT"/>
              </a:rPr>
              <a:t>可能</a:t>
            </a:r>
            <a:r>
              <a:rPr sz="3600">
                <a:solidFill>
                  <a:srgbClr val="FFFFFF"/>
                </a:solidFill>
                <a:latin typeface="INUUOJ+Arial-BoldMT"/>
                <a:cs typeface="INUUOJ+Arial-BoldMT"/>
              </a:rPr>
              <a:t>)</a:t>
            </a:r>
            <a:endParaRPr sz="3600">
              <a:solidFill>
                <a:srgbClr val="FFFFFF"/>
              </a:solidFill>
              <a:latin typeface="INUUOJ+Arial-BoldMT"/>
              <a:cs typeface="INUUOJ+Arial-BoldMT"/>
            </a:endParaRPr>
          </a:p>
        </p:txBody>
      </p:sp>
      <p:pic>
        <p:nvPicPr>
          <p:cNvPr id="2" name="图片 1" descr="6141690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0" y="1857375"/>
            <a:ext cx="6771005" cy="45783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5" y="825500"/>
            <a:ext cx="374586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>
                <a:solidFill>
                  <a:srgbClr val="FFFFFF"/>
                </a:solidFill>
                <a:latin typeface="KJPHPI+SimHei"/>
                <a:ea typeface="宋体" panose="02010600030101010101" pitchFamily="2" charset="-122"/>
                <a:cs typeface="KJPHPI+SimHei"/>
              </a:rPr>
              <a:t>伪异步存在的</a:t>
            </a:r>
            <a:r>
              <a:rPr sz="3600">
                <a:solidFill>
                  <a:srgbClr val="FFFFFF"/>
                </a:solidFill>
                <a:latin typeface="KJPHPI+SimHei"/>
                <a:cs typeface="KJPHPI+SimHei"/>
              </a:rPr>
              <a:t>问题</a:t>
            </a:r>
            <a:endParaRPr sz="3600">
              <a:solidFill>
                <a:srgbClr val="FFFFFF"/>
              </a:solidFill>
              <a:latin typeface="KJPHPI+SimHei"/>
              <a:cs typeface="KJPHPI+Sim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360" y="2263775"/>
            <a:ext cx="735647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2388DB"/>
                </a:solidFill>
                <a:latin typeface="SLDTSL+ArialMT"/>
                <a:cs typeface="SLDTSL+ArialMT"/>
              </a:rPr>
              <a:t>1</a:t>
            </a:r>
            <a:r>
              <a:rPr lang="zh-CN" altLang="en-US" sz="2400">
                <a:solidFill>
                  <a:srgbClr val="2388DB"/>
                </a:solidFill>
                <a:latin typeface="SLDTSL+ArialMT"/>
                <a:ea typeface="宋体" panose="02010600030101010101" pitchFamily="2" charset="-122"/>
                <a:cs typeface="SLDTSL+ArialMT"/>
              </a:rPr>
              <a:t>、依然是阻塞</a:t>
            </a:r>
            <a:endParaRPr lang="zh-CN" altLang="en-US" sz="2400">
              <a:solidFill>
                <a:srgbClr val="2388DB"/>
              </a:solidFill>
              <a:latin typeface="SLDTSL+ArialMT"/>
              <a:ea typeface="宋体" panose="02010600030101010101" pitchFamily="2" charset="-122"/>
              <a:cs typeface="SLDTSL+ArialMT"/>
            </a:endParaRPr>
          </a:p>
        </p:txBody>
      </p:sp>
      <p:sp>
        <p:nvSpPr>
          <p:cNvPr id="2" name="object 11"/>
          <p:cNvSpPr txBox="1"/>
          <p:nvPr/>
        </p:nvSpPr>
        <p:spPr>
          <a:xfrm>
            <a:off x="894080" y="2943860"/>
            <a:ext cx="735647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2388DB"/>
                </a:solidFill>
                <a:latin typeface="SLDTSL+ArialMT"/>
                <a:cs typeface="SLDTSL+ArialMT"/>
              </a:rPr>
              <a:t>2</a:t>
            </a:r>
            <a:r>
              <a:rPr lang="zh-CN" altLang="en-US" sz="2400">
                <a:solidFill>
                  <a:srgbClr val="2388DB"/>
                </a:solidFill>
                <a:latin typeface="SLDTSL+ArialMT"/>
                <a:ea typeface="宋体" panose="02010600030101010101" pitchFamily="2" charset="-122"/>
                <a:cs typeface="SLDTSL+ArialMT"/>
              </a:rPr>
              <a:t>、服务器的性能受网络影响严重</a:t>
            </a:r>
            <a:endParaRPr lang="zh-CN" altLang="en-US" sz="2400">
              <a:solidFill>
                <a:srgbClr val="2388DB"/>
              </a:solidFill>
              <a:latin typeface="SLDTSL+ArialMT"/>
              <a:ea typeface="宋体" panose="02010600030101010101" pitchFamily="2" charset="-122"/>
              <a:cs typeface="SLDTSL+ArialMT"/>
            </a:endParaRPr>
          </a:p>
        </p:txBody>
      </p:sp>
      <p:sp>
        <p:nvSpPr>
          <p:cNvPr id="4" name="object 11"/>
          <p:cNvSpPr txBox="1"/>
          <p:nvPr/>
        </p:nvSpPr>
        <p:spPr>
          <a:xfrm>
            <a:off x="893445" y="3821430"/>
            <a:ext cx="735647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2388DB"/>
                </a:solidFill>
                <a:latin typeface="SLDTSL+ArialMT"/>
                <a:cs typeface="SLDTSL+ArialMT"/>
              </a:rPr>
              <a:t>3</a:t>
            </a:r>
            <a:r>
              <a:rPr lang="zh-CN" altLang="en-US" sz="2400">
                <a:solidFill>
                  <a:srgbClr val="2388DB"/>
                </a:solidFill>
                <a:latin typeface="SLDTSL+ArialMT"/>
                <a:ea typeface="宋体" panose="02010600030101010101" pitchFamily="2" charset="-122"/>
                <a:cs typeface="SLDTSL+ArialMT"/>
              </a:rPr>
              <a:t>、长时间阻塞，导致后续请求超时</a:t>
            </a:r>
            <a:endParaRPr lang="zh-CN" altLang="en-US" sz="2400">
              <a:solidFill>
                <a:srgbClr val="2388DB"/>
              </a:solidFill>
              <a:latin typeface="SLDTSL+ArialMT"/>
              <a:ea typeface="宋体" panose="02010600030101010101" pitchFamily="2" charset="-122"/>
              <a:cs typeface="SLDTSL+ArialMT"/>
            </a:endParaRPr>
          </a:p>
        </p:txBody>
      </p:sp>
      <p:sp>
        <p:nvSpPr>
          <p:cNvPr id="5" name="object 11"/>
          <p:cNvSpPr txBox="1"/>
          <p:nvPr/>
        </p:nvSpPr>
        <p:spPr>
          <a:xfrm>
            <a:off x="894080" y="4790440"/>
            <a:ext cx="735647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2388DB"/>
                </a:solidFill>
                <a:latin typeface="SLDTSL+ArialMT"/>
                <a:cs typeface="SLDTSL+ArialMT"/>
              </a:rPr>
              <a:t>4</a:t>
            </a:r>
            <a:r>
              <a:rPr lang="zh-CN" altLang="en-US" sz="2400">
                <a:solidFill>
                  <a:srgbClr val="2388DB"/>
                </a:solidFill>
                <a:latin typeface="SLDTSL+ArialMT"/>
                <a:ea typeface="宋体" panose="02010600030101010101" pitchFamily="2" charset="-122"/>
                <a:cs typeface="SLDTSL+ArialMT"/>
              </a:rPr>
              <a:t>、无法从根本上解决同步</a:t>
            </a:r>
            <a:r>
              <a:rPr lang="en-US" altLang="zh-CN" sz="2400">
                <a:solidFill>
                  <a:srgbClr val="2388DB"/>
                </a:solidFill>
                <a:latin typeface="SLDTSL+ArialMT"/>
                <a:ea typeface="宋体" panose="02010600030101010101" pitchFamily="2" charset="-122"/>
                <a:cs typeface="SLDTSL+ArialMT"/>
              </a:rPr>
              <a:t>IO</a:t>
            </a:r>
            <a:r>
              <a:rPr lang="zh-CN" altLang="en-US" sz="2400">
                <a:solidFill>
                  <a:srgbClr val="2388DB"/>
                </a:solidFill>
                <a:latin typeface="SLDTSL+ArialMT"/>
                <a:ea typeface="宋体" panose="02010600030101010101" pitchFamily="2" charset="-122"/>
                <a:cs typeface="SLDTSL+ArialMT"/>
              </a:rPr>
              <a:t>导致的通信线程阻塞问题</a:t>
            </a:r>
            <a:endParaRPr lang="zh-CN" altLang="en-US" sz="2400">
              <a:solidFill>
                <a:srgbClr val="2388DB"/>
              </a:solidFill>
              <a:latin typeface="SLDTSL+ArialMT"/>
              <a:ea typeface="宋体" panose="02010600030101010101" pitchFamily="2" charset="-122"/>
              <a:cs typeface="SLDTSL+ArialMT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6" name="object 3"/>
          <p:cNvSpPr txBox="1"/>
          <p:nvPr/>
        </p:nvSpPr>
        <p:spPr>
          <a:xfrm>
            <a:off x="3260766" y="426431"/>
            <a:ext cx="4065686" cy="96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7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200">
                <a:solidFill>
                  <a:srgbClr val="FFFFFF"/>
                </a:solidFill>
                <a:latin typeface="JUIRAD+Arial-BoldMT"/>
                <a:cs typeface="JUIRAD+Arial-BoldMT"/>
              </a:rPr>
              <a:t>NIO</a:t>
            </a:r>
            <a:endParaRPr lang="en-US" sz="7200">
              <a:solidFill>
                <a:srgbClr val="FFFFFF"/>
              </a:solidFill>
              <a:latin typeface="JUIRAD+Arial-BoldMT"/>
              <a:cs typeface="JUIRAD+Arial-BoldMT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55625" y="680720"/>
            <a:ext cx="310070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FF"/>
                </a:solidFill>
                <a:latin typeface="QJCHQH+SimHei"/>
                <a:cs typeface="QJCHQH+SimHei"/>
              </a:rPr>
              <a:t>NIO</a:t>
            </a:r>
            <a:r>
              <a:rPr lang="zh-CN" altLang="en-US" sz="3600">
                <a:solidFill>
                  <a:srgbClr val="FFFFFF"/>
                </a:solidFill>
                <a:latin typeface="QJCHQH+SimHei"/>
                <a:ea typeface="宋体" panose="02010600030101010101" pitchFamily="2" charset="-122"/>
                <a:cs typeface="QJCHQH+SimHei"/>
              </a:rPr>
              <a:t>通信模型</a:t>
            </a:r>
            <a:endParaRPr lang="zh-CN" altLang="en-US" sz="3600">
              <a:solidFill>
                <a:srgbClr val="FFFFFF"/>
              </a:solidFill>
              <a:latin typeface="QJCHQH+SimHei"/>
              <a:ea typeface="宋体" panose="02010600030101010101" pitchFamily="2" charset="-122"/>
              <a:cs typeface="QJCHQH+SimHei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28905" y="1841500"/>
          <a:ext cx="8886190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9496425" imgH="4410075" progId="Paint.Picture">
                  <p:embed/>
                </p:oleObj>
              </mc:Choice>
              <mc:Fallback>
                <p:oleObj name="" r:id="rId2" imgW="9496425" imgH="44100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128905" y="1841500"/>
                        <a:ext cx="8886190" cy="441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2768649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75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FFFF"/>
                </a:solidFill>
                <a:latin typeface="AKBRVR+MS-PGothic"/>
                <a:cs typeface="AKBRVR+MS-PGothic"/>
              </a:rPr>
              <a:t>NIO</a:t>
            </a:r>
            <a:endParaRPr lang="en-US" sz="3600">
              <a:solidFill>
                <a:srgbClr val="FFFFFF"/>
              </a:solidFill>
              <a:latin typeface="IVRJLS+Arial-BoldMT"/>
              <a:cs typeface="IVRJLS+Arial-Bold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7930" y="2375535"/>
            <a:ext cx="416877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4800"/>
              </a:lnSpc>
              <a:spcBef>
                <a:spcPct val="0"/>
              </a:spcBef>
              <a:spcAft>
                <a:spcPct val="0"/>
              </a:spcAft>
            </a:pPr>
            <a:r>
              <a:rPr sz="4800">
                <a:solidFill>
                  <a:srgbClr val="000000"/>
                </a:solidFill>
              </a:rPr>
              <a:t>这就够了吗 ？</a:t>
            </a:r>
            <a:endParaRPr sz="4800">
              <a:solidFill>
                <a:srgbClr val="000000"/>
              </a:solidFill>
              <a:latin typeface="AKBRVR+MS-PGothic"/>
              <a:cs typeface="AKBRVR+MS-PGothic"/>
            </a:endParaRPr>
          </a:p>
        </p:txBody>
      </p:sp>
      <p:sp>
        <p:nvSpPr>
          <p:cNvPr id="2" name="object 8"/>
          <p:cNvSpPr txBox="1"/>
          <p:nvPr/>
        </p:nvSpPr>
        <p:spPr>
          <a:xfrm>
            <a:off x="2409190" y="3690620"/>
            <a:ext cx="472122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4800"/>
              </a:lnSpc>
              <a:spcBef>
                <a:spcPct val="0"/>
              </a:spcBef>
              <a:spcAft>
                <a:spcPct val="0"/>
              </a:spcAft>
            </a:pPr>
            <a:r>
              <a:rPr sz="4800">
                <a:solidFill>
                  <a:srgbClr val="000000"/>
                </a:solidFill>
              </a:rPr>
              <a:t>到底为什么快 ？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4" name="object 8"/>
          <p:cNvSpPr txBox="1"/>
          <p:nvPr/>
        </p:nvSpPr>
        <p:spPr>
          <a:xfrm>
            <a:off x="2487930" y="5147310"/>
            <a:ext cx="498348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4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00"/>
                </a:solidFill>
              </a:rPr>
              <a:t>NIO</a:t>
            </a:r>
            <a:r>
              <a:rPr lang="zh-CN" altLang="en-US" sz="4800">
                <a:solidFill>
                  <a:srgbClr val="000000"/>
                </a:solidFill>
                <a:ea typeface="宋体" panose="02010600030101010101" pitchFamily="2" charset="-122"/>
              </a:rPr>
              <a:t>的适用场景</a:t>
            </a:r>
            <a:r>
              <a:rPr sz="4800">
                <a:solidFill>
                  <a:srgbClr val="000000"/>
                </a:solidFill>
              </a:rPr>
              <a:t> ？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3472</Words>
  <Application>WPS 演示</Application>
  <PresentationFormat>Ýêðàí (4:3)</PresentationFormat>
  <Paragraphs>208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54" baseType="lpstr">
      <vt:lpstr>Arial</vt:lpstr>
      <vt:lpstr>宋体</vt:lpstr>
      <vt:lpstr>Wingdings</vt:lpstr>
      <vt:lpstr>Arial</vt:lpstr>
      <vt:lpstr>AKTGTO+Arial-BoldMT</vt:lpstr>
      <vt:lpstr>MMNIFQ+MS-PGothic</vt:lpstr>
      <vt:lpstr>UAPSKK+ArialMT</vt:lpstr>
      <vt:lpstr>QJCHQH+SimHei</vt:lpstr>
      <vt:lpstr>KJPHPI+SimHei</vt:lpstr>
      <vt:lpstr>SLDTSL+ArialMT</vt:lpstr>
      <vt:lpstr>MDBVUU+MS-PGothic</vt:lpstr>
      <vt:lpstr>INUUOJ+Arial-BoldMT</vt:lpstr>
      <vt:lpstr>JUIRAD+Arial-BoldMT</vt:lpstr>
      <vt:lpstr>AKBRVR+MS-PGothic</vt:lpstr>
      <vt:lpstr>IVRJLS+Arial-BoldMT</vt:lpstr>
      <vt:lpstr>ADRQKT+MS-PGothic</vt:lpstr>
      <vt:lpstr>Segoe Print</vt:lpstr>
      <vt:lpstr>微软雅黑</vt:lpstr>
      <vt:lpstr>Calibri</vt:lpstr>
      <vt:lpstr>Office Theme</vt:lpstr>
      <vt:lpstr>Theme Office</vt:lpstr>
      <vt:lpstr>Theme Office</vt:lpstr>
      <vt:lpstr>Theme Office</vt:lpstr>
      <vt:lpstr>Theme Office</vt:lpstr>
      <vt:lpstr>Theme Office</vt:lpstr>
      <vt:lpstr>Paint.Picture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258</cp:revision>
  <cp:lastPrinted>2017-05-22T18:31:00Z</cp:lastPrinted>
  <dcterms:created xsi:type="dcterms:W3CDTF">2017-05-22T10:31:00Z</dcterms:created>
  <dcterms:modified xsi:type="dcterms:W3CDTF">2017-06-07T03:51:29Z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