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62" r:id="rId4"/>
    <p:sldMasterId id="2147483664" r:id="rId5"/>
    <p:sldMasterId id="2147483666" r:id="rId6"/>
    <p:sldMasterId id="2147483668" r:id="rId7"/>
    <p:sldMasterId id="2147483670" r:id="rId8"/>
    <p:sldMasterId id="2147483672" r:id="rId9"/>
    <p:sldMasterId id="2147483674" r:id="rId10"/>
    <p:sldMasterId id="2147483676" r:id="rId11"/>
    <p:sldMasterId id="2147483678" r:id="rId12"/>
    <p:sldMasterId id="2147483680" r:id="rId13"/>
    <p:sldMasterId id="2147483682" r:id="rId14"/>
    <p:sldMasterId id="2147483684" r:id="rId15"/>
    <p:sldMasterId id="2147483686" r:id="rId16"/>
    <p:sldMasterId id="2147483688" r:id="rId17"/>
    <p:sldMasterId id="2147483690" r:id="rId18"/>
  </p:sldMasterIdLst>
  <p:sldIdLst>
    <p:sldId id="259" r:id="rId19"/>
    <p:sldId id="268" r:id="rId20"/>
    <p:sldId id="271" r:id="rId21"/>
    <p:sldId id="265" r:id="rId22"/>
    <p:sldId id="272" r:id="rId23"/>
    <p:sldId id="320" r:id="rId24"/>
    <p:sldId id="322" r:id="rId25"/>
    <p:sldId id="323" r:id="rId26"/>
    <p:sldId id="324" r:id="rId27"/>
    <p:sldId id="325" r:id="rId28"/>
    <p:sldId id="326" r:id="rId29"/>
    <p:sldId id="327" r:id="rId30"/>
    <p:sldId id="330" r:id="rId31"/>
    <p:sldId id="328" r:id="rId32"/>
    <p:sldId id="331" r:id="rId33"/>
    <p:sldId id="332" r:id="rId34"/>
    <p:sldId id="335" r:id="rId35"/>
    <p:sldId id="298" r:id="rId36"/>
  </p:sldIdLst>
  <p:sldSz cx="9144000" cy="6858000"/>
  <p:notesSz cx="6858000" cy="9144000"/>
  <p:embeddedFontLst>
    <p:embeddedFont>
      <p:font typeface="Calibri" panose="020F050202020403020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" d="1"/>
          <a:sy n="1" d="1"/>
        </p:scale>
        <p:origin x="0" y="0"/>
      </p:cViewPr>
      <p:guideLst/>
    </p:cSldViewPr>
  </p:slideViewPr>
  <p:notesViewPr>
    <p:cSldViewPr>
      <p:cViewPr>
        <p:scale>
          <a:sx n="1" d="1"/>
          <a:sy n="1" d="1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18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3" Type="http://schemas.openxmlformats.org/officeDocument/2006/relationships/slide" Target="slides/slide15.xml"/><Relationship Id="rId32" Type="http://schemas.openxmlformats.org/officeDocument/2006/relationships/slide" Target="slides/slide1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0" Type="http://schemas.openxmlformats.org/officeDocument/2006/relationships/slide" Target="slides/slide2.xml"/><Relationship Id="rId2" Type="http://schemas.openxmlformats.org/officeDocument/2006/relationships/theme" Target="theme/theme1.xml"/><Relationship Id="rId19" Type="http://schemas.openxmlformats.org/officeDocument/2006/relationships/slide" Target="slides/slide1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A8B55E-10B7-448E-A0AA-03DA63AD26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41C219-DC93-4D10-A6CA-D7B133F25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167D02-8974-48E5-B8A4-D846A342AC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A05F9C-00A5-49CA-B793-8CE1DD659F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5647EE-03C0-4C91-92F9-809A73A317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E2E544-DCE9-4611-B4DC-09CEA941F3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847CE24-4542-4965-BC03-1708479B96B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B21DC7E-0FAD-42E8-B926-499315EE4B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45D3D39-86D8-4DEF-A397-1EB724AA633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F32116-C897-4162-966E-931D42C69C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455304-9B28-4D34-926C-C22020CEC8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71525" y="3543300"/>
            <a:ext cx="6053455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7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200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Tomcat</a:t>
            </a:r>
            <a:r>
              <a:rPr lang="zh-CN" altLang="en-US" sz="7200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原理</a:t>
            </a:r>
            <a:endParaRPr lang="zh-CN" altLang="en-US" sz="7200">
              <a:solidFill>
                <a:srgbClr val="FFFFFF"/>
              </a:solidFill>
              <a:latin typeface="AKTGTO+Arial-BoldMT"/>
              <a:ea typeface="宋体" panose="02010600030101010101" pitchFamily="2" charset="-122"/>
              <a:cs typeface="AKTGTO+Arial-BoldM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Tomcat Server处理一个HTTP请求的过程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pic>
        <p:nvPicPr>
          <p:cNvPr id="2" name="图片 1" descr="665375-20160119184923890-1995839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2085340"/>
            <a:ext cx="7152640" cy="37331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Tomcat </a:t>
            </a:r>
            <a:r>
              <a:rPr lang="zh-CN"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启动过程</a:t>
            </a:r>
            <a:endParaRPr lang="zh-CN"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97510" y="1765300"/>
            <a:ext cx="8436610" cy="192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Catalina 类用来启动和停止一个服务器对象并且解析 Tomcat 配置文件，即 server.xml。 Bootstrap 类创建一个 Catalina的实例并调用它的 process 方法。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理论上，这两个类可以合成一个类。但是，为了支持 Tomcat 的多模式启动，提供了多个引导类。例如前述的 Bootstrap 类是将 Tomcat 作为一个独立的程序运行，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而org.apache.catalina.startup.BootstrapService 则是将 Tomcat 作为一个Windows NT 系统的服务来运行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Bootstrap 类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97510" y="1765300"/>
            <a:ext cx="8436610" cy="128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org.apache.catalina.startup.Bootstrap 类提供了 Tomcat 的启动入口。当你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运行 startup.bat 或者是 startup.sh 的时候，实际上运行的就是该类中的主方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法。主方法创建三个类加载器并初始化 Catalina 类，然后调用 Catalina 的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process 方法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Bootstrap 类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1602105"/>
            <a:ext cx="8338185" cy="51765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Catalina 类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97510" y="1765300"/>
            <a:ext cx="8436610" cy="288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org.apache.catalina.startup.Catalina 是 Tomcat 的启动类。它包含一个用于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解析%CATALINE_HOME%/conf 目录下面 server.xml 文件的 Digester。理解了如何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往该 Digester 添加规则，你可以根据你的想法来配置该 Tomcat。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Catalina 类还封装了一个 Server 对象用来提供服务，如弟 15 章所介绍的那样。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一个服务对象（Service）包括一个容器以及一个或多个连接器。可以使用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Catalina 来启动或停止 Server 对象。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可以首先初始化一个 Catalina 对象并调用它的 process 方法来启动 Tomcat，在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调用该方法的时候必须传递合适的参数。第一个参数用来确定你是否需要用关闭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命令来关闭 Tomcat</a:t>
            </a:r>
            <a:r>
              <a:rPr lang="zh-CN"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。还有一些其它的参数，如-help, -config, -debug，-nonaming。</a:t>
            </a:r>
            <a:endParaRPr lang="zh-CN"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  <a:sym typeface="+mn-ea"/>
              </a:rPr>
              <a:t>Catalina 类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66875"/>
            <a:ext cx="7505065" cy="4866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Catalina 类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97510" y="1765300"/>
            <a:ext cx="8436610" cy="320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start 方法调用 initialize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方法，并调用服务器对象的 start 方法。然后 Catalina 的 start 方法再调用 await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方法，服务器分配一个线程等待关机命令。该方法不返回，直到收到关机命令。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当 await 方法返回，在 Catalina 中的 start 方法调用的服务器对象的 stop 方法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用于停止服务器以及所有组件。 Start 方法也采用了关闭钩子的方法确保在服务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器对象的 stop 方法总是执行，即使用户突然退出该应用程序。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一般来说关闭Tomcat通过执行shutdown.bat或shutdown.sh脚本，最终会执行org.apache.catalina.startup.Bootstrap类的main方法，并传入入参"stop"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问题思考？</a:t>
            </a:r>
            <a:endParaRPr lang="zh-CN"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97510" y="1765300"/>
            <a:ext cx="8436610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tomcat关闭的时候，调用catalina.sh stop 命令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最终会执行org.apache.catalina.startup.Bootstrap类的main方法，并传入入参"stop"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这样不就相当于又起了一个进程？ 原来的进程怎么收到stop指令的？</a:t>
            </a:r>
            <a:endParaRPr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6" name="object 3"/>
          <p:cNvSpPr txBox="1"/>
          <p:nvPr/>
        </p:nvSpPr>
        <p:spPr>
          <a:xfrm>
            <a:off x="3260766" y="426431"/>
            <a:ext cx="4065686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7500"/>
              </a:lnSpc>
              <a:spcBef>
                <a:spcPct val="0"/>
              </a:spcBef>
              <a:spcAft>
                <a:spcPct val="0"/>
              </a:spcAft>
            </a:pPr>
            <a:endParaRPr lang="en-US" sz="7200">
              <a:solidFill>
                <a:srgbClr val="FFFFFF"/>
              </a:solidFill>
              <a:latin typeface="JUIRAD+Arial-BoldMT"/>
              <a:cs typeface="JUIRAD+Arial-BoldM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440563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KJPHPI+SimHei"/>
                <a:cs typeface="KJPHPI+SimHei"/>
              </a:rPr>
              <a:t>Tomcat的组织结构</a:t>
            </a:r>
            <a:endParaRPr sz="3600">
              <a:solidFill>
                <a:srgbClr val="FFFFFF"/>
              </a:solidFill>
              <a:latin typeface="KJPHPI+SimHei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360" y="2263775"/>
            <a:ext cx="7356475" cy="160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Tomcat是一个基于组件的服务器，它的构成组件都是可配置的，其中最外层的是Catalina servlet容器，其他组件按照一定的格式要求配置在这个顶层容器中。 </a:t>
            </a:r>
            <a:endParaRPr sz="2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Tomcat的各种组件都是在Tomcat安装目录下的/conf/server.xml文件中配置的。</a:t>
            </a:r>
            <a:endParaRPr sz="2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412877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</a:rPr>
              <a:t>Server.xml的结构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" name="object 11"/>
          <p:cNvSpPr txBox="1"/>
          <p:nvPr/>
        </p:nvSpPr>
        <p:spPr>
          <a:xfrm>
            <a:off x="339725" y="1990725"/>
            <a:ext cx="8288020" cy="352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&lt;Server&gt;                                          //顶层类元素，可以包括多个Service   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&lt;Service&gt;                                     //顶层类元素，可包含一个Engine，多个Connecter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    &lt;Connector</a:t>
            </a:r>
            <a:r>
              <a:rPr lang="en-US"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/</a:t>
            </a: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&gt;                            //连接器类元素，代表通信接口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      &lt;Engine&gt;                          //容器类元素，为特定的Service组件处理客户请求，要包含多个Host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              &lt;Host&gt;                </a:t>
            </a:r>
            <a:r>
              <a:rPr lang="en-US"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/</a:t>
            </a: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/容器类元素，为特定的虚拟主机组件处理客户请求，可包含多个</a:t>
            </a:r>
            <a:r>
              <a:rPr lang="en-US"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c</a:t>
            </a: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ontext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                      &lt;Context&gt;               //容器类元素，为特定的Web应用处理所有的客户请求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                       &lt;/Context&gt;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              &lt;/Host&gt;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     &lt;/Engine&gt;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&lt;/Service&gt;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&lt;/Server&gt;</a:t>
            </a:r>
            <a:endParaRPr sz="1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55625" y="680720"/>
            <a:ext cx="4257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QJCHQH+SimHei"/>
                <a:cs typeface="QJCHQH+SimHei"/>
              </a:rPr>
              <a:t>Tomcat的体系结构</a:t>
            </a:r>
            <a:endParaRPr sz="3600">
              <a:solidFill>
                <a:srgbClr val="FFFFFF"/>
              </a:solidFill>
              <a:latin typeface="QJCHQH+SimHei"/>
              <a:cs typeface="QJCHQH+SimHei"/>
            </a:endParaRPr>
          </a:p>
        </p:txBody>
      </p:sp>
      <p:pic>
        <p:nvPicPr>
          <p:cNvPr id="6" name="图片 5" descr="665375-20160119185045031-19589032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15" y="2073275"/>
            <a:ext cx="5066665" cy="33902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Tomca的两大组件：Connecter和Container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360" y="2263775"/>
            <a:ext cx="7356475" cy="160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由上图可看出Tomca的心脏是两个组件：Connecter和Container。一个Container可以选择多个Connecter，多个Connector和一个Container就形成了一个Service。Service可以对外提供服务，而Server服务器控制整个Tomcat的生命周期</a:t>
            </a:r>
            <a:endParaRPr sz="24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Connecter组件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288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一个Connecter将在某个指定的端口上侦听客户请求，接收浏览器的发过来的 tcp 连接请求，创建一个 Request 和 Response 对象分别用于和请求端交换数据，然后会产生一个线程来处理这个请求并把产生的 Request 和 Response 对象传给处理Engine(Container中的一部分)，从Engine出获得响应并返回客户。 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Tomcat中有两个经典的Connector，一个直接侦听来自Browser的HTTP请求，另外一个来自其他的WebServer请求。Cotote HTTP/1.1 Connector在端口8080处侦听来自客户Browser的HTTP请求，Coyote JK2 Connector在端口8009处侦听其他Web Server的Servlet/JSP请求。 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Connector 最重要的功能就是接收连接请求然后分配线程让 Container 来处理这个请求，所以这必然是多线程的，多线程的处理是 Connector 设计的核心。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Container组件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pic>
        <p:nvPicPr>
          <p:cNvPr id="2" name="图片 1" descr="665375-20160119184849437-20143922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29130"/>
            <a:ext cx="4114165" cy="2999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Container组件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97510" y="1765300"/>
            <a:ext cx="8436610" cy="512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1</a:t>
            </a:r>
            <a:r>
              <a:rPr lang="zh-CN" alt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、</a:t>
            </a: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Engine 容器 </a:t>
            </a:r>
            <a:endParaRPr sz="12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</a:t>
            </a:r>
            <a:r>
              <a:rPr 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	</a:t>
            </a: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Engine 容器比较简单，它只定义了一些基本的关联关系</a:t>
            </a:r>
            <a:endParaRPr sz="12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2</a:t>
            </a:r>
            <a:r>
              <a:rPr lang="zh-CN" alt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、</a:t>
            </a: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Host 容器 </a:t>
            </a:r>
            <a:endParaRPr sz="12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</a:t>
            </a:r>
            <a:r>
              <a:rPr 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	</a:t>
            </a: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Host 是 Engine 的字容器，一个 Host 在 Engine 中代表一个虚拟主机，这个虚拟主机的作用就是运行多个应用，它负责安装和展开这些应用，并且标识这个应用以便能够区分它们。它的子容器通常是 Context，它除了关联子容器外，还有就是保存一个主机应该有的信息。</a:t>
            </a:r>
            <a:endParaRPr sz="12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3</a:t>
            </a:r>
            <a:r>
              <a:rPr lang="zh-CN" alt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、</a:t>
            </a: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Context 容器 </a:t>
            </a:r>
            <a:endParaRPr sz="12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</a:t>
            </a:r>
            <a:r>
              <a:rPr 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	</a:t>
            </a: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Context 代表 Servlet 的 Context，它具备了 Servlet 运行的基本环境，理论上只要有 Context 就能运行 Servlet 了。简单的 Tomcat 可以没有 Engine 和 Host。Context 最重要的功能就是管理它里面的 Servlet 实例，Servlet 实例在 Context 中是以 Wrapper 出现的，还有一点就是 Context 如何才能找到正确的 Servlet 来执行它呢？ Tomcat5 以前是通过一个 Mapper 类来管理的，Tomcat5 以后这个功能被移到了 request 中，在前面的时序图中就可以发现获取子容器都是通过 request 来分配的。</a:t>
            </a:r>
            <a:endParaRPr sz="12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4</a:t>
            </a:r>
            <a:r>
              <a:rPr lang="zh-CN" alt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、</a:t>
            </a: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Wrapper 容器 </a:t>
            </a:r>
            <a:endParaRPr sz="12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    </a:t>
            </a:r>
            <a:r>
              <a:rPr lang="en-US"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	</a:t>
            </a:r>
            <a:r>
              <a:rPr sz="12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Wrapper 代表一个 Servlet，它负责管理一个 Servlet，包括的 Servlet 的装载、初始化、执行以及资源回收。Wrapper 是最底层的容器，它没有子容器了，所以调用它的 addChild 将会报错。 </a:t>
            </a:r>
            <a:endParaRPr sz="12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743204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  <a:latin typeface="+mj-ea"/>
                <a:ea typeface="+mj-ea"/>
                <a:cs typeface="KJPHPI+SimHei"/>
              </a:rPr>
              <a:t>Tomcat 中其它组件</a:t>
            </a:r>
            <a:endParaRPr sz="2400">
              <a:solidFill>
                <a:srgbClr val="FFFFFF"/>
              </a:solidFill>
              <a:latin typeface="+mj-ea"/>
              <a:ea typeface="+mj-ea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" y="1765300"/>
            <a:ext cx="84366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97510" y="1765300"/>
            <a:ext cx="843661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388DB"/>
                </a:solidFill>
                <a:latin typeface="+mn-ea"/>
                <a:ea typeface="+mn-ea"/>
                <a:cs typeface="SLDTSL+ArialMT"/>
              </a:rPr>
              <a:t>Tomcat 还有其它重要的组件，如安全组件 security、logger 日志组件、session、mbeans、naming 等其它组件。这些组件共同为 Connector 和 Container 提供必要的服务。</a:t>
            </a:r>
            <a:endParaRPr sz="1600">
              <a:solidFill>
                <a:srgbClr val="2388DB"/>
              </a:solidFill>
              <a:latin typeface="+mn-ea"/>
              <a:ea typeface="+mn-ea"/>
              <a:cs typeface="SLDTSL+ArialM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2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3545</Words>
  <Application>WPS 演示</Application>
  <PresentationFormat>Ýêðàí 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18</vt:i4>
      </vt:variant>
    </vt:vector>
  </HeadingPairs>
  <TitlesOfParts>
    <vt:vector size="50" baseType="lpstr">
      <vt:lpstr>Arial</vt:lpstr>
      <vt:lpstr>宋体</vt:lpstr>
      <vt:lpstr>Wingdings</vt:lpstr>
      <vt:lpstr>Arial</vt:lpstr>
      <vt:lpstr>AKTGTO+Arial-BoldMT</vt:lpstr>
      <vt:lpstr>MMNIFQ+MS-PGothic</vt:lpstr>
      <vt:lpstr>UAPSKK+ArialMT</vt:lpstr>
      <vt:lpstr>KJPHPI+SimHei</vt:lpstr>
      <vt:lpstr>SLDTSL+ArialMT</vt:lpstr>
      <vt:lpstr>QJCHQH+SimHei</vt:lpstr>
      <vt:lpstr>JUIRAD+Arial-BoldMT</vt:lpstr>
      <vt:lpstr>Segoe Print</vt:lpstr>
      <vt:lpstr>微软雅黑</vt:lpstr>
      <vt:lpstr>Arial Unicode MS</vt:lpstr>
      <vt:lpstr>Calibri</vt:lpstr>
      <vt:lpstr>Office Theme</vt:lpstr>
      <vt:lpstr>Theme Office</vt:lpstr>
      <vt:lpstr>Theme Office</vt:lpstr>
      <vt:lpstr>Theme Office</vt:lpstr>
      <vt:lpstr>Theme Office</vt:lpstr>
      <vt:lpstr>1_Theme Office</vt:lpstr>
      <vt:lpstr>3_Theme Office</vt:lpstr>
      <vt:lpstr>4_Theme Office</vt:lpstr>
      <vt:lpstr>5_Theme Office</vt:lpstr>
      <vt:lpstr>6_Theme Office</vt:lpstr>
      <vt:lpstr>7_Theme Office</vt:lpstr>
      <vt:lpstr>8_Theme Office</vt:lpstr>
      <vt:lpstr>9_Theme Office</vt:lpstr>
      <vt:lpstr>10_Theme Office</vt:lpstr>
      <vt:lpstr>11_Theme Office</vt:lpstr>
      <vt:lpstr>12_Theme Office</vt:lpstr>
      <vt:lpstr>2_Theme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322</cp:revision>
  <cp:lastPrinted>2017-05-22T18:31:00Z</cp:lastPrinted>
  <dcterms:created xsi:type="dcterms:W3CDTF">2017-05-22T10:31:00Z</dcterms:created>
  <dcterms:modified xsi:type="dcterms:W3CDTF">2017-09-04T14:31:58Z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