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5" r:id="rId19"/>
    <p:sldId id="297" r:id="rId20"/>
    <p:sldId id="286" r:id="rId21"/>
    <p:sldId id="287" r:id="rId22"/>
    <p:sldId id="289" r:id="rId23"/>
    <p:sldId id="293" r:id="rId24"/>
    <p:sldId id="283" r:id="rId25"/>
    <p:sldId id="291" r:id="rId26"/>
    <p:sldId id="290" r:id="rId27"/>
  </p:sldIdLst>
  <p:sldSz cx="13004800" cy="9753600"/>
  <p:notesSz cx="130048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0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1986" y="3269653"/>
            <a:ext cx="5300827" cy="934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9058" y="795019"/>
            <a:ext cx="10806683" cy="1262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7895" y="3673602"/>
            <a:ext cx="11129010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43548" y="9334501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7" Type="http://schemas.openxmlformats.org/officeDocument/2006/relationships/slideLayout" Target="../slideLayouts/slideLayout3.xml"/><Relationship Id="rId26" Type="http://schemas.openxmlformats.org/officeDocument/2006/relationships/image" Target="../media/image31.png"/><Relationship Id="rId25" Type="http://schemas.openxmlformats.org/officeDocument/2006/relationships/image" Target="../media/image30.png"/><Relationship Id="rId24" Type="http://schemas.openxmlformats.org/officeDocument/2006/relationships/image" Target="../media/image29.png"/><Relationship Id="rId23" Type="http://schemas.openxmlformats.org/officeDocument/2006/relationships/image" Target="../media/image28.png"/><Relationship Id="rId22" Type="http://schemas.openxmlformats.org/officeDocument/2006/relationships/image" Target="../media/image27.png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15" Type="http://schemas.openxmlformats.org/officeDocument/2006/relationships/image" Target="../media/image46.png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82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51986" y="3258223"/>
            <a:ext cx="5300827" cy="89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95" dirty="0">
                <a:latin typeface="Arial" panose="020B0604020202020204"/>
                <a:cs typeface="Arial" panose="020B0604020202020204"/>
              </a:rPr>
              <a:t>           </a:t>
            </a:r>
            <a:r>
              <a:rPr spc="-595" dirty="0">
                <a:latin typeface="Arial" panose="020B0604020202020204"/>
                <a:cs typeface="Arial" panose="020B0604020202020204"/>
              </a:rPr>
              <a:t>Spark</a:t>
            </a:r>
            <a:endParaRPr lang="zh-CN" spc="-59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995" y="7550785"/>
            <a:ext cx="4709160" cy="109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0805">
              <a:lnSpc>
                <a:spcPct val="125000"/>
              </a:lnSpc>
            </a:pPr>
            <a:r>
              <a:rPr lang="zh-CN" sz="28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杨帅军</a:t>
            </a:r>
            <a:r>
              <a:rPr sz="28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285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90805">
              <a:lnSpc>
                <a:spcPct val="125000"/>
              </a:lnSpc>
            </a:pPr>
            <a:r>
              <a:rPr lang="zh-CN" sz="28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shuaijun.yang@ucarinc.com</a:t>
            </a:r>
            <a:endParaRPr lang="zh-CN" sz="285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504" rIns="0" bIns="0" rtlCol="0">
            <a:spAutoFit/>
          </a:bodyPr>
          <a:lstStyle/>
          <a:p>
            <a:pPr marL="3071495">
              <a:lnSpc>
                <a:spcPct val="100000"/>
              </a:lnSpc>
            </a:pPr>
            <a:r>
              <a:rPr sz="5600" spc="-5" dirty="0">
                <a:latin typeface="Arial" panose="020B0604020202020204"/>
                <a:cs typeface="Arial" panose="020B0604020202020204"/>
              </a:rPr>
              <a:t>Spark</a:t>
            </a:r>
            <a:r>
              <a:rPr sz="5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5600" spc="-45" dirty="0">
                <a:latin typeface="Arial" panose="020B0604020202020204"/>
                <a:cs typeface="Arial" panose="020B0604020202020204"/>
              </a:rPr>
              <a:t>Runtime</a:t>
            </a:r>
            <a:endParaRPr sz="5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250" y="4305300"/>
            <a:ext cx="2850807" cy="1905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7450" y="4381500"/>
            <a:ext cx="269875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1300" y="4495800"/>
            <a:ext cx="20828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3850" y="4425696"/>
            <a:ext cx="208597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24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8397" y="4838705"/>
            <a:ext cx="2247900" cy="1107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1600" y="4914900"/>
            <a:ext cx="2095500" cy="952500"/>
          </a:xfrm>
          <a:custGeom>
            <a:avLst/>
            <a:gdLst/>
            <a:ahLst/>
            <a:cxnLst/>
            <a:rect l="l" t="t" r="r" b="b"/>
            <a:pathLst>
              <a:path w="2095500" h="952500">
                <a:moveTo>
                  <a:pt x="1907997" y="0"/>
                </a:moveTo>
                <a:lnTo>
                  <a:pt x="193497" y="0"/>
                </a:lnTo>
                <a:lnTo>
                  <a:pt x="149652" y="5031"/>
                </a:lnTo>
                <a:lnTo>
                  <a:pt x="109127" y="19363"/>
                </a:lnTo>
                <a:lnTo>
                  <a:pt x="73170" y="41851"/>
                </a:lnTo>
                <a:lnTo>
                  <a:pt x="43031" y="71353"/>
                </a:lnTo>
                <a:lnTo>
                  <a:pt x="19957" y="106724"/>
                </a:lnTo>
                <a:lnTo>
                  <a:pt x="5197" y="146821"/>
                </a:lnTo>
                <a:lnTo>
                  <a:pt x="0" y="190500"/>
                </a:lnTo>
                <a:lnTo>
                  <a:pt x="2997" y="764882"/>
                </a:lnTo>
                <a:lnTo>
                  <a:pt x="9802" y="815310"/>
                </a:lnTo>
                <a:lnTo>
                  <a:pt x="29006" y="860282"/>
                </a:lnTo>
                <a:lnTo>
                  <a:pt x="58794" y="898143"/>
                </a:lnTo>
                <a:lnTo>
                  <a:pt x="97349" y="927237"/>
                </a:lnTo>
                <a:lnTo>
                  <a:pt x="142855" y="945908"/>
                </a:lnTo>
                <a:lnTo>
                  <a:pt x="193497" y="952500"/>
                </a:lnTo>
                <a:lnTo>
                  <a:pt x="1907997" y="952500"/>
                </a:lnTo>
                <a:lnTo>
                  <a:pt x="1958420" y="945908"/>
                </a:lnTo>
                <a:lnTo>
                  <a:pt x="2003373" y="927237"/>
                </a:lnTo>
                <a:lnTo>
                  <a:pt x="2041205" y="898144"/>
                </a:lnTo>
                <a:lnTo>
                  <a:pt x="2070270" y="860282"/>
                </a:lnTo>
                <a:lnTo>
                  <a:pt x="2088917" y="815310"/>
                </a:lnTo>
                <a:lnTo>
                  <a:pt x="2095500" y="764882"/>
                </a:lnTo>
                <a:lnTo>
                  <a:pt x="2095500" y="190500"/>
                </a:lnTo>
                <a:lnTo>
                  <a:pt x="2088917" y="139858"/>
                </a:lnTo>
                <a:lnTo>
                  <a:pt x="2070270" y="94352"/>
                </a:lnTo>
                <a:lnTo>
                  <a:pt x="2041205" y="55797"/>
                </a:lnTo>
                <a:lnTo>
                  <a:pt x="2003373" y="26009"/>
                </a:lnTo>
                <a:lnTo>
                  <a:pt x="1958420" y="6805"/>
                </a:lnTo>
                <a:lnTo>
                  <a:pt x="1907997" y="0"/>
                </a:lnTo>
                <a:close/>
              </a:path>
            </a:pathLst>
          </a:custGeom>
          <a:solidFill>
            <a:srgbClr val="E8A4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8600" y="5257800"/>
            <a:ext cx="1879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86560" y="5198414"/>
            <a:ext cx="187198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SparkContext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5850" y="4723574"/>
            <a:ext cx="2559443" cy="13380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72050" y="4800600"/>
            <a:ext cx="2406650" cy="1181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1900" y="5257800"/>
            <a:ext cx="22987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28107" y="5198186"/>
            <a:ext cx="229552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Cluster</a:t>
            </a:r>
            <a:r>
              <a:rPr sz="24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0450" y="2679700"/>
            <a:ext cx="2559443" cy="2146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56650" y="2755900"/>
            <a:ext cx="2406650" cy="199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40800" y="2857500"/>
            <a:ext cx="1612900" cy="25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943175" y="2796158"/>
            <a:ext cx="15919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r>
              <a:rPr sz="21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Node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6228" y="3136900"/>
            <a:ext cx="2247900" cy="15782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12428" y="3213100"/>
            <a:ext cx="2098675" cy="1422400"/>
          </a:xfrm>
          <a:custGeom>
            <a:avLst/>
            <a:gdLst/>
            <a:ahLst/>
            <a:cxnLst/>
            <a:rect l="l" t="t" r="r" b="b"/>
            <a:pathLst>
              <a:path w="2098675" h="1422400">
                <a:moveTo>
                  <a:pt x="1905000" y="0"/>
                </a:moveTo>
                <a:lnTo>
                  <a:pt x="190500" y="0"/>
                </a:lnTo>
                <a:lnTo>
                  <a:pt x="140074" y="6805"/>
                </a:lnTo>
                <a:lnTo>
                  <a:pt x="95117" y="26009"/>
                </a:lnTo>
                <a:lnTo>
                  <a:pt x="57278" y="55797"/>
                </a:lnTo>
                <a:lnTo>
                  <a:pt x="28208" y="94352"/>
                </a:lnTo>
                <a:lnTo>
                  <a:pt x="9555" y="139858"/>
                </a:lnTo>
                <a:lnTo>
                  <a:pt x="2971" y="190500"/>
                </a:lnTo>
                <a:lnTo>
                  <a:pt x="0" y="1235328"/>
                </a:lnTo>
                <a:lnTo>
                  <a:pt x="6804" y="1285716"/>
                </a:lnTo>
                <a:lnTo>
                  <a:pt x="26006" y="1330587"/>
                </a:lnTo>
                <a:lnTo>
                  <a:pt x="55792" y="1368317"/>
                </a:lnTo>
                <a:lnTo>
                  <a:pt x="94346" y="1397279"/>
                </a:lnTo>
                <a:lnTo>
                  <a:pt x="139854" y="1415848"/>
                </a:lnTo>
                <a:lnTo>
                  <a:pt x="190500" y="1422400"/>
                </a:lnTo>
                <a:lnTo>
                  <a:pt x="1905000" y="1422400"/>
                </a:lnTo>
                <a:lnTo>
                  <a:pt x="1948843" y="1417558"/>
                </a:lnTo>
                <a:lnTo>
                  <a:pt x="1989364" y="1403716"/>
                </a:lnTo>
                <a:lnTo>
                  <a:pt x="2025316" y="1381897"/>
                </a:lnTo>
                <a:lnTo>
                  <a:pt x="2055450" y="1353125"/>
                </a:lnTo>
                <a:lnTo>
                  <a:pt x="2078519" y="1318424"/>
                </a:lnTo>
                <a:lnTo>
                  <a:pt x="2093275" y="1278817"/>
                </a:lnTo>
                <a:lnTo>
                  <a:pt x="2098471" y="1235328"/>
                </a:lnTo>
                <a:lnTo>
                  <a:pt x="2098471" y="190500"/>
                </a:lnTo>
                <a:lnTo>
                  <a:pt x="2093275" y="146821"/>
                </a:lnTo>
                <a:lnTo>
                  <a:pt x="2078519" y="106724"/>
                </a:lnTo>
                <a:lnTo>
                  <a:pt x="2055450" y="71353"/>
                </a:lnTo>
                <a:lnTo>
                  <a:pt x="2025316" y="41851"/>
                </a:lnTo>
                <a:lnTo>
                  <a:pt x="1989364" y="19363"/>
                </a:lnTo>
                <a:lnTo>
                  <a:pt x="1948843" y="5031"/>
                </a:lnTo>
                <a:lnTo>
                  <a:pt x="1905000" y="0"/>
                </a:lnTo>
                <a:close/>
              </a:path>
            </a:pathLst>
          </a:custGeom>
          <a:solidFill>
            <a:srgbClr val="E8A4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05900" y="3289300"/>
            <a:ext cx="88900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90228" y="3252342"/>
            <a:ext cx="877569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Executor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54818" y="3182738"/>
            <a:ext cx="1069183" cy="6743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031018" y="3263900"/>
            <a:ext cx="916381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85400" y="3429000"/>
            <a:ext cx="6350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177386" y="3392779"/>
            <a:ext cx="62420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Cache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38818" y="3906638"/>
            <a:ext cx="1069183" cy="6743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15018" y="3987800"/>
            <a:ext cx="916381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58300" y="4152900"/>
            <a:ext cx="457200" cy="2159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257398" y="4116679"/>
            <a:ext cx="432434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ask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54818" y="3906638"/>
            <a:ext cx="1069183" cy="6743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031018" y="3987800"/>
            <a:ext cx="916381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274300" y="4152900"/>
            <a:ext cx="457200" cy="2159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273398" y="4116679"/>
            <a:ext cx="432434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ask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680450" y="5628360"/>
            <a:ext cx="2559443" cy="2146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56650" y="5702300"/>
            <a:ext cx="2406650" cy="1993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40800" y="5803900"/>
            <a:ext cx="1536700" cy="241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943175" y="5747740"/>
            <a:ext cx="151701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r>
              <a:rPr sz="20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Node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36228" y="6085547"/>
            <a:ext cx="2247900" cy="15782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12428" y="6159500"/>
            <a:ext cx="2098675" cy="1422400"/>
          </a:xfrm>
          <a:custGeom>
            <a:avLst/>
            <a:gdLst/>
            <a:ahLst/>
            <a:cxnLst/>
            <a:rect l="l" t="t" r="r" b="b"/>
            <a:pathLst>
              <a:path w="2098675" h="1422400">
                <a:moveTo>
                  <a:pt x="1905000" y="0"/>
                </a:moveTo>
                <a:lnTo>
                  <a:pt x="190500" y="0"/>
                </a:lnTo>
                <a:lnTo>
                  <a:pt x="146981" y="5156"/>
                </a:lnTo>
                <a:lnTo>
                  <a:pt x="107308" y="19811"/>
                </a:lnTo>
                <a:lnTo>
                  <a:pt x="72517" y="42741"/>
                </a:lnTo>
                <a:lnTo>
                  <a:pt x="43649" y="72724"/>
                </a:lnTo>
                <a:lnTo>
                  <a:pt x="21743" y="108536"/>
                </a:lnTo>
                <a:lnTo>
                  <a:pt x="7837" y="148956"/>
                </a:lnTo>
                <a:lnTo>
                  <a:pt x="2971" y="192760"/>
                </a:lnTo>
                <a:lnTo>
                  <a:pt x="0" y="1237576"/>
                </a:lnTo>
                <a:lnTo>
                  <a:pt x="6804" y="1287802"/>
                </a:lnTo>
                <a:lnTo>
                  <a:pt x="26006" y="1332258"/>
                </a:lnTo>
                <a:lnTo>
                  <a:pt x="55792" y="1369445"/>
                </a:lnTo>
                <a:lnTo>
                  <a:pt x="94346" y="1397865"/>
                </a:lnTo>
                <a:lnTo>
                  <a:pt x="139854" y="1416016"/>
                </a:lnTo>
                <a:lnTo>
                  <a:pt x="190500" y="1422400"/>
                </a:lnTo>
                <a:lnTo>
                  <a:pt x="1905000" y="1422400"/>
                </a:lnTo>
                <a:lnTo>
                  <a:pt x="1955861" y="1416016"/>
                </a:lnTo>
                <a:lnTo>
                  <a:pt x="2001917" y="1397865"/>
                </a:lnTo>
                <a:lnTo>
                  <a:pt x="2041188" y="1369445"/>
                </a:lnTo>
                <a:lnTo>
                  <a:pt x="2071691" y="1332258"/>
                </a:lnTo>
                <a:lnTo>
                  <a:pt x="2091446" y="1287802"/>
                </a:lnTo>
                <a:lnTo>
                  <a:pt x="2098471" y="1237576"/>
                </a:lnTo>
                <a:lnTo>
                  <a:pt x="2098471" y="192760"/>
                </a:lnTo>
                <a:lnTo>
                  <a:pt x="2093275" y="148956"/>
                </a:lnTo>
                <a:lnTo>
                  <a:pt x="2078519" y="108536"/>
                </a:lnTo>
                <a:lnTo>
                  <a:pt x="2055450" y="72724"/>
                </a:lnTo>
                <a:lnTo>
                  <a:pt x="2025316" y="42741"/>
                </a:lnTo>
                <a:lnTo>
                  <a:pt x="1989364" y="19811"/>
                </a:lnTo>
                <a:lnTo>
                  <a:pt x="1948843" y="5156"/>
                </a:lnTo>
                <a:lnTo>
                  <a:pt x="1905000" y="0"/>
                </a:lnTo>
                <a:close/>
              </a:path>
            </a:pathLst>
          </a:custGeom>
          <a:solidFill>
            <a:srgbClr val="E8A4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105900" y="6248400"/>
            <a:ext cx="889000" cy="2159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90228" y="6201003"/>
            <a:ext cx="877569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Executor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54818" y="6156798"/>
            <a:ext cx="1069183" cy="6743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031018" y="6235700"/>
            <a:ext cx="916381" cy="520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185400" y="6400800"/>
            <a:ext cx="635000" cy="2159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0177386" y="6366840"/>
            <a:ext cx="62420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Cache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938818" y="6855298"/>
            <a:ext cx="1069183" cy="6743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015018" y="6934200"/>
            <a:ext cx="916381" cy="520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258300" y="7099300"/>
            <a:ext cx="457200" cy="215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9257398" y="7065340"/>
            <a:ext cx="432434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ask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954818" y="6855298"/>
            <a:ext cx="1069183" cy="6743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031018" y="6934200"/>
            <a:ext cx="916381" cy="520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274300" y="7099300"/>
            <a:ext cx="457200" cy="215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0273398" y="7065340"/>
            <a:ext cx="432434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ask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490204" y="4546600"/>
            <a:ext cx="0" cy="1612900"/>
          </a:xfrm>
          <a:custGeom>
            <a:avLst/>
            <a:gdLst/>
            <a:ahLst/>
            <a:cxnLst/>
            <a:rect l="l" t="t" r="r" b="b"/>
            <a:pathLst>
              <a:path h="1612900">
                <a:moveTo>
                  <a:pt x="0" y="0"/>
                </a:moveTo>
                <a:lnTo>
                  <a:pt x="0" y="1612895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429240" y="4457700"/>
            <a:ext cx="121920" cy="101600"/>
          </a:xfrm>
          <a:custGeom>
            <a:avLst/>
            <a:gdLst/>
            <a:ahLst/>
            <a:cxnLst/>
            <a:rect l="l" t="t" r="r" b="b"/>
            <a:pathLst>
              <a:path w="121920" h="101600">
                <a:moveTo>
                  <a:pt x="121920" y="101600"/>
                </a:moveTo>
                <a:lnTo>
                  <a:pt x="60960" y="0"/>
                </a:lnTo>
                <a:lnTo>
                  <a:pt x="0" y="101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490200" y="44577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429240" y="614680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30600" y="5473702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3" y="0"/>
                </a:moveTo>
                <a:lnTo>
                  <a:pt x="1437157" y="0"/>
                </a:lnTo>
                <a:lnTo>
                  <a:pt x="9436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41700" y="5412740"/>
            <a:ext cx="101600" cy="121920"/>
          </a:xfrm>
          <a:custGeom>
            <a:avLst/>
            <a:gdLst/>
            <a:ahLst/>
            <a:cxnLst/>
            <a:rect l="l" t="t" r="r" b="b"/>
            <a:pathLst>
              <a:path w="101600" h="121920">
                <a:moveTo>
                  <a:pt x="101600" y="0"/>
                </a:moveTo>
                <a:lnTo>
                  <a:pt x="0" y="60960"/>
                </a:lnTo>
                <a:lnTo>
                  <a:pt x="101600" y="12192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41700" y="54737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6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65700" y="5412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73" name="object 59"/>
          <p:cNvSpPr/>
          <p:nvPr/>
        </p:nvSpPr>
        <p:spPr>
          <a:xfrm rot="19260000">
            <a:off x="7730490" y="4274185"/>
            <a:ext cx="1721485" cy="1483995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3" y="0"/>
                </a:moveTo>
                <a:lnTo>
                  <a:pt x="1437157" y="0"/>
                </a:lnTo>
                <a:lnTo>
                  <a:pt x="9436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59"/>
          <p:cNvSpPr/>
          <p:nvPr/>
        </p:nvSpPr>
        <p:spPr>
          <a:xfrm rot="1380000">
            <a:off x="6969125" y="6224270"/>
            <a:ext cx="1721485" cy="1483995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3" y="0"/>
                </a:moveTo>
                <a:lnTo>
                  <a:pt x="1437157" y="0"/>
                </a:lnTo>
                <a:lnTo>
                  <a:pt x="9436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058" y="795019"/>
            <a:ext cx="10806683" cy="1119505"/>
          </a:xfrm>
          <a:prstGeom prst="rect">
            <a:avLst/>
          </a:prstGeom>
        </p:spPr>
        <p:txBody>
          <a:bodyPr vert="horz" wrap="square" lIns="0" tIns="104394" rIns="0" bIns="0" rtlCol="0">
            <a:spAutoFit/>
          </a:bodyPr>
          <a:lstStyle/>
          <a:p>
            <a:pPr marL="2725420">
              <a:lnSpc>
                <a:spcPct val="100000"/>
              </a:lnSpc>
            </a:pPr>
            <a:r>
              <a:rPr sz="6600" spc="-1320" dirty="0"/>
              <a:t>核心抽象</a:t>
            </a:r>
            <a:r>
              <a:rPr sz="6600" dirty="0">
                <a:latin typeface="Arial" panose="020B0604020202020204"/>
                <a:cs typeface="Arial" panose="020B0604020202020204"/>
              </a:rPr>
              <a:t>:</a:t>
            </a:r>
            <a:r>
              <a:rPr sz="6600" spc="-125" dirty="0">
                <a:latin typeface="Arial" panose="020B0604020202020204"/>
                <a:cs typeface="Arial" panose="020B0604020202020204"/>
              </a:rPr>
              <a:t>RDD</a:t>
            </a:r>
            <a:endParaRPr sz="6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68375" y="2969895"/>
            <a:ext cx="11068685" cy="467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RDD（Resilient Distributed Dataset），弹性分布式数据集。</a:t>
            </a:r>
            <a:endParaRPr sz="38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　　它定义了如何在集群的每个节点上操作数据的一系列命令，而不是指真实的数据，Spark通过RDD可以对每个节点的多个分区进行并行的数据操作。</a:t>
            </a:r>
            <a:endParaRPr sz="38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　　一句话说，在Spark中对数据的操作其实就是对RDD的操作，而对RDD的操作不外乎创建、转换、调用求值。</a:t>
            </a:r>
            <a:endParaRPr sz="38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011" y="1010919"/>
            <a:ext cx="62344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/>
              <a:t>如何创建</a:t>
            </a:r>
            <a:r>
              <a:rPr sz="8000" spc="-150" dirty="0">
                <a:latin typeface="Arial" panose="020B0604020202020204"/>
                <a:cs typeface="Arial" panose="020B0604020202020204"/>
              </a:rPr>
              <a:t>RDD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6300" y="324415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3165602"/>
            <a:ext cx="5849620" cy="115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直接从集合转化</a:t>
            </a:r>
            <a:endParaRPr sz="3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075">
              <a:lnSpc>
                <a:spcPct val="100000"/>
              </a:lnSpc>
              <a:spcBef>
                <a:spcPts val="1410"/>
              </a:spcBef>
            </a:pPr>
            <a:r>
              <a:rPr sz="26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sc.parallelize(List(1,2,3,4,5,6,7,8,9,10))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5034089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4955540"/>
            <a:ext cx="8105140" cy="116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7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从各种</a:t>
            </a:r>
            <a:r>
              <a:rPr sz="3800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800" spc="-27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分布式</a:t>
            </a:r>
            <a:r>
              <a:rPr sz="3800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800" spc="-27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文件系统来</a:t>
            </a:r>
            <a:endParaRPr sz="3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075">
              <a:lnSpc>
                <a:spcPct val="100000"/>
              </a:lnSpc>
              <a:spcBef>
                <a:spcPts val="1410"/>
              </a:spcBef>
              <a:tabLst>
                <a:tab pos="4715510" algn="l"/>
              </a:tabLst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sc.textFile(“README.md”)	</a:t>
            </a:r>
            <a:r>
              <a:rPr sz="26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sc.textFile(“hdfs://xxx”)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6804977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788" y="6726428"/>
            <a:ext cx="8428990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3800" spc="3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从现存的任何</a:t>
            </a:r>
            <a:r>
              <a:rPr sz="38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Hadoop</a:t>
            </a: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InputFormat</a:t>
            </a:r>
            <a:r>
              <a:rPr sz="3800" spc="-27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而来</a:t>
            </a:r>
            <a:endParaRPr sz="3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6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26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.hadoopFile(keyClass,valueClass,inputFormat,conf)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058" y="795019"/>
            <a:ext cx="10806683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1215">
              <a:lnSpc>
                <a:spcPts val="9220"/>
              </a:lnSpc>
            </a:pPr>
            <a:r>
              <a:rPr sz="8000" spc="-1600" dirty="0"/>
              <a:t>流程示意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6843341"/>
            <a:ext cx="9860280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26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ps:RDD</a:t>
            </a:r>
            <a:r>
              <a:rPr sz="2650" spc="-1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可以从集合直接转换而来，也可以由</a:t>
            </a:r>
            <a:r>
              <a:rPr sz="2650" spc="10" dirty="0">
                <a:solidFill>
                  <a:srgbClr val="FFFFFF"/>
                </a:solidFill>
                <a:latin typeface="PMingLiU" panose="02020500000000000000" charset="-120"/>
                <a:cs typeface="PMingLiU" panose="02020500000000000000" charset="-120"/>
              </a:rPr>
              <a:t>从现存的任何</a:t>
            </a:r>
            <a:r>
              <a:rPr sz="265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Hadoop  </a:t>
            </a:r>
            <a:r>
              <a:rPr sz="265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InputFormat</a:t>
            </a:r>
            <a:r>
              <a:rPr sz="2650" spc="-95" dirty="0">
                <a:solidFill>
                  <a:srgbClr val="FFFFFF"/>
                </a:solidFill>
                <a:latin typeface="PMingLiU" panose="02020500000000000000" charset="-120"/>
                <a:cs typeface="PMingLiU" panose="02020500000000000000" charset="-120"/>
              </a:rPr>
              <a:t>而来</a:t>
            </a:r>
            <a:r>
              <a:rPr sz="265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650" spc="-95" dirty="0">
                <a:solidFill>
                  <a:srgbClr val="FFFFFF"/>
                </a:solidFill>
                <a:latin typeface="PMingLiU" panose="02020500000000000000" charset="-120"/>
                <a:cs typeface="PMingLiU" panose="02020500000000000000" charset="-120"/>
              </a:rPr>
              <a:t>亦或者</a:t>
            </a:r>
            <a:r>
              <a:rPr sz="265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HBase</a:t>
            </a:r>
            <a:r>
              <a:rPr sz="2650" spc="-95" dirty="0">
                <a:solidFill>
                  <a:srgbClr val="FFFFFF"/>
                </a:solidFill>
                <a:latin typeface="PMingLiU" panose="02020500000000000000" charset="-120"/>
                <a:cs typeface="PMingLiU" panose="02020500000000000000" charset="-120"/>
              </a:rPr>
              <a:t>等等。</a:t>
            </a:r>
            <a:endParaRPr sz="265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750" y="5067300"/>
            <a:ext cx="2441130" cy="14517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6950" y="5143500"/>
            <a:ext cx="229235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6800" y="5435600"/>
            <a:ext cx="21717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1600" y="5816600"/>
            <a:ext cx="1574800" cy="35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1813" y="5406999"/>
            <a:ext cx="2159000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0"/>
              </a:lnSpc>
            </a:pPr>
            <a:r>
              <a:rPr sz="2400" spc="-3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分布式⽂文件系统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2820"/>
              </a:lnSpc>
            </a:pPr>
            <a:r>
              <a:rPr sz="24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2400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1815" y="3998531"/>
            <a:ext cx="2441130" cy="1451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58015" y="4076700"/>
            <a:ext cx="2287384" cy="129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11800" y="4406900"/>
            <a:ext cx="1993900" cy="29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91200" y="4775200"/>
            <a:ext cx="127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80100" y="4749800"/>
            <a:ext cx="1270000" cy="342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12000" y="4775200"/>
            <a:ext cx="1270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7170" y="3048457"/>
            <a:ext cx="1831339" cy="1028065"/>
          </a:xfrm>
          <a:custGeom>
            <a:avLst/>
            <a:gdLst/>
            <a:ahLst/>
            <a:cxnLst/>
            <a:rect l="l" t="t" r="r" b="b"/>
            <a:pathLst>
              <a:path w="1831339" h="1028064">
                <a:moveTo>
                  <a:pt x="0" y="513829"/>
                </a:moveTo>
                <a:lnTo>
                  <a:pt x="1830913" y="513829"/>
                </a:lnTo>
              </a:path>
            </a:pathLst>
          </a:custGeom>
          <a:ln w="1027658">
            <a:noFill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82057" y="4749508"/>
            <a:ext cx="136525" cy="113030"/>
          </a:xfrm>
          <a:custGeom>
            <a:avLst/>
            <a:gdLst/>
            <a:ahLst/>
            <a:cxnLst/>
            <a:rect l="l" t="t" r="r" b="b"/>
            <a:pathLst>
              <a:path w="136525" h="113029">
                <a:moveTo>
                  <a:pt x="136156" y="0"/>
                </a:moveTo>
                <a:lnTo>
                  <a:pt x="0" y="6515"/>
                </a:lnTo>
                <a:lnTo>
                  <a:pt x="59677" y="112839"/>
                </a:lnTo>
                <a:lnTo>
                  <a:pt x="136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37660" y="5025516"/>
            <a:ext cx="11684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b="1" dirty="0">
                <a:solidFill>
                  <a:srgbClr val="C82506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加载数据集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07715" y="5357431"/>
            <a:ext cx="2441130" cy="1451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383915" y="5435600"/>
            <a:ext cx="2287384" cy="129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83800" y="5765800"/>
            <a:ext cx="901700" cy="292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121900" y="6134100"/>
            <a:ext cx="127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210800" y="6108700"/>
            <a:ext cx="660400" cy="342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833100" y="6134100"/>
            <a:ext cx="1270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083533" y="5699117"/>
            <a:ext cx="88963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5080" indent="-26035">
              <a:lnSpc>
                <a:spcPct val="101000"/>
              </a:lnSpc>
            </a:pPr>
            <a:r>
              <a:rPr sz="24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Action  </a:t>
            </a:r>
            <a:r>
              <a:rPr sz="2400" spc="-4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spc="-4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sz="2400" spc="-4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83192" y="5962726"/>
            <a:ext cx="134620" cy="120650"/>
          </a:xfrm>
          <a:custGeom>
            <a:avLst/>
            <a:gdLst/>
            <a:ahLst/>
            <a:cxnLst/>
            <a:rect l="l" t="t" r="r" b="b"/>
            <a:pathLst>
              <a:path w="134620" h="120650">
                <a:moveTo>
                  <a:pt x="71018" y="0"/>
                </a:moveTo>
                <a:lnTo>
                  <a:pt x="0" y="99110"/>
                </a:lnTo>
                <a:lnTo>
                  <a:pt x="134607" y="120573"/>
                </a:lnTo>
                <a:lnTo>
                  <a:pt x="71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708125" y="5116664"/>
            <a:ext cx="16135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82506"/>
                </a:solidFill>
                <a:latin typeface="Arial" panose="020B0604020202020204"/>
                <a:cs typeface="Arial" panose="020B0604020202020204"/>
              </a:rPr>
              <a:t>action</a:t>
            </a:r>
            <a:r>
              <a:rPr sz="1800" b="1" spc="-360" dirty="0">
                <a:solidFill>
                  <a:srgbClr val="C82506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触发执行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92900" y="2611031"/>
            <a:ext cx="2876943" cy="1737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69100" y="2687243"/>
            <a:ext cx="2724543" cy="1585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48500" y="3187700"/>
            <a:ext cx="647700" cy="342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58100" y="3213100"/>
            <a:ext cx="673100" cy="279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05800" y="3187700"/>
            <a:ext cx="939800" cy="3429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512955" y="3149447"/>
            <a:ext cx="3714750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416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针对</a:t>
            </a:r>
            <a:r>
              <a:rPr sz="24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RDD</a:t>
            </a:r>
            <a:r>
              <a:rPr sz="24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的操作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278130" marR="1740535" indent="-266065">
              <a:lnSpc>
                <a:spcPct val="101000"/>
              </a:lnSpc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transfo</a:t>
            </a:r>
            <a:r>
              <a:rPr sz="24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mation  </a:t>
            </a:r>
            <a:r>
              <a:rPr sz="2400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spc="-3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延迟执⾏行</a:t>
            </a:r>
            <a:r>
              <a:rPr sz="2400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7659370" y="5025390"/>
            <a:ext cx="1662430" cy="994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398520" y="4775200"/>
            <a:ext cx="1959610" cy="584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8000" spc="5" dirty="0">
                <a:latin typeface="Arial" panose="020B0604020202020204"/>
                <a:cs typeface="Arial" panose="020B0604020202020204"/>
              </a:rPr>
              <a:t>transformation </a:t>
            </a:r>
            <a:r>
              <a:rPr sz="8000" dirty="0">
                <a:latin typeface="Arial" panose="020B0604020202020204"/>
                <a:cs typeface="Arial" panose="020B0604020202020204"/>
              </a:rPr>
              <a:t>&amp;</a:t>
            </a:r>
            <a:r>
              <a:rPr sz="8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8000" spc="70" dirty="0">
                <a:latin typeface="Arial" panose="020B0604020202020204"/>
                <a:cs typeface="Arial" panose="020B0604020202020204"/>
              </a:rPr>
              <a:t>action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870200"/>
            <a:ext cx="12096750" cy="51306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376" rIns="0" bIns="0" rtlCol="0">
            <a:spAutoFit/>
          </a:bodyPr>
          <a:lstStyle/>
          <a:p>
            <a:pPr marL="2622550">
              <a:lnSpc>
                <a:spcPct val="100000"/>
              </a:lnSpc>
            </a:pPr>
            <a:r>
              <a:rPr sz="6600" spc="-70" dirty="0">
                <a:latin typeface="Arial" panose="020B0604020202020204"/>
                <a:cs typeface="Arial" panose="020B0604020202020204"/>
              </a:rPr>
              <a:t>Transformation</a:t>
            </a:r>
            <a:endParaRPr sz="6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2448560"/>
            <a:ext cx="11543030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176" rIns="0" bIns="0" rtlCol="0">
            <a:spAutoFit/>
          </a:bodyPr>
          <a:lstStyle/>
          <a:p>
            <a:pPr marL="4207510">
              <a:lnSpc>
                <a:spcPct val="100000"/>
              </a:lnSpc>
            </a:pPr>
            <a:r>
              <a:rPr sz="6600" spc="55" dirty="0">
                <a:latin typeface="Arial" panose="020B0604020202020204"/>
                <a:cs typeface="Arial" panose="020B0604020202020204"/>
              </a:rPr>
              <a:t>Action</a:t>
            </a:r>
            <a:endParaRPr sz="6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2479675"/>
            <a:ext cx="10923905" cy="69716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6975">
              <a:lnSpc>
                <a:spcPct val="100000"/>
              </a:lnSpc>
            </a:pPr>
            <a:r>
              <a:rPr sz="8000" spc="130" dirty="0">
                <a:latin typeface="Arial" panose="020B0604020202020204"/>
                <a:cs typeface="Arial" panose="020B0604020202020204"/>
              </a:rPr>
              <a:t>Dependency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8058" y="3965321"/>
            <a:ext cx="6653796" cy="38041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5" name="文本框 4"/>
          <p:cNvSpPr txBox="1"/>
          <p:nvPr/>
        </p:nvSpPr>
        <p:spPr>
          <a:xfrm>
            <a:off x="2872105" y="8500110"/>
            <a:ext cx="69799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uFillTx/>
              </a:rPr>
              <a:t>窄依赖是指父RDD的每个分区只被子RDD的一个分区所使用</a:t>
            </a:r>
            <a:endParaRPr lang="zh-CN" altLang="en-US" sz="2000" b="1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uFillTx/>
              </a:rPr>
              <a:t>宽依赖是指父RDD的每个分区都可能被多个子RDD分区所使用</a:t>
            </a:r>
            <a:endParaRPr lang="zh-CN" altLang="en-US" sz="20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6975">
              <a:lnSpc>
                <a:spcPct val="100000"/>
              </a:lnSpc>
            </a:pPr>
            <a:r>
              <a:rPr sz="8000" spc="130" dirty="0">
                <a:latin typeface="Arial" panose="020B0604020202020204"/>
                <a:cs typeface="Arial" panose="020B0604020202020204"/>
              </a:rPr>
              <a:t>Dependency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525" y="2840990"/>
            <a:ext cx="10152380" cy="57810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7430">
              <a:lnSpc>
                <a:spcPct val="100000"/>
              </a:lnSpc>
            </a:pPr>
            <a:r>
              <a:rPr sz="8000" spc="60" dirty="0">
                <a:latin typeface="Arial" panose="020B0604020202020204"/>
                <a:cs typeface="Arial" panose="020B0604020202020204"/>
              </a:rPr>
              <a:t>Lineage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8040496"/>
            <a:ext cx="974090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40"/>
              </a:lnSpc>
            </a:pPr>
            <a:r>
              <a:rPr sz="1700" spc="-4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但是假如每次都快到进化完的时候就挂了，那岂不是每次都要从头进化？何不在中间制作个拷⻉贝呢？！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750" y="2812897"/>
            <a:ext cx="12661900" cy="46100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48600" y="1633131"/>
            <a:ext cx="4154881" cy="173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24800" y="1709343"/>
            <a:ext cx="4002481" cy="158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86800" y="2209800"/>
            <a:ext cx="18669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28300" y="2235200"/>
            <a:ext cx="660400" cy="27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77223" y="2171547"/>
            <a:ext cx="249809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每一个都看做</a:t>
            </a:r>
            <a:r>
              <a:rPr sz="24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RDD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7864" y="1480819"/>
            <a:ext cx="273558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14" dirty="0">
                <a:latin typeface="Arial" panose="020B0604020202020204"/>
                <a:cs typeface="Arial" panose="020B0604020202020204"/>
              </a:rPr>
              <a:t>BDAS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736" y="8813933"/>
            <a:ext cx="375983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Berkeley Data </a:t>
            </a:r>
            <a:r>
              <a:rPr sz="1950" i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Analytics</a:t>
            </a:r>
            <a:r>
              <a:rPr sz="1950" i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Stack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7812" y="3077324"/>
            <a:ext cx="9555175" cy="53805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536" y="7029005"/>
            <a:ext cx="11074400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sz="2900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RDD</a:t>
            </a:r>
            <a:r>
              <a:rPr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都会记录自己依赖于哪个</a:t>
            </a:r>
            <a:r>
              <a:rPr sz="2900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哪些</a:t>
            </a:r>
            <a:r>
              <a:rPr sz="2900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)RDD</a:t>
            </a:r>
            <a:r>
              <a:rPr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，万一某个</a:t>
            </a:r>
            <a:r>
              <a:rPr sz="2900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RDD</a:t>
            </a:r>
            <a:r>
              <a:rPr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的某些</a:t>
            </a:r>
            <a:endParaRPr sz="2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partition</a:t>
            </a:r>
            <a:r>
              <a:rPr sz="2900" spc="-9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挂了，可以通过其它</a:t>
            </a:r>
            <a:r>
              <a:rPr sz="29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RDD</a:t>
            </a:r>
            <a:r>
              <a:rPr sz="2900" spc="-9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并行计算迅速恢复出来。</a:t>
            </a:r>
            <a:endParaRPr sz="2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536" y="779780"/>
            <a:ext cx="11298555" cy="182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 algn="ctr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容错</a:t>
            </a:r>
            <a:endParaRPr sz="8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9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 </a:t>
            </a:r>
            <a:r>
              <a:rPr sz="29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logs </a:t>
            </a:r>
            <a:r>
              <a:rPr sz="2900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90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sc.textFile(…).filter(</a:t>
            </a:r>
            <a:r>
              <a:rPr sz="2900" spc="10" dirty="0">
                <a:solidFill>
                  <a:srgbClr val="FF2600"/>
                </a:solidFill>
                <a:latin typeface="Arial" panose="020B0604020202020204"/>
                <a:cs typeface="Arial" panose="020B0604020202020204"/>
              </a:rPr>
              <a:t>_.contains(“spark”)</a:t>
            </a:r>
            <a:r>
              <a:rPr sz="29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).map(</a:t>
            </a:r>
            <a:r>
              <a:rPr sz="2900" spc="10" dirty="0">
                <a:solidFill>
                  <a:srgbClr val="FF2600"/>
                </a:solidFill>
                <a:latin typeface="Arial" panose="020B0604020202020204"/>
                <a:cs typeface="Arial" panose="020B0604020202020204"/>
              </a:rPr>
              <a:t>_.split(‘\t’)(1)</a:t>
            </a:r>
            <a:r>
              <a:rPr sz="29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350" y="5549905"/>
            <a:ext cx="2287092" cy="11617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8550" y="5626100"/>
            <a:ext cx="2139950" cy="100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5816600"/>
            <a:ext cx="17653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9200" y="6184900"/>
            <a:ext cx="19177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13242" y="5752266"/>
            <a:ext cx="190563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310">
              <a:lnSpc>
                <a:spcPct val="101000"/>
              </a:lnSpc>
            </a:pPr>
            <a:r>
              <a:rPr sz="24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HadoopRDD  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sc.textFile(…)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69730" y="5549905"/>
            <a:ext cx="2587472" cy="116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0" y="5626100"/>
            <a:ext cx="2438400" cy="1003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74200" y="5816600"/>
            <a:ext cx="1816100" cy="35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96400" y="6184900"/>
            <a:ext cx="21463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301874" y="5752266"/>
            <a:ext cx="212344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1130">
              <a:lnSpc>
                <a:spcPct val="101000"/>
              </a:lnSpc>
            </a:pPr>
            <a:r>
              <a:rPr sz="24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MappedRDD  </a:t>
            </a:r>
            <a:r>
              <a:rPr sz="24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func=_.split(…)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6600" y="6134096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1727195" y="0"/>
                </a:moveTo>
                <a:lnTo>
                  <a:pt x="7747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67379" y="60731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80300" y="6134096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1727195" y="0"/>
                </a:moveTo>
                <a:lnTo>
                  <a:pt x="7747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71080" y="60731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60960"/>
                </a:lnTo>
                <a:lnTo>
                  <a:pt x="12192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07938" y="2632786"/>
            <a:ext cx="1774165" cy="29894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98287" y="2717063"/>
            <a:ext cx="1582597" cy="28175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95850" y="5508472"/>
            <a:ext cx="2587472" cy="1244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72050" y="5588000"/>
            <a:ext cx="2432050" cy="1092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62600" y="5816600"/>
            <a:ext cx="1270000" cy="292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0000" y="6184900"/>
            <a:ext cx="22352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85156" y="5750133"/>
            <a:ext cx="220916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81965">
              <a:lnSpc>
                <a:spcPct val="101000"/>
              </a:lnSpc>
            </a:pPr>
            <a:r>
              <a:rPr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filterRDD  </a:t>
            </a:r>
            <a:r>
              <a:rPr sz="24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func=_.contains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53815">
              <a:lnSpc>
                <a:spcPts val="7055"/>
              </a:lnSpc>
            </a:pPr>
            <a:r>
              <a:rPr dirty="0"/>
              <a:t>术语解释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7850" y="1809750"/>
          <a:ext cx="10401935" cy="722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0163"/>
                <a:gridCol w="8162632"/>
              </a:tblGrid>
              <a:tr h="801510">
                <a:tc>
                  <a:txBody>
                    <a:bodyPr/>
                    <a:lstStyle/>
                    <a:p>
                      <a:pPr marL="7226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300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术语</a:t>
                      </a:r>
                      <a:endParaRPr sz="3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300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解释</a:t>
                      </a:r>
                      <a:endParaRPr sz="3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</a:tr>
              <a:tr h="801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Application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4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基于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Spark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的⽤用户程序，包含了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driver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程序和集群上的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executor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</a:tr>
              <a:tr h="801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Driver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Program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6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运⾏行</a:t>
                      </a:r>
                      <a:r>
                        <a:rPr sz="1700" spc="-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main</a:t>
                      </a:r>
                      <a:r>
                        <a:rPr sz="1700" spc="-6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函数并且新建</a:t>
                      </a:r>
                      <a:r>
                        <a:rPr sz="1700" spc="-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SparkContext</a:t>
                      </a:r>
                      <a:r>
                        <a:rPr sz="1700" spc="-6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的程序</a:t>
                      </a:r>
                      <a:endParaRPr sz="1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</a:tr>
              <a:tr h="801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Cluster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Manager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在集群上获取资源的外部服务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例如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:standalone,Mesos,Yarn</a:t>
                      </a:r>
                      <a:r>
                        <a:rPr sz="1700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</a:tr>
              <a:tr h="8015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Worker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Node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700" spc="-19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集群中任何可以运行应⽤用代码的节点</a:t>
                      </a:r>
                      <a:endParaRPr sz="1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</a:tr>
              <a:tr h="801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Executor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198755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700" spc="-15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是在⼀一个</a:t>
                      </a:r>
                      <a:r>
                        <a:rPr sz="1700" spc="-1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worker </a:t>
                      </a:r>
                      <a:r>
                        <a:rPr sz="1700" spc="-1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node</a:t>
                      </a:r>
                      <a:r>
                        <a:rPr sz="1700" spc="-15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上为某应⽤用启动的⼀一个进程，该进程负责运行任务，并且负责  </a:t>
                      </a:r>
                      <a:r>
                        <a:rPr sz="1700" spc="-14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将数据存在内存或者磁盘上。每个应⽤用都有各⾃自独⽴立的</a:t>
                      </a:r>
                      <a:r>
                        <a:rPr sz="1700" spc="-1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executors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</a:tr>
              <a:tr h="801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2000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Task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8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被送到某个</a:t>
                      </a:r>
                      <a:r>
                        <a:rPr sz="1700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executor</a:t>
                      </a:r>
                      <a:r>
                        <a:rPr sz="1700" spc="-8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上的工作单元</a:t>
                      </a:r>
                      <a:endParaRPr sz="1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</a:tr>
              <a:tr h="801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Job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5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包含很多任务的并行计算，可以看做和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Spark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action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对应</a:t>
                      </a:r>
                      <a:endParaRPr sz="1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</a:tr>
              <a:tr h="801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Stage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700" spc="-3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⼀一个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Job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会被拆分很多组任务，每组任务被称为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Stage(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就像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Mapreduce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map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任务和</a:t>
                      </a:r>
                      <a:endParaRPr sz="1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reduce</a:t>
                      </a:r>
                      <a:r>
                        <a:rPr sz="1700" spc="-13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任务⼀一样</a:t>
                      </a:r>
                      <a:r>
                        <a:rPr sz="1700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720" y="752475"/>
            <a:ext cx="566864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0"/>
              <a:t>Word Count</a:t>
            </a:r>
            <a:endParaRPr lang="en-US" sz="8000"/>
          </a:p>
        </p:txBody>
      </p:sp>
      <p:sp>
        <p:nvSpPr>
          <p:cNvPr id="9" name="object 9"/>
          <p:cNvSpPr/>
          <p:nvPr/>
        </p:nvSpPr>
        <p:spPr>
          <a:xfrm>
            <a:off x="4495800" y="2679700"/>
            <a:ext cx="1841500" cy="342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4600" y="2705100"/>
            <a:ext cx="673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97600" y="3822700"/>
            <a:ext cx="20955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55000" y="3797300"/>
            <a:ext cx="1257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74200" y="3822700"/>
            <a:ext cx="1397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26100" y="4953000"/>
            <a:ext cx="1270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807700" y="5651500"/>
            <a:ext cx="1397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4" name="object 2"/>
          <p:cNvSpPr txBox="1"/>
          <p:nvPr/>
        </p:nvSpPr>
        <p:spPr>
          <a:xfrm>
            <a:off x="958756" y="3541585"/>
            <a:ext cx="11074400" cy="178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学习</a:t>
            </a:r>
            <a:r>
              <a:rPr lang="en-US" alt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spark</a:t>
            </a:r>
            <a:r>
              <a:rPr lang="zh-CN" altLang="en-US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的第一行代码，类似于</a:t>
            </a:r>
            <a:r>
              <a:rPr lang="en-US" alt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Hello World</a:t>
            </a:r>
            <a:r>
              <a:rPr lang="zh-CN" altLang="en-US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900" spc="-25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endParaRPr lang="zh-CN" altLang="en-US" sz="2900" spc="-25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java </a:t>
            </a:r>
            <a:r>
              <a:rPr lang="zh-CN" altLang="en-US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版 </a:t>
            </a:r>
            <a:r>
              <a:rPr lang="en-US" alt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WordCount</a:t>
            </a:r>
            <a:endParaRPr lang="en-US" altLang="zh-CN" sz="2900" spc="-25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scala </a:t>
            </a:r>
            <a:r>
              <a:rPr lang="zh-CN" altLang="en-US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版 </a:t>
            </a:r>
            <a:r>
              <a:rPr lang="en-US" altLang="zh-CN" sz="2900" spc="-2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WordCount</a:t>
            </a:r>
            <a:endParaRPr lang="en-US" altLang="zh-CN" sz="2900" spc="-25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495800" y="2679700"/>
            <a:ext cx="1841500" cy="342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4600" y="2705100"/>
            <a:ext cx="673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97600" y="3822700"/>
            <a:ext cx="20955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55000" y="3797300"/>
            <a:ext cx="1257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74200" y="3822700"/>
            <a:ext cx="1397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26100" y="4953000"/>
            <a:ext cx="1270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807700" y="5651500"/>
            <a:ext cx="1397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215" y="43180"/>
            <a:ext cx="11076305" cy="575119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45" y="5794375"/>
            <a:ext cx="11123930" cy="39154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720" y="752475"/>
            <a:ext cx="566864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0"/>
              <a:t>Word Count</a:t>
            </a:r>
            <a:endParaRPr lang="en-US" sz="8000"/>
          </a:p>
        </p:txBody>
      </p:sp>
      <p:sp>
        <p:nvSpPr>
          <p:cNvPr id="9" name="object 9"/>
          <p:cNvSpPr/>
          <p:nvPr/>
        </p:nvSpPr>
        <p:spPr>
          <a:xfrm>
            <a:off x="4495800" y="2679700"/>
            <a:ext cx="1841500" cy="342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4600" y="2705100"/>
            <a:ext cx="673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97600" y="3822700"/>
            <a:ext cx="20955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55000" y="3797300"/>
            <a:ext cx="1257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74200" y="3822700"/>
            <a:ext cx="1397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26100" y="4953000"/>
            <a:ext cx="1270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807700" y="5651500"/>
            <a:ext cx="1397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60" y="2553970"/>
            <a:ext cx="11752580" cy="62096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9145" y="2458085"/>
            <a:ext cx="444055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20"/>
              </a:lnSpc>
            </a:pPr>
            <a:r>
              <a:rPr sz="8000" spc="-1600" dirty="0"/>
              <a:t>谢 </a:t>
            </a:r>
            <a:r>
              <a:rPr lang="zh-CN" sz="8000" spc="-1600" dirty="0"/>
              <a:t>谢 大 </a:t>
            </a:r>
            <a:r>
              <a:rPr sz="8000" spc="-1600" dirty="0"/>
              <a:t>家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5042243" y="4692154"/>
            <a:ext cx="3276600" cy="327660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215">
              <a:lnSpc>
                <a:spcPts val="9220"/>
              </a:lnSpc>
            </a:pPr>
            <a:r>
              <a:rPr sz="8000" dirty="0"/>
              <a:t>搞定所有！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3200400" y="2743200"/>
            <a:ext cx="6375400" cy="6311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8560">
              <a:lnSpc>
                <a:spcPct val="100000"/>
              </a:lnSpc>
            </a:pPr>
            <a:r>
              <a:rPr sz="8000" spc="-175" dirty="0">
                <a:latin typeface="Arial" panose="020B0604020202020204"/>
                <a:cs typeface="Arial" panose="020B0604020202020204"/>
              </a:rPr>
              <a:t>What’s</a:t>
            </a:r>
            <a:r>
              <a:rPr sz="80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8000" spc="-5" dirty="0">
                <a:latin typeface="Arial" panose="020B0604020202020204"/>
                <a:cs typeface="Arial" panose="020B0604020202020204"/>
              </a:rPr>
              <a:t>Spark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47800" y="321875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283" y="3134990"/>
            <a:ext cx="9253220" cy="236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8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Apache </a:t>
            </a: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Spark is an </a:t>
            </a:r>
            <a:r>
              <a:rPr sz="38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open </a:t>
            </a:r>
            <a:r>
              <a:rPr sz="38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38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cluster  </a:t>
            </a:r>
            <a:r>
              <a:rPr sz="38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computing </a:t>
            </a: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that </a:t>
            </a: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aims </a:t>
            </a: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z="38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38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analytics </a:t>
            </a: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fast — </a:t>
            </a:r>
            <a:r>
              <a:rPr sz="38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both </a:t>
            </a: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fast to </a:t>
            </a: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run </a:t>
            </a:r>
            <a:r>
              <a:rPr sz="38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fast</a:t>
            </a:r>
            <a:r>
              <a:rPr sz="3800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write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552" rIns="0" bIns="0" rtlCol="0">
            <a:spAutoFit/>
          </a:bodyPr>
          <a:lstStyle/>
          <a:p>
            <a:pPr marL="389255">
              <a:lnSpc>
                <a:spcPct val="100000"/>
              </a:lnSpc>
            </a:pPr>
            <a:r>
              <a:rPr sz="6800" spc="50" dirty="0">
                <a:latin typeface="Arial" panose="020B0604020202020204"/>
                <a:cs typeface="Arial" panose="020B0604020202020204"/>
              </a:rPr>
              <a:t>Hadoop</a:t>
            </a:r>
            <a:r>
              <a:rPr sz="6800" spc="50" dirty="0"/>
              <a:t>的数据共享？慢！</a:t>
            </a:r>
            <a:endParaRPr sz="6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86164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516885"/>
            <a:ext cx="998156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为什么慢？？？额外的复制，序列化和磁盘</a:t>
            </a:r>
            <a:r>
              <a:rPr sz="3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IO</a:t>
            </a:r>
            <a:r>
              <a:rPr sz="3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开销。</a:t>
            </a:r>
            <a:endParaRPr sz="3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9506" y="3139029"/>
            <a:ext cx="9141155" cy="55262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5" dirty="0">
                <a:latin typeface="Arial" panose="020B0604020202020204"/>
                <a:cs typeface="Arial" panose="020B0604020202020204"/>
              </a:rPr>
              <a:t>Spark</a:t>
            </a:r>
            <a:r>
              <a:rPr sz="8000" spc="-5" dirty="0"/>
              <a:t>的共享数据？快！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361" y="3346196"/>
            <a:ext cx="8893390" cy="47118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3270" y="1236471"/>
            <a:ext cx="6598284" cy="104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800" spc="-5" dirty="0">
                <a:latin typeface="Arial" panose="020B0604020202020204"/>
                <a:cs typeface="Arial" panose="020B0604020202020204"/>
              </a:rPr>
              <a:t>Spark</a:t>
            </a:r>
            <a:r>
              <a:rPr sz="6800" spc="-1135" dirty="0"/>
              <a:t>快在哪里？</a:t>
            </a:r>
            <a:endParaRPr sz="6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3002" y="3712578"/>
            <a:ext cx="20129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86" y="3644569"/>
            <a:ext cx="1898014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5"/>
              </a:lnSpc>
            </a:pPr>
            <a:r>
              <a:rPr sz="3650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内存计算</a:t>
            </a:r>
            <a:endParaRPr sz="36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002" y="4751349"/>
            <a:ext cx="20129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486" y="4679975"/>
            <a:ext cx="10401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DAG</a:t>
            </a:r>
            <a:endParaRPr sz="3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002" y="6821932"/>
            <a:ext cx="11438890" cy="88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1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很多优化措施其实都是相通的，譬如说</a:t>
            </a:r>
            <a:r>
              <a:rPr sz="25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delay</a:t>
            </a:r>
            <a:r>
              <a:rPr sz="25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scheduling.</a:t>
            </a:r>
            <a:endParaRPr sz="2500">
              <a:latin typeface="Arial" panose="020B0604020202020204"/>
              <a:cs typeface="Arial" panose="020B0604020202020204"/>
            </a:endParaRPr>
          </a:p>
          <a:p>
            <a:pPr marL="80645">
              <a:lnSpc>
                <a:spcPct val="100000"/>
              </a:lnSpc>
              <a:spcBef>
                <a:spcPts val="1480"/>
              </a:spcBef>
            </a:pPr>
            <a:r>
              <a:rPr sz="1900" b="1" u="sng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Delay Scheduling: </a:t>
            </a:r>
            <a:r>
              <a:rPr sz="1900" b="1" u="sng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900" b="1" u="sng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Simple </a:t>
            </a:r>
            <a:r>
              <a:rPr sz="1900" b="1" u="sng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Technique </a:t>
            </a:r>
            <a:r>
              <a:rPr sz="1900" b="1" u="sng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900" b="1" u="sng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Achieving </a:t>
            </a:r>
            <a:r>
              <a:rPr sz="1900" b="1" u="sng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Locality </a:t>
            </a:r>
            <a:r>
              <a:rPr sz="1900" b="1" u="sng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Fairness </a:t>
            </a:r>
            <a:r>
              <a:rPr sz="1900" b="1" u="sng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Cluster</a:t>
            </a:r>
            <a:r>
              <a:rPr sz="1900" b="1" u="sng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b="1" u="sng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Scheduling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5155">
              <a:lnSpc>
                <a:spcPct val="100000"/>
              </a:lnSpc>
            </a:pPr>
            <a:r>
              <a:rPr sz="8000" spc="-5" dirty="0">
                <a:latin typeface="Arial" panose="020B0604020202020204"/>
                <a:cs typeface="Arial" panose="020B0604020202020204"/>
              </a:rPr>
              <a:t>Spark</a:t>
            </a:r>
            <a:r>
              <a:rPr sz="8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8000" spc="-150" dirty="0">
                <a:latin typeface="Arial" panose="020B0604020202020204"/>
                <a:cs typeface="Arial" panose="020B0604020202020204"/>
              </a:rPr>
              <a:t>API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04900" y="307905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100" y="3000502"/>
            <a:ext cx="394081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5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sz="3800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800" spc="-65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种语言的</a:t>
            </a:r>
            <a:r>
              <a:rPr sz="3800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2100" y="4211129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2583" y="4132579"/>
            <a:ext cx="286893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Scala(2.10.x)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100" y="5328729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2583" y="5250179"/>
            <a:ext cx="681037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Python(pyspark,</a:t>
            </a:r>
            <a:r>
              <a:rPr sz="38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推荐</a:t>
            </a: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Python2.7)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100" y="6460807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2583" y="6382257"/>
            <a:ext cx="36188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Java(Java</a:t>
            </a:r>
            <a:r>
              <a:rPr lang="en-US" sz="3800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r>
            <a:r>
              <a:rPr lang="zh-CN" altLang="en-US" sz="3800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以上</a:t>
            </a:r>
            <a:r>
              <a:rPr sz="3800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98170">
              <a:lnSpc>
                <a:spcPct val="100000"/>
              </a:lnSpc>
            </a:pPr>
            <a:r>
              <a:rPr sz="6000" spc="-380" dirty="0"/>
              <a:t>通过哪些模式运⾏行</a:t>
            </a:r>
            <a:r>
              <a:rPr sz="6000" spc="-380" dirty="0">
                <a:latin typeface="Arial" panose="020B0604020202020204"/>
                <a:cs typeface="Arial" panose="020B0604020202020204"/>
              </a:rPr>
              <a:t>Spark</a:t>
            </a:r>
            <a:r>
              <a:rPr sz="6000" spc="-380" dirty="0"/>
              <a:t>呢？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59645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517902"/>
            <a:ext cx="4154804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3800" spc="-47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种模式可以运行</a:t>
            </a:r>
            <a:endParaRPr sz="3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3728529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283" y="3649979"/>
            <a:ext cx="377952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local(</a:t>
            </a:r>
            <a:r>
              <a:rPr sz="3800" spc="-2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多用于测试</a:t>
            </a:r>
            <a:r>
              <a:rPr sz="38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800" y="4860607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283" y="4782058"/>
            <a:ext cx="246697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Standalone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5978207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283" y="5899658"/>
            <a:ext cx="144716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Mesos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800" y="7095807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8283" y="7017257"/>
            <a:ext cx="127698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800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ARN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演示</Application>
  <PresentationFormat>On-screen Show (4:3)</PresentationFormat>
  <Paragraphs>272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Arial</vt:lpstr>
      <vt:lpstr>Microsoft JhengHei</vt:lpstr>
      <vt:lpstr>Calibri</vt:lpstr>
      <vt:lpstr>微软雅黑</vt:lpstr>
      <vt:lpstr>Arial Unicode MS</vt:lpstr>
      <vt:lpstr>PMingLiU</vt:lpstr>
      <vt:lpstr>Times New Roman</vt:lpstr>
      <vt:lpstr>Office Theme</vt:lpstr>
      <vt:lpstr>           Spark</vt:lpstr>
      <vt:lpstr>BDAS</vt:lpstr>
      <vt:lpstr>搞定所有！</vt:lpstr>
      <vt:lpstr>What’s Spark</vt:lpstr>
      <vt:lpstr>Hadoop的数据共享？慢！</vt:lpstr>
      <vt:lpstr>Spark的共享数据？快！</vt:lpstr>
      <vt:lpstr>Spark快在哪里？</vt:lpstr>
      <vt:lpstr>Spark API</vt:lpstr>
      <vt:lpstr>通过哪些模式运⾏行Spark呢？</vt:lpstr>
      <vt:lpstr>Spark Runtime</vt:lpstr>
      <vt:lpstr>核心抽象:RDD</vt:lpstr>
      <vt:lpstr>如何创建RDD</vt:lpstr>
      <vt:lpstr>流程示意</vt:lpstr>
      <vt:lpstr>transformation &amp; action</vt:lpstr>
      <vt:lpstr>Transformation</vt:lpstr>
      <vt:lpstr>Action</vt:lpstr>
      <vt:lpstr>Dependency</vt:lpstr>
      <vt:lpstr>Dependency</vt:lpstr>
      <vt:lpstr>Lineage</vt:lpstr>
      <vt:lpstr>PowerPoint 演示文稿</vt:lpstr>
      <vt:lpstr>术语解释</vt:lpstr>
      <vt:lpstr>Word Count</vt:lpstr>
      <vt:lpstr>PowerPoint 演示文稿</vt:lpstr>
      <vt:lpstr>Word Count</vt:lpstr>
      <vt:lpstr>谢 谢 大 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深入浅出Spark</dc:title>
  <dc:creator/>
  <cp:lastModifiedBy>yangshj</cp:lastModifiedBy>
  <cp:revision>94</cp:revision>
  <dcterms:created xsi:type="dcterms:W3CDTF">2017-09-25T01:51:00Z</dcterms:created>
  <dcterms:modified xsi:type="dcterms:W3CDTF">2017-09-27T08:02:32Z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2017-09-25T00:00:00Z</vt:filetime>
  </property>
  <property fmtid="{D5CDD505-2E9C-101B-9397-08002B2CF9AE}" pid="3" name="KSOProductBuildVer">
    <vt:lpwstr>2052-10.1.0.6749</vt:lpwstr>
  </property>
</Properties>
</file>