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s/comment1.xml" ContentType="application/vnd.openxmlformats-officedocument.presentationml.comment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olipop" initials="l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comments" Target="comments/comment1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9-25T11:06:26.116" idx="1">
    <p:pos x="1063" y="2138"/>
    <p:text>单例对象</p:text>
    <p:extLst>
      <p:ext uri="{C676402C-5697-4E1C-873F-D02D1690AC5C}">
        <p15:threadingInfo xmlns:p15="http://schemas.microsoft.com/office/powerpoint/2012/main" timeZoneBias="-480"/>
      </p:ext>
    </p:extLst>
  </p:cm>
  <p:cm authorId="0" dt="2017-09-25T11:06:56.525" idx="2">
    <p:pos x="1436" y="2664"/>
    <p:text>程序入口</p:text>
    <p:extLst>
      <p:ext uri="{C676402C-5697-4E1C-873F-D02D1690AC5C}">
        <p15:threadingInfo xmlns:p15="http://schemas.microsoft.com/office/powerpoint/2012/main" timeZoneBias="-480"/>
      </p:ext>
    </p:extLst>
  </p:cm>
  <p:cm authorId="0" dt="2017-09-25T11:11:26.298" idx="3">
    <p:pos x="1474" y="3190"/>
    <p:text>默认导入scala包下的类
http://www.scala-lang.org/api/2.10.3/#scala.Predef$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“在此键入引文。”"/>
          <p:cNvSpPr txBox="1"/>
          <p:nvPr>
            <p:ph type="body" sz="quarter" idx="13"/>
          </p:nvPr>
        </p:nvSpPr>
        <p:spPr>
          <a:xfrm>
            <a:off x="1270000" y="4241831"/>
            <a:ext cx="10464800" cy="90163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4" name="–Johnny Appleseed"/>
          <p:cNvSpPr txBox="1"/>
          <p:nvPr>
            <p:ph type="body" sz="quarter" idx="14"/>
          </p:nvPr>
        </p:nvSpPr>
        <p:spPr>
          <a:xfrm>
            <a:off x="1270000" y="6362700"/>
            <a:ext cx="104648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sz="half" idx="13"/>
          </p:nvPr>
        </p:nvSpPr>
        <p:spPr>
          <a:xfrm>
            <a:off x="1573807" y="1421425"/>
            <a:ext cx="9855201" cy="5143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75450" y="1408083"/>
            <a:ext cx="4673600" cy="69723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 algn="ctr">
              <a:defRPr sz="68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31000" y="2857500"/>
            <a:ext cx="50038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7396540" y="812918"/>
            <a:ext cx="4660901" cy="298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7396540" y="4038718"/>
            <a:ext cx="4660901" cy="4864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25500"/>
            <a:ext cx="6197600" cy="808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/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37299" y="9296399"/>
            <a:ext cx="323479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9398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4097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18796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23495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28194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32893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37592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42291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omments" Target="../comments/commen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cala简介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Scala简介</a:t>
            </a:r>
          </a:p>
        </p:txBody>
      </p:sp>
      <p:sp>
        <p:nvSpPr>
          <p:cNvPr id="120" name="吴晨秋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吴晨秋</a:t>
            </a:r>
          </a:p>
          <a:p>
            <a:pPr/>
            <a:r>
              <a:t>2017.09.28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方法定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方法定义</a:t>
            </a:r>
          </a:p>
        </p:txBody>
      </p:sp>
      <p:sp>
        <p:nvSpPr>
          <p:cNvPr id="154" name="def 函数名（参数列表，…)：返回结果类型={}…"/>
          <p:cNvSpPr txBox="1"/>
          <p:nvPr>
            <p:ph type="body" sz="half" idx="1"/>
          </p:nvPr>
        </p:nvSpPr>
        <p:spPr>
          <a:xfrm>
            <a:off x="1270000" y="2819400"/>
            <a:ext cx="10464800" cy="314429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def 函数名（参数列表，…)：返回结果类型={}</a:t>
            </a:r>
          </a:p>
          <a:p>
            <a:pPr marL="0" indent="0">
              <a:buSzTx/>
              <a:buNone/>
              <a:defRPr sz="2400"/>
            </a:pPr>
            <a:r>
              <a:t>def max(x: Int, y: Int): Int = { if (x &gt; y) x else y } </a:t>
            </a:r>
          </a:p>
          <a:p>
            <a:pPr marL="0" indent="0">
              <a:buSzTx/>
              <a:buNone/>
              <a:defRPr sz="2400">
                <a:solidFill>
                  <a:srgbClr val="000000"/>
                </a:solidFill>
              </a:defRPr>
            </a:pPr>
          </a:p>
          <a:p>
            <a:pPr marL="148389" indent="-148389" defTabSz="457200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  <a:defRPr sz="1200">
                <a:solidFill>
                  <a:srgbClr val="0000E6"/>
                </a:solid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pic>
        <p:nvPicPr>
          <p:cNvPr id="155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62400" y="4448695"/>
            <a:ext cx="5308600" cy="3289301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def max2(x: Int, y: Int) = if (x &gt; y) x else y"/>
          <p:cNvSpPr txBox="1"/>
          <p:nvPr/>
        </p:nvSpPr>
        <p:spPr>
          <a:xfrm>
            <a:off x="1270000" y="6039891"/>
            <a:ext cx="10464800" cy="1958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spcBef>
                <a:spcPts val="3000"/>
              </a:spcBef>
              <a:defRPr sz="2400"/>
            </a:pPr>
            <a:r>
              <a:rPr>
                <a:solidFill>
                  <a:srgbClr val="0000E6"/>
                </a:solidFill>
              </a:rPr>
              <a:t>def </a:t>
            </a:r>
            <a:r>
              <a:t>max2(x: </a:t>
            </a:r>
            <a:r>
              <a:rPr>
                <a:solidFill>
                  <a:srgbClr val="66009A"/>
                </a:solidFill>
              </a:rPr>
              <a:t>Int</a:t>
            </a:r>
            <a:r>
              <a:t>, y: </a:t>
            </a:r>
            <a:r>
              <a:rPr>
                <a:solidFill>
                  <a:srgbClr val="66009A"/>
                </a:solidFill>
              </a:rPr>
              <a:t>Int</a:t>
            </a:r>
            <a:r>
              <a:t>) = </a:t>
            </a:r>
            <a:r>
              <a:rPr>
                <a:solidFill>
                  <a:srgbClr val="0000E6"/>
                </a:solidFill>
              </a:rPr>
              <a:t>if </a:t>
            </a:r>
            <a:r>
              <a:t>(x &gt; y) x </a:t>
            </a:r>
            <a:r>
              <a:rPr>
                <a:solidFill>
                  <a:srgbClr val="0000E6"/>
                </a:solidFill>
              </a:rPr>
              <a:t>else </a:t>
            </a:r>
            <a:r>
              <a:t>y</a:t>
            </a:r>
          </a:p>
          <a:p>
            <a:pPr algn="l">
              <a:spcBef>
                <a:spcPts val="3000"/>
              </a:spcBef>
              <a:defRPr sz="2400">
                <a:solidFill>
                  <a:srgbClr val="000000"/>
                </a:solidFill>
              </a:defRPr>
            </a:pPr>
          </a:p>
          <a:p>
            <a:pPr marL="148389" indent="-148389" algn="l" defTabSz="457200">
              <a:lnSpc>
                <a:spcPts val="2800"/>
              </a:lnSpc>
              <a:spcBef>
                <a:spcPts val="1200"/>
              </a:spcBef>
              <a:buSzPct val="25000"/>
              <a:buBlip>
                <a:blip r:embed="rId2"/>
              </a:buBlip>
              <a:defRPr sz="1200">
                <a:solidFill>
                  <a:srgbClr val="0000E6"/>
                </a:solidFill>
                <a:latin typeface="Times"/>
                <a:ea typeface="Times"/>
                <a:cs typeface="Times"/>
                <a:sym typeface="Time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xit" nodeType="click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xit" nodeType="click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5" grpId="1"/>
      <p:bldP build="whole" bldLvl="1" animBg="1" rev="0" advAuto="0" spid="155" grpId="2"/>
      <p:bldP build="whole" bldLvl="1" animBg="1" rev="0" advAuto="0" spid="156" grpId="3"/>
      <p:bldP build="whole" bldLvl="1" animBg="1" rev="0" advAuto="0" spid="156" grpId="4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高阶函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高阶函数</a:t>
            </a:r>
          </a:p>
        </p:txBody>
      </p:sp>
      <p:sp>
        <p:nvSpPr>
          <p:cNvPr id="159" name="高阶函数（Higher-Order Function）就是操作其他函数的函数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高阶函数（Higher-Order Function）就是操作其他函数的函数</a:t>
            </a:r>
          </a:p>
          <a:p>
            <a:pPr marL="0" indent="0">
              <a:buSzTx/>
              <a:buNone/>
              <a:defRPr sz="2400"/>
            </a:pPr>
            <a:r>
              <a:rPr>
                <a:solidFill>
                  <a:srgbClr val="000088"/>
                </a:solidFill>
              </a:rPr>
              <a:t>def</a:t>
            </a:r>
            <a:r>
              <a:t> apply</a:t>
            </a:r>
            <a:r>
              <a:rPr>
                <a:solidFill>
                  <a:srgbClr val="666600"/>
                </a:solidFill>
              </a:rPr>
              <a:t>(</a:t>
            </a:r>
            <a:r>
              <a:t>f</a:t>
            </a:r>
            <a:r>
              <a:rPr>
                <a:solidFill>
                  <a:srgbClr val="666600"/>
                </a:solidFill>
              </a:rPr>
              <a:t>:</a:t>
            </a:r>
            <a:r>
              <a:t> </a:t>
            </a:r>
            <a:r>
              <a:rPr>
                <a:solidFill>
                  <a:srgbClr val="660066"/>
                </a:solidFill>
              </a:rPr>
              <a:t>Int</a:t>
            </a:r>
            <a:r>
              <a:t> </a:t>
            </a:r>
            <a:r>
              <a:rPr>
                <a:solidFill>
                  <a:srgbClr val="666600"/>
                </a:solidFill>
              </a:rPr>
              <a:t>=&gt;</a:t>
            </a:r>
            <a:r>
              <a:t> </a:t>
            </a:r>
            <a:r>
              <a:rPr>
                <a:solidFill>
                  <a:srgbClr val="660066"/>
                </a:solidFill>
              </a:rPr>
              <a:t>String</a:t>
            </a:r>
            <a:r>
              <a:rPr>
                <a:solidFill>
                  <a:srgbClr val="666600"/>
                </a:solidFill>
              </a:rPr>
              <a:t>,</a:t>
            </a:r>
            <a:r>
              <a:t> v</a:t>
            </a:r>
            <a:r>
              <a:rPr>
                <a:solidFill>
                  <a:srgbClr val="666600"/>
                </a:solidFill>
              </a:rPr>
              <a:t>:</a:t>
            </a:r>
            <a:r>
              <a:t> </a:t>
            </a:r>
            <a:r>
              <a:rPr>
                <a:solidFill>
                  <a:srgbClr val="660066"/>
                </a:solidFill>
              </a:rPr>
              <a:t>Int</a:t>
            </a:r>
            <a:r>
              <a:rPr>
                <a:solidFill>
                  <a:srgbClr val="666600"/>
                </a:solidFill>
              </a:rPr>
              <a:t>)</a:t>
            </a:r>
            <a:r>
              <a:t> </a:t>
            </a:r>
            <a:r>
              <a:rPr>
                <a:solidFill>
                  <a:srgbClr val="666600"/>
                </a:solidFill>
              </a:rPr>
              <a:t>=</a:t>
            </a:r>
            <a:r>
              <a:t> f</a:t>
            </a:r>
            <a:r>
              <a:rPr>
                <a:solidFill>
                  <a:srgbClr val="666600"/>
                </a:solidFill>
              </a:rPr>
              <a:t>(</a:t>
            </a:r>
            <a:r>
              <a:t>v</a:t>
            </a:r>
            <a:r>
              <a:rPr>
                <a:solidFill>
                  <a:srgbClr val="666600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0" indent="0">
              <a:buSzTx/>
              <a:buNone/>
              <a:defRPr sz="2400"/>
            </a:pPr>
            <a:r>
              <a:rPr>
                <a:solidFill>
                  <a:srgbClr val="000088"/>
                </a:solidFill>
              </a:rPr>
              <a:t>def</a:t>
            </a:r>
            <a:r>
              <a:t> layout</a:t>
            </a:r>
            <a:r>
              <a:rPr>
                <a:solidFill>
                  <a:srgbClr val="666600"/>
                </a:solidFill>
              </a:rPr>
              <a:t>[</a:t>
            </a:r>
            <a:r>
              <a:t>A</a:t>
            </a:r>
            <a:r>
              <a:rPr>
                <a:solidFill>
                  <a:srgbClr val="666600"/>
                </a:solidFill>
              </a:rPr>
              <a:t>](</a:t>
            </a:r>
            <a:r>
              <a:t>x</a:t>
            </a:r>
            <a:r>
              <a:rPr>
                <a:solidFill>
                  <a:srgbClr val="666600"/>
                </a:solidFill>
              </a:rPr>
              <a:t>:</a:t>
            </a:r>
            <a:r>
              <a:t> A</a:t>
            </a:r>
            <a:r>
              <a:rPr>
                <a:solidFill>
                  <a:srgbClr val="666600"/>
                </a:solidFill>
              </a:rPr>
              <a:t>)</a:t>
            </a:r>
            <a:r>
              <a:t> </a:t>
            </a:r>
            <a:r>
              <a:rPr>
                <a:solidFill>
                  <a:srgbClr val="666600"/>
                </a:solidFill>
              </a:rPr>
              <a:t>=</a:t>
            </a:r>
            <a:r>
              <a:t> </a:t>
            </a:r>
            <a:r>
              <a:rPr>
                <a:solidFill>
                  <a:srgbClr val="008800"/>
                </a:solidFill>
              </a:rPr>
              <a:t>"["</a:t>
            </a:r>
            <a:r>
              <a:t> </a:t>
            </a:r>
            <a:r>
              <a:rPr>
                <a:solidFill>
                  <a:srgbClr val="666600"/>
                </a:solidFill>
              </a:rPr>
              <a:t>+</a:t>
            </a:r>
            <a:r>
              <a:t> x</a:t>
            </a:r>
            <a:r>
              <a:rPr>
                <a:solidFill>
                  <a:srgbClr val="666600"/>
                </a:solidFill>
              </a:rPr>
              <a:t>.</a:t>
            </a:r>
            <a:r>
              <a:t>toString</a:t>
            </a:r>
            <a:r>
              <a:rPr>
                <a:solidFill>
                  <a:srgbClr val="666600"/>
                </a:solidFill>
              </a:rPr>
              <a:t>()</a:t>
            </a:r>
            <a:r>
              <a:t> </a:t>
            </a:r>
            <a:r>
              <a:rPr>
                <a:solidFill>
                  <a:srgbClr val="666600"/>
                </a:solidFill>
              </a:rPr>
              <a:t>+</a:t>
            </a:r>
            <a:r>
              <a:t> </a:t>
            </a:r>
            <a:r>
              <a:rPr>
                <a:solidFill>
                  <a:srgbClr val="008800"/>
                </a:solidFill>
              </a:rPr>
              <a:t>"]"</a:t>
            </a:r>
            <a:endParaRPr>
              <a:solidFill>
                <a:srgbClr val="333333"/>
              </a:solidFill>
            </a:endParaRPr>
          </a:p>
          <a:p>
            <a:pPr marL="0" indent="0">
              <a:buSzTx/>
              <a:buNone/>
              <a:defRPr sz="2400"/>
            </a:pPr>
            <a:r>
              <a:t>apply</a:t>
            </a:r>
            <a:r>
              <a:rPr>
                <a:solidFill>
                  <a:srgbClr val="666600"/>
                </a:solidFill>
              </a:rPr>
              <a:t>(</a:t>
            </a:r>
            <a:r>
              <a:t> layout</a:t>
            </a:r>
            <a:r>
              <a:rPr>
                <a:solidFill>
                  <a:srgbClr val="666600"/>
                </a:solidFill>
              </a:rPr>
              <a:t>,</a:t>
            </a:r>
            <a:r>
              <a:t> </a:t>
            </a:r>
            <a:r>
              <a:rPr>
                <a:solidFill>
                  <a:srgbClr val="006666"/>
                </a:solidFill>
              </a:rPr>
              <a:t>10</a:t>
            </a:r>
            <a:r>
              <a:rPr>
                <a:solidFill>
                  <a:srgbClr val="666600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循环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循环</a:t>
            </a:r>
          </a:p>
        </p:txBody>
      </p:sp>
      <p:sp>
        <p:nvSpPr>
          <p:cNvPr id="162" name="for(i &lt;- List(1,2)) {…"/>
          <p:cNvSpPr txBox="1"/>
          <p:nvPr>
            <p:ph type="body" idx="1"/>
          </p:nvPr>
        </p:nvSpPr>
        <p:spPr>
          <a:xfrm>
            <a:off x="1066800" y="1511300"/>
            <a:ext cx="10464800" cy="5842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200"/>
            </a:pPr>
            <a:r>
              <a:t>for(i &lt;- List(1,2)) {</a:t>
            </a:r>
          </a:p>
          <a:p>
            <a:pPr lvl="1" marL="0" indent="228600">
              <a:buSzTx/>
              <a:buNone/>
              <a:defRPr sz="2200"/>
            </a:pPr>
            <a:r>
              <a:t>println(i)</a:t>
            </a:r>
          </a:p>
          <a:p>
            <a:pPr marL="0" indent="0">
              <a:buSzTx/>
              <a:buNone/>
              <a:defRPr sz="2200"/>
            </a:pPr>
            <a:r>
              <a:t>}</a:t>
            </a:r>
          </a:p>
          <a:p>
            <a:pPr marL="0" indent="0">
              <a:buSzTx/>
              <a:buNone/>
              <a:defRPr sz="2200"/>
            </a:pPr>
            <a:r>
              <a:t>for(i &lt;- List(1,2)) yield {</a:t>
            </a:r>
          </a:p>
          <a:p>
            <a:pPr lvl="1" marL="0" indent="228600">
              <a:buSzTx/>
              <a:buNone/>
              <a:defRPr sz="2200"/>
            </a:pPr>
            <a:r>
              <a:t>i + 10</a:t>
            </a:r>
          </a:p>
          <a:p>
            <a:pPr marL="0" indent="0">
              <a:buSzTx/>
              <a:buNone/>
              <a:defRPr sz="2200"/>
            </a:pPr>
            <a:r>
              <a:t>}</a:t>
            </a:r>
          </a:p>
          <a:p>
            <a:pPr marL="0" indent="0">
              <a:buSzTx/>
              <a:buNone/>
              <a:defRPr sz="2200"/>
            </a:pPr>
            <a:r>
              <a:t>List(1, 2).map(i =&gt; i + 10)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集合—Arr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集合—Array</a:t>
            </a:r>
          </a:p>
        </p:txBody>
      </p:sp>
      <p:sp>
        <p:nvSpPr>
          <p:cNvPr id="165" name="Scala 语言中提供的数组是用来存储固定大小的同类型元素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Scala 语言中提供的数组是用来存储固定大小的同类型元素</a:t>
            </a:r>
          </a:p>
          <a:p>
            <a:pPr>
              <a:buBlip>
                <a:blip r:embed="rId2"/>
              </a:buBlip>
            </a:pPr>
            <a:r>
              <a:rPr>
                <a:solidFill>
                  <a:srgbClr val="000088"/>
                </a:solidFill>
              </a:rPr>
              <a:t>var</a:t>
            </a:r>
            <a:r>
              <a:rPr>
                <a:solidFill>
                  <a:srgbClr val="000000"/>
                </a:solidFill>
              </a:rPr>
              <a:t> z </a:t>
            </a:r>
            <a:r>
              <a:rPr>
                <a:solidFill>
                  <a:srgbClr val="666600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88"/>
                </a:solidFill>
              </a:rPr>
              <a:t>new</a:t>
            </a:r>
            <a:r>
              <a:rPr>
                <a:solidFill>
                  <a:srgbClr val="000000"/>
                </a:solidFill>
              </a:rPr>
              <a:t> </a:t>
            </a:r>
            <a:r>
              <a:t>Array</a:t>
            </a:r>
            <a:r>
              <a:rPr>
                <a:solidFill>
                  <a:srgbClr val="666600"/>
                </a:solidFill>
              </a:rPr>
              <a:t>[</a:t>
            </a:r>
            <a:r>
              <a:t>String</a:t>
            </a:r>
            <a:r>
              <a:rPr>
                <a:solidFill>
                  <a:srgbClr val="666600"/>
                </a:solidFill>
              </a:rPr>
              <a:t>](</a:t>
            </a:r>
            <a:r>
              <a:rPr>
                <a:solidFill>
                  <a:srgbClr val="006666"/>
                </a:solidFill>
              </a:rPr>
              <a:t>3</a:t>
            </a:r>
            <a:r>
              <a:rPr>
                <a:solidFill>
                  <a:srgbClr val="666600"/>
                </a:solidFill>
              </a:rPr>
              <a:t>)</a:t>
            </a:r>
            <a:endParaRPr>
              <a:solidFill>
                <a:srgbClr val="666600"/>
              </a:solidFill>
            </a:endParaRPr>
          </a:p>
          <a:p>
            <a:pPr>
              <a:buBlip>
                <a:blip r:embed="rId2"/>
              </a:buBlip>
            </a:pPr>
            <a:r>
              <a:rPr>
                <a:solidFill>
                  <a:srgbClr val="000088"/>
                </a:solidFill>
              </a:rPr>
              <a:t>var</a:t>
            </a:r>
            <a:r>
              <a:rPr>
                <a:solidFill>
                  <a:srgbClr val="000000"/>
                </a:solidFill>
              </a:rPr>
              <a:t> z </a:t>
            </a:r>
            <a:r>
              <a:rPr>
                <a:solidFill>
                  <a:srgbClr val="666600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660066"/>
                </a:solidFill>
              </a:rPr>
              <a:t>Array</a:t>
            </a:r>
            <a:r>
              <a:rPr>
                <a:solidFill>
                  <a:srgbClr val="666600"/>
                </a:solidFill>
              </a:rPr>
              <a:t>(</a:t>
            </a:r>
            <a:r>
              <a:t>"Runoob"</a:t>
            </a:r>
            <a:r>
              <a:rPr>
                <a:solidFill>
                  <a:srgbClr val="666600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t>"Baidu"</a:t>
            </a:r>
            <a:r>
              <a:rPr>
                <a:solidFill>
                  <a:srgbClr val="666600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t>"Google"</a:t>
            </a:r>
            <a:r>
              <a:rPr>
                <a:solidFill>
                  <a:srgbClr val="666600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>
              <a:buBlip>
                <a:blip r:embed="rId2"/>
              </a:buBlip>
              <a:defRPr>
                <a:solidFill>
                  <a:srgbClr val="333333"/>
                </a:solidFill>
              </a:defRPr>
            </a:pPr>
            <a:r>
              <a:rPr>
                <a:solidFill>
                  <a:srgbClr val="000088"/>
                </a:solidFill>
              </a:rPr>
              <a:t>var</a:t>
            </a:r>
            <a:r>
              <a:t> myList1 </a:t>
            </a:r>
            <a:r>
              <a:rPr>
                <a:solidFill>
                  <a:srgbClr val="666600"/>
                </a:solidFill>
              </a:rPr>
              <a:t>=</a:t>
            </a:r>
            <a:r>
              <a:t> range</a:t>
            </a:r>
            <a:r>
              <a:rPr>
                <a:solidFill>
                  <a:srgbClr val="666600"/>
                </a:solidFill>
              </a:rPr>
              <a:t>(</a:t>
            </a:r>
            <a:r>
              <a:rPr>
                <a:solidFill>
                  <a:srgbClr val="006666"/>
                </a:solidFill>
              </a:rPr>
              <a:t>10</a:t>
            </a:r>
            <a:r>
              <a:rPr>
                <a:solidFill>
                  <a:srgbClr val="666600"/>
                </a:solidFill>
              </a:rPr>
              <a:t>,</a:t>
            </a:r>
            <a:r>
              <a:t> </a:t>
            </a:r>
            <a:r>
              <a:rPr>
                <a:solidFill>
                  <a:srgbClr val="006666"/>
                </a:solidFill>
              </a:rPr>
              <a:t>20</a:t>
            </a:r>
            <a:r>
              <a:rPr>
                <a:solidFill>
                  <a:srgbClr val="666600"/>
                </a:solidFill>
              </a:rPr>
              <a:t>,</a:t>
            </a:r>
            <a:r>
              <a:t> </a:t>
            </a:r>
            <a:r>
              <a:rPr>
                <a:solidFill>
                  <a:srgbClr val="006666"/>
                </a:solidFill>
              </a:rPr>
              <a:t>2</a:t>
            </a:r>
            <a:r>
              <a:rPr>
                <a:solidFill>
                  <a:srgbClr val="666600"/>
                </a:solidFill>
              </a:rPr>
              <a:t>)</a:t>
            </a:r>
          </a:p>
        </p:txBody>
      </p:sp>
      <p:pic>
        <p:nvPicPr>
          <p:cNvPr id="166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6900" y="692150"/>
            <a:ext cx="9271000" cy="8369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66900" y="1644650"/>
            <a:ext cx="9271000" cy="6692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xit" nodeType="click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xit" nodeType="click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6" grpId="2"/>
      <p:bldP build="whole" bldLvl="1" animBg="1" rev="0" advAuto="0" spid="167" grpId="4"/>
      <p:bldP build="whole" bldLvl="1" animBg="1" rev="0" advAuto="0" spid="167" grpId="3"/>
      <p:bldP build="whole" bldLvl="1" animBg="1" rev="0" advAuto="0" spid="16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List</a:t>
            </a:r>
          </a:p>
        </p:txBody>
      </p:sp>
      <p:sp>
        <p:nvSpPr>
          <p:cNvPr id="170" name="列表是不可变的，值一旦被定义了就不能改变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列表是不可变的，值一旦被定义了就不能改变</a:t>
            </a:r>
          </a:p>
          <a:p>
            <a:pPr>
              <a:buBlip>
                <a:blip r:embed="rId2"/>
              </a:buBlip>
            </a:pPr>
            <a:r>
              <a:t>val site</a:t>
            </a:r>
            <a:r>
              <a:rPr>
                <a:solidFill>
                  <a:srgbClr val="666600"/>
                </a:solidFill>
              </a:rPr>
              <a:t>:</a:t>
            </a:r>
            <a:r>
              <a:t> </a:t>
            </a:r>
            <a:r>
              <a:rPr>
                <a:solidFill>
                  <a:srgbClr val="660066"/>
                </a:solidFill>
              </a:rPr>
              <a:t>List</a:t>
            </a:r>
            <a:r>
              <a:rPr>
                <a:solidFill>
                  <a:srgbClr val="666600"/>
                </a:solidFill>
              </a:rPr>
              <a:t>[</a:t>
            </a:r>
            <a:r>
              <a:rPr>
                <a:solidFill>
                  <a:srgbClr val="660066"/>
                </a:solidFill>
              </a:rPr>
              <a:t>String</a:t>
            </a:r>
            <a:r>
              <a:rPr>
                <a:solidFill>
                  <a:srgbClr val="666600"/>
                </a:solidFill>
              </a:rPr>
              <a:t>]</a:t>
            </a:r>
            <a:r>
              <a:t> </a:t>
            </a:r>
            <a:r>
              <a:rPr>
                <a:solidFill>
                  <a:srgbClr val="666600"/>
                </a:solidFill>
              </a:rPr>
              <a:t>=</a:t>
            </a:r>
            <a:r>
              <a:t> </a:t>
            </a:r>
            <a:r>
              <a:rPr>
                <a:solidFill>
                  <a:srgbClr val="660066"/>
                </a:solidFill>
              </a:rPr>
              <a:t>List</a:t>
            </a:r>
            <a:r>
              <a:rPr>
                <a:solidFill>
                  <a:srgbClr val="666600"/>
                </a:solidFill>
              </a:rPr>
              <a:t>(</a:t>
            </a:r>
            <a:r>
              <a:rPr>
                <a:solidFill>
                  <a:srgbClr val="008800"/>
                </a:solidFill>
              </a:rPr>
              <a:t>"Runoob"</a:t>
            </a:r>
            <a:r>
              <a:rPr>
                <a:solidFill>
                  <a:srgbClr val="666600"/>
                </a:solidFill>
              </a:rPr>
              <a:t>,</a:t>
            </a:r>
            <a:r>
              <a:t> </a:t>
            </a:r>
            <a:r>
              <a:rPr>
                <a:solidFill>
                  <a:srgbClr val="008800"/>
                </a:solidFill>
              </a:rPr>
              <a:t>"Google"</a:t>
            </a:r>
            <a:r>
              <a:rPr>
                <a:solidFill>
                  <a:srgbClr val="666600"/>
                </a:solidFill>
              </a:rPr>
              <a:t>,</a:t>
            </a:r>
            <a:r>
              <a:t> </a:t>
            </a:r>
            <a:r>
              <a:rPr>
                <a:solidFill>
                  <a:srgbClr val="008800"/>
                </a:solidFill>
              </a:rPr>
              <a:t>"Baidu"</a:t>
            </a:r>
            <a:r>
              <a:rPr>
                <a:solidFill>
                  <a:srgbClr val="666600"/>
                </a:solidFill>
              </a:rPr>
              <a:t>)</a:t>
            </a:r>
          </a:p>
          <a:p>
            <a:pPr>
              <a:buBlip>
                <a:blip r:embed="rId2"/>
              </a:buBlip>
            </a:pPr>
            <a:r>
              <a:t>val site </a:t>
            </a:r>
            <a:r>
              <a:rPr>
                <a:solidFill>
                  <a:srgbClr val="666600"/>
                </a:solidFill>
              </a:rPr>
              <a:t>=</a:t>
            </a:r>
            <a:r>
              <a:t> </a:t>
            </a:r>
            <a:r>
              <a:rPr>
                <a:solidFill>
                  <a:srgbClr val="008800"/>
                </a:solidFill>
              </a:rPr>
              <a:t>"Runoob"</a:t>
            </a:r>
            <a:r>
              <a:t> </a:t>
            </a:r>
            <a:r>
              <a:rPr>
                <a:solidFill>
                  <a:srgbClr val="666600"/>
                </a:solidFill>
              </a:rPr>
              <a:t>::</a:t>
            </a:r>
            <a:r>
              <a:t> </a:t>
            </a:r>
            <a:r>
              <a:rPr>
                <a:solidFill>
                  <a:srgbClr val="666600"/>
                </a:solidFill>
              </a:rPr>
              <a:t>(</a:t>
            </a:r>
            <a:r>
              <a:rPr>
                <a:solidFill>
                  <a:srgbClr val="008800"/>
                </a:solidFill>
              </a:rPr>
              <a:t>"Google"</a:t>
            </a:r>
            <a:r>
              <a:t> </a:t>
            </a:r>
            <a:r>
              <a:rPr>
                <a:solidFill>
                  <a:srgbClr val="666600"/>
                </a:solidFill>
              </a:rPr>
              <a:t>::</a:t>
            </a:r>
            <a:r>
              <a:t> </a:t>
            </a:r>
            <a:r>
              <a:rPr>
                <a:solidFill>
                  <a:srgbClr val="666600"/>
                </a:solidFill>
              </a:rPr>
              <a:t>(</a:t>
            </a:r>
            <a:r>
              <a:rPr>
                <a:solidFill>
                  <a:srgbClr val="008800"/>
                </a:solidFill>
              </a:rPr>
              <a:t>"Baidu"</a:t>
            </a:r>
            <a:r>
              <a:t> </a:t>
            </a:r>
            <a:r>
              <a:rPr>
                <a:solidFill>
                  <a:srgbClr val="666600"/>
                </a:solidFill>
              </a:rPr>
              <a:t>::</a:t>
            </a:r>
            <a:r>
              <a:t> </a:t>
            </a:r>
            <a:r>
              <a:rPr>
                <a:solidFill>
                  <a:srgbClr val="660066"/>
                </a:solidFill>
              </a:rPr>
              <a:t>Nil</a:t>
            </a:r>
            <a:r>
              <a:rPr>
                <a:solidFill>
                  <a:srgbClr val="666600"/>
                </a:solidFill>
              </a:rPr>
              <a:t>))</a:t>
            </a:r>
          </a:p>
          <a:p>
            <a:pPr>
              <a:buBlip>
                <a:blip r:embed="rId2"/>
              </a:buBlip>
            </a:pPr>
            <a:r>
              <a:t>val site = (1 :: 2 :: Nil) ::: (2 :: 3 :: Nil)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u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tuple</a:t>
            </a:r>
          </a:p>
        </p:txBody>
      </p:sp>
      <p:sp>
        <p:nvSpPr>
          <p:cNvPr id="173" name="与列表一样，元组也是不可变的，但与列表不同的是元组可以包含不同类型的元素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与列表一样，元组也是不可变的，但与列表不同的是元组可以包含不同类型的元素</a:t>
            </a:r>
          </a:p>
          <a:p>
            <a:pPr marL="0" indent="0">
              <a:buSzTx/>
              <a:buNone/>
              <a:defRPr sz="2200"/>
            </a:pPr>
            <a:r>
              <a:t>val t </a:t>
            </a:r>
            <a:r>
              <a:rPr>
                <a:solidFill>
                  <a:srgbClr val="666600"/>
                </a:solidFill>
              </a:rPr>
              <a:t>=</a:t>
            </a:r>
            <a:r>
              <a:t> </a:t>
            </a:r>
            <a:r>
              <a:rPr>
                <a:solidFill>
                  <a:srgbClr val="666600"/>
                </a:solidFill>
              </a:rPr>
              <a:t>(</a:t>
            </a:r>
            <a:r>
              <a:rPr>
                <a:solidFill>
                  <a:srgbClr val="006666"/>
                </a:solidFill>
              </a:rPr>
              <a:t>1</a:t>
            </a:r>
            <a:r>
              <a:rPr>
                <a:solidFill>
                  <a:srgbClr val="666600"/>
                </a:solidFill>
              </a:rPr>
              <a:t>,</a:t>
            </a:r>
            <a:r>
              <a:t> </a:t>
            </a:r>
            <a:r>
              <a:rPr>
                <a:solidFill>
                  <a:srgbClr val="006666"/>
                </a:solidFill>
              </a:rPr>
              <a:t>3.14</a:t>
            </a:r>
            <a:r>
              <a:rPr>
                <a:solidFill>
                  <a:srgbClr val="666600"/>
                </a:solidFill>
              </a:rPr>
              <a:t>,</a:t>
            </a:r>
            <a:r>
              <a:t> </a:t>
            </a:r>
            <a:r>
              <a:rPr>
                <a:solidFill>
                  <a:srgbClr val="008800"/>
                </a:solidFill>
              </a:rPr>
              <a:t>"Fred"</a:t>
            </a:r>
            <a:r>
              <a:rPr>
                <a:solidFill>
                  <a:srgbClr val="666600"/>
                </a:solidFill>
              </a:rPr>
              <a:t>)</a:t>
            </a:r>
            <a:r>
              <a:t>  </a:t>
            </a:r>
            <a:endParaRPr>
              <a:solidFill>
                <a:srgbClr val="333333"/>
              </a:solidFill>
            </a:endParaRPr>
          </a:p>
          <a:p>
            <a:pPr marL="0" indent="0">
              <a:buSzTx/>
              <a:buNone/>
              <a:defRPr sz="2200"/>
            </a:pPr>
            <a:r>
              <a:rPr>
                <a:solidFill>
                  <a:srgbClr val="333333"/>
                </a:solidFill>
              </a:rPr>
              <a:t>val sum = </a:t>
            </a:r>
            <a:r>
              <a:t>t</a:t>
            </a:r>
            <a:r>
              <a:rPr>
                <a:solidFill>
                  <a:srgbClr val="666600"/>
                </a:solidFill>
              </a:rPr>
              <a:t>.</a:t>
            </a:r>
            <a:r>
              <a:t>_1 </a:t>
            </a:r>
            <a:r>
              <a:rPr>
                <a:solidFill>
                  <a:srgbClr val="666600"/>
                </a:solidFill>
              </a:rPr>
              <a:t>+</a:t>
            </a:r>
            <a:r>
              <a:t> t</a:t>
            </a:r>
            <a:r>
              <a:rPr>
                <a:solidFill>
                  <a:srgbClr val="666600"/>
                </a:solidFill>
              </a:rPr>
              <a:t>.</a:t>
            </a:r>
            <a:r>
              <a:t>_2 </a:t>
            </a:r>
            <a:r>
              <a:rPr>
                <a:solidFill>
                  <a:srgbClr val="666600"/>
                </a:solidFill>
              </a:rPr>
              <a:t>+</a:t>
            </a:r>
            <a:r>
              <a:t> t</a:t>
            </a:r>
            <a:r>
              <a:rPr>
                <a:solidFill>
                  <a:srgbClr val="666600"/>
                </a:solidFill>
              </a:rPr>
              <a:t>.</a:t>
            </a:r>
            <a:r>
              <a:t>_3 </a:t>
            </a:r>
            <a:r>
              <a:rPr>
                <a:solidFill>
                  <a:srgbClr val="666600"/>
                </a:solidFill>
              </a:rPr>
              <a:t>+</a:t>
            </a:r>
            <a:r>
              <a:t> t</a:t>
            </a:r>
            <a:r>
              <a:rPr>
                <a:solidFill>
                  <a:srgbClr val="666600"/>
                </a:solidFill>
              </a:rPr>
              <a:t>.</a:t>
            </a:r>
            <a:r>
              <a:t>_4</a:t>
            </a:r>
          </a:p>
          <a:p>
            <a:pPr marL="0" indent="0">
              <a:buSzTx/>
              <a:buNone/>
              <a:defRPr sz="2200"/>
            </a:pPr>
            <a:r>
              <a:t>val sum = t.productIterator.reduceLeft(</a:t>
            </a:r>
            <a:endParaRPr>
              <a:solidFill>
                <a:srgbClr val="333333"/>
              </a:solidFill>
            </a:endParaRPr>
          </a:p>
          <a:p>
            <a:pPr marL="0" indent="0">
              <a:buSzTx/>
              <a:buNone/>
              <a:defRPr sz="2200"/>
            </a:pPr>
            <a:r>
              <a:rPr>
                <a:solidFill>
                  <a:srgbClr val="333333"/>
                </a:solidFill>
              </a:rPr>
              <a:t>t</a:t>
            </a:r>
            <a:r>
              <a:rPr>
                <a:solidFill>
                  <a:srgbClr val="666600"/>
                </a:solidFill>
              </a:rPr>
              <a:t>.</a:t>
            </a:r>
            <a:r>
              <a:t>productIterator</a:t>
            </a:r>
            <a:r>
              <a:rPr>
                <a:solidFill>
                  <a:srgbClr val="666600"/>
                </a:solidFill>
              </a:rPr>
              <a:t>.</a:t>
            </a:r>
            <a:r>
              <a:rPr>
                <a:solidFill>
                  <a:srgbClr val="000088"/>
                </a:solidFill>
              </a:rPr>
              <a:t>foreach</a:t>
            </a:r>
            <a:r>
              <a:rPr>
                <a:solidFill>
                  <a:srgbClr val="666600"/>
                </a:solidFill>
              </a:rPr>
              <a:t>{</a:t>
            </a:r>
            <a:r>
              <a:t> i </a:t>
            </a:r>
            <a:r>
              <a:rPr>
                <a:solidFill>
                  <a:srgbClr val="666600"/>
                </a:solidFill>
              </a:rPr>
              <a:t>=&gt;</a:t>
            </a:r>
            <a:r>
              <a:t>println</a:t>
            </a:r>
            <a:r>
              <a:rPr>
                <a:solidFill>
                  <a:srgbClr val="666600"/>
                </a:solidFill>
              </a:rPr>
              <a:t>(</a:t>
            </a:r>
            <a:r>
              <a:rPr>
                <a:solidFill>
                  <a:srgbClr val="008800"/>
                </a:solidFill>
              </a:rPr>
              <a:t>"Value = "</a:t>
            </a:r>
            <a:r>
              <a:t> </a:t>
            </a:r>
            <a:r>
              <a:rPr>
                <a:solidFill>
                  <a:srgbClr val="666600"/>
                </a:solidFill>
              </a:rPr>
              <a:t>+</a:t>
            </a:r>
            <a:r>
              <a:t> i </a:t>
            </a:r>
            <a:r>
              <a:rPr>
                <a:solidFill>
                  <a:srgbClr val="666600"/>
                </a:solidFill>
              </a:rPr>
              <a:t>)}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la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</a:t>
            </a:r>
          </a:p>
        </p:txBody>
      </p:sp>
      <p:sp>
        <p:nvSpPr>
          <p:cNvPr id="176" name="class Point(var x: Int, var y: Int) {…"/>
          <p:cNvSpPr txBox="1"/>
          <p:nvPr>
            <p:ph type="body" sz="half" idx="1"/>
          </p:nvPr>
        </p:nvSpPr>
        <p:spPr>
          <a:xfrm>
            <a:off x="1270000" y="2819400"/>
            <a:ext cx="4467275" cy="5842000"/>
          </a:xfrm>
          <a:prstGeom prst="rect">
            <a:avLst/>
          </a:prstGeom>
        </p:spPr>
        <p:txBody>
          <a:bodyPr/>
          <a:lstStyle/>
          <a:p>
            <a:pPr marL="0" indent="0" defTabSz="338835">
              <a:spcBef>
                <a:spcPts val="1700"/>
              </a:spcBef>
              <a:buSzTx/>
              <a:buNone/>
              <a:defRPr sz="2204"/>
            </a:pPr>
            <a:r>
              <a:t>class </a:t>
            </a:r>
            <a:r>
              <a:rPr>
                <a:solidFill>
                  <a:srgbClr val="A9B7C6"/>
                </a:solidFill>
              </a:rPr>
              <a:t>Point(</a:t>
            </a:r>
            <a:r>
              <a:t>var </a:t>
            </a:r>
            <a:r>
              <a:rPr>
                <a:solidFill>
                  <a:srgbClr val="A9B7C6"/>
                </a:solidFill>
              </a:rPr>
              <a:t>x: </a:t>
            </a:r>
            <a:r>
              <a:t>Int, </a:t>
            </a:r>
            <a:r>
              <a:t>var </a:t>
            </a:r>
            <a:r>
              <a:rPr>
                <a:solidFill>
                  <a:srgbClr val="A9B7C6"/>
                </a:solidFill>
              </a:rPr>
              <a:t>y: </a:t>
            </a:r>
            <a:r>
              <a:t>Int</a:t>
            </a:r>
            <a:r>
              <a:rPr>
                <a:solidFill>
                  <a:srgbClr val="A9B7C6"/>
                </a:solidFill>
              </a:rPr>
              <a:t>) {</a:t>
            </a:r>
          </a:p>
          <a:p>
            <a:pPr marL="0" indent="0" defTabSz="338835">
              <a:spcBef>
                <a:spcPts val="1700"/>
              </a:spcBef>
              <a:buSzTx/>
              <a:buNone/>
              <a:defRPr sz="2204"/>
            </a:pPr>
            <a:r>
              <a:t>  def this(x: Int) = this(x, 5)</a:t>
            </a:r>
          </a:p>
          <a:p>
            <a:pPr marL="0" indent="0" defTabSz="338835">
              <a:spcBef>
                <a:spcPts val="1700"/>
              </a:spcBef>
              <a:buSzTx/>
              <a:buNone/>
              <a:defRPr sz="2204"/>
            </a:pPr>
            <a:r>
              <a:t>  def move(dx: Int, dy: Int): Unit = {</a:t>
            </a:r>
          </a:p>
          <a:p>
            <a:pPr marL="0" indent="0" defTabSz="338835">
              <a:spcBef>
                <a:spcPts val="1700"/>
              </a:spcBef>
              <a:buSzTx/>
              <a:buNone/>
              <a:defRPr sz="2204"/>
            </a:pPr>
            <a:r>
              <a:t>    x = x + dx</a:t>
            </a:r>
          </a:p>
          <a:p>
            <a:pPr marL="0" indent="0" defTabSz="338835">
              <a:spcBef>
                <a:spcPts val="1700"/>
              </a:spcBef>
              <a:buSzTx/>
              <a:buNone/>
              <a:defRPr sz="2204"/>
            </a:pPr>
            <a:r>
              <a:t>    y = y + dy</a:t>
            </a:r>
          </a:p>
          <a:p>
            <a:pPr marL="0" indent="0" defTabSz="338835">
              <a:spcBef>
                <a:spcPts val="1700"/>
              </a:spcBef>
              <a:buSzTx/>
              <a:buNone/>
              <a:defRPr sz="2204"/>
            </a:pPr>
            <a:r>
              <a:t>  }</a:t>
            </a:r>
          </a:p>
          <a:p>
            <a:pPr marL="0" indent="0" defTabSz="338835">
              <a:spcBef>
                <a:spcPts val="1700"/>
              </a:spcBef>
              <a:buSzTx/>
              <a:buNone/>
              <a:defRPr sz="2204"/>
            </a:pPr>
            <a:r>
              <a:t>  override def toString: String =</a:t>
            </a:r>
          </a:p>
          <a:p>
            <a:pPr marL="0" indent="0" defTabSz="338835">
              <a:spcBef>
                <a:spcPts val="1700"/>
              </a:spcBef>
              <a:buSzTx/>
              <a:buNone/>
              <a:defRPr sz="2204"/>
            </a:pPr>
            <a:r>
              <a:t>    s"($x, $y)"</a:t>
            </a:r>
          </a:p>
          <a:p>
            <a:pPr marL="0" indent="0" defTabSz="338835">
              <a:spcBef>
                <a:spcPts val="1700"/>
              </a:spcBef>
              <a:buSzTx/>
              <a:buNone/>
              <a:defRPr sz="2204"/>
            </a:pPr>
            <a:r>
              <a:t>}</a:t>
            </a:r>
          </a:p>
        </p:txBody>
      </p:sp>
      <p:sp>
        <p:nvSpPr>
          <p:cNvPr id="177" name="val point1 = new Point(2, 3)…"/>
          <p:cNvSpPr txBox="1"/>
          <p:nvPr/>
        </p:nvSpPr>
        <p:spPr>
          <a:xfrm>
            <a:off x="7502028" y="4089399"/>
            <a:ext cx="6562181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3000"/>
              </a:spcBef>
              <a:defRPr sz="2200"/>
            </a:pPr>
            <a:r>
              <a:t>val point1 = new Point(2, 3)</a:t>
            </a:r>
          </a:p>
          <a:p>
            <a:pPr algn="l">
              <a:spcBef>
                <a:spcPts val="3000"/>
              </a:spcBef>
              <a:defRPr sz="2200"/>
            </a:pPr>
            <a:r>
              <a:t>println(point1.x)  // 2</a:t>
            </a:r>
          </a:p>
          <a:p>
            <a:pPr algn="l">
              <a:spcBef>
                <a:spcPts val="3000"/>
              </a:spcBef>
              <a:defRPr sz="2200"/>
            </a:pPr>
            <a:r>
              <a:t>println(point1)  // prints (x, y)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r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trait</a:t>
            </a:r>
          </a:p>
        </p:txBody>
      </p:sp>
      <p:sp>
        <p:nvSpPr>
          <p:cNvPr id="180" name="Scala Trait(特征) 相当于 Java 的接口…"/>
          <p:cNvSpPr txBox="1"/>
          <p:nvPr>
            <p:ph type="body" sz="quarter" idx="1"/>
          </p:nvPr>
        </p:nvSpPr>
        <p:spPr>
          <a:xfrm>
            <a:off x="1270000" y="2819400"/>
            <a:ext cx="10464800" cy="1987947"/>
          </a:xfrm>
          <a:prstGeom prst="rect">
            <a:avLst/>
          </a:prstGeom>
        </p:spPr>
        <p:txBody>
          <a:bodyPr/>
          <a:lstStyle/>
          <a:p>
            <a:pPr marL="328929" indent="-328929" defTabSz="408940">
              <a:spcBef>
                <a:spcPts val="2100"/>
              </a:spcBef>
              <a:buBlip>
                <a:blip r:embed="rId2"/>
              </a:buBlip>
              <a:defRPr sz="2660"/>
            </a:pPr>
            <a:r>
              <a:t>Scala Trait(特征) 相当于 Java 的接口</a:t>
            </a:r>
          </a:p>
          <a:p>
            <a:pPr marL="328929" indent="-328929" defTabSz="408940">
              <a:spcBef>
                <a:spcPts val="2100"/>
              </a:spcBef>
              <a:buBlip>
                <a:blip r:embed="rId2"/>
              </a:buBlip>
              <a:defRPr sz="2660"/>
            </a:pPr>
            <a:r>
              <a:t>与接口不同的是，它还可以定义属性和方法的实现</a:t>
            </a:r>
          </a:p>
        </p:txBody>
      </p:sp>
      <p:sp>
        <p:nvSpPr>
          <p:cNvPr id="181" name="trait Equal {…"/>
          <p:cNvSpPr txBox="1"/>
          <p:nvPr/>
        </p:nvSpPr>
        <p:spPr>
          <a:xfrm>
            <a:off x="1271792" y="4775199"/>
            <a:ext cx="4443550" cy="340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3000"/>
              </a:spcBef>
              <a:defRPr sz="2200"/>
            </a:pPr>
            <a:r>
              <a:t>trait </a:t>
            </a:r>
            <a:r>
              <a:rPr>
                <a:solidFill>
                  <a:srgbClr val="660066"/>
                </a:solidFill>
              </a:rPr>
              <a:t>Equal</a:t>
            </a:r>
            <a:r>
              <a:t> </a:t>
            </a:r>
            <a:r>
              <a:rPr>
                <a:solidFill>
                  <a:srgbClr val="666600"/>
                </a:solidFill>
              </a:rPr>
              <a:t>{</a:t>
            </a:r>
          </a:p>
          <a:p>
            <a:pPr algn="l">
              <a:spcBef>
                <a:spcPts val="3000"/>
              </a:spcBef>
              <a:defRPr sz="2200"/>
            </a:pPr>
            <a:r>
              <a:t>  def isEqual(x: Any): Boolean</a:t>
            </a:r>
          </a:p>
          <a:p>
            <a:pPr algn="l">
              <a:spcBef>
                <a:spcPts val="3000"/>
              </a:spcBef>
              <a:defRPr sz="2200"/>
            </a:pPr>
            <a:r>
              <a:t>  def isNotEqual(x: Any): Boolean = !isEqual(x)</a:t>
            </a:r>
          </a:p>
          <a:p>
            <a:pPr algn="l">
              <a:spcBef>
                <a:spcPts val="3000"/>
              </a:spcBef>
              <a:defRPr sz="2200"/>
            </a:pPr>
            <a:r>
              <a:t>}</a:t>
            </a:r>
          </a:p>
        </p:txBody>
      </p:sp>
      <p:sp>
        <p:nvSpPr>
          <p:cNvPr id="182" name="class Point(xc: Int, yc: Int) extends Equal {…"/>
          <p:cNvSpPr txBox="1"/>
          <p:nvPr/>
        </p:nvSpPr>
        <p:spPr>
          <a:xfrm>
            <a:off x="5909741" y="4311649"/>
            <a:ext cx="4864275" cy="514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000"/>
              </a:spcBef>
              <a:defRPr sz="2000"/>
            </a:pPr>
            <a:r>
              <a:t>class Point(xc: Int, yc: Int) extends Equal {</a:t>
            </a:r>
          </a:p>
          <a:p>
            <a:pPr algn="l">
              <a:spcBef>
                <a:spcPts val="3000"/>
              </a:spcBef>
              <a:defRPr sz="2000"/>
            </a:pPr>
            <a:r>
              <a:t>  var x: Int = xc</a:t>
            </a:r>
          </a:p>
          <a:p>
            <a:pPr algn="l">
              <a:spcBef>
                <a:spcPts val="3000"/>
              </a:spcBef>
              <a:defRPr sz="2000"/>
            </a:pPr>
            <a:r>
              <a:t>  var y: Int = yc</a:t>
            </a:r>
          </a:p>
          <a:p>
            <a:pPr algn="l">
              <a:spcBef>
                <a:spcPts val="3000"/>
              </a:spcBef>
              <a:defRPr sz="2000"/>
            </a:pPr>
            <a:r>
              <a:t>  def isEqual(obj: Any) =</a:t>
            </a:r>
          </a:p>
          <a:p>
            <a:pPr algn="l">
              <a:spcBef>
                <a:spcPts val="3000"/>
              </a:spcBef>
              <a:defRPr sz="2000"/>
            </a:pPr>
            <a:r>
              <a:t>    obj.isInstanceOf[Point] &amp;&amp;</a:t>
            </a:r>
          </a:p>
          <a:p>
            <a:pPr algn="l">
              <a:spcBef>
                <a:spcPts val="3000"/>
              </a:spcBef>
              <a:defRPr sz="2000"/>
            </a:pPr>
            <a:r>
              <a:t>    obj.asInstanceOf[Point].x == x</a:t>
            </a:r>
          </a:p>
          <a:p>
            <a:pPr algn="l">
              <a:spcBef>
                <a:spcPts val="3000"/>
              </a:spcBef>
              <a:defRPr sz="20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http://docs.scala-lang.org/tour/classes.html"/>
          <p:cNvSpPr txBox="1"/>
          <p:nvPr>
            <p:ph type="body" idx="13"/>
          </p:nvPr>
        </p:nvSpPr>
        <p:spPr>
          <a:xfrm>
            <a:off x="1270000" y="4267200"/>
            <a:ext cx="10464800" cy="850900"/>
          </a:xfrm>
          <a:prstGeom prst="rect">
            <a:avLst/>
          </a:prstGeom>
        </p:spPr>
        <p:txBody>
          <a:bodyPr/>
          <a:lstStyle/>
          <a:p>
            <a:pPr/>
            <a:r>
              <a:t>http://docs.scala-lang.org/tour/classes.html</a:t>
            </a:r>
          </a:p>
        </p:txBody>
      </p:sp>
      <p:sp>
        <p:nvSpPr>
          <p:cNvPr id="185" name="文本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hank yo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cala概念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scala概念</a:t>
            </a:r>
          </a:p>
          <a:p>
            <a:pPr>
              <a:buBlip>
                <a:blip r:embed="rId2"/>
              </a:buBlip>
            </a:pPr>
            <a:r>
              <a:t>HelloWorld</a:t>
            </a:r>
          </a:p>
          <a:p>
            <a:pPr>
              <a:buBlip>
                <a:blip r:embed="rId2"/>
              </a:buBlip>
            </a:pPr>
            <a:r>
              <a:t>why scala</a:t>
            </a:r>
          </a:p>
          <a:p>
            <a:pPr>
              <a:buBlip>
                <a:blip r:embed="rId2"/>
              </a:buBlip>
            </a:pPr>
            <a:r>
              <a:t>语法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cala概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scala概念</a:t>
            </a:r>
          </a:p>
        </p:txBody>
      </p:sp>
      <p:sp>
        <p:nvSpPr>
          <p:cNvPr id="125" name="scala是一门多范式的编程语言，并集成面向对象编程和函数式编程的各种特性。…"/>
          <p:cNvSpPr txBox="1"/>
          <p:nvPr>
            <p:ph type="body" idx="4294967295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scala是一门多范式的编程语言，并集成</a:t>
            </a:r>
            <a:r>
              <a:rPr u="sng"/>
              <a:t>面向对象编程</a:t>
            </a:r>
            <a:r>
              <a:t>和</a:t>
            </a:r>
            <a:r>
              <a:rPr u="sng"/>
              <a:t>函数式编程</a:t>
            </a:r>
            <a:r>
              <a:t>的各种特性。</a:t>
            </a:r>
          </a:p>
          <a:p>
            <a:pPr>
              <a:buBlip>
                <a:blip r:embed="rId2"/>
              </a:buBlip>
            </a:pPr>
            <a:r>
              <a:t>scala源代码被编译成Java字节码，所以它可以运行于JVM之上，并可以调用现有的Java类库。</a:t>
            </a:r>
          </a:p>
        </p:txBody>
      </p:sp>
      <p:pic>
        <p:nvPicPr>
          <p:cNvPr id="126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71950" y="2336800"/>
            <a:ext cx="4660900" cy="508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HelloWor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HelloWorld</a:t>
            </a:r>
          </a:p>
        </p:txBody>
      </p:sp>
      <p:sp>
        <p:nvSpPr>
          <p:cNvPr id="129" name="第一个Scala程序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578358">
              <a:spcBef>
                <a:spcPts val="2900"/>
              </a:spcBef>
              <a:buSzTx/>
              <a:buNone/>
              <a:defRPr sz="3564"/>
            </a:pPr>
            <a:r>
              <a:t>第一个Scala程序</a:t>
            </a:r>
          </a:p>
          <a:p>
            <a:pPr marL="0" indent="0" defTabSz="578358">
              <a:spcBef>
                <a:spcPts val="2900"/>
              </a:spcBef>
              <a:buSzTx/>
              <a:buNone/>
              <a:defRPr sz="2376"/>
            </a:pPr>
            <a:r>
              <a:t>Object HelloWorld {</a:t>
            </a:r>
          </a:p>
          <a:p>
            <a:pPr lvl="1" marL="0" indent="226313" defTabSz="578358">
              <a:spcBef>
                <a:spcPts val="2900"/>
              </a:spcBef>
              <a:buSzTx/>
              <a:buNone/>
              <a:defRPr sz="2376"/>
            </a:pPr>
            <a:r>
              <a:t>def main(args : Array[String]) {</a:t>
            </a:r>
          </a:p>
          <a:p>
            <a:pPr lvl="3" marL="0" indent="678941" defTabSz="578358">
              <a:spcBef>
                <a:spcPts val="2900"/>
              </a:spcBef>
              <a:buSzTx/>
              <a:buNone/>
              <a:defRPr sz="2376"/>
            </a:pPr>
            <a:r>
              <a:t>println(“HelloWorld”)</a:t>
            </a:r>
          </a:p>
          <a:p>
            <a:pPr lvl="1" marL="0" indent="226313" defTabSz="578358">
              <a:spcBef>
                <a:spcPts val="2900"/>
              </a:spcBef>
              <a:buSzTx/>
              <a:buNone/>
              <a:defRPr sz="2376"/>
            </a:pPr>
            <a:r>
              <a:t>}</a:t>
            </a:r>
          </a:p>
          <a:p>
            <a:pPr marL="0" indent="0" defTabSz="578358">
              <a:spcBef>
                <a:spcPts val="2900"/>
              </a:spcBef>
              <a:buSzTx/>
              <a:buNone/>
              <a:defRPr sz="2376"/>
            </a:pPr>
            <a:r>
              <a:t>}</a:t>
            </a:r>
            <a:endParaRPr sz="1979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why scal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scala</a:t>
            </a:r>
          </a:p>
        </p:txBody>
      </p:sp>
      <p:sp>
        <p:nvSpPr>
          <p:cNvPr id="132" name="兼容（java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兼容（java)</a:t>
            </a:r>
          </a:p>
          <a:p>
            <a:pPr>
              <a:buBlip>
                <a:blip r:embed="rId2"/>
              </a:buBlip>
            </a:pPr>
            <a:r>
              <a:t>简洁</a:t>
            </a:r>
          </a:p>
          <a:p>
            <a:pPr>
              <a:buBlip>
                <a:blip r:embed="rId2"/>
              </a:buBlip>
            </a:pPr>
            <a:r>
              <a:t>高阶（函数式语言）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兼容(java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兼容(java)</a:t>
            </a:r>
          </a:p>
        </p:txBody>
      </p:sp>
      <p:sp>
        <p:nvSpPr>
          <p:cNvPr id="135" name="scala程序会被编译为JVM的字节码"/>
          <p:cNvSpPr txBox="1"/>
          <p:nvPr>
            <p:ph type="body" sz="quarter" idx="1"/>
          </p:nvPr>
        </p:nvSpPr>
        <p:spPr>
          <a:xfrm>
            <a:off x="1752600" y="2762646"/>
            <a:ext cx="10464800" cy="971154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scala程序会被编译为</a:t>
            </a:r>
            <a:r>
              <a:rPr>
                <a:latin typeface="Times"/>
                <a:ea typeface="Times"/>
                <a:cs typeface="Times"/>
                <a:sym typeface="Times"/>
              </a:rPr>
              <a:t>JVM</a:t>
            </a:r>
            <a:r>
              <a:t>的字节码</a:t>
            </a:r>
          </a:p>
        </p:txBody>
      </p:sp>
      <p:pic>
        <p:nvPicPr>
          <p:cNvPr id="136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900" y="2762646"/>
            <a:ext cx="12573000" cy="4635501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cala代码可以调用Java方法，访问Java字段，继承自Java类和实现Java接口，这些都不需要"/>
          <p:cNvSpPr txBox="1"/>
          <p:nvPr/>
        </p:nvSpPr>
        <p:spPr>
          <a:xfrm>
            <a:off x="1752600" y="3753246"/>
            <a:ext cx="10464800" cy="1905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69900" indent="-469900" algn="l">
              <a:spcBef>
                <a:spcPts val="3000"/>
              </a:spcBef>
              <a:buSzPct val="25000"/>
              <a:buBlip>
                <a:blip r:embed="rId2"/>
              </a:buBlip>
              <a:defRPr sz="3800"/>
            </a:pPr>
            <a:r>
              <a:t>scala代码可以调用</a:t>
            </a:r>
            <a:r>
              <a:rPr>
                <a:latin typeface="Times"/>
                <a:ea typeface="Times"/>
                <a:cs typeface="Times"/>
                <a:sym typeface="Times"/>
              </a:rPr>
              <a:t>Java</a:t>
            </a:r>
            <a:r>
              <a:t>方法，访问</a:t>
            </a:r>
            <a:r>
              <a:rPr>
                <a:latin typeface="Times"/>
                <a:ea typeface="Times"/>
                <a:cs typeface="Times"/>
                <a:sym typeface="Times"/>
              </a:rPr>
              <a:t>Java</a:t>
            </a:r>
            <a:r>
              <a:t>字段，继承自</a:t>
            </a:r>
            <a:r>
              <a:rPr>
                <a:latin typeface="Times"/>
                <a:ea typeface="Times"/>
                <a:cs typeface="Times"/>
                <a:sym typeface="Times"/>
              </a:rPr>
              <a:t>Java</a:t>
            </a:r>
            <a:r>
              <a:t>类和实现</a:t>
            </a:r>
            <a:r>
              <a:rPr>
                <a:latin typeface="Times"/>
                <a:ea typeface="Times"/>
                <a:cs typeface="Times"/>
                <a:sym typeface="Times"/>
              </a:rPr>
              <a:t>Java</a:t>
            </a:r>
            <a:r>
              <a:t>接口，这些都不需要</a:t>
            </a:r>
          </a:p>
        </p:txBody>
      </p:sp>
      <p:sp>
        <p:nvSpPr>
          <p:cNvPr id="138" name="scala 极度重用了 Java 类型"/>
          <p:cNvSpPr txBox="1"/>
          <p:nvPr/>
        </p:nvSpPr>
        <p:spPr>
          <a:xfrm>
            <a:off x="1752600" y="5366146"/>
            <a:ext cx="10464800" cy="1905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69900" indent="-469900" algn="l">
              <a:spcBef>
                <a:spcPts val="3000"/>
              </a:spcBef>
              <a:buSzPct val="25000"/>
              <a:buBlip>
                <a:blip r:embed="rId2"/>
              </a:buBlip>
              <a:defRPr sz="3800"/>
            </a:pPr>
            <a:r>
              <a:t>scala 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极度重用了 </a:t>
            </a:r>
            <a:r>
              <a:t>Java 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类型</a:t>
            </a:r>
          </a:p>
        </p:txBody>
      </p:sp>
      <p:pic>
        <p:nvPicPr>
          <p:cNvPr id="139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57400" y="920750"/>
            <a:ext cx="9271000" cy="791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5900" y="2995531"/>
            <a:ext cx="12573000" cy="3762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xit" nodeType="clickEffect" presetSubtype="2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xit" nodeType="clickEffect" presetSubtype="32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8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xit" nodeType="clickEffect" presetSubtype="32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2"/>
      <p:bldP build="whole" bldLvl="1" animBg="1" rev="0" advAuto="0" spid="135" grpId="1"/>
      <p:bldP build="whole" bldLvl="1" animBg="1" rev="0" advAuto="0" spid="140" grpId="8"/>
      <p:bldP build="whole" bldLvl="1" animBg="1" rev="0" advAuto="0" spid="140" grpId="9"/>
      <p:bldP build="whole" bldLvl="1" animBg="1" rev="0" advAuto="0" spid="136" grpId="3"/>
      <p:bldP build="whole" bldLvl="1" animBg="1" rev="0" advAuto="0" spid="136" grpId="4"/>
      <p:bldP build="whole" bldLvl="1" animBg="1" rev="0" advAuto="0" spid="139" grpId="6"/>
      <p:bldP build="whole" bldLvl="1" animBg="1" rev="0" advAuto="0" spid="138" grpId="5"/>
      <p:bldP build="whole" bldLvl="1" animBg="1" rev="0" advAuto="0" spid="139" grpId="7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简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简洁</a:t>
            </a:r>
          </a:p>
        </p:txBody>
      </p:sp>
      <p:sp>
        <p:nvSpPr>
          <p:cNvPr id="143" name="Java 创建一个类…"/>
          <p:cNvSpPr txBox="1"/>
          <p:nvPr>
            <p:ph type="body" idx="1"/>
          </p:nvPr>
        </p:nvSpPr>
        <p:spPr>
          <a:xfrm>
            <a:off x="1168400" y="3111500"/>
            <a:ext cx="10464800" cy="5568256"/>
          </a:xfrm>
          <a:prstGeom prst="rect">
            <a:avLst/>
          </a:prstGeom>
        </p:spPr>
        <p:txBody>
          <a:bodyPr/>
          <a:lstStyle/>
          <a:p>
            <a:pPr marL="0" indent="0" defTabSz="373887">
              <a:spcBef>
                <a:spcPts val="1900"/>
              </a:spcBef>
              <a:buSzTx/>
              <a:buNone/>
              <a:defRPr sz="2432"/>
            </a:pPr>
            <a:r>
              <a:t>Java 创建一个类 </a:t>
            </a:r>
          </a:p>
          <a:p>
            <a:pPr marL="0" indent="0" defTabSz="373887">
              <a:spcBef>
                <a:spcPts val="1900"/>
              </a:spcBef>
              <a:buSzTx/>
              <a:buNone/>
              <a:defRPr sz="1536"/>
            </a:pPr>
            <a:r>
              <a:rPr>
                <a:solidFill>
                  <a:srgbClr val="CC7831"/>
                </a:solidFill>
              </a:rPr>
              <a:t>public class </a:t>
            </a:r>
            <a:r>
              <a:t>MyClassJava {</a:t>
            </a:r>
          </a:p>
          <a:p>
            <a:pPr marL="0" indent="0" defTabSz="373887">
              <a:spcBef>
                <a:spcPts val="1900"/>
              </a:spcBef>
              <a:buSzTx/>
              <a:buNone/>
              <a:defRPr sz="1536"/>
            </a:pPr>
            <a:r>
              <a:t>    private int index;</a:t>
            </a:r>
          </a:p>
          <a:p>
            <a:pPr marL="0" indent="0" defTabSz="373887">
              <a:spcBef>
                <a:spcPts val="1900"/>
              </a:spcBef>
              <a:buSzTx/>
              <a:buNone/>
              <a:defRPr sz="1536"/>
            </a:pPr>
            <a:r>
              <a:t>    private String name;</a:t>
            </a:r>
          </a:p>
          <a:p>
            <a:pPr marL="0" indent="0" defTabSz="373887">
              <a:spcBef>
                <a:spcPts val="1900"/>
              </a:spcBef>
              <a:buSzTx/>
              <a:buNone/>
              <a:defRPr sz="1536"/>
            </a:pPr>
            <a:r>
              <a:t>    public MyClassJava(int index, String name) {</a:t>
            </a:r>
          </a:p>
          <a:p>
            <a:pPr marL="0" indent="0" defTabSz="373887">
              <a:spcBef>
                <a:spcPts val="1900"/>
              </a:spcBef>
              <a:buSzTx/>
              <a:buNone/>
              <a:defRPr sz="1536"/>
            </a:pPr>
            <a:r>
              <a:t>        this.index = index;</a:t>
            </a:r>
          </a:p>
          <a:p>
            <a:pPr marL="0" indent="0" defTabSz="373887">
              <a:spcBef>
                <a:spcPts val="1900"/>
              </a:spcBef>
              <a:buSzTx/>
              <a:buNone/>
              <a:defRPr sz="1536"/>
            </a:pPr>
            <a:r>
              <a:t>        this.name = name;</a:t>
            </a:r>
          </a:p>
          <a:p>
            <a:pPr marL="0" indent="0" defTabSz="373887">
              <a:spcBef>
                <a:spcPts val="1900"/>
              </a:spcBef>
              <a:buSzTx/>
              <a:buNone/>
              <a:defRPr sz="1536"/>
            </a:pPr>
            <a:r>
              <a:t>    }</a:t>
            </a:r>
          </a:p>
          <a:p>
            <a:pPr marL="0" indent="0" defTabSz="373887">
              <a:spcBef>
                <a:spcPts val="1900"/>
              </a:spcBef>
              <a:buSzTx/>
              <a:buNone/>
              <a:defRPr sz="1536"/>
            </a:pPr>
            <a:r>
              <a:t>}</a:t>
            </a:r>
          </a:p>
        </p:txBody>
      </p:sp>
      <p:sp>
        <p:nvSpPr>
          <p:cNvPr id="144" name="scala创建一个类…"/>
          <p:cNvSpPr txBox="1"/>
          <p:nvPr/>
        </p:nvSpPr>
        <p:spPr>
          <a:xfrm>
            <a:off x="4215134" y="7274122"/>
            <a:ext cx="6174731" cy="1326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scala创建一个类</a:t>
            </a:r>
          </a:p>
          <a:p>
            <a:pPr>
              <a:defRPr sz="2400"/>
            </a:pPr>
            <a:r>
              <a:t>class MyClassScala (index: Int, name: String)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高阶（函数式语言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高阶（函数式语言）</a:t>
            </a:r>
          </a:p>
        </p:txBody>
      </p:sp>
      <p:sp>
        <p:nvSpPr>
          <p:cNvPr id="147" name="高阶函数（Higher-Order Function）就是操作其他函数的函数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9531" indent="-319531" defTabSz="397256">
              <a:spcBef>
                <a:spcPts val="2000"/>
              </a:spcBef>
              <a:buSzPct val="125000"/>
              <a:buChar char="•"/>
              <a:defRPr sz="2584"/>
            </a:pPr>
            <a:r>
              <a:t>高阶函数（Higher-Order Function）就是操作其他函数的函数。</a:t>
            </a:r>
          </a:p>
          <a:p>
            <a:pPr marL="0" indent="0" defTabSz="397256">
              <a:spcBef>
                <a:spcPts val="2000"/>
              </a:spcBef>
              <a:buSzTx/>
              <a:buNone/>
              <a:defRPr sz="1632"/>
            </a:pPr>
            <a:r>
              <a:t>Scala 中允许使用高阶函数, 高阶函数可以使用其他函数作为参数，或者使用函数作为输出结果。</a:t>
            </a:r>
          </a:p>
          <a:p>
            <a:pPr marL="0" indent="0" defTabSz="397256">
              <a:spcBef>
                <a:spcPts val="2000"/>
              </a:spcBef>
              <a:buSzTx/>
              <a:buNone/>
              <a:defRPr sz="2584"/>
            </a:pPr>
            <a:r>
              <a:t>java 中</a:t>
            </a:r>
          </a:p>
          <a:p>
            <a:pPr marL="0" indent="0" defTabSz="397256">
              <a:spcBef>
                <a:spcPts val="2000"/>
              </a:spcBef>
              <a:buSzTx/>
              <a:buNone/>
              <a:defRPr sz="1632"/>
            </a:pPr>
            <a:r>
              <a:t>boolean nameHasUpperCase = false;</a:t>
            </a:r>
            <a:br/>
            <a:r>
              <a:t>for (int i = 0; i &lt; name.length(); ++i) { </a:t>
            </a:r>
          </a:p>
          <a:p>
            <a:pPr marL="0" indent="0" defTabSz="397256">
              <a:spcBef>
                <a:spcPts val="2000"/>
              </a:spcBef>
              <a:buSzTx/>
              <a:buNone/>
              <a:defRPr sz="1632"/>
            </a:pPr>
            <a:r>
              <a:t>  if (Character.isUpperCase(name.charAt(i))) {</a:t>
            </a:r>
          </a:p>
          <a:p>
            <a:pPr marL="0" indent="0" defTabSz="397256">
              <a:spcBef>
                <a:spcPts val="2000"/>
              </a:spcBef>
              <a:buSzTx/>
              <a:buNone/>
              <a:defRPr sz="1632"/>
            </a:pPr>
            <a:r>
              <a:t>    nameHasUpperCase = true;</a:t>
            </a:r>
          </a:p>
          <a:p>
            <a:pPr marL="0" indent="0" defTabSz="397256">
              <a:spcBef>
                <a:spcPts val="2000"/>
              </a:spcBef>
              <a:buSzTx/>
              <a:buNone/>
              <a:defRPr sz="1632"/>
            </a:pPr>
            <a:r>
              <a:t>    break;</a:t>
            </a:r>
          </a:p>
          <a:p>
            <a:pPr marL="0" indent="0" defTabSz="397256">
              <a:spcBef>
                <a:spcPts val="2000"/>
              </a:spcBef>
              <a:buSzTx/>
              <a:buNone/>
              <a:defRPr sz="1632"/>
            </a:pPr>
            <a:r>
              <a:t>} } </a:t>
            </a:r>
          </a:p>
        </p:txBody>
      </p:sp>
      <p:sp>
        <p:nvSpPr>
          <p:cNvPr id="148" name="scala中…"/>
          <p:cNvSpPr txBox="1"/>
          <p:nvPr/>
        </p:nvSpPr>
        <p:spPr>
          <a:xfrm>
            <a:off x="3597622" y="6893122"/>
            <a:ext cx="7741742" cy="2418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scala中</a:t>
            </a:r>
          </a:p>
          <a:p>
            <a:pPr algn="l">
              <a:spcBef>
                <a:spcPts val="3000"/>
              </a:spcBef>
              <a:defRPr sz="2400"/>
            </a:pPr>
            <a:r>
              <a:t>val nameHasUpperCase = name.exists(_.isUpperCase)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xit" nodeType="click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8" grpId="1"/>
      <p:bldP build="whole" bldLvl="1" animBg="1" rev="0" advAuto="0" spid="148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变量val、va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变量val、var</a:t>
            </a:r>
          </a:p>
        </p:txBody>
      </p:sp>
      <p:sp>
        <p:nvSpPr>
          <p:cNvPr id="151" name="变量定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3027" indent="-343027" defTabSz="426466">
              <a:spcBef>
                <a:spcPts val="2100"/>
              </a:spcBef>
              <a:buBlip>
                <a:blip r:embed="rId2"/>
              </a:buBlip>
              <a:defRPr sz="2774"/>
            </a:pPr>
            <a:r>
              <a:t>变量定义</a:t>
            </a:r>
          </a:p>
          <a:p>
            <a:pPr marL="0" indent="0" defTabSz="426466">
              <a:spcBef>
                <a:spcPts val="2100"/>
              </a:spcBef>
              <a:buSzTx/>
              <a:buNone/>
              <a:defRPr sz="1752"/>
            </a:pPr>
            <a:r>
              <a:t>val   name  :  类型  = 值;</a:t>
            </a:r>
          </a:p>
          <a:p>
            <a:pPr marL="343027" indent="-343027" defTabSz="426466">
              <a:spcBef>
                <a:spcPts val="2100"/>
              </a:spcBef>
              <a:buBlip>
                <a:blip r:embed="rId2"/>
              </a:buBlip>
              <a:defRPr sz="2774"/>
            </a:pPr>
            <a:r>
              <a:t>可变变量var</a:t>
            </a:r>
          </a:p>
          <a:p>
            <a:pPr marL="0" indent="0" defTabSz="426466">
              <a:spcBef>
                <a:spcPts val="2100"/>
              </a:spcBef>
              <a:buSzTx/>
              <a:buNone/>
              <a:defRPr sz="1752"/>
            </a:pPr>
            <a:r>
              <a:t>var x ：Int = 5;   x=10;</a:t>
            </a:r>
          </a:p>
          <a:p>
            <a:pPr marL="343027" indent="-343027" defTabSz="426466">
              <a:spcBef>
                <a:spcPts val="2100"/>
              </a:spcBef>
              <a:buBlip>
                <a:blip r:embed="rId2"/>
              </a:buBlip>
              <a:defRPr sz="2774"/>
            </a:pPr>
            <a:r>
              <a:t>不可变变量val(相当于final)</a:t>
            </a:r>
          </a:p>
          <a:p>
            <a:pPr marL="0" indent="0" defTabSz="426466">
              <a:spcBef>
                <a:spcPts val="2100"/>
              </a:spcBef>
              <a:buSzTx/>
              <a:buNone/>
              <a:defRPr sz="1752"/>
            </a:pPr>
            <a:r>
              <a:t>val x = 5;  x = 10; </a:t>
            </a:r>
          </a:p>
          <a:p>
            <a:pPr marL="0" indent="0" defTabSz="426466">
              <a:spcBef>
                <a:spcPts val="2100"/>
              </a:spcBef>
              <a:buSzTx/>
              <a:buNone/>
              <a:defRPr sz="1752"/>
            </a:pPr>
            <a:r>
              <a:t>val x: HashMap[Int, String] = new HashMap[Int, String]()</a:t>
            </a:r>
          </a:p>
          <a:p>
            <a:pPr marL="0" indent="0" defTabSz="426466">
              <a:spcBef>
                <a:spcPts val="2100"/>
              </a:spcBef>
              <a:buSzTx/>
              <a:buNone/>
              <a:defRPr sz="1752"/>
            </a:pPr>
            <a:r>
              <a:t>val x: Map[Int, String] = new HashMap()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