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0" r:id="rId2"/>
  </p:sldMasterIdLst>
  <p:notesMasterIdLst>
    <p:notesMasterId r:id="rId25"/>
  </p:notesMasterIdLst>
  <p:sldIdLst>
    <p:sldId id="261" r:id="rId3"/>
    <p:sldId id="365" r:id="rId4"/>
    <p:sldId id="367" r:id="rId5"/>
    <p:sldId id="351" r:id="rId6"/>
    <p:sldId id="366" r:id="rId7"/>
    <p:sldId id="368" r:id="rId8"/>
    <p:sldId id="372" r:id="rId9"/>
    <p:sldId id="373" r:id="rId10"/>
    <p:sldId id="369" r:id="rId11"/>
    <p:sldId id="370" r:id="rId12"/>
    <p:sldId id="352" r:id="rId13"/>
    <p:sldId id="354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08" r:id="rId22"/>
    <p:sldId id="299" r:id="rId23"/>
    <p:sldId id="333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FF0000"/>
    <a:srgbClr val="5B9BD5"/>
    <a:srgbClr val="262626"/>
    <a:srgbClr val="203864"/>
    <a:srgbClr val="7F7F7F"/>
    <a:srgbClr val="22475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9" autoAdjust="0"/>
  </p:normalViewPr>
  <p:slideViewPr>
    <p:cSldViewPr snapToGrid="0">
      <p:cViewPr varScale="1">
        <p:scale>
          <a:sx n="106" d="100"/>
          <a:sy n="106" d="100"/>
        </p:scale>
        <p:origin x="17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E6CE58-9044-4F77-B00B-AF495C5AD438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7913A-E483-4377-802F-924CE4B16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48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04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13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4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14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51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方法的思想还是空间换时间，使用缓冲技术，则每次都是写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写满了才会把数据刷到磁盘（刷盘的过程是调用构造方法中传入的节点流的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来实现的，而不是直接调用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write(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实现），没有使用缓冲技术，那么每个字节都需要消耗本地的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资源，写一个字节，使用一次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资源，然后再阻塞再写，如此重复。</a:t>
            </a:r>
            <a:endParaRPr lang="zh-CN" altLang="en-US" dirty="0"/>
          </a:p>
          <a:p>
            <a:pPr marL="0" indent="0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15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35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，思想是将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中的数据刷到磁盘。使用了缓冲流技术，如果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buf.length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，则直接将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中的数据刷盘；如果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buf.length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，则将数据写入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写满了才会刷盘，刷盘的过程也是调用构造方法中传入的节点流的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缓冲流之所以能够提高性能，主要是利用了在内存中开辟的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空间来实现的，减少了直接消耗系统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资源的次数，从而提高了性能。</a:t>
            </a:r>
            <a:endParaRPr lang="zh-CN" altLang="en-US" dirty="0"/>
          </a:p>
          <a:p>
            <a:pPr marL="0" indent="0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16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7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17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03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itchFamily="2" charset="-122"/>
              </a:rPr>
              <a:t>18</a:t>
            </a:fld>
            <a:endParaRPr lang="zh-CN" altLang="en-US">
              <a:latin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07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1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的含义与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处于读模式或写模式有关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的含义与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所处的模式无关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作为一个内存块，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有一个固定的大小值，也叫“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capacity”.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你只能往里写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等类型。一旦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满了，需要将其清空（通过读数据或者清除数据）才能继续写数据往里写数据。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当你写数据到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表示当前的位置。初始的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等数据写到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会向前移动到下一个可插入数据的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最大可为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– 1.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当读取数据时，也是从某个特定位置读。当将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从写模式切换到读模式，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会被重置为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处读取数据时，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向前移动到下一个可读的位置。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在写模式下，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表示你最多能往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里写多少数据。 写模式下，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当切换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到读模式时，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表示你最多能读到多少数据。因此，当切换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到读模式时，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会被设置成写模式下的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值。换句话说，你能读到之前写入的所有数据（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被设置成已写数据的数量，这个值在写模式下就是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35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2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1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7913A-E483-4377-802F-924CE4B16A6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56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方法虽然是一个字节一个字节的返回数据，但是他实际上是一次就读取了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个字节，然后从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中返回给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方法，如果取光了，在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一次，如此往复。也就是说，采用了缓冲技术之后，缓冲流调用本地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的次数变为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buf.length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8192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方法的性能提高了约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8192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倍。当然这不是不需要花费代价的，花费的代价就是多消耗了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8191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个内存字节。</a:t>
            </a: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E5F47-F091-4307-AEC5-C9C52B4AA8AE}" type="slidenum">
              <a:rPr lang="zh-CN" altLang="en-US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90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1" y="-8"/>
            <a:chExt cx="12191999" cy="6592185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" y="1518"/>
              <a:ext cx="12191999" cy="47717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1" y="1518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1" y="1518"/>
              <a:ext cx="12191999" cy="537598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" y="-8"/>
              <a:ext cx="12191999" cy="5960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 userDrawn="1"/>
        </p:nvGrpSpPr>
        <p:grpSpPr bwMode="auto">
          <a:xfrm rot="10800000">
            <a:off x="0" y="0"/>
            <a:ext cx="9144000" cy="6858000"/>
            <a:chOff x="1" y="-8"/>
            <a:chExt cx="12191999" cy="6592185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" y="3044"/>
              <a:ext cx="12191999" cy="47717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" y="151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" y="3044"/>
              <a:ext cx="12191999" cy="537598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2117" y="-8"/>
              <a:ext cx="12192000" cy="5960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24"/>
          <p:cNvGrpSpPr>
            <a:grpSpLocks/>
          </p:cNvGrpSpPr>
          <p:nvPr userDrawn="1"/>
        </p:nvGrpSpPr>
        <p:grpSpPr bwMode="auto">
          <a:xfrm rot="-5400000">
            <a:off x="-857250" y="857250"/>
            <a:ext cx="6858000" cy="5143500"/>
            <a:chOff x="1" y="-8"/>
            <a:chExt cx="12191999" cy="6592185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2" y="2028"/>
              <a:ext cx="12191999" cy="477119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1" y="202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2" y="2028"/>
              <a:ext cx="12191999" cy="537547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1" y="-8"/>
              <a:ext cx="12191999" cy="595941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" name="组合 30"/>
          <p:cNvGrpSpPr>
            <a:grpSpLocks/>
          </p:cNvGrpSpPr>
          <p:nvPr userDrawn="1"/>
        </p:nvGrpSpPr>
        <p:grpSpPr bwMode="auto">
          <a:xfrm rot="5400000">
            <a:off x="3144838" y="857250"/>
            <a:ext cx="6858000" cy="5143500"/>
            <a:chOff x="1" y="-8"/>
            <a:chExt cx="12191999" cy="6592185"/>
          </a:xfrm>
        </p:grpSpPr>
        <p:sp>
          <p:nvSpPr>
            <p:cNvPr id="23" name="等腰三角形 22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1" y="4061"/>
              <a:ext cx="12191999" cy="4771196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1" y="202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0" y="2027"/>
              <a:ext cx="12191999" cy="537547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0" y="2027"/>
              <a:ext cx="12191999" cy="5959416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36"/>
          <p:cNvGrpSpPr>
            <a:grpSpLocks/>
          </p:cNvGrpSpPr>
          <p:nvPr userDrawn="1"/>
        </p:nvGrpSpPr>
        <p:grpSpPr bwMode="auto">
          <a:xfrm rot="-5400000">
            <a:off x="-2348706" y="2348706"/>
            <a:ext cx="6858000" cy="2160588"/>
            <a:chOff x="1" y="-8"/>
            <a:chExt cx="12191999" cy="6592185"/>
          </a:xfrm>
        </p:grpSpPr>
        <p:sp>
          <p:nvSpPr>
            <p:cNvPr id="29" name="等腰三角形 28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2" y="-6"/>
              <a:ext cx="12191999" cy="47758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2" y="-6"/>
              <a:ext cx="12191999" cy="410255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2" y="-6"/>
              <a:ext cx="12191999" cy="537643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2" y="-6"/>
              <a:ext cx="12191999" cy="595766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42"/>
          <p:cNvGrpSpPr>
            <a:grpSpLocks/>
          </p:cNvGrpSpPr>
          <p:nvPr userDrawn="1"/>
        </p:nvGrpSpPr>
        <p:grpSpPr bwMode="auto">
          <a:xfrm rot="5400000">
            <a:off x="4634707" y="2348706"/>
            <a:ext cx="6858000" cy="2160587"/>
            <a:chOff x="1" y="-8"/>
            <a:chExt cx="12191999" cy="6592185"/>
          </a:xfrm>
        </p:grpSpPr>
        <p:sp>
          <p:nvSpPr>
            <p:cNvPr id="35" name="等腰三角形 34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1" y="-4853"/>
              <a:ext cx="12191999" cy="477582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2" y="-6"/>
              <a:ext cx="12191999" cy="410255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" y="-4853"/>
              <a:ext cx="12191999" cy="5376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" y="-4853"/>
              <a:ext cx="12191999" cy="5957670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48"/>
          <p:cNvGrpSpPr>
            <a:grpSpLocks/>
          </p:cNvGrpSpPr>
          <p:nvPr userDrawn="1"/>
        </p:nvGrpSpPr>
        <p:grpSpPr bwMode="auto">
          <a:xfrm>
            <a:off x="0" y="-14288"/>
            <a:ext cx="9144000" cy="2700338"/>
            <a:chOff x="1" y="-8"/>
            <a:chExt cx="12191999" cy="6592185"/>
          </a:xfrm>
        </p:grpSpPr>
        <p:sp>
          <p:nvSpPr>
            <p:cNvPr id="41" name="等腰三角形 40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1" y="-8"/>
              <a:ext cx="12191999" cy="477458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" y="-8"/>
              <a:ext cx="12191999" cy="4104130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1" y="-8"/>
              <a:ext cx="12191999" cy="537916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0800000">
              <a:off x="1" y="-8"/>
              <a:ext cx="12191999" cy="596048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54"/>
          <p:cNvGrpSpPr>
            <a:grpSpLocks/>
          </p:cNvGrpSpPr>
          <p:nvPr userDrawn="1"/>
        </p:nvGrpSpPr>
        <p:grpSpPr bwMode="auto">
          <a:xfrm rot="10800000">
            <a:off x="0" y="4157663"/>
            <a:ext cx="9144000" cy="2700337"/>
            <a:chOff x="1" y="-8"/>
            <a:chExt cx="12191999" cy="6592185"/>
          </a:xfrm>
        </p:grpSpPr>
        <p:sp>
          <p:nvSpPr>
            <p:cNvPr id="47" name="等腰三角形 46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2117" y="-3885"/>
              <a:ext cx="12192000" cy="477458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2117" y="-8"/>
              <a:ext cx="12192000" cy="410412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10800000">
              <a:off x="2117" y="-3885"/>
              <a:ext cx="12192000" cy="537916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10800000">
              <a:off x="2117" y="-3885"/>
              <a:ext cx="12192000" cy="5960483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D16D2-63D1-4C50-9CA4-1620350E145B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1EB03-43CB-413F-98CE-2EA56D79E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E3695-6896-4CA7-BD20-BA6FC1E3E9F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CAC8-E4D9-46BD-9393-E485CCF6A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0EED-FA40-41D0-931A-D0557E986C4A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87E4-B015-4E69-B888-3B848D7F99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2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6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DCC4D1-C527-4F61-8723-D2167C1D86CC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E15EF22-C62E-4618-85FF-D6DEF1E3A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5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40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1BCDC2-BE29-4D35-928E-2ED8E46884AF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CEA33F-DF95-483B-B166-D7AFAD410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7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40608F-7955-4C51-A054-3C39C4D38297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BA6AAB-3D68-4B66-9644-4D82EB124F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1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4780CE-01AF-4B63-89F9-D6AB0D6C9BB6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E1F126-4682-4815-ABFB-168C177237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FACDF7B-B8BD-4418-B28B-B3AB044A3699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F50F1A-E9A7-45CB-9B1C-B5E490B91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27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0D4639-C7F3-49F1-862C-DDD27136553F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F0A6F81-C82A-4BAE-86ED-23AC8CE1B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365126"/>
            <a:ext cx="5858935" cy="1325563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77D4-9A1C-4B76-87D4-57E0F3791C0F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3D353-7B46-4AA6-BE48-3FF7C93CD4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34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7C6668-A8BE-4FB3-91B1-F5E9BAA7E0A6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E77E9A-351A-47B0-9A5D-C854861AD5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45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561FB94-8D27-4D93-9AD3-DB9110D5432F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038270-6301-4CEB-BC37-9A0DFFD3AC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58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99DBEF-69AD-4382-AFE3-7B22FFC3AE73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134750-67ED-4F09-BE5C-20AC6A6B7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3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5B2A25-C2E8-432A-A7BD-27F3A41B116C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2F533A-3D3C-4AC5-A1FD-4BA8B5E1D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87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3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52388"/>
            <a:ext cx="1785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CF552-790F-4464-82E9-19E1AC75F286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1AFB8-6D10-4A75-8F30-6847AA730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6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60138-F538-4B20-BC38-FCD66E1A9A06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E72E8-27D9-4916-B046-FB133D34B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8766-8308-4B10-A48E-85A35F40F4E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DA44-EEF1-48B6-93B5-79918390BD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3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82431-AD08-4FF0-A299-A0A52350F69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1AB1-FB4A-4B46-8C15-0D4FFBC1B7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1C01A-713A-4526-AA64-1F4CBA54F20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B0F2-895F-41A8-85FE-12A7C30A9D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8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78BA0-8790-4FFF-A1AB-A8A5A2FDC2E1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1444-CFBC-493B-AC17-D931A2639A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8673-4A6B-4D18-AA85-1FB72C29013A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D0423-5A83-41C2-99E2-FB949DA15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E75B6"/>
            </a:gs>
            <a:gs pos="9000">
              <a:srgbClr val="2E75B6"/>
            </a:gs>
            <a:gs pos="50000">
              <a:srgbClr val="2E75B6"/>
            </a:gs>
            <a:gs pos="78000">
              <a:srgbClr val="00B0F0"/>
            </a:gs>
            <a:gs pos="100000">
              <a:srgbClr val="E1ECF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9" y="616677"/>
            <a:ext cx="718222" cy="713733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7425" y="365125"/>
            <a:ext cx="5749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7B983-1431-4592-ADD1-9189EFFEB1C5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DCCE7-FD47-49F0-BDD9-8DC396B02E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-357188"/>
            <a:ext cx="21367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/>
          <p:cNvCxnSpPr/>
          <p:nvPr userDrawn="1"/>
        </p:nvCxnSpPr>
        <p:spPr>
          <a:xfrm flipV="1">
            <a:off x="987425" y="1308100"/>
            <a:ext cx="7545388" cy="22225"/>
          </a:xfrm>
          <a:prstGeom prst="line">
            <a:avLst/>
          </a:prstGeom>
          <a:ln w="127000" cmpd="tri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 flipV="1">
            <a:off x="628650" y="6065838"/>
            <a:ext cx="7886700" cy="7937"/>
          </a:xfrm>
          <a:prstGeom prst="line">
            <a:avLst/>
          </a:prstGeom>
          <a:ln w="127000" cmpd="tri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50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1" y="-8"/>
            <a:chExt cx="12191999" cy="6592185"/>
          </a:xfrm>
        </p:grpSpPr>
        <p:sp>
          <p:nvSpPr>
            <p:cNvPr id="61" name="等腰三角形 60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1" y="1518"/>
              <a:ext cx="12191999" cy="47717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0800000">
              <a:off x="1" y="1518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10800000">
              <a:off x="1" y="1518"/>
              <a:ext cx="12191999" cy="537598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1" y="-8"/>
              <a:ext cx="12191999" cy="5960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1" name="组合 65"/>
          <p:cNvGrpSpPr>
            <a:grpSpLocks/>
          </p:cNvGrpSpPr>
          <p:nvPr userDrawn="1"/>
        </p:nvGrpSpPr>
        <p:grpSpPr bwMode="auto">
          <a:xfrm rot="10800000">
            <a:off x="0" y="0"/>
            <a:ext cx="9144000" cy="6858000"/>
            <a:chOff x="1" y="-8"/>
            <a:chExt cx="12191999" cy="6592185"/>
          </a:xfrm>
        </p:grpSpPr>
        <p:sp>
          <p:nvSpPr>
            <p:cNvPr id="67" name="等腰三角形 66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1" y="3044"/>
              <a:ext cx="12191999" cy="47717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1" y="151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" y="3044"/>
              <a:ext cx="12191999" cy="537598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10800000">
              <a:off x="2117" y="-8"/>
              <a:ext cx="12192000" cy="5960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2" name="组合 71"/>
          <p:cNvGrpSpPr>
            <a:grpSpLocks/>
          </p:cNvGrpSpPr>
          <p:nvPr userDrawn="1"/>
        </p:nvGrpSpPr>
        <p:grpSpPr bwMode="auto">
          <a:xfrm rot="-5400000">
            <a:off x="-857250" y="857250"/>
            <a:ext cx="6858000" cy="5143500"/>
            <a:chOff x="1" y="-8"/>
            <a:chExt cx="12191999" cy="6592185"/>
          </a:xfrm>
        </p:grpSpPr>
        <p:sp>
          <p:nvSpPr>
            <p:cNvPr id="73" name="等腰三角形 72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10800000">
              <a:off x="2" y="2028"/>
              <a:ext cx="12191999" cy="477119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 rot="10800000">
              <a:off x="1" y="202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2" y="2028"/>
              <a:ext cx="12191999" cy="537547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" y="-8"/>
              <a:ext cx="12191999" cy="595941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3" name="组合 77"/>
          <p:cNvGrpSpPr>
            <a:grpSpLocks/>
          </p:cNvGrpSpPr>
          <p:nvPr userDrawn="1"/>
        </p:nvGrpSpPr>
        <p:grpSpPr bwMode="auto">
          <a:xfrm rot="5400000">
            <a:off x="3144838" y="857250"/>
            <a:ext cx="6858000" cy="5143500"/>
            <a:chOff x="1" y="-8"/>
            <a:chExt cx="12191999" cy="6592185"/>
          </a:xfrm>
        </p:grpSpPr>
        <p:sp>
          <p:nvSpPr>
            <p:cNvPr id="79" name="等腰三角形 78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1" y="4061"/>
              <a:ext cx="12191999" cy="4771196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1" y="2027"/>
              <a:ext cx="12191999" cy="410180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0" y="2027"/>
              <a:ext cx="12191999" cy="537547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0" y="2027"/>
              <a:ext cx="12191999" cy="5959416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4" name="组合 83"/>
          <p:cNvGrpSpPr>
            <a:grpSpLocks/>
          </p:cNvGrpSpPr>
          <p:nvPr userDrawn="1"/>
        </p:nvGrpSpPr>
        <p:grpSpPr bwMode="auto">
          <a:xfrm rot="-5400000">
            <a:off x="-2348706" y="2348706"/>
            <a:ext cx="6858000" cy="2160588"/>
            <a:chOff x="1" y="-8"/>
            <a:chExt cx="12191999" cy="6592185"/>
          </a:xfrm>
        </p:grpSpPr>
        <p:sp>
          <p:nvSpPr>
            <p:cNvPr id="85" name="等腰三角形 84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2" y="-6"/>
              <a:ext cx="12191999" cy="47758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2" y="-6"/>
              <a:ext cx="12191999" cy="410255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 rot="10800000">
              <a:off x="2" y="-6"/>
              <a:ext cx="12191999" cy="537643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2" y="-6"/>
              <a:ext cx="12191999" cy="595766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5" name="组合 89"/>
          <p:cNvGrpSpPr>
            <a:grpSpLocks/>
          </p:cNvGrpSpPr>
          <p:nvPr userDrawn="1"/>
        </p:nvGrpSpPr>
        <p:grpSpPr bwMode="auto">
          <a:xfrm rot="5400000">
            <a:off x="4634707" y="2348706"/>
            <a:ext cx="6858000" cy="2160587"/>
            <a:chOff x="1" y="-8"/>
            <a:chExt cx="12191999" cy="6592185"/>
          </a:xfrm>
        </p:grpSpPr>
        <p:sp>
          <p:nvSpPr>
            <p:cNvPr id="91" name="等腰三角形 90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1" y="-4853"/>
              <a:ext cx="12191999" cy="477582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2" y="-6"/>
              <a:ext cx="12191999" cy="4102557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10800000">
              <a:off x="1" y="-4853"/>
              <a:ext cx="12191999" cy="537643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1" y="-4853"/>
              <a:ext cx="12191999" cy="5957670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6" name="组合 95"/>
          <p:cNvGrpSpPr>
            <a:grpSpLocks/>
          </p:cNvGrpSpPr>
          <p:nvPr userDrawn="1"/>
        </p:nvGrpSpPr>
        <p:grpSpPr bwMode="auto">
          <a:xfrm>
            <a:off x="0" y="-14288"/>
            <a:ext cx="9144000" cy="2700338"/>
            <a:chOff x="1" y="-8"/>
            <a:chExt cx="12191999" cy="6592185"/>
          </a:xfrm>
        </p:grpSpPr>
        <p:sp>
          <p:nvSpPr>
            <p:cNvPr id="97" name="等腰三角形 96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1" y="-8"/>
              <a:ext cx="12191999" cy="477458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1" y="-8"/>
              <a:ext cx="12191999" cy="4104130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等腰三角形 99"/>
            <p:cNvSpPr/>
            <p:nvPr/>
          </p:nvSpPr>
          <p:spPr>
            <a:xfrm rot="10800000">
              <a:off x="1" y="-8"/>
              <a:ext cx="12191999" cy="537916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等腰三角形 100"/>
            <p:cNvSpPr/>
            <p:nvPr/>
          </p:nvSpPr>
          <p:spPr>
            <a:xfrm rot="10800000">
              <a:off x="1" y="-8"/>
              <a:ext cx="12191999" cy="5960484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7" name="组合 101"/>
          <p:cNvGrpSpPr>
            <a:grpSpLocks/>
          </p:cNvGrpSpPr>
          <p:nvPr userDrawn="1"/>
        </p:nvGrpSpPr>
        <p:grpSpPr bwMode="auto">
          <a:xfrm rot="10800000">
            <a:off x="0" y="4157663"/>
            <a:ext cx="9144000" cy="2700337"/>
            <a:chOff x="1" y="-8"/>
            <a:chExt cx="12191999" cy="6592185"/>
          </a:xfrm>
        </p:grpSpPr>
        <p:sp>
          <p:nvSpPr>
            <p:cNvPr id="103" name="等腰三角形 102"/>
            <p:cNvSpPr/>
            <p:nvPr/>
          </p:nvSpPr>
          <p:spPr>
            <a:xfrm rot="10800000">
              <a:off x="1" y="-8"/>
              <a:ext cx="12191999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等腰三角形 103"/>
            <p:cNvSpPr/>
            <p:nvPr/>
          </p:nvSpPr>
          <p:spPr>
            <a:xfrm rot="10800000">
              <a:off x="2117" y="-3885"/>
              <a:ext cx="12192000" cy="4774588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等腰三角形 104"/>
            <p:cNvSpPr/>
            <p:nvPr/>
          </p:nvSpPr>
          <p:spPr>
            <a:xfrm rot="10800000">
              <a:off x="2117" y="-8"/>
              <a:ext cx="12192000" cy="410412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等腰三角形 105"/>
            <p:cNvSpPr/>
            <p:nvPr/>
          </p:nvSpPr>
          <p:spPr>
            <a:xfrm rot="10800000">
              <a:off x="2117" y="-3885"/>
              <a:ext cx="12192000" cy="5379162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2117" y="-3885"/>
              <a:ext cx="12192000" cy="5960483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47" r:id="rId12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73313"/>
            <a:ext cx="9144000" cy="1635125"/>
          </a:xfrm>
          <a:prstGeom prst="rect">
            <a:avLst/>
          </a:prstGeom>
          <a:solidFill>
            <a:schemeClr val="accent1">
              <a:lumMod val="75000"/>
              <a:alpha val="2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743200"/>
            <a:ext cx="91440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缓冲区和缓冲流 </a:t>
            </a:r>
            <a:endParaRPr lang="en-US" altLang="zh-CN" sz="4800" b="1" kern="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3716338"/>
            <a:ext cx="9144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2551113"/>
            <a:ext cx="9144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7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25"/>
            <a:ext cx="17637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Non-Direct Buffer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直接在 </a:t>
            </a:r>
            <a:r>
              <a:rPr lang="en-US" altLang="zh-CN" sz="2000" dirty="0"/>
              <a:t>JVM </a:t>
            </a:r>
            <a:r>
              <a:rPr lang="zh-CN" altLang="en-US" sz="2000" dirty="0"/>
              <a:t>堆上进行内存的分配</a:t>
            </a:r>
            <a:r>
              <a:rPr lang="en-US" altLang="zh-CN" sz="2000" dirty="0"/>
              <a:t>, </a:t>
            </a:r>
            <a:r>
              <a:rPr lang="zh-CN" altLang="en-US" sz="2000" dirty="0"/>
              <a:t>本质上是 </a:t>
            </a:r>
            <a:r>
              <a:rPr lang="en-US" altLang="zh-CN" sz="2000" dirty="0"/>
              <a:t>byte[] </a:t>
            </a:r>
            <a:r>
              <a:rPr lang="zh-CN" altLang="en-US" sz="2000" dirty="0"/>
              <a:t>数组的封装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因为 </a:t>
            </a:r>
            <a:r>
              <a:rPr lang="en-US" altLang="zh-CN" sz="2000" dirty="0"/>
              <a:t>Non-Direct Buffer </a:t>
            </a:r>
            <a:r>
              <a:rPr lang="zh-CN" altLang="en-US" sz="2000" dirty="0"/>
              <a:t>在 </a:t>
            </a:r>
            <a:r>
              <a:rPr lang="en-US" altLang="zh-CN" sz="2000" dirty="0"/>
              <a:t>JVM </a:t>
            </a:r>
            <a:r>
              <a:rPr lang="zh-CN" altLang="en-US" sz="2000" dirty="0"/>
              <a:t>堆中</a:t>
            </a:r>
            <a:r>
              <a:rPr lang="en-US" altLang="zh-CN" sz="2000" dirty="0"/>
              <a:t>, </a:t>
            </a:r>
            <a:r>
              <a:rPr lang="zh-CN" altLang="en-US" sz="2000" dirty="0"/>
              <a:t>因此当进行操作系统底层 </a:t>
            </a:r>
            <a:r>
              <a:rPr lang="en-US" altLang="zh-CN" sz="2000" dirty="0"/>
              <a:t>IO </a:t>
            </a:r>
            <a:r>
              <a:rPr lang="zh-CN" altLang="en-US" sz="2000" dirty="0"/>
              <a:t>操作时</a:t>
            </a:r>
            <a:r>
              <a:rPr lang="en-US" altLang="zh-CN" sz="2000" dirty="0"/>
              <a:t>, </a:t>
            </a:r>
            <a:r>
              <a:rPr lang="zh-CN" altLang="en-US" sz="2000" dirty="0"/>
              <a:t>会将此 </a:t>
            </a:r>
            <a:r>
              <a:rPr lang="en-US" altLang="zh-CN" sz="2000" dirty="0"/>
              <a:t>buffer </a:t>
            </a:r>
            <a:r>
              <a:rPr lang="zh-CN" altLang="en-US" sz="2000" dirty="0"/>
              <a:t>的内存复制到中间临时缓冲区中</a:t>
            </a:r>
            <a:r>
              <a:rPr lang="en-US" altLang="zh-CN" sz="2000" dirty="0"/>
              <a:t>. </a:t>
            </a:r>
            <a:r>
              <a:rPr lang="zh-CN" altLang="en-US" sz="2000" dirty="0"/>
              <a:t>因此 </a:t>
            </a:r>
            <a:r>
              <a:rPr lang="en-US" altLang="zh-CN" sz="2000" dirty="0"/>
              <a:t>Non-Direct Buffer </a:t>
            </a:r>
            <a:r>
              <a:rPr lang="zh-CN" altLang="en-US" sz="2000" dirty="0"/>
              <a:t>的效率就较低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1690688"/>
            <a:ext cx="7307262" cy="43513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dirty="0"/>
              <a:t>传统的</a:t>
            </a:r>
            <a:r>
              <a:rPr lang="en-US" altLang="zh-CN" sz="2400" dirty="0"/>
              <a:t>IO</a:t>
            </a:r>
            <a:r>
              <a:rPr lang="zh-CN" altLang="en-US" sz="2400" dirty="0"/>
              <a:t>是基于阻塞的，工作状态是“读</a:t>
            </a:r>
            <a:r>
              <a:rPr lang="en-US" altLang="zh-CN" sz="2400" dirty="0"/>
              <a:t>/</a:t>
            </a:r>
            <a:r>
              <a:rPr lang="zh-CN" altLang="en-US" sz="2400" dirty="0"/>
              <a:t>写，等待，读</a:t>
            </a:r>
            <a:r>
              <a:rPr lang="en-US" altLang="zh-CN" sz="2400" dirty="0"/>
              <a:t>/</a:t>
            </a:r>
            <a:r>
              <a:rPr lang="zh-CN" altLang="en-US" sz="2400" dirty="0"/>
              <a:t>写，等待</a:t>
            </a:r>
            <a:r>
              <a:rPr lang="en-US" altLang="zh-CN" sz="2400" dirty="0"/>
              <a:t>……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dirty="0" smtClean="0"/>
              <a:t>缓冲</a:t>
            </a:r>
            <a:r>
              <a:rPr lang="zh-CN" altLang="en-US" sz="2400" dirty="0"/>
              <a:t>流本身不具备缓冲功能，它只是在基础流上包装了一层，主要通过一个字节数组实现的，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dirty="0"/>
              <a:t>以空间换时间，使用装饰者模式实现。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缓冲流分为字符流和字节流两种，原理类似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dirty="0" smtClean="0"/>
              <a:t>字符流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/>
              <a:t>/</a:t>
            </a:r>
            <a:r>
              <a:rPr lang="en-US" altLang="zh-CN" sz="2400" dirty="0" err="1" smtClean="0"/>
              <a:t>BufferedWriter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dirty="0" smtClean="0"/>
              <a:t>字节流：</a:t>
            </a:r>
            <a:r>
              <a:rPr lang="en-US" altLang="zh-CN" sz="2400" dirty="0" err="1" smtClean="0"/>
              <a:t>BufferedInputStream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BufferedOutputStream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1690688"/>
            <a:ext cx="7307262" cy="43513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为什么能提高效率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简而言之</a:t>
            </a:r>
            <a:r>
              <a:rPr lang="zh-CN" altLang="en-US" dirty="0"/>
              <a:t>，就是时间换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以字节流为例</a:t>
            </a: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34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8281" y="1375865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BufferedInputStream</a:t>
            </a:r>
            <a:r>
              <a:rPr lang="zh-CN" altLang="en-US" dirty="0" smtClean="0"/>
              <a:t>字节读取</a:t>
            </a:r>
            <a:endParaRPr lang="zh-CN" altLang="en-US" dirty="0"/>
          </a:p>
        </p:txBody>
      </p:sp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 dirty="0"/>
              <a:t>缓冲流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1359784"/>
            <a:ext cx="6264183" cy="15622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" y="2871915"/>
            <a:ext cx="6264183" cy="374936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直接箭头连接符 6"/>
          <p:cNvCxnSpPr/>
          <p:nvPr/>
        </p:nvCxnSpPr>
        <p:spPr>
          <a:xfrm flipV="1">
            <a:off x="2375541" y="1824788"/>
            <a:ext cx="1090022" cy="12599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23174" y="1655511"/>
            <a:ext cx="175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将缓冲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填满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46896" y="2709356"/>
            <a:ext cx="3017520" cy="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20770" y="1996945"/>
            <a:ext cx="2850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如果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还没有被读完，则每次都从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中获取一个字节，否则再次填充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endParaRPr lang="en-US" altLang="zh-CN" sz="1600" dirty="0">
              <a:solidFill>
                <a:srgbClr val="FFFF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58859" y="1895054"/>
            <a:ext cx="367918" cy="1077634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17893" y="1760006"/>
            <a:ext cx="757648" cy="1469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662" y="1395054"/>
            <a:ext cx="249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FileInputStrem</a:t>
            </a:r>
            <a:r>
              <a:rPr lang="zh-CN" altLang="en-US" dirty="0" smtClean="0"/>
              <a:t>字节读取</a:t>
            </a:r>
            <a:endParaRPr lang="zh-CN" altLang="en-US" dirty="0"/>
          </a:p>
        </p:txBody>
      </p:sp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 dirty="0" smtClean="0"/>
              <a:t>缓冲流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54" y="1764386"/>
            <a:ext cx="6889495" cy="31164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925610" y="5018800"/>
            <a:ext cx="70036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传统的</a:t>
            </a:r>
            <a:r>
              <a:rPr lang="en-US" altLang="zh-CN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是阻塞式的，没有采取缓冲技术，那么每次读取一个字节都要使用本地的</a:t>
            </a:r>
            <a:r>
              <a:rPr lang="en-US" altLang="zh-CN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资源，读取一个字节，然后阻塞，等待再次调用</a:t>
            </a:r>
            <a:endParaRPr lang="en-US" altLang="zh-CN" b="1" dirty="0">
              <a:solidFill>
                <a:srgbClr val="FF33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也就意味着，读取一个字节，使用</a:t>
            </a:r>
            <a:r>
              <a:rPr lang="en-US" altLang="zh-CN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资源，然后阻塞，然后再使用</a:t>
            </a:r>
            <a:r>
              <a:rPr lang="en-US" altLang="zh-CN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资源，再阻塞，直至文件读完，流关闭释放</a:t>
            </a:r>
            <a:r>
              <a:rPr lang="en-US" altLang="zh-CN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151923" y="4365619"/>
            <a:ext cx="1972910" cy="3291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9" idx="2"/>
          </p:cNvCxnSpPr>
          <p:nvPr/>
        </p:nvCxnSpPr>
        <p:spPr>
          <a:xfrm>
            <a:off x="3138378" y="4694754"/>
            <a:ext cx="607631" cy="31350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97056" y="2766938"/>
            <a:ext cx="1506224" cy="2564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24219" y="3052776"/>
            <a:ext cx="791373" cy="122208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218" y="1394447"/>
            <a:ext cx="7307262" cy="4351337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 err="1" smtClean="0"/>
              <a:t>BufferedOutputStream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82663" y="1884263"/>
            <a:ext cx="7469006" cy="4025373"/>
            <a:chOff x="302611" y="1787492"/>
            <a:chExt cx="5250635" cy="2957961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611" y="1787492"/>
              <a:ext cx="5250635" cy="13107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690" y="3236562"/>
              <a:ext cx="4526672" cy="15088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  <p:sp>
        <p:nvSpPr>
          <p:cNvPr id="4" name="矩形 3"/>
          <p:cNvSpPr/>
          <p:nvPr/>
        </p:nvSpPr>
        <p:spPr>
          <a:xfrm>
            <a:off x="1841863" y="2207623"/>
            <a:ext cx="2978331" cy="50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4820194" y="2462348"/>
            <a:ext cx="83602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56217" y="2181957"/>
            <a:ext cx="271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只有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写满了，才会</a:t>
            </a:r>
            <a:r>
              <a:rPr lang="en-US" altLang="zh-CN" sz="1600" dirty="0" err="1">
                <a:solidFill>
                  <a:srgbClr val="FFFF00"/>
                </a:solidFill>
              </a:rPr>
              <a:t>flushBuffer</a:t>
            </a:r>
            <a:r>
              <a:rPr lang="zh-CN" altLang="en-US" sz="1600" dirty="0">
                <a:solidFill>
                  <a:srgbClr val="FFFF00"/>
                </a:solidFill>
              </a:rPr>
              <a:t>，将数据刷到磁盘</a:t>
            </a:r>
            <a:r>
              <a:rPr lang="en-US" altLang="zh-CN" sz="1600" dirty="0">
                <a:solidFill>
                  <a:srgbClr val="FFFF00"/>
                </a:solidFill>
              </a:rPr>
              <a:t>,</a:t>
            </a:r>
            <a:r>
              <a:rPr lang="zh-CN" altLang="en-US" sz="1600" dirty="0">
                <a:solidFill>
                  <a:srgbClr val="FFFF00"/>
                </a:solidFill>
              </a:rPr>
              <a:t>默认一次刷</a:t>
            </a:r>
            <a:r>
              <a:rPr lang="en-US" altLang="zh-CN" sz="1600" dirty="0">
                <a:solidFill>
                  <a:srgbClr val="FFFF00"/>
                </a:solidFill>
              </a:rPr>
              <a:t>8192</a:t>
            </a:r>
            <a:r>
              <a:rPr lang="zh-CN" altLang="en-US" sz="1600" dirty="0">
                <a:solidFill>
                  <a:srgbClr val="FFFF00"/>
                </a:solidFill>
              </a:rPr>
              <a:t>个字节</a:t>
            </a:r>
          </a:p>
        </p:txBody>
      </p:sp>
      <p:sp>
        <p:nvSpPr>
          <p:cNvPr id="11" name="矩形 10"/>
          <p:cNvSpPr/>
          <p:nvPr/>
        </p:nvSpPr>
        <p:spPr>
          <a:xfrm>
            <a:off x="1537063" y="2907264"/>
            <a:ext cx="2891246" cy="35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28309" y="3083221"/>
            <a:ext cx="554400" cy="2514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82709" y="306615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没有写满，则继续写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r>
              <a:rPr lang="zh-CN" altLang="en-US" sz="1600" dirty="0">
                <a:solidFill>
                  <a:srgbClr val="FFFF00"/>
                </a:solidFill>
              </a:rPr>
              <a:t>，直到</a:t>
            </a:r>
            <a:r>
              <a:rPr lang="en-US" altLang="zh-CN" sz="1600" dirty="0" err="1">
                <a:solidFill>
                  <a:srgbClr val="FFFF00"/>
                </a:solidFill>
              </a:rPr>
              <a:t>cont</a:t>
            </a:r>
            <a:r>
              <a:rPr lang="en-US" altLang="zh-CN" sz="1600" dirty="0">
                <a:solidFill>
                  <a:srgbClr val="FFFF00"/>
                </a:solidFill>
              </a:rPr>
              <a:t>&gt;=</a:t>
            </a:r>
            <a:r>
              <a:rPr lang="en-US" altLang="zh-CN" sz="1600" dirty="0" err="1">
                <a:solidFill>
                  <a:srgbClr val="FFFF00"/>
                </a:solidFill>
              </a:rPr>
              <a:t>buf.length</a:t>
            </a:r>
            <a:r>
              <a:rPr lang="zh-CN" altLang="en-US" sz="1600" dirty="0">
                <a:solidFill>
                  <a:srgbClr val="FFFF00"/>
                </a:solidFill>
              </a:rPr>
              <a:t>，才会调用</a:t>
            </a:r>
            <a:r>
              <a:rPr lang="en-US" altLang="zh-CN" sz="1600" dirty="0" err="1">
                <a:solidFill>
                  <a:srgbClr val="FFFF00"/>
                </a:solidFill>
              </a:rPr>
              <a:t>flushBuffer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3602" y="4712450"/>
            <a:ext cx="3052351" cy="251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199016" y="4777765"/>
            <a:ext cx="457201" cy="5228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91200" y="530063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实际上这里调用的是构造方法中传入的节点流对象的写</a:t>
            </a:r>
            <a:r>
              <a:rPr lang="zh-CN" altLang="en-US" sz="1600" dirty="0" smtClean="0">
                <a:solidFill>
                  <a:srgbClr val="FFFF00"/>
                </a:solidFill>
              </a:rPr>
              <a:t>字节</a:t>
            </a:r>
            <a:r>
              <a:rPr lang="zh-CN" altLang="en-US" sz="1600" dirty="0">
                <a:solidFill>
                  <a:srgbClr val="FFFF00"/>
                </a:solidFill>
              </a:rPr>
              <a:t>方</a:t>
            </a:r>
            <a:r>
              <a:rPr lang="zh-CN" altLang="en-US" sz="1600" dirty="0" smtClean="0">
                <a:solidFill>
                  <a:srgbClr val="FFFF00"/>
                </a:solidFill>
              </a:rPr>
              <a:t>法</a:t>
            </a:r>
            <a:r>
              <a:rPr lang="zh-CN" altLang="en-US" sz="1600" dirty="0">
                <a:solidFill>
                  <a:srgbClr val="FFFF00"/>
                </a:solidFill>
              </a:rPr>
              <a:t>，一次写一个</a:t>
            </a:r>
            <a:r>
              <a:rPr lang="en-US" altLang="zh-CN" sz="1600" dirty="0" err="1">
                <a:solidFill>
                  <a:srgbClr val="FFFF00"/>
                </a:solidFill>
              </a:rPr>
              <a:t>buf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31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  <p:bldP spid="13" grpId="0"/>
      <p:bldP spid="16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/>
              <a:t>缓冲流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2438" y="1918272"/>
            <a:ext cx="7474545" cy="3633442"/>
            <a:chOff x="1042438" y="1918272"/>
            <a:chExt cx="7639227" cy="342555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439" y="1918272"/>
              <a:ext cx="7639226" cy="28619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438" y="4906163"/>
              <a:ext cx="7639227" cy="4376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矩形 9"/>
          <p:cNvSpPr/>
          <p:nvPr/>
        </p:nvSpPr>
        <p:spPr>
          <a:xfrm>
            <a:off x="2137954" y="3127167"/>
            <a:ext cx="2159726" cy="26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7008" y="5137072"/>
            <a:ext cx="4362994" cy="365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11" idx="0"/>
          </p:cNvCxnSpPr>
          <p:nvPr/>
        </p:nvCxnSpPr>
        <p:spPr>
          <a:xfrm>
            <a:off x="3178628" y="3458772"/>
            <a:ext cx="939877" cy="16783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8505" y="4195423"/>
            <a:ext cx="429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每写一个字节都需要使用本地</a:t>
            </a:r>
            <a:r>
              <a:rPr lang="en-US" altLang="zh-CN" sz="1600" dirty="0">
                <a:solidFill>
                  <a:srgbClr val="FFFF00"/>
                </a:solidFill>
              </a:rPr>
              <a:t>IO</a:t>
            </a:r>
            <a:r>
              <a:rPr lang="zh-CN" altLang="en-US" sz="1600" dirty="0">
                <a:solidFill>
                  <a:srgbClr val="FFFF00"/>
                </a:solidFill>
              </a:rPr>
              <a:t>资源，然后阻塞，然后再使用</a:t>
            </a:r>
            <a:r>
              <a:rPr lang="en-US" altLang="zh-CN" sz="1600" dirty="0">
                <a:solidFill>
                  <a:srgbClr val="FFFF00"/>
                </a:solidFill>
              </a:rPr>
              <a:t>IO</a:t>
            </a:r>
            <a:r>
              <a:rPr lang="zh-CN" altLang="en-US" sz="1600" dirty="0">
                <a:solidFill>
                  <a:srgbClr val="FFFF00"/>
                </a:solidFill>
              </a:rPr>
              <a:t>再阻塞</a:t>
            </a:r>
            <a:r>
              <a:rPr lang="en-US" altLang="zh-CN" sz="1600" dirty="0">
                <a:solidFill>
                  <a:srgbClr val="FFFF00"/>
                </a:solidFill>
              </a:rPr>
              <a:t>…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663" y="1363838"/>
            <a:ext cx="277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FileOutputStream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3609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 dirty="0"/>
              <a:t>效率对比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667" y="1395966"/>
            <a:ext cx="6515417" cy="4547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645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25937"/>
            <a:ext cx="5857875" cy="1325563"/>
          </a:xfrm>
        </p:spPr>
        <p:txBody>
          <a:bodyPr/>
          <a:lstStyle/>
          <a:p>
            <a:r>
              <a:rPr lang="en-US" altLang="zh-CN" dirty="0" err="1"/>
              <a:t>ReadLine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533067"/>
            <a:ext cx="4053326" cy="60442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867" y="1651500"/>
            <a:ext cx="4894133" cy="38074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40080" y="1358538"/>
            <a:ext cx="1136469" cy="1828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1308" y="2476971"/>
            <a:ext cx="761996" cy="1573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" y="5155482"/>
            <a:ext cx="3317966" cy="13236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776549" y="1358538"/>
            <a:ext cx="653142" cy="18288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86152" y="2366889"/>
            <a:ext cx="1027019" cy="20183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99661" y="1050761"/>
            <a:ext cx="145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查看流是否关闭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73917" y="1835601"/>
            <a:ext cx="145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填充缓冲区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zh-CN" altLang="en-US" sz="1400" dirty="0">
                <a:solidFill>
                  <a:srgbClr val="FFFF00"/>
                </a:solidFill>
              </a:rPr>
              <a:t>默认</a:t>
            </a:r>
            <a:r>
              <a:rPr lang="en-US" altLang="zh-CN" sz="1400" dirty="0">
                <a:solidFill>
                  <a:srgbClr val="FFFF00"/>
                </a:solidFill>
              </a:rPr>
              <a:t>8192</a:t>
            </a:r>
            <a:r>
              <a:rPr lang="zh-CN" altLang="en-US" sz="1400" dirty="0">
                <a:solidFill>
                  <a:srgbClr val="FFFF00"/>
                </a:solidFill>
              </a:rPr>
              <a:t>个字节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37296" y="6138327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这个循环是从缓冲区读数据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118104" y="4560321"/>
            <a:ext cx="1848649" cy="307777"/>
            <a:chOff x="2118104" y="4560321"/>
            <a:chExt cx="1848649" cy="307777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2118104" y="4627277"/>
              <a:ext cx="381557" cy="3616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508368" y="4560321"/>
              <a:ext cx="1458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FF00"/>
                  </a:solidFill>
                </a:rPr>
                <a:t>从下一行开始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38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en-US" altLang="zh-CN" dirty="0"/>
              <a:t>fill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9" y="672530"/>
            <a:ext cx="5563082" cy="55783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02" y="4945312"/>
            <a:ext cx="3665538" cy="15469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982663" y="1410790"/>
            <a:ext cx="846137" cy="1828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663" y="1901075"/>
            <a:ext cx="3001508" cy="293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3741" y="1334216"/>
            <a:ext cx="3304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FF00"/>
                </a:solidFill>
              </a:rPr>
              <a:t>dst</a:t>
            </a:r>
            <a:r>
              <a:rPr lang="zh-CN" altLang="en-US" sz="1400" dirty="0">
                <a:solidFill>
                  <a:srgbClr val="FFFF00"/>
                </a:solidFill>
              </a:rPr>
              <a:t>表示填充缓冲区的起始位置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67989" y="1488105"/>
            <a:ext cx="564941" cy="141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984171" y="2007229"/>
            <a:ext cx="564941" cy="141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405731" y="3712517"/>
            <a:ext cx="259007" cy="22307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495788" y="2633282"/>
            <a:ext cx="564941" cy="141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13317" y="4959438"/>
            <a:ext cx="564941" cy="22651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40983" y="1837144"/>
            <a:ext cx="189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当前标记的长度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00809" y="2493518"/>
            <a:ext cx="189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第一次不会超过上限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432" y="3978461"/>
            <a:ext cx="1128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保留标记开始位置的数据，更新缓冲区数据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645785" y="5125657"/>
            <a:ext cx="1465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先更新缓冲区大小，保留标记位置，然后再更新缓冲区数据</a:t>
            </a:r>
          </a:p>
        </p:txBody>
      </p:sp>
    </p:spTree>
    <p:extLst>
      <p:ext uri="{BB962C8B-B14F-4D97-AF65-F5344CB8AC3E}">
        <p14:creationId xmlns:p14="http://schemas.microsoft.com/office/powerpoint/2010/main" val="703419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2663" y="1690688"/>
            <a:ext cx="74147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缓冲区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实际就是一个特殊的字节数组，缓冲区对象维护了几个特殊的变量，能够记录和跟踪缓冲区的状态变化情况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一个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Buffer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对象是固定数量的数据的容器，其作用是一个存储器，或者分段运输区，数据可被存储并在之后用于</a:t>
            </a:r>
            <a:r>
              <a:rPr lang="zh-CN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检索。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缓冲区可以被写满或释放。对于每个非布尔原始数据类型都有一个缓冲区类，即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Buffer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的子类有：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ByteBuffer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CharBuffer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DoubleBuffer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FloatBuffer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IntBuffer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LongBuffer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ShortBuffer</a:t>
            </a: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/>
              <a:t>流的关闭顺序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一般情况下是：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先打开的后关闭，后打开的先关闭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另一种情况：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看依赖关系，如果流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，应该先关闭流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，再关闭流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。例如，处理流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依赖节点流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，应该先关闭处理流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，再关闭节点流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可以只关闭处理流，不用关闭节点流。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处理流关闭的时候，会调用其处理的节点流的关闭方法。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如果将节点流关闭以后再关闭处理流，会抛出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944563" y="609600"/>
            <a:ext cx="5859462" cy="1325563"/>
          </a:xfrm>
        </p:spPr>
        <p:txBody>
          <a:bodyPr/>
          <a:lstStyle/>
          <a:p>
            <a:r>
              <a:rPr lang="zh-CN" altLang="en-US" dirty="0"/>
              <a:t>缓冲流的关闭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1035093" y="3155899"/>
            <a:ext cx="7312678" cy="230832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BufferedWriter bufferedWriter=</a:t>
            </a:r>
            <a:r>
              <a:rPr lang="zh-CN" altLang="zh-CN" sz="1800" b="1" dirty="0">
                <a:solidFill>
                  <a:srgbClr val="000080"/>
                </a:solidFill>
                <a:latin typeface="Monaco"/>
              </a:rPr>
              <a:t>new </a:t>
            </a: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BufferedWriter(</a:t>
            </a:r>
            <a:r>
              <a:rPr lang="zh-CN" altLang="zh-CN" sz="1800" b="1" dirty="0">
                <a:solidFill>
                  <a:srgbClr val="000080"/>
                </a:solidFill>
                <a:latin typeface="Monaco"/>
              </a:rPr>
              <a:t>new </a:t>
            </a: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FileWriter(</a:t>
            </a:r>
            <a:r>
              <a:rPr lang="zh-CN" altLang="zh-CN" sz="1800" b="1" dirty="0">
                <a:solidFill>
                  <a:srgbClr val="008000"/>
                </a:solidFill>
                <a:latin typeface="Monaco"/>
              </a:rPr>
              <a:t>“MyBuf.txt”</a:t>
            </a: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));</a:t>
            </a:r>
            <a:br>
              <a:rPr lang="zh-CN" altLang="zh-CN" sz="1800" dirty="0">
                <a:solidFill>
                  <a:srgbClr val="000000"/>
                </a:solidFill>
                <a:latin typeface="Monaco"/>
              </a:rPr>
            </a:br>
            <a:r>
              <a:rPr lang="zh-CN" altLang="zh-CN" sz="1800" i="1" dirty="0">
                <a:solidFill>
                  <a:srgbClr val="808080"/>
                </a:solidFill>
                <a:latin typeface="Monaco"/>
              </a:rPr>
              <a:t>//</a:t>
            </a:r>
            <a: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  <a:t>将数据写入缓冲区</a:t>
            </a:r>
            <a:b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</a:b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bufferedWriter.write(</a:t>
            </a:r>
            <a:r>
              <a:rPr lang="zh-CN" altLang="zh-CN" sz="1800" b="1" dirty="0">
                <a:solidFill>
                  <a:srgbClr val="008000"/>
                </a:solidFill>
                <a:latin typeface="Monaco"/>
              </a:rPr>
              <a:t>“</a:t>
            </a:r>
            <a:r>
              <a:rPr lang="zh-CN" altLang="zh-CN" sz="1800" b="1" dirty="0" smtClean="0">
                <a:solidFill>
                  <a:srgbClr val="008000"/>
                </a:solidFill>
                <a:latin typeface="Monaco"/>
              </a:rPr>
              <a:t>admin.</a:t>
            </a:r>
            <a:r>
              <a:rPr lang="zh-CN" altLang="zh-CN" sz="1800" b="1" dirty="0">
                <a:solidFill>
                  <a:srgbClr val="008000"/>
                </a:solidFill>
                <a:latin typeface="Monaco"/>
              </a:rPr>
              <a:t>10101111.com”</a:t>
            </a: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);</a:t>
            </a:r>
            <a:br>
              <a:rPr lang="zh-CN" altLang="zh-CN" sz="1800" dirty="0">
                <a:solidFill>
                  <a:srgbClr val="000000"/>
                </a:solidFill>
                <a:latin typeface="Monaco"/>
              </a:rPr>
            </a:br>
            <a:r>
              <a:rPr lang="zh-CN" altLang="zh-CN" sz="1800" i="1" dirty="0">
                <a:solidFill>
                  <a:srgbClr val="808080"/>
                </a:solidFill>
                <a:latin typeface="Monaco"/>
              </a:rPr>
              <a:t>//</a:t>
            </a:r>
            <a: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  <a:t>刷新缓冲区的数据，将数据刷到目的地</a:t>
            </a:r>
            <a:b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</a:b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bufferedWriter.flush();</a:t>
            </a:r>
            <a:br>
              <a:rPr lang="zh-CN" altLang="zh-CN" sz="1800" dirty="0">
                <a:solidFill>
                  <a:srgbClr val="000000"/>
                </a:solidFill>
                <a:latin typeface="Monaco"/>
              </a:rPr>
            </a:br>
            <a:r>
              <a:rPr lang="zh-CN" altLang="zh-CN" sz="1800" i="1" dirty="0">
                <a:solidFill>
                  <a:srgbClr val="808080"/>
                </a:solidFill>
                <a:latin typeface="Monaco"/>
              </a:rPr>
              <a:t>//</a:t>
            </a:r>
            <a: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  <a:t>关闭缓冲区</a:t>
            </a:r>
            <a:br>
              <a:rPr lang="zh-CN" altLang="zh-CN" sz="1800" i="1" dirty="0">
                <a:solidFill>
                  <a:srgbClr val="808080"/>
                </a:solidFill>
                <a:latin typeface="YaHei Consolas Hybrid"/>
                <a:ea typeface="YaHei Consolas Hybrid"/>
                <a:cs typeface="YaHei Consolas Hybrid"/>
              </a:rPr>
            </a:br>
            <a:r>
              <a:rPr lang="zh-CN" altLang="zh-CN" sz="1800" dirty="0">
                <a:solidFill>
                  <a:srgbClr val="000000"/>
                </a:solidFill>
                <a:latin typeface="Monaco"/>
              </a:rPr>
              <a:t>bufferedWriter.close();</a:t>
            </a:r>
            <a:endParaRPr lang="en-US" altLang="zh-CN" sz="18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8852" name="文本框 2"/>
          <p:cNvSpPr txBox="1">
            <a:spLocks noChangeArrowheads="1"/>
          </p:cNvSpPr>
          <p:nvPr/>
        </p:nvSpPr>
        <p:spPr bwMode="auto">
          <a:xfrm>
            <a:off x="1082675" y="1584325"/>
            <a:ext cx="63401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缓冲流的关闭，关闭的不是缓冲流本身，而是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关闭的被包装的流对象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73313"/>
            <a:ext cx="9144000" cy="1635125"/>
          </a:xfrm>
          <a:prstGeom prst="rect">
            <a:avLst/>
          </a:prstGeom>
          <a:solidFill>
            <a:schemeClr val="accent1">
              <a:lumMod val="75000"/>
              <a:alpha val="2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743200"/>
            <a:ext cx="91440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3716338"/>
            <a:ext cx="9144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2551113"/>
            <a:ext cx="9144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8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25"/>
            <a:ext cx="17637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将数据写入到 </a:t>
            </a:r>
            <a:r>
              <a:rPr lang="en-US" altLang="zh-CN" dirty="0"/>
              <a:t>Buffer 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调用 </a:t>
            </a:r>
            <a:r>
              <a:rPr lang="en-US" altLang="zh-CN" dirty="0" err="1" smtClean="0"/>
              <a:t>Buffer.flip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将 </a:t>
            </a:r>
            <a:r>
              <a:rPr lang="en-US" altLang="zh-CN" dirty="0"/>
              <a:t>Buffer </a:t>
            </a:r>
            <a:r>
              <a:rPr lang="zh-CN" altLang="en-US" dirty="0"/>
              <a:t>转换为读模式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Buffer </a:t>
            </a:r>
            <a:r>
              <a:rPr lang="zh-CN" altLang="en-US" dirty="0"/>
              <a:t>中读取数据</a:t>
            </a:r>
          </a:p>
          <a:p>
            <a:r>
              <a:rPr lang="zh-CN" altLang="en-US" dirty="0"/>
              <a:t>调用 </a:t>
            </a:r>
            <a:r>
              <a:rPr lang="en-US" altLang="zh-CN" dirty="0" err="1" smtClean="0"/>
              <a:t>Buffer.clear</a:t>
            </a:r>
            <a:r>
              <a:rPr lang="en-US" altLang="zh-CN" dirty="0" smtClean="0"/>
              <a:t>() </a:t>
            </a:r>
            <a:r>
              <a:rPr lang="zh-CN" altLang="en-US" dirty="0"/>
              <a:t>或 </a:t>
            </a:r>
            <a:r>
              <a:rPr lang="en-US" altLang="zh-CN" dirty="0" err="1" smtClean="0"/>
              <a:t>Buffer.compact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将 </a:t>
            </a:r>
            <a:r>
              <a:rPr lang="en-US" altLang="zh-CN" dirty="0"/>
              <a:t>Buffer </a:t>
            </a:r>
            <a:r>
              <a:rPr lang="zh-CN" altLang="en-US" dirty="0"/>
              <a:t>转换为写模式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 dirty="0"/>
              <a:t>缓冲区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2213202"/>
            <a:ext cx="7307262" cy="3142569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Buffer</a:t>
            </a:r>
            <a:r>
              <a:rPr lang="zh-CN" altLang="en-US" dirty="0"/>
              <a:t>的属性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capacity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position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limit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27" y="1690688"/>
            <a:ext cx="4819048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2663" y="365125"/>
            <a:ext cx="5857875" cy="1325563"/>
          </a:xfrm>
        </p:spPr>
        <p:txBody>
          <a:bodyPr/>
          <a:lstStyle/>
          <a:p>
            <a:r>
              <a:rPr lang="zh-CN" altLang="en-US" dirty="0"/>
              <a:t>缓冲区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1690688"/>
            <a:ext cx="7307262" cy="43513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flip()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rewind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clear()</a:t>
            </a:r>
            <a:r>
              <a:rPr lang="zh-CN" altLang="en-US" dirty="0"/>
              <a:t>和</a:t>
            </a:r>
            <a:r>
              <a:rPr lang="en-US" altLang="zh-CN" dirty="0"/>
              <a:t>compact()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mark()</a:t>
            </a:r>
            <a:r>
              <a:rPr lang="zh-CN" altLang="en-US" dirty="0"/>
              <a:t>和</a:t>
            </a:r>
            <a:r>
              <a:rPr lang="en-US" altLang="zh-CN" dirty="0"/>
              <a:t>reset()</a:t>
            </a:r>
          </a:p>
        </p:txBody>
      </p:sp>
    </p:spTree>
    <p:extLst>
      <p:ext uri="{BB962C8B-B14F-4D97-AF65-F5344CB8AC3E}">
        <p14:creationId xmlns:p14="http://schemas.microsoft.com/office/powerpoint/2010/main" val="331836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2" y="365126"/>
            <a:ext cx="5715495" cy="62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实现部分数据读取</a:t>
            </a:r>
            <a:endParaRPr lang="en-US" altLang="zh-CN" dirty="0"/>
          </a:p>
          <a:p>
            <a:r>
              <a:rPr lang="en-US" altLang="zh-CN" dirty="0"/>
              <a:t>Compact </a:t>
            </a:r>
            <a:r>
              <a:rPr lang="zh-CN" altLang="en-US" dirty="0"/>
              <a:t>之前的</a:t>
            </a:r>
            <a:r>
              <a:rPr lang="zh-CN" altLang="en-US" dirty="0" smtClean="0"/>
              <a:t>缓冲区：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44" y="2902343"/>
            <a:ext cx="3848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Compact </a:t>
            </a:r>
            <a:r>
              <a:rPr lang="zh-CN" altLang="en-US" dirty="0"/>
              <a:t>之后的缓冲区：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2" y="2639219"/>
            <a:ext cx="4248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所分配内存不在 </a:t>
            </a:r>
            <a:r>
              <a:rPr lang="en-US" altLang="zh-CN" sz="2000" dirty="0"/>
              <a:t>JVM </a:t>
            </a:r>
            <a:r>
              <a:rPr lang="zh-CN" altLang="en-US" sz="2000" dirty="0"/>
              <a:t>堆上</a:t>
            </a:r>
            <a:r>
              <a:rPr lang="en-US" altLang="zh-CN" sz="2000" dirty="0"/>
              <a:t>, </a:t>
            </a:r>
            <a:r>
              <a:rPr lang="zh-CN" altLang="en-US" sz="2000" dirty="0"/>
              <a:t>不受 </a:t>
            </a:r>
            <a:r>
              <a:rPr lang="en-US" altLang="zh-CN" sz="2000" dirty="0"/>
              <a:t>GC </a:t>
            </a:r>
            <a:r>
              <a:rPr lang="zh-CN" altLang="en-US" sz="2000" dirty="0"/>
              <a:t>的管理</a:t>
            </a:r>
            <a:r>
              <a:rPr lang="en-US" altLang="zh-CN" sz="2000" dirty="0"/>
              <a:t>.(</a:t>
            </a:r>
            <a:r>
              <a:rPr lang="zh-CN" altLang="en-US" sz="2000" dirty="0"/>
              <a:t>但是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的 </a:t>
            </a:r>
            <a:r>
              <a:rPr lang="en-US" altLang="zh-CN" sz="2000" dirty="0"/>
              <a:t>Java </a:t>
            </a:r>
            <a:r>
              <a:rPr lang="zh-CN" altLang="en-US" sz="2000" dirty="0"/>
              <a:t>对象是由 </a:t>
            </a:r>
            <a:r>
              <a:rPr lang="en-US" altLang="zh-CN" sz="2000" dirty="0"/>
              <a:t>GC </a:t>
            </a:r>
            <a:r>
              <a:rPr lang="zh-CN" altLang="en-US" sz="2000" dirty="0"/>
              <a:t>管理的</a:t>
            </a:r>
            <a:r>
              <a:rPr lang="en-US" altLang="zh-CN" sz="2000" dirty="0"/>
              <a:t>, </a:t>
            </a:r>
            <a:r>
              <a:rPr lang="zh-CN" altLang="en-US" sz="2000" dirty="0"/>
              <a:t>因此当发生 </a:t>
            </a:r>
            <a:r>
              <a:rPr lang="en-US" altLang="zh-CN" sz="2000" dirty="0"/>
              <a:t>GC, </a:t>
            </a:r>
            <a:r>
              <a:rPr lang="zh-CN" altLang="en-US" sz="2000" dirty="0"/>
              <a:t>对象被回收时</a:t>
            </a:r>
            <a:r>
              <a:rPr lang="en-US" altLang="zh-CN" sz="2000" dirty="0"/>
              <a:t>, Direct Buffer </a:t>
            </a:r>
            <a:r>
              <a:rPr lang="zh-CN" altLang="en-US" sz="2000" dirty="0"/>
              <a:t>也会被释放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因为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不在 </a:t>
            </a:r>
            <a:r>
              <a:rPr lang="en-US" altLang="zh-CN" sz="2000" dirty="0"/>
              <a:t>JVM </a:t>
            </a:r>
            <a:r>
              <a:rPr lang="zh-CN" altLang="en-US" sz="2000" dirty="0"/>
              <a:t>堆上分配</a:t>
            </a:r>
            <a:r>
              <a:rPr lang="en-US" altLang="zh-CN" sz="2000" dirty="0"/>
              <a:t>, </a:t>
            </a:r>
            <a:r>
              <a:rPr lang="zh-CN" altLang="en-US" sz="2000" dirty="0"/>
              <a:t>因此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对应用程序的内存占用的影响就不那么明显</a:t>
            </a:r>
            <a:r>
              <a:rPr lang="en-US" altLang="zh-CN" sz="2000" dirty="0"/>
              <a:t>(</a:t>
            </a:r>
            <a:r>
              <a:rPr lang="zh-CN" altLang="en-US" sz="2000" dirty="0"/>
              <a:t>实际上还是占用了这么多内存</a:t>
            </a:r>
            <a:r>
              <a:rPr lang="en-US" altLang="zh-CN" sz="2000" dirty="0"/>
              <a:t>, </a:t>
            </a:r>
            <a:r>
              <a:rPr lang="zh-CN" altLang="en-US" sz="2000" dirty="0"/>
              <a:t>但是 </a:t>
            </a:r>
            <a:r>
              <a:rPr lang="en-US" altLang="zh-CN" sz="2000" dirty="0"/>
              <a:t>JVM </a:t>
            </a:r>
            <a:r>
              <a:rPr lang="zh-CN" altLang="en-US" sz="2000" dirty="0"/>
              <a:t>不好统计到非 </a:t>
            </a:r>
            <a:r>
              <a:rPr lang="en-US" altLang="zh-CN" sz="2000" dirty="0"/>
              <a:t>JVM </a:t>
            </a:r>
            <a:r>
              <a:rPr lang="zh-CN" altLang="en-US" sz="2000" dirty="0"/>
              <a:t>管理的内存</a:t>
            </a:r>
            <a:r>
              <a:rPr lang="en-US" altLang="zh-CN" sz="2000" dirty="0"/>
              <a:t>.)</a:t>
            </a:r>
          </a:p>
          <a:p>
            <a:r>
              <a:rPr lang="zh-CN" altLang="en-US" sz="2000" dirty="0"/>
              <a:t>申请和释放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的开销比较大</a:t>
            </a:r>
            <a:r>
              <a:rPr lang="en-US" altLang="zh-CN" sz="2000" dirty="0"/>
              <a:t>. </a:t>
            </a:r>
            <a:r>
              <a:rPr lang="zh-CN" altLang="en-US" sz="2000" dirty="0"/>
              <a:t>因此正确的使用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的方式是在初始化时申请一个 </a:t>
            </a:r>
            <a:r>
              <a:rPr lang="en-US" altLang="zh-CN" sz="2000" dirty="0"/>
              <a:t>Buffer, </a:t>
            </a:r>
            <a:r>
              <a:rPr lang="zh-CN" altLang="en-US" sz="2000" dirty="0"/>
              <a:t>然后不断复用此 </a:t>
            </a:r>
            <a:r>
              <a:rPr lang="en-US" altLang="zh-CN" sz="2000" dirty="0"/>
              <a:t>buffer, </a:t>
            </a:r>
            <a:r>
              <a:rPr lang="zh-CN" altLang="en-US" sz="2000" dirty="0"/>
              <a:t>在程序结束后才释放此 </a:t>
            </a:r>
            <a:r>
              <a:rPr lang="en-US" altLang="zh-CN" sz="2000" dirty="0"/>
              <a:t>buffer.</a:t>
            </a:r>
          </a:p>
          <a:p>
            <a:r>
              <a:rPr lang="zh-CN" altLang="en-US" sz="2000" dirty="0"/>
              <a:t>使用 </a:t>
            </a:r>
            <a:r>
              <a:rPr lang="en-US" altLang="zh-CN" sz="2000" dirty="0"/>
              <a:t>Direct Buffer </a:t>
            </a:r>
            <a:r>
              <a:rPr lang="zh-CN" altLang="en-US" sz="2000" dirty="0"/>
              <a:t>时</a:t>
            </a:r>
            <a:r>
              <a:rPr lang="en-US" altLang="zh-CN" sz="2000" dirty="0"/>
              <a:t>, </a:t>
            </a:r>
            <a:r>
              <a:rPr lang="zh-CN" altLang="en-US" sz="2000" dirty="0"/>
              <a:t>当进行一些底层的系统 </a:t>
            </a:r>
            <a:r>
              <a:rPr lang="en-US" altLang="zh-CN" sz="2000" dirty="0"/>
              <a:t>IO </a:t>
            </a:r>
            <a:r>
              <a:rPr lang="zh-CN" altLang="en-US" sz="2000" dirty="0"/>
              <a:t>操作时</a:t>
            </a:r>
            <a:r>
              <a:rPr lang="en-US" altLang="zh-CN" sz="2000" dirty="0"/>
              <a:t>, </a:t>
            </a:r>
            <a:r>
              <a:rPr lang="zh-CN" altLang="en-US" sz="2000" dirty="0"/>
              <a:t>效率会比较高</a:t>
            </a:r>
            <a:r>
              <a:rPr lang="en-US" altLang="zh-CN" sz="2000" dirty="0"/>
              <a:t>, </a:t>
            </a:r>
            <a:r>
              <a:rPr lang="zh-CN" altLang="en-US" sz="2000" dirty="0"/>
              <a:t>因为此时 </a:t>
            </a:r>
            <a:r>
              <a:rPr lang="en-US" altLang="zh-CN" sz="2000" dirty="0"/>
              <a:t>JVM </a:t>
            </a:r>
            <a:r>
              <a:rPr lang="zh-CN" altLang="en-US" sz="2000" dirty="0"/>
              <a:t>不需要拷贝 </a:t>
            </a:r>
            <a:r>
              <a:rPr lang="en-US" altLang="zh-CN" sz="2000" dirty="0"/>
              <a:t>buffer </a:t>
            </a:r>
            <a:r>
              <a:rPr lang="zh-CN" altLang="en-US" sz="2000" dirty="0"/>
              <a:t>中的内存到中间临时缓冲区中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0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1282</Words>
  <Application>Microsoft Office PowerPoint</Application>
  <PresentationFormat>全屏显示(4:3)</PresentationFormat>
  <Paragraphs>118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YaHei Consolas Hybrid</vt:lpstr>
      <vt:lpstr>等线</vt:lpstr>
      <vt:lpstr>等线 Light</vt:lpstr>
      <vt:lpstr>仿宋_GB2312</vt:lpstr>
      <vt:lpstr>华文仿宋</vt:lpstr>
      <vt:lpstr>微软雅黑</vt:lpstr>
      <vt:lpstr>Arial</vt:lpstr>
      <vt:lpstr>Calibri</vt:lpstr>
      <vt:lpstr>Impact</vt:lpstr>
      <vt:lpstr>Monaco</vt:lpstr>
      <vt:lpstr>Tahoma</vt:lpstr>
      <vt:lpstr>Wingdings</vt:lpstr>
      <vt:lpstr>Office 主题</vt:lpstr>
      <vt:lpstr>自定义设计方案</vt:lpstr>
      <vt:lpstr>PowerPoint 演示文稿</vt:lpstr>
      <vt:lpstr>Buffer</vt:lpstr>
      <vt:lpstr>Buffer的基本使用</vt:lpstr>
      <vt:lpstr>缓冲区</vt:lpstr>
      <vt:lpstr>缓冲区</vt:lpstr>
      <vt:lpstr>代码示例</vt:lpstr>
      <vt:lpstr>compact</vt:lpstr>
      <vt:lpstr>compact</vt:lpstr>
      <vt:lpstr>Direct Buffer</vt:lpstr>
      <vt:lpstr>Non-Direct Buffer </vt:lpstr>
      <vt:lpstr>缓冲流</vt:lpstr>
      <vt:lpstr>缓冲流</vt:lpstr>
      <vt:lpstr>缓冲流</vt:lpstr>
      <vt:lpstr>缓冲流</vt:lpstr>
      <vt:lpstr>缓冲流</vt:lpstr>
      <vt:lpstr>缓冲流</vt:lpstr>
      <vt:lpstr>效率对比</vt:lpstr>
      <vt:lpstr>ReadLine</vt:lpstr>
      <vt:lpstr>fill</vt:lpstr>
      <vt:lpstr>流的关闭顺序</vt:lpstr>
      <vt:lpstr>缓冲流的关闭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liming</cp:lastModifiedBy>
  <cp:revision>303</cp:revision>
  <dcterms:created xsi:type="dcterms:W3CDTF">2017-05-25T16:15:23Z</dcterms:created>
  <dcterms:modified xsi:type="dcterms:W3CDTF">2017-09-25T06:15:45Z</dcterms:modified>
</cp:coreProperties>
</file>