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0" r:id="rId3"/>
    <p:sldId id="284" r:id="rId4"/>
    <p:sldId id="282" r:id="rId5"/>
    <p:sldId id="283" r:id="rId6"/>
    <p:sldId id="285" r:id="rId7"/>
    <p:sldId id="286" r:id="rId8"/>
    <p:sldId id="287" r:id="rId9"/>
    <p:sldId id="288" r:id="rId10"/>
    <p:sldId id="289" r:id="rId11"/>
    <p:sldId id="271"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071" autoAdjust="0"/>
  </p:normalViewPr>
  <p:slideViewPr>
    <p:cSldViewPr>
      <p:cViewPr varScale="1">
        <p:scale>
          <a:sx n="87" d="100"/>
          <a:sy n="87" d="100"/>
        </p:scale>
        <p:origin x="-146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A2A103-01E9-406E-AEF1-210DF53BAA37}" type="datetimeFigureOut">
              <a:rPr lang="zh-CN" altLang="en-US" smtClean="0"/>
              <a:t>2018/10/24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94B78-6BA6-4780-8DA5-404794C7F31F}" type="slidenum">
              <a:rPr lang="zh-CN" altLang="en-US" smtClean="0"/>
              <a:t>‹#›</a:t>
            </a:fld>
            <a:endParaRPr lang="zh-CN" altLang="en-US"/>
          </a:p>
        </p:txBody>
      </p:sp>
    </p:spTree>
    <p:extLst>
      <p:ext uri="{BB962C8B-B14F-4D97-AF65-F5344CB8AC3E}">
        <p14:creationId xmlns:p14="http://schemas.microsoft.com/office/powerpoint/2010/main" val="2281494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a:t>
            </a:fld>
            <a:endParaRPr lang="zh-CN" altLang="en-US"/>
          </a:p>
        </p:txBody>
      </p:sp>
    </p:spTree>
    <p:extLst>
      <p:ext uri="{BB962C8B-B14F-4D97-AF65-F5344CB8AC3E}">
        <p14:creationId xmlns:p14="http://schemas.microsoft.com/office/powerpoint/2010/main" val="2809496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endParaRPr lang="en-US" altLang="zh-CN" sz="1200"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10</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C94B78-6BA6-4780-8DA5-404794C7F31F}" type="slidenum">
              <a:rPr lang="zh-CN" altLang="en-US" smtClean="0"/>
              <a:t>11</a:t>
            </a:fld>
            <a:endParaRPr lang="zh-CN" altLang="en-US"/>
          </a:p>
        </p:txBody>
      </p:sp>
    </p:spTree>
    <p:extLst>
      <p:ext uri="{BB962C8B-B14F-4D97-AF65-F5344CB8AC3E}">
        <p14:creationId xmlns:p14="http://schemas.microsoft.com/office/powerpoint/2010/main" val="584158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2</a:t>
            </a:fld>
            <a:endParaRPr lang="zh-CN" altLang="en-US"/>
          </a:p>
        </p:txBody>
      </p:sp>
    </p:spTree>
    <p:extLst>
      <p:ext uri="{BB962C8B-B14F-4D97-AF65-F5344CB8AC3E}">
        <p14:creationId xmlns:p14="http://schemas.microsoft.com/office/powerpoint/2010/main" val="2647626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3</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4</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5</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6</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p:txBody>
      </p:sp>
      <p:sp>
        <p:nvSpPr>
          <p:cNvPr id="4" name="灯片编号占位符 3"/>
          <p:cNvSpPr>
            <a:spLocks noGrp="1"/>
          </p:cNvSpPr>
          <p:nvPr>
            <p:ph type="sldNum" sz="quarter" idx="10"/>
          </p:nvPr>
        </p:nvSpPr>
        <p:spPr/>
        <p:txBody>
          <a:bodyPr/>
          <a:lstStyle/>
          <a:p>
            <a:fld id="{3BC94B78-6BA6-4780-8DA5-404794C7F31F}" type="slidenum">
              <a:rPr lang="zh-CN" altLang="en-US" smtClean="0"/>
              <a:t>7</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8</a:t>
            </a:fld>
            <a:endParaRPr lang="zh-CN" altLang="en-US"/>
          </a:p>
        </p:txBody>
      </p:sp>
    </p:spTree>
    <p:extLst>
      <p:ext uri="{BB962C8B-B14F-4D97-AF65-F5344CB8AC3E}">
        <p14:creationId xmlns:p14="http://schemas.microsoft.com/office/powerpoint/2010/main" val="837832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BC94B78-6BA6-4780-8DA5-404794C7F31F}" type="slidenum">
              <a:rPr lang="zh-CN" altLang="en-US" smtClean="0"/>
              <a:t>9</a:t>
            </a:fld>
            <a:endParaRPr lang="zh-CN" altLang="en-US"/>
          </a:p>
        </p:txBody>
      </p:sp>
    </p:spTree>
    <p:extLst>
      <p:ext uri="{BB962C8B-B14F-4D97-AF65-F5344CB8AC3E}">
        <p14:creationId xmlns:p14="http://schemas.microsoft.com/office/powerpoint/2010/main" val="837832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2018/10/24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微软雅黑 Light" pitchFamily="34" charset="-122"/>
                <a:ea typeface="微软雅黑 Light" pitchFamily="34" charset="-122"/>
              </a:rPr>
              <a:t>以太坊虚拟机（</a:t>
            </a:r>
            <a:r>
              <a:rPr lang="en-US" altLang="zh-CN" dirty="0" smtClean="0">
                <a:latin typeface="微软雅黑 Light" pitchFamily="34" charset="-122"/>
                <a:ea typeface="微软雅黑 Light" pitchFamily="34" charset="-122"/>
              </a:rPr>
              <a:t>EVM</a:t>
            </a:r>
            <a:r>
              <a:rPr lang="zh-CN" altLang="en-US" dirty="0" smtClean="0">
                <a:latin typeface="微软雅黑 Light" pitchFamily="34" charset="-122"/>
                <a:ea typeface="微软雅黑 Light" pitchFamily="34" charset="-122"/>
              </a:rPr>
              <a:t>）</a:t>
            </a:r>
            <a:r>
              <a:rPr lang="en-US" altLang="zh-CN" dirty="0" smtClean="0">
                <a:latin typeface="微软雅黑 Light" pitchFamily="34" charset="-122"/>
                <a:ea typeface="微软雅黑 Light" pitchFamily="34" charset="-122"/>
              </a:rPr>
              <a:t> </a:t>
            </a:r>
            <a:r>
              <a:rPr lang="zh-CN" altLang="en-US" dirty="0" smtClean="0">
                <a:latin typeface="微软雅黑 Light" pitchFamily="34" charset="-122"/>
                <a:ea typeface="微软雅黑 Light" pitchFamily="34" charset="-122"/>
              </a:rPr>
              <a:t>简介</a:t>
            </a:r>
            <a:endParaRPr lang="zh-CN" altLang="en-US" dirty="0">
              <a:latin typeface="微软雅黑 Light" pitchFamily="34" charset="-122"/>
              <a:ea typeface="微软雅黑 Light" pitchFamily="34" charset="-122"/>
            </a:endParaRPr>
          </a:p>
        </p:txBody>
      </p:sp>
      <p:sp>
        <p:nvSpPr>
          <p:cNvPr id="3" name="副标题 2"/>
          <p:cNvSpPr>
            <a:spLocks noGrp="1"/>
          </p:cNvSpPr>
          <p:nvPr>
            <p:ph type="subTitle" idx="1"/>
          </p:nvPr>
        </p:nvSpPr>
        <p:spPr>
          <a:xfrm>
            <a:off x="1371600" y="4484712"/>
            <a:ext cx="6400800" cy="1752600"/>
          </a:xfrm>
        </p:spPr>
        <p:txBody>
          <a:bodyPr/>
          <a:lstStyle/>
          <a:p>
            <a:r>
              <a:rPr lang="en-US" altLang="zh-CN" dirty="0" smtClean="0"/>
              <a:t>2018.9</a:t>
            </a:r>
            <a:endParaRPr lang="zh-CN" altLang="en-US" dirty="0"/>
          </a:p>
        </p:txBody>
      </p:sp>
    </p:spTree>
    <p:extLst>
      <p:ext uri="{BB962C8B-B14F-4D97-AF65-F5344CB8AC3E}">
        <p14:creationId xmlns:p14="http://schemas.microsoft.com/office/powerpoint/2010/main" val="2424287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合约的创建和自毁</a:t>
            </a:r>
            <a:endParaRPr lang="zh-CN" altLang="en-US" dirty="0"/>
          </a:p>
        </p:txBody>
      </p:sp>
      <p:sp>
        <p:nvSpPr>
          <p:cNvPr id="3" name="内容占位符 2"/>
          <p:cNvSpPr>
            <a:spLocks noGrp="1"/>
          </p:cNvSpPr>
          <p:nvPr>
            <p:ph idx="1"/>
          </p:nvPr>
        </p:nvSpPr>
        <p:spPr>
          <a:xfrm>
            <a:off x="467544" y="1700808"/>
            <a:ext cx="8229600" cy="4104456"/>
          </a:xfrm>
        </p:spPr>
        <p:txBody>
          <a:bodyPr>
            <a:normAutofit/>
          </a:bodyPr>
          <a:lstStyle/>
          <a:p>
            <a:pPr>
              <a:lnSpc>
                <a:spcPct val="150000"/>
              </a:lnSpc>
            </a:pPr>
            <a:r>
              <a:rPr lang="zh-CN" altLang="en-US" sz="2400" dirty="0" smtClean="0"/>
              <a:t>通过</a:t>
            </a:r>
            <a:r>
              <a:rPr lang="zh-CN" altLang="en-US" sz="2400" dirty="0"/>
              <a:t>一个特殊</a:t>
            </a:r>
            <a:r>
              <a:rPr lang="zh-CN" altLang="en-US" sz="2400" dirty="0" smtClean="0"/>
              <a:t>的消息调用 </a:t>
            </a:r>
            <a:r>
              <a:rPr lang="en-US" altLang="zh-CN" sz="2400" b="1" dirty="0" smtClean="0"/>
              <a:t>create calls</a:t>
            </a:r>
            <a:r>
              <a:rPr lang="zh-CN" altLang="en-US" sz="2400" dirty="0" smtClean="0"/>
              <a:t>，合约可以创建</a:t>
            </a:r>
            <a:r>
              <a:rPr lang="zh-CN" altLang="en-US" sz="2400" dirty="0"/>
              <a:t>其他合约（不是简单的调用零地址</a:t>
            </a:r>
            <a:r>
              <a:rPr lang="zh-CN" altLang="en-US" sz="2400" dirty="0" smtClean="0"/>
              <a:t>）</a:t>
            </a:r>
            <a:endParaRPr lang="en-US" altLang="zh-CN" sz="2400" dirty="0" smtClean="0"/>
          </a:p>
          <a:p>
            <a:pPr>
              <a:lnSpc>
                <a:spcPct val="150000"/>
              </a:lnSpc>
            </a:pPr>
            <a:r>
              <a:rPr lang="zh-CN" altLang="en-US" sz="2400" dirty="0" smtClean="0"/>
              <a:t>合约</a:t>
            </a:r>
            <a:r>
              <a:rPr lang="zh-CN" altLang="en-US" sz="2400" dirty="0"/>
              <a:t>代码从区块链上移除的唯一方式是合约在合约地址上的执行自毁操作 </a:t>
            </a:r>
            <a:r>
              <a:rPr lang="en-US" altLang="zh-CN" sz="2400" b="1" dirty="0"/>
              <a:t>selfdestruct</a:t>
            </a:r>
            <a:r>
              <a:rPr lang="zh-CN" altLang="en-US" sz="2400" dirty="0"/>
              <a:t> </a:t>
            </a:r>
            <a:r>
              <a:rPr lang="zh-CN" altLang="en-US" sz="2400" dirty="0" smtClean="0"/>
              <a:t>；合约</a:t>
            </a:r>
            <a:r>
              <a:rPr lang="zh-CN" altLang="en-US" sz="2400" dirty="0"/>
              <a:t>账户上剩余的以太币会发送给指定的目标，然后其存储和代码从状态中被移</a:t>
            </a:r>
            <a:r>
              <a:rPr lang="zh-CN" altLang="en-US" sz="2400" dirty="0" smtClean="0"/>
              <a:t>除</a:t>
            </a:r>
            <a:endParaRPr lang="en-US" altLang="zh-CN" sz="2400" dirty="0"/>
          </a:p>
        </p:txBody>
      </p:sp>
    </p:spTree>
    <p:extLst>
      <p:ext uri="{BB962C8B-B14F-4D97-AF65-F5344CB8AC3E}">
        <p14:creationId xmlns:p14="http://schemas.microsoft.com/office/powerpoint/2010/main" val="2959203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848" y="2276872"/>
            <a:ext cx="8229600" cy="1324744"/>
          </a:xfrm>
        </p:spPr>
        <p:txBody>
          <a:bodyPr>
            <a:noAutofit/>
          </a:bodyPr>
          <a:lstStyle/>
          <a:p>
            <a:pPr marL="0" indent="0" algn="ctr">
              <a:lnSpc>
                <a:spcPct val="140000"/>
              </a:lnSpc>
              <a:buNone/>
            </a:pPr>
            <a:r>
              <a:rPr lang="en-US" altLang="zh-CN" sz="6600" dirty="0" smtClean="0">
                <a:latin typeface="微软雅黑 Light" pitchFamily="34" charset="-122"/>
                <a:ea typeface="微软雅黑 Light" pitchFamily="34" charset="-122"/>
              </a:rPr>
              <a:t>Q&amp;A</a:t>
            </a:r>
            <a:endParaRPr lang="en-US" altLang="zh-CN" sz="6600" dirty="0">
              <a:latin typeface="微软雅黑 Light" pitchFamily="34" charset="-122"/>
              <a:ea typeface="微软雅黑 Light" pitchFamily="34" charset="-122"/>
            </a:endParaRPr>
          </a:p>
        </p:txBody>
      </p:sp>
    </p:spTree>
    <p:extLst>
      <p:ext uri="{BB962C8B-B14F-4D97-AF65-F5344CB8AC3E}">
        <p14:creationId xmlns:p14="http://schemas.microsoft.com/office/powerpoint/2010/main" val="2263854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latin typeface="微软雅黑 Light" pitchFamily="34" charset="-122"/>
                <a:ea typeface="微软雅黑 Light" pitchFamily="34" charset="-122"/>
              </a:rPr>
              <a:t>  以太坊虚拟机（</a:t>
            </a:r>
            <a:r>
              <a:rPr lang="en-US" altLang="zh-CN" dirty="0" smtClean="0">
                <a:latin typeface="微软雅黑 Light" pitchFamily="34" charset="-122"/>
                <a:ea typeface="微软雅黑 Light" pitchFamily="34" charset="-122"/>
              </a:rPr>
              <a:t>EVM</a:t>
            </a:r>
            <a:r>
              <a:rPr lang="zh-CN" altLang="en-US" dirty="0" smtClean="0">
                <a:latin typeface="微软雅黑 Light" pitchFamily="34" charset="-122"/>
                <a:ea typeface="微软雅黑 Light" pitchFamily="34" charset="-122"/>
              </a:rPr>
              <a:t>）</a:t>
            </a:r>
            <a:endParaRPr lang="zh-CN" altLang="en-US" dirty="0">
              <a:latin typeface="微软雅黑 Light" pitchFamily="34" charset="-122"/>
              <a:ea typeface="微软雅黑 Light" pitchFamily="34" charset="-122"/>
            </a:endParaRPr>
          </a:p>
        </p:txBody>
      </p:sp>
      <p:sp>
        <p:nvSpPr>
          <p:cNvPr id="3" name="内容占位符 2"/>
          <p:cNvSpPr>
            <a:spLocks noGrp="1"/>
          </p:cNvSpPr>
          <p:nvPr>
            <p:ph idx="1"/>
          </p:nvPr>
        </p:nvSpPr>
        <p:spPr>
          <a:xfrm>
            <a:off x="467544" y="1340768"/>
            <a:ext cx="8229600" cy="5184576"/>
          </a:xfrm>
        </p:spPr>
        <p:txBody>
          <a:bodyPr>
            <a:normAutofit fontScale="92500" lnSpcReduction="10000"/>
          </a:bodyPr>
          <a:lstStyle/>
          <a:p>
            <a:pPr>
              <a:lnSpc>
                <a:spcPct val="150000"/>
              </a:lnSpc>
            </a:pPr>
            <a:r>
              <a:rPr lang="zh-CN" altLang="en-US" sz="2400" dirty="0"/>
              <a:t>以太坊虚拟机 </a:t>
            </a:r>
            <a:r>
              <a:rPr lang="en-US" altLang="zh-CN" sz="2400" dirty="0"/>
              <a:t>EVM </a:t>
            </a:r>
            <a:r>
              <a:rPr lang="zh-CN" altLang="en-US" sz="2400" dirty="0"/>
              <a:t>是智能合约的运行</a:t>
            </a:r>
            <a:r>
              <a:rPr lang="zh-CN" altLang="en-US" sz="2400" dirty="0" smtClean="0"/>
              <a:t>环境</a:t>
            </a:r>
            <a:endParaRPr lang="en-US" altLang="zh-CN" sz="2400" dirty="0" smtClean="0"/>
          </a:p>
          <a:p>
            <a:pPr>
              <a:lnSpc>
                <a:spcPct val="150000"/>
              </a:lnSpc>
            </a:pPr>
            <a:r>
              <a:rPr lang="zh-CN" altLang="zh-CN" sz="2400" dirty="0"/>
              <a:t>作为</a:t>
            </a:r>
            <a:r>
              <a:rPr lang="zh-CN" altLang="en-US" sz="2400" dirty="0"/>
              <a:t>区</a:t>
            </a:r>
            <a:r>
              <a:rPr lang="zh-CN" altLang="zh-CN" sz="2400" dirty="0"/>
              <a:t>块验证协议的</a:t>
            </a:r>
            <a:r>
              <a:rPr lang="zh-CN" altLang="zh-CN" sz="2400" dirty="0" smtClean="0"/>
              <a:t>一部分</a:t>
            </a:r>
            <a:r>
              <a:rPr lang="zh-CN" altLang="en-US" sz="2400" dirty="0" smtClean="0"/>
              <a:t>，</a:t>
            </a:r>
            <a:r>
              <a:rPr lang="zh-CN" altLang="zh-CN" sz="2400" dirty="0" smtClean="0"/>
              <a:t>参与</a:t>
            </a:r>
            <a:r>
              <a:rPr lang="zh-CN" altLang="zh-CN" sz="2400" dirty="0"/>
              <a:t>网络的每个节点</a:t>
            </a:r>
            <a:r>
              <a:rPr lang="zh-CN" altLang="zh-CN" sz="2400" dirty="0" smtClean="0"/>
              <a:t>都</a:t>
            </a:r>
            <a:r>
              <a:rPr lang="zh-CN" altLang="en-US" sz="2400" dirty="0" smtClean="0"/>
              <a:t>会</a:t>
            </a:r>
            <a:r>
              <a:rPr lang="zh-CN" altLang="zh-CN" sz="2400" dirty="0" smtClean="0"/>
              <a:t>运行EVM。</a:t>
            </a:r>
            <a:r>
              <a:rPr lang="zh-CN" altLang="zh-CN" sz="2400" dirty="0"/>
              <a:t>他们会检查正在验证的块中列出</a:t>
            </a:r>
            <a:r>
              <a:rPr lang="zh-CN" altLang="zh-CN" sz="2400" dirty="0" smtClean="0"/>
              <a:t>的</a:t>
            </a:r>
            <a:r>
              <a:rPr lang="zh-CN" altLang="en-US" sz="2400" dirty="0"/>
              <a:t>交易</a:t>
            </a:r>
            <a:r>
              <a:rPr lang="zh-CN" altLang="zh-CN" sz="2400" dirty="0" smtClean="0"/>
              <a:t>，</a:t>
            </a:r>
            <a:r>
              <a:rPr lang="zh-CN" altLang="zh-CN" sz="2400" dirty="0"/>
              <a:t>并运行由EVM中</a:t>
            </a:r>
            <a:r>
              <a:rPr lang="zh-CN" altLang="zh-CN" sz="2400" dirty="0" smtClean="0"/>
              <a:t>的</a:t>
            </a:r>
            <a:r>
              <a:rPr lang="zh-CN" altLang="en-US" sz="2400" dirty="0"/>
              <a:t>交易</a:t>
            </a:r>
            <a:r>
              <a:rPr lang="zh-CN" altLang="zh-CN" sz="2400" dirty="0" smtClean="0"/>
              <a:t>触发</a:t>
            </a:r>
            <a:r>
              <a:rPr lang="zh-CN" altLang="zh-CN" sz="2400" dirty="0"/>
              <a:t>的代码</a:t>
            </a:r>
            <a:endParaRPr lang="en-US" altLang="zh-CN" sz="2400" dirty="0"/>
          </a:p>
          <a:p>
            <a:pPr>
              <a:lnSpc>
                <a:spcPct val="150000"/>
              </a:lnSpc>
            </a:pPr>
            <a:r>
              <a:rPr lang="en-US" altLang="zh-CN" sz="2400" dirty="0" smtClean="0"/>
              <a:t>EVM</a:t>
            </a:r>
            <a:r>
              <a:rPr lang="zh-CN" altLang="en-US" sz="2400" dirty="0" smtClean="0"/>
              <a:t>不仅</a:t>
            </a:r>
            <a:r>
              <a:rPr lang="zh-CN" altLang="en-US" sz="2400" dirty="0"/>
              <a:t>是沙盒封装的，而且是完全隔离的，也就是说在 </a:t>
            </a:r>
            <a:r>
              <a:rPr lang="en-US" altLang="zh-CN" sz="2400" dirty="0"/>
              <a:t>EVM </a:t>
            </a:r>
            <a:r>
              <a:rPr lang="zh-CN" altLang="en-US" sz="2400" dirty="0"/>
              <a:t>中</a:t>
            </a:r>
            <a:r>
              <a:rPr lang="zh-CN" altLang="en-US" sz="2400" dirty="0" smtClean="0"/>
              <a:t>运行的代码</a:t>
            </a:r>
            <a:r>
              <a:rPr lang="zh-CN" altLang="en-US" sz="2400" dirty="0"/>
              <a:t>是无法访问网络、文件系统和其他进程</a:t>
            </a:r>
            <a:r>
              <a:rPr lang="zh-CN" altLang="en-US" sz="2400" dirty="0" smtClean="0"/>
              <a:t>的，甚至</a:t>
            </a:r>
            <a:r>
              <a:rPr lang="zh-CN" altLang="en-US" sz="2400" dirty="0"/>
              <a:t>智能合约之间的访问也是受限</a:t>
            </a:r>
            <a:r>
              <a:rPr lang="zh-CN" altLang="en-US" sz="2400" dirty="0" smtClean="0"/>
              <a:t>的</a:t>
            </a:r>
            <a:endParaRPr lang="en-US" altLang="zh-CN" sz="2400" dirty="0" smtClean="0"/>
          </a:p>
          <a:p>
            <a:pPr>
              <a:lnSpc>
                <a:spcPct val="150000"/>
              </a:lnSpc>
            </a:pPr>
            <a:r>
              <a:rPr lang="zh-CN" altLang="en-US" sz="2400" dirty="0" smtClean="0"/>
              <a:t>合约以字节码的格式（</a:t>
            </a:r>
            <a:r>
              <a:rPr lang="en-US" altLang="zh-CN" sz="2400" dirty="0" smtClean="0"/>
              <a:t>EVM bytecode</a:t>
            </a:r>
            <a:r>
              <a:rPr lang="zh-CN" altLang="en-US" sz="2400" dirty="0" smtClean="0"/>
              <a:t>）存在于区块链上</a:t>
            </a:r>
            <a:endParaRPr lang="en-US" altLang="zh-CN" sz="2400" dirty="0" smtClean="0"/>
          </a:p>
          <a:p>
            <a:pPr>
              <a:lnSpc>
                <a:spcPct val="150000"/>
              </a:lnSpc>
            </a:pPr>
            <a:r>
              <a:rPr lang="zh-CN" altLang="en-US" sz="2400" dirty="0" smtClean="0"/>
              <a:t>合约通常以高级语言（</a:t>
            </a:r>
            <a:r>
              <a:rPr lang="en-US" altLang="zh-CN" sz="2400" dirty="0" smtClean="0"/>
              <a:t>solidity</a:t>
            </a:r>
            <a:r>
              <a:rPr lang="zh-CN" altLang="en-US" sz="2400" dirty="0" smtClean="0"/>
              <a:t>）编写，通过</a:t>
            </a:r>
            <a:r>
              <a:rPr lang="en-US" altLang="zh-CN" sz="2400" dirty="0" smtClean="0"/>
              <a:t>EVM</a:t>
            </a:r>
            <a:r>
              <a:rPr lang="zh-CN" altLang="en-US" sz="2400" dirty="0" smtClean="0"/>
              <a:t>编译器编译为字节码，最终通过客户端上载部署到区块链网络中</a:t>
            </a:r>
            <a:endParaRPr lang="en-US" altLang="zh-CN" sz="2400" dirty="0"/>
          </a:p>
        </p:txBody>
      </p:sp>
    </p:spTree>
    <p:extLst>
      <p:ext uri="{BB962C8B-B14F-4D97-AF65-F5344CB8AC3E}">
        <p14:creationId xmlns:p14="http://schemas.microsoft.com/office/powerpoint/2010/main" val="677205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latin typeface="微软雅黑 Light" pitchFamily="34" charset="-122"/>
                <a:ea typeface="微软雅黑 Light" pitchFamily="34" charset="-122"/>
              </a:rPr>
              <a:t>  EVM</a:t>
            </a:r>
            <a:r>
              <a:rPr lang="zh-CN" altLang="en-US" dirty="0" smtClean="0">
                <a:latin typeface="微软雅黑 Light" pitchFamily="34" charset="-122"/>
                <a:ea typeface="微软雅黑 Light" pitchFamily="34" charset="-122"/>
              </a:rPr>
              <a:t>和账户</a:t>
            </a:r>
            <a:endParaRPr lang="zh-CN" altLang="en-US" dirty="0"/>
          </a:p>
        </p:txBody>
      </p:sp>
      <p:sp>
        <p:nvSpPr>
          <p:cNvPr id="3" name="内容占位符 2"/>
          <p:cNvSpPr>
            <a:spLocks noGrp="1"/>
          </p:cNvSpPr>
          <p:nvPr>
            <p:ph idx="1"/>
          </p:nvPr>
        </p:nvSpPr>
        <p:spPr>
          <a:xfrm>
            <a:off x="457200" y="1600200"/>
            <a:ext cx="8229600" cy="4925144"/>
          </a:xfrm>
        </p:spPr>
        <p:txBody>
          <a:bodyPr>
            <a:noAutofit/>
          </a:bodyPr>
          <a:lstStyle/>
          <a:p>
            <a:pPr>
              <a:lnSpc>
                <a:spcPct val="150000"/>
              </a:lnSpc>
            </a:pPr>
            <a:r>
              <a:rPr lang="zh-CN" altLang="en-US" sz="2400" dirty="0"/>
              <a:t>以太坊中有两类</a:t>
            </a:r>
            <a:r>
              <a:rPr lang="zh-CN" altLang="en-US" sz="2400" dirty="0" smtClean="0"/>
              <a:t>账户：</a:t>
            </a:r>
            <a:r>
              <a:rPr lang="zh-CN" altLang="en-US" sz="2400" dirty="0"/>
              <a:t> </a:t>
            </a:r>
            <a:r>
              <a:rPr lang="zh-CN" altLang="en-US" sz="2400" b="1" dirty="0"/>
              <a:t>外部账户</a:t>
            </a:r>
            <a:r>
              <a:rPr lang="zh-CN" altLang="en-US" sz="2400" dirty="0"/>
              <a:t> </a:t>
            </a:r>
            <a:r>
              <a:rPr lang="zh-CN" altLang="en-US" sz="2400" dirty="0" smtClean="0"/>
              <a:t>和 </a:t>
            </a:r>
            <a:r>
              <a:rPr lang="zh-CN" altLang="en-US" sz="2400" b="1" dirty="0" smtClean="0"/>
              <a:t>合约账户</a:t>
            </a:r>
            <a:r>
              <a:rPr lang="zh-CN" altLang="en-US" sz="2400" dirty="0" smtClean="0"/>
              <a:t>，</a:t>
            </a:r>
            <a:r>
              <a:rPr lang="zh-CN" altLang="en-US" sz="2400" dirty="0"/>
              <a:t>它们共用</a:t>
            </a:r>
            <a:r>
              <a:rPr lang="en-US" altLang="zh-CN" sz="2400" dirty="0"/>
              <a:t>EVM</a:t>
            </a:r>
            <a:r>
              <a:rPr lang="zh-CN" altLang="en-US" sz="2400" dirty="0"/>
              <a:t>中同一个地址空间</a:t>
            </a:r>
            <a:endParaRPr lang="en-US" altLang="zh-CN" sz="2400" dirty="0" smtClean="0"/>
          </a:p>
          <a:p>
            <a:pPr>
              <a:lnSpc>
                <a:spcPct val="150000"/>
              </a:lnSpc>
            </a:pPr>
            <a:r>
              <a:rPr lang="zh-CN" altLang="en-US" sz="2400" dirty="0"/>
              <a:t>无论帐户是否存储代码，这两类账户对 </a:t>
            </a:r>
            <a:r>
              <a:rPr lang="en-US" altLang="zh-CN" sz="2400" dirty="0"/>
              <a:t>EVM </a:t>
            </a:r>
            <a:r>
              <a:rPr lang="zh-CN" altLang="en-US" sz="2400" dirty="0" smtClean="0"/>
              <a:t>来说处理方式是完全一样的</a:t>
            </a:r>
            <a:endParaRPr lang="en-US" altLang="zh-CN" sz="2400" dirty="0" smtClean="0"/>
          </a:p>
          <a:p>
            <a:pPr>
              <a:lnSpc>
                <a:spcPct val="150000"/>
              </a:lnSpc>
            </a:pPr>
            <a:r>
              <a:rPr lang="zh-CN" altLang="en-US" sz="2400" dirty="0"/>
              <a:t>每个</a:t>
            </a:r>
            <a:r>
              <a:rPr lang="zh-CN" altLang="en-US" sz="2400" dirty="0" smtClean="0"/>
              <a:t>账户在</a:t>
            </a:r>
            <a:r>
              <a:rPr lang="en-US" altLang="zh-CN" sz="2400" dirty="0" smtClean="0"/>
              <a:t>EVM</a:t>
            </a:r>
            <a:r>
              <a:rPr lang="zh-CN" altLang="en-US" sz="2400" dirty="0" smtClean="0"/>
              <a:t>中都</a:t>
            </a:r>
            <a:r>
              <a:rPr lang="zh-CN" altLang="en-US" sz="2400" dirty="0"/>
              <a:t>有一个键值对形式的持久化存储。其中 </a:t>
            </a:r>
            <a:r>
              <a:rPr lang="en-US" altLang="zh-CN" sz="2400" dirty="0"/>
              <a:t>key </a:t>
            </a:r>
            <a:r>
              <a:rPr lang="zh-CN" altLang="en-US" sz="2400" dirty="0"/>
              <a:t>和 </a:t>
            </a:r>
            <a:r>
              <a:rPr lang="en-US" altLang="zh-CN" sz="2400" dirty="0"/>
              <a:t>value </a:t>
            </a:r>
            <a:r>
              <a:rPr lang="zh-CN" altLang="en-US" sz="2400" dirty="0"/>
              <a:t>的长度都是</a:t>
            </a:r>
            <a:r>
              <a:rPr lang="en-US" altLang="zh-CN" sz="2400" dirty="0"/>
              <a:t>256</a:t>
            </a:r>
            <a:r>
              <a:rPr lang="zh-CN" altLang="en-US" sz="2400" dirty="0"/>
              <a:t>位</a:t>
            </a:r>
            <a:r>
              <a:rPr lang="zh-CN" altLang="en-US" sz="2400" dirty="0" smtClean="0"/>
              <a:t>，称之为</a:t>
            </a:r>
            <a:r>
              <a:rPr lang="zh-CN" altLang="en-US" sz="2400" dirty="0"/>
              <a:t> </a:t>
            </a:r>
            <a:r>
              <a:rPr lang="zh-CN" altLang="en-US" sz="2400" b="1" dirty="0" smtClean="0"/>
              <a:t>存储空间</a:t>
            </a:r>
            <a:r>
              <a:rPr lang="zh-CN" altLang="en-US" sz="2400" dirty="0" smtClean="0"/>
              <a:t>（</a:t>
            </a:r>
            <a:r>
              <a:rPr lang="en-US" altLang="zh-CN" sz="2400" dirty="0" smtClean="0"/>
              <a:t>storage</a:t>
            </a:r>
            <a:r>
              <a:rPr lang="zh-CN" altLang="en-US" sz="2400" dirty="0" smtClean="0"/>
              <a:t>）</a:t>
            </a:r>
            <a:endParaRPr lang="en-US" altLang="zh-CN" sz="2400" dirty="0"/>
          </a:p>
        </p:txBody>
      </p:sp>
    </p:spTree>
    <p:extLst>
      <p:ext uri="{BB962C8B-B14F-4D97-AF65-F5344CB8AC3E}">
        <p14:creationId xmlns:p14="http://schemas.microsoft.com/office/powerpoint/2010/main" val="3277384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latin typeface="微软雅黑 Light" pitchFamily="34" charset="-122"/>
                <a:ea typeface="微软雅黑 Light" pitchFamily="34" charset="-122"/>
              </a:rPr>
              <a:t>  EVM</a:t>
            </a:r>
            <a:r>
              <a:rPr lang="zh-CN" altLang="en-US" dirty="0" smtClean="0">
                <a:latin typeface="微软雅黑 Light" pitchFamily="34" charset="-122"/>
                <a:ea typeface="微软雅黑 Light" pitchFamily="34" charset="-122"/>
              </a:rPr>
              <a:t>和交易</a:t>
            </a:r>
            <a:endParaRPr lang="zh-CN" altLang="en-US" dirty="0"/>
          </a:p>
        </p:txBody>
      </p:sp>
      <p:sp>
        <p:nvSpPr>
          <p:cNvPr id="3" name="内容占位符 2"/>
          <p:cNvSpPr>
            <a:spLocks noGrp="1"/>
          </p:cNvSpPr>
          <p:nvPr>
            <p:ph idx="1"/>
          </p:nvPr>
        </p:nvSpPr>
        <p:spPr>
          <a:xfrm>
            <a:off x="457200" y="1528192"/>
            <a:ext cx="8229600" cy="4925144"/>
          </a:xfrm>
        </p:spPr>
        <p:txBody>
          <a:bodyPr>
            <a:normAutofit/>
          </a:bodyPr>
          <a:lstStyle/>
          <a:p>
            <a:pPr>
              <a:lnSpc>
                <a:spcPct val="145000"/>
              </a:lnSpc>
            </a:pPr>
            <a:r>
              <a:rPr lang="zh-CN" altLang="en-US" sz="2400" dirty="0"/>
              <a:t>交易可以看作是从一个帐户发送到另一个帐户的消息，它可以包含二进制数据（</a:t>
            </a:r>
            <a:r>
              <a:rPr lang="en-US" altLang="zh-CN" sz="2400" dirty="0"/>
              <a:t>payload</a:t>
            </a:r>
            <a:r>
              <a:rPr lang="zh-CN" altLang="en-US" sz="2400" dirty="0"/>
              <a:t>）和以太币</a:t>
            </a:r>
          </a:p>
          <a:p>
            <a:pPr>
              <a:lnSpc>
                <a:spcPct val="145000"/>
              </a:lnSpc>
            </a:pPr>
            <a:r>
              <a:rPr lang="zh-CN" altLang="en-US" sz="2400" dirty="0"/>
              <a:t>如果目标账户含有代码，此代码</a:t>
            </a:r>
            <a:r>
              <a:rPr lang="zh-CN" altLang="en-US" sz="2400" dirty="0" smtClean="0"/>
              <a:t>会</a:t>
            </a:r>
            <a:r>
              <a:rPr lang="zh-CN" altLang="en-US" sz="2400" dirty="0"/>
              <a:t>在</a:t>
            </a:r>
            <a:r>
              <a:rPr lang="en-US" altLang="zh-CN" sz="2400" dirty="0" smtClean="0"/>
              <a:t>EVM</a:t>
            </a:r>
            <a:r>
              <a:rPr lang="zh-CN" altLang="en-US" sz="2400" dirty="0" smtClean="0"/>
              <a:t>中执行</a:t>
            </a:r>
            <a:r>
              <a:rPr lang="zh-CN" altLang="en-US" sz="2400" dirty="0"/>
              <a:t>，并以 </a:t>
            </a:r>
            <a:r>
              <a:rPr lang="en-US" altLang="zh-CN" sz="2400" dirty="0"/>
              <a:t>payload </a:t>
            </a:r>
            <a:r>
              <a:rPr lang="zh-CN" altLang="en-US" sz="2400" dirty="0"/>
              <a:t>作为入</a:t>
            </a:r>
            <a:r>
              <a:rPr lang="zh-CN" altLang="en-US" sz="2400" dirty="0" smtClean="0"/>
              <a:t>参，这就是合约的调用</a:t>
            </a:r>
            <a:endParaRPr lang="zh-CN" altLang="en-US" sz="2400" dirty="0"/>
          </a:p>
          <a:p>
            <a:pPr>
              <a:lnSpc>
                <a:spcPct val="145000"/>
              </a:lnSpc>
            </a:pPr>
            <a:r>
              <a:rPr lang="zh-CN" altLang="en-US" sz="2400" dirty="0"/>
              <a:t>如果目标账户是零账户（账户地址为 </a:t>
            </a:r>
            <a:r>
              <a:rPr lang="en-US" altLang="zh-CN" sz="2400" dirty="0"/>
              <a:t>0 )</a:t>
            </a:r>
            <a:r>
              <a:rPr lang="zh-CN" altLang="en-US" sz="2400" dirty="0"/>
              <a:t>，此</a:t>
            </a:r>
            <a:r>
              <a:rPr lang="zh-CN" altLang="en-US" sz="2400" dirty="0" smtClean="0"/>
              <a:t>交易就将</a:t>
            </a:r>
            <a:r>
              <a:rPr lang="zh-CN" altLang="en-US" sz="2400" dirty="0"/>
              <a:t>创建一个 </a:t>
            </a:r>
            <a:r>
              <a:rPr lang="zh-CN" altLang="en-US" sz="2400" b="1" dirty="0"/>
              <a:t>新合约</a:t>
            </a:r>
            <a:r>
              <a:rPr lang="zh-CN" altLang="en-US" sz="2400" dirty="0"/>
              <a:t> </a:t>
            </a:r>
            <a:r>
              <a:rPr lang="zh-CN" altLang="en-US" sz="2400" dirty="0" smtClean="0"/>
              <a:t>，</a:t>
            </a:r>
            <a:r>
              <a:rPr lang="zh-CN" altLang="en-US" sz="2400" dirty="0"/>
              <a:t>这个用来创建合约的交易的 </a:t>
            </a:r>
            <a:r>
              <a:rPr lang="en-US" altLang="zh-CN" sz="2400" dirty="0"/>
              <a:t>payload </a:t>
            </a:r>
            <a:r>
              <a:rPr lang="zh-CN" altLang="en-US" sz="2400" dirty="0"/>
              <a:t>会被转换为 </a:t>
            </a:r>
            <a:r>
              <a:rPr lang="en-US" altLang="zh-CN" sz="2400" dirty="0"/>
              <a:t>EVM </a:t>
            </a:r>
            <a:r>
              <a:rPr lang="zh-CN" altLang="en-US" sz="2400" dirty="0"/>
              <a:t>字节码并</a:t>
            </a:r>
            <a:r>
              <a:rPr lang="zh-CN" altLang="en-US" sz="2400" dirty="0" smtClean="0"/>
              <a:t>执行，执行的输出作为合约代码永久存储</a:t>
            </a:r>
            <a:endParaRPr lang="en-US" altLang="zh-CN" sz="2400" dirty="0"/>
          </a:p>
        </p:txBody>
      </p:sp>
    </p:spTree>
    <p:extLst>
      <p:ext uri="{BB962C8B-B14F-4D97-AF65-F5344CB8AC3E}">
        <p14:creationId xmlns:p14="http://schemas.microsoft.com/office/powerpoint/2010/main" val="3404852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latin typeface="微软雅黑 Light" pitchFamily="34" charset="-122"/>
                <a:ea typeface="微软雅黑 Light" pitchFamily="34" charset="-122"/>
              </a:rPr>
              <a:t>  EVM</a:t>
            </a:r>
            <a:r>
              <a:rPr lang="zh-CN" altLang="en-US" dirty="0" smtClean="0">
                <a:latin typeface="微软雅黑 Light" pitchFamily="34" charset="-122"/>
                <a:ea typeface="微软雅黑 Light" pitchFamily="34" charset="-122"/>
              </a:rPr>
              <a:t>和</a:t>
            </a:r>
            <a:r>
              <a:rPr lang="en-US" altLang="zh-CN" dirty="0" smtClean="0">
                <a:latin typeface="微软雅黑 Light" pitchFamily="34" charset="-122"/>
                <a:ea typeface="微软雅黑 Light" pitchFamily="34" charset="-122"/>
              </a:rPr>
              <a:t>gas</a:t>
            </a:r>
            <a:endParaRPr lang="zh-CN" altLang="en-US" dirty="0"/>
          </a:p>
        </p:txBody>
      </p:sp>
      <p:sp>
        <p:nvSpPr>
          <p:cNvPr id="3" name="内容占位符 2"/>
          <p:cNvSpPr>
            <a:spLocks noGrp="1"/>
          </p:cNvSpPr>
          <p:nvPr>
            <p:ph idx="1"/>
          </p:nvPr>
        </p:nvSpPr>
        <p:spPr>
          <a:xfrm>
            <a:off x="457200" y="1600200"/>
            <a:ext cx="8229600" cy="4925144"/>
          </a:xfrm>
        </p:spPr>
        <p:txBody>
          <a:bodyPr>
            <a:normAutofit fontScale="62500" lnSpcReduction="20000"/>
          </a:bodyPr>
          <a:lstStyle/>
          <a:p>
            <a:pPr>
              <a:lnSpc>
                <a:spcPct val="145000"/>
              </a:lnSpc>
            </a:pPr>
            <a:r>
              <a:rPr lang="zh-CN" altLang="en-US" dirty="0" smtClean="0"/>
              <a:t>合约被交易触发调用时，指令会在全网的每个节点上执行：这需要消耗算力成本；每一个指令的执行都有特定的消耗，</a:t>
            </a:r>
            <a:r>
              <a:rPr lang="en-US" altLang="zh-CN" b="1" dirty="0" smtClean="0"/>
              <a:t>gas</a:t>
            </a:r>
            <a:r>
              <a:rPr lang="en-US" altLang="zh-CN" dirty="0" smtClean="0"/>
              <a:t> </a:t>
            </a:r>
            <a:r>
              <a:rPr lang="zh-CN" altLang="en-US" dirty="0" smtClean="0"/>
              <a:t>就用来量化表示这个成本消耗</a:t>
            </a:r>
            <a:endParaRPr lang="en-US" altLang="zh-CN" dirty="0" smtClean="0"/>
          </a:p>
          <a:p>
            <a:pPr>
              <a:lnSpc>
                <a:spcPct val="145000"/>
              </a:lnSpc>
            </a:pPr>
            <a:r>
              <a:rPr lang="zh-CN" altLang="en-US" dirty="0" smtClean="0"/>
              <a:t>一经</a:t>
            </a:r>
            <a:r>
              <a:rPr lang="zh-CN" altLang="en-US" dirty="0"/>
              <a:t>创建，每笔交易</a:t>
            </a:r>
            <a:r>
              <a:rPr lang="zh-CN" altLang="en-US" dirty="0" smtClean="0"/>
              <a:t>都按照一定</a:t>
            </a:r>
            <a:r>
              <a:rPr lang="zh-CN" altLang="en-US" dirty="0"/>
              <a:t>数量的 </a:t>
            </a:r>
            <a:r>
              <a:rPr lang="en-US" altLang="zh-CN" dirty="0"/>
              <a:t>gas</a:t>
            </a:r>
            <a:r>
              <a:rPr lang="zh-CN" altLang="en-US" dirty="0"/>
              <a:t> </a:t>
            </a:r>
            <a:r>
              <a:rPr lang="zh-CN" altLang="en-US" dirty="0" smtClean="0"/>
              <a:t>预付一笔费用，</a:t>
            </a:r>
            <a:r>
              <a:rPr lang="zh-CN" altLang="en-US" dirty="0"/>
              <a:t>目的是限制执行交易所需要的</a:t>
            </a:r>
            <a:r>
              <a:rPr lang="zh-CN" altLang="en-US" dirty="0" smtClean="0"/>
              <a:t>工作量</a:t>
            </a:r>
            <a:r>
              <a:rPr lang="zh-CN" altLang="en-US" dirty="0"/>
              <a:t>和为交易支付</a:t>
            </a:r>
            <a:r>
              <a:rPr lang="zh-CN" altLang="en-US" dirty="0" smtClean="0"/>
              <a:t>手续费</a:t>
            </a:r>
            <a:endParaRPr lang="en-US" altLang="zh-CN" dirty="0" smtClean="0"/>
          </a:p>
          <a:p>
            <a:pPr>
              <a:lnSpc>
                <a:spcPct val="145000"/>
              </a:lnSpc>
            </a:pPr>
            <a:r>
              <a:rPr lang="en-US" altLang="zh-CN" dirty="0" smtClean="0"/>
              <a:t>EVM </a:t>
            </a:r>
            <a:r>
              <a:rPr lang="zh-CN" altLang="en-US" dirty="0"/>
              <a:t>执行交易时，</a:t>
            </a:r>
            <a:r>
              <a:rPr lang="en-US" altLang="zh-CN" dirty="0"/>
              <a:t>gas </a:t>
            </a:r>
            <a:r>
              <a:rPr lang="zh-CN" altLang="en-US" dirty="0"/>
              <a:t>将按特定规则逐渐</a:t>
            </a:r>
            <a:r>
              <a:rPr lang="zh-CN" altLang="en-US" dirty="0" smtClean="0"/>
              <a:t>耗尽</a:t>
            </a:r>
            <a:endParaRPr lang="en-US" altLang="zh-CN" dirty="0" smtClean="0"/>
          </a:p>
          <a:p>
            <a:pPr>
              <a:lnSpc>
                <a:spcPct val="145000"/>
              </a:lnSpc>
            </a:pPr>
            <a:r>
              <a:rPr lang="en-US" altLang="zh-CN" b="1" dirty="0"/>
              <a:t>gas price</a:t>
            </a:r>
            <a:r>
              <a:rPr lang="en-US" altLang="zh-CN" dirty="0"/>
              <a:t> </a:t>
            </a:r>
            <a:r>
              <a:rPr lang="zh-CN" altLang="en-US" dirty="0"/>
              <a:t>是交易发送者设置的一个</a:t>
            </a:r>
            <a:r>
              <a:rPr lang="zh-CN" altLang="en-US" dirty="0" smtClean="0"/>
              <a:t>值，作为发送者预付手续费的单价。</a:t>
            </a:r>
            <a:r>
              <a:rPr lang="zh-CN" altLang="en-US" dirty="0"/>
              <a:t>如果交易执行后还有剩余， </a:t>
            </a:r>
            <a:r>
              <a:rPr lang="en-US" altLang="zh-CN" dirty="0"/>
              <a:t>gas </a:t>
            </a:r>
            <a:r>
              <a:rPr lang="zh-CN" altLang="en-US" dirty="0"/>
              <a:t>会原路</a:t>
            </a:r>
            <a:r>
              <a:rPr lang="zh-CN" altLang="en-US" dirty="0" smtClean="0"/>
              <a:t>返还</a:t>
            </a:r>
            <a:endParaRPr lang="en-US" altLang="zh-CN" dirty="0" smtClean="0"/>
          </a:p>
          <a:p>
            <a:pPr>
              <a:lnSpc>
                <a:spcPct val="145000"/>
              </a:lnSpc>
            </a:pPr>
            <a:r>
              <a:rPr lang="zh-CN" altLang="en-US" dirty="0"/>
              <a:t>无论执行到什么位置，一旦 </a:t>
            </a:r>
            <a:r>
              <a:rPr lang="en-US" altLang="zh-CN" dirty="0"/>
              <a:t>gas </a:t>
            </a:r>
            <a:r>
              <a:rPr lang="zh-CN" altLang="en-US" dirty="0"/>
              <a:t>被耗尽（比如降为负值），将会触发一个 </a:t>
            </a:r>
            <a:r>
              <a:rPr lang="en-US" altLang="zh-CN" dirty="0"/>
              <a:t>out-of-gas </a:t>
            </a:r>
            <a:r>
              <a:rPr lang="zh-CN" altLang="en-US" dirty="0"/>
              <a:t>异常。当前调用帧（</a:t>
            </a:r>
            <a:r>
              <a:rPr lang="en-US" altLang="zh-CN" dirty="0"/>
              <a:t>call frame</a:t>
            </a:r>
            <a:r>
              <a:rPr lang="zh-CN" altLang="en-US" dirty="0"/>
              <a:t>）所做的所有状态修改都将被回滚</a:t>
            </a:r>
            <a:endParaRPr lang="en-US" altLang="zh-CN" dirty="0"/>
          </a:p>
        </p:txBody>
      </p:sp>
    </p:spTree>
    <p:extLst>
      <p:ext uri="{BB962C8B-B14F-4D97-AF65-F5344CB8AC3E}">
        <p14:creationId xmlns:p14="http://schemas.microsoft.com/office/powerpoint/2010/main" val="25704642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latin typeface="微软雅黑 Light" pitchFamily="34" charset="-122"/>
                <a:ea typeface="微软雅黑 Light" pitchFamily="34" charset="-122"/>
              </a:rPr>
              <a:t>EVM</a:t>
            </a:r>
            <a:r>
              <a:rPr lang="zh-CN" altLang="en-US" dirty="0" smtClean="0">
                <a:latin typeface="微软雅黑 Light" pitchFamily="34" charset="-122"/>
                <a:ea typeface="微软雅黑 Light" pitchFamily="34" charset="-122"/>
              </a:rPr>
              <a:t>数据</a:t>
            </a:r>
            <a:r>
              <a:rPr lang="zh-CN" altLang="en-US" dirty="0">
                <a:latin typeface="微软雅黑 Light" pitchFamily="34" charset="-122"/>
                <a:ea typeface="微软雅黑 Light" pitchFamily="34" charset="-122"/>
              </a:rPr>
              <a:t>存储</a:t>
            </a:r>
            <a:endParaRPr lang="zh-CN" altLang="en-US" dirty="0"/>
          </a:p>
        </p:txBody>
      </p:sp>
      <p:sp>
        <p:nvSpPr>
          <p:cNvPr id="3" name="内容占位符 2"/>
          <p:cNvSpPr>
            <a:spLocks noGrp="1"/>
          </p:cNvSpPr>
          <p:nvPr>
            <p:ph idx="1"/>
          </p:nvPr>
        </p:nvSpPr>
        <p:spPr>
          <a:xfrm>
            <a:off x="457200" y="1268760"/>
            <a:ext cx="8229600" cy="5184576"/>
          </a:xfrm>
        </p:spPr>
        <p:txBody>
          <a:bodyPr>
            <a:normAutofit fontScale="55000" lnSpcReduction="20000"/>
          </a:bodyPr>
          <a:lstStyle/>
          <a:p>
            <a:pPr marL="0" indent="0">
              <a:lnSpc>
                <a:spcPct val="145000"/>
              </a:lnSpc>
              <a:buNone/>
            </a:pPr>
            <a:r>
              <a:rPr lang="en-US" altLang="zh-CN" b="1" dirty="0" smtClean="0"/>
              <a:t>Storage</a:t>
            </a:r>
          </a:p>
          <a:p>
            <a:pPr>
              <a:lnSpc>
                <a:spcPct val="145000"/>
              </a:lnSpc>
            </a:pPr>
            <a:r>
              <a:rPr lang="zh-CN" altLang="en-US" dirty="0" smtClean="0"/>
              <a:t>每个账户都有一块持久化的存储空间，称为 </a:t>
            </a:r>
            <a:r>
              <a:rPr lang="en-US" altLang="zh-CN" dirty="0" smtClean="0"/>
              <a:t>storage</a:t>
            </a:r>
            <a:r>
              <a:rPr lang="zh-CN" altLang="en-US" dirty="0" smtClean="0"/>
              <a:t>，这是一个</a:t>
            </a:r>
            <a:r>
              <a:rPr lang="zh-CN" altLang="en-US" dirty="0"/>
              <a:t>将</a:t>
            </a:r>
            <a:r>
              <a:rPr lang="en-US" altLang="zh-CN" dirty="0"/>
              <a:t>256</a:t>
            </a:r>
            <a:r>
              <a:rPr lang="zh-CN" altLang="en-US" dirty="0"/>
              <a:t>位字映射到</a:t>
            </a:r>
            <a:r>
              <a:rPr lang="en-US" altLang="zh-CN" dirty="0"/>
              <a:t>256</a:t>
            </a:r>
            <a:r>
              <a:rPr lang="zh-CN" altLang="en-US" dirty="0"/>
              <a:t>位字</a:t>
            </a:r>
            <a:r>
              <a:rPr lang="zh-CN" altLang="en-US" dirty="0" smtClean="0"/>
              <a:t>的 </a:t>
            </a:r>
            <a:r>
              <a:rPr lang="en-US" altLang="zh-CN" dirty="0" smtClean="0"/>
              <a:t>key-value </a:t>
            </a:r>
            <a:r>
              <a:rPr lang="zh-CN" altLang="en-US" dirty="0" smtClean="0"/>
              <a:t>存储区，可以理解为合约的数据库</a:t>
            </a:r>
            <a:endParaRPr lang="en-US" altLang="zh-CN" dirty="0" smtClean="0"/>
          </a:p>
          <a:p>
            <a:pPr>
              <a:lnSpc>
                <a:spcPct val="145000"/>
              </a:lnSpc>
            </a:pPr>
            <a:r>
              <a:rPr lang="zh-CN" altLang="en-US" dirty="0" smtClean="0"/>
              <a:t>永久</a:t>
            </a:r>
            <a:r>
              <a:rPr lang="zh-CN" altLang="en-US" dirty="0"/>
              <a:t>储存在区块链中，由于会永久保存合约状态变量</a:t>
            </a:r>
            <a:r>
              <a:rPr lang="zh-CN" altLang="en-US" dirty="0" smtClean="0"/>
              <a:t>，所以读写的 </a:t>
            </a:r>
            <a:r>
              <a:rPr lang="en-US" altLang="zh-CN" dirty="0" smtClean="0"/>
              <a:t>gas</a:t>
            </a:r>
            <a:r>
              <a:rPr lang="zh-CN" altLang="en-US" dirty="0" smtClean="0"/>
              <a:t> 开销</a:t>
            </a:r>
            <a:r>
              <a:rPr lang="zh-CN" altLang="en-US" dirty="0"/>
              <a:t>也</a:t>
            </a:r>
            <a:r>
              <a:rPr lang="zh-CN" altLang="en-US" dirty="0" smtClean="0"/>
              <a:t>最大</a:t>
            </a:r>
            <a:endParaRPr lang="en-US" altLang="zh-CN" dirty="0" smtClean="0"/>
          </a:p>
          <a:p>
            <a:pPr marL="0" indent="0">
              <a:lnSpc>
                <a:spcPct val="145000"/>
              </a:lnSpc>
              <a:buNone/>
            </a:pPr>
            <a:r>
              <a:rPr lang="en-US" altLang="zh-CN" b="1" dirty="0" smtClean="0"/>
              <a:t>Memory</a:t>
            </a:r>
            <a:r>
              <a:rPr lang="zh-CN" altLang="en-US" dirty="0" smtClean="0"/>
              <a:t>（内存）</a:t>
            </a:r>
            <a:r>
              <a:rPr lang="en-US" altLang="zh-CN" dirty="0" smtClean="0"/>
              <a:t> </a:t>
            </a:r>
          </a:p>
          <a:p>
            <a:pPr>
              <a:lnSpc>
                <a:spcPct val="145000"/>
              </a:lnSpc>
            </a:pPr>
            <a:r>
              <a:rPr lang="zh-CN" altLang="en-US" dirty="0" smtClean="0"/>
              <a:t>每一次消息调用，合约会临时获取一块干净的内存空间</a:t>
            </a:r>
            <a:endParaRPr lang="en-US" altLang="zh-CN" dirty="0" smtClean="0"/>
          </a:p>
          <a:p>
            <a:pPr>
              <a:lnSpc>
                <a:spcPct val="145000"/>
              </a:lnSpc>
            </a:pPr>
            <a:r>
              <a:rPr lang="zh-CN" altLang="en-US" dirty="0" smtClean="0"/>
              <a:t>生命周期</a:t>
            </a:r>
            <a:r>
              <a:rPr lang="zh-CN" altLang="en-US" dirty="0"/>
              <a:t>仅为整个方法执行期间，函数调用后回收，因为仅保存临时变量，</a:t>
            </a:r>
            <a:r>
              <a:rPr lang="zh-CN" altLang="en-US" dirty="0" smtClean="0"/>
              <a:t>故读写 </a:t>
            </a:r>
            <a:r>
              <a:rPr lang="en-US" altLang="zh-CN" dirty="0" smtClean="0"/>
              <a:t>gas</a:t>
            </a:r>
            <a:r>
              <a:rPr lang="zh-CN" altLang="en-US" dirty="0" smtClean="0"/>
              <a:t> 开销</a:t>
            </a:r>
            <a:r>
              <a:rPr lang="zh-CN" altLang="en-US" dirty="0"/>
              <a:t>较</a:t>
            </a:r>
            <a:r>
              <a:rPr lang="zh-CN" altLang="en-US" dirty="0" smtClean="0"/>
              <a:t>小</a:t>
            </a:r>
            <a:endParaRPr lang="en-US" altLang="zh-CN" dirty="0"/>
          </a:p>
          <a:p>
            <a:pPr marL="0" indent="0">
              <a:lnSpc>
                <a:spcPct val="145000"/>
              </a:lnSpc>
              <a:buNone/>
            </a:pPr>
            <a:r>
              <a:rPr lang="en-US" altLang="zh-CN" b="1" dirty="0" smtClean="0"/>
              <a:t>Stack</a:t>
            </a:r>
            <a:r>
              <a:rPr lang="zh-CN" altLang="en-US" dirty="0" smtClean="0"/>
              <a:t>（栈） </a:t>
            </a:r>
            <a:endParaRPr lang="en-US" altLang="zh-CN" dirty="0"/>
          </a:p>
          <a:p>
            <a:pPr>
              <a:lnSpc>
                <a:spcPct val="145000"/>
              </a:lnSpc>
            </a:pPr>
            <a:r>
              <a:rPr lang="en-US" altLang="zh-CN" dirty="0"/>
              <a:t>EVM </a:t>
            </a:r>
            <a:r>
              <a:rPr lang="zh-CN" altLang="en-US" dirty="0"/>
              <a:t>不是基于寄存器的，而是基于栈的，因此所有的计算都在一个被</a:t>
            </a:r>
            <a:r>
              <a:rPr lang="zh-CN" altLang="en-US" dirty="0" smtClean="0"/>
              <a:t>称为栈</a:t>
            </a:r>
            <a:r>
              <a:rPr lang="zh-CN" altLang="en-US" dirty="0"/>
              <a:t>（</a:t>
            </a:r>
            <a:r>
              <a:rPr lang="en-US" altLang="zh-CN" dirty="0"/>
              <a:t>stack</a:t>
            </a:r>
            <a:r>
              <a:rPr lang="zh-CN" altLang="en-US" dirty="0" smtClean="0"/>
              <a:t>）的</a:t>
            </a:r>
            <a:r>
              <a:rPr lang="zh-CN" altLang="en-US" dirty="0"/>
              <a:t>区域执行</a:t>
            </a:r>
            <a:endParaRPr lang="en-US" altLang="zh-CN" dirty="0" smtClean="0"/>
          </a:p>
          <a:p>
            <a:pPr>
              <a:lnSpc>
                <a:spcPct val="145000"/>
              </a:lnSpc>
            </a:pPr>
            <a:r>
              <a:rPr lang="zh-CN" altLang="en-US" dirty="0" smtClean="0"/>
              <a:t>存放</a:t>
            </a:r>
            <a:r>
              <a:rPr lang="zh-CN" altLang="en-US" dirty="0"/>
              <a:t>部分局部值类型变量，几乎免费使用的内存，但有数量</a:t>
            </a:r>
            <a:r>
              <a:rPr lang="zh-CN" altLang="en-US" dirty="0" smtClean="0"/>
              <a:t>限制</a:t>
            </a:r>
            <a:endParaRPr lang="en-US" altLang="zh-CN" dirty="0"/>
          </a:p>
        </p:txBody>
      </p:sp>
    </p:spTree>
    <p:extLst>
      <p:ext uri="{BB962C8B-B14F-4D97-AF65-F5344CB8AC3E}">
        <p14:creationId xmlns:p14="http://schemas.microsoft.com/office/powerpoint/2010/main" val="2099333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latin typeface="微软雅黑 Light" pitchFamily="34" charset="-122"/>
                <a:ea typeface="微软雅黑 Light" pitchFamily="34" charset="-122"/>
              </a:rPr>
              <a:t>  EVM</a:t>
            </a:r>
            <a:r>
              <a:rPr lang="zh-CN" altLang="en-US" dirty="0" smtClean="0">
                <a:latin typeface="微软雅黑 Light" pitchFamily="34" charset="-122"/>
                <a:ea typeface="微软雅黑 Light" pitchFamily="34" charset="-122"/>
              </a:rPr>
              <a:t>指令集</a:t>
            </a:r>
            <a:endParaRPr lang="zh-CN" altLang="en-US" dirty="0"/>
          </a:p>
        </p:txBody>
      </p:sp>
      <p:sp>
        <p:nvSpPr>
          <p:cNvPr id="3" name="内容占位符 2"/>
          <p:cNvSpPr>
            <a:spLocks noGrp="1"/>
          </p:cNvSpPr>
          <p:nvPr>
            <p:ph idx="1"/>
          </p:nvPr>
        </p:nvSpPr>
        <p:spPr>
          <a:xfrm>
            <a:off x="457200" y="1196752"/>
            <a:ext cx="8229600" cy="5184576"/>
          </a:xfrm>
        </p:spPr>
        <p:txBody>
          <a:bodyPr>
            <a:normAutofit/>
          </a:bodyPr>
          <a:lstStyle/>
          <a:p>
            <a:pPr marL="0" indent="0">
              <a:lnSpc>
                <a:spcPct val="145000"/>
              </a:lnSpc>
              <a:buNone/>
            </a:pPr>
            <a:endParaRPr lang="en-US" altLang="zh-CN" sz="2400" b="1" dirty="0" smtClean="0"/>
          </a:p>
          <a:p>
            <a:pPr>
              <a:lnSpc>
                <a:spcPct val="145000"/>
              </a:lnSpc>
            </a:pPr>
            <a:r>
              <a:rPr lang="zh-CN" altLang="en-US" sz="2400" dirty="0" smtClean="0"/>
              <a:t>所有</a:t>
            </a:r>
            <a:r>
              <a:rPr lang="zh-CN" altLang="en-US" sz="2400" dirty="0"/>
              <a:t>的指令都是针对</a:t>
            </a:r>
            <a:r>
              <a:rPr lang="en-US" altLang="zh-CN" sz="2400" dirty="0"/>
              <a:t>"256</a:t>
            </a:r>
            <a:r>
              <a:rPr lang="zh-CN" altLang="en-US" sz="2400" dirty="0"/>
              <a:t>位的字（</a:t>
            </a:r>
            <a:r>
              <a:rPr lang="en-US" altLang="zh-CN" sz="2400" dirty="0"/>
              <a:t>word</a:t>
            </a:r>
            <a:r>
              <a:rPr lang="zh-CN" altLang="en-US" sz="2400" dirty="0"/>
              <a:t>）</a:t>
            </a:r>
            <a:r>
              <a:rPr lang="en-US" altLang="zh-CN" sz="2400" dirty="0"/>
              <a:t>"</a:t>
            </a:r>
            <a:r>
              <a:rPr lang="zh-CN" altLang="en-US" sz="2400" dirty="0"/>
              <a:t>这个基本的数据类型来进行</a:t>
            </a:r>
            <a:r>
              <a:rPr lang="zh-CN" altLang="en-US" sz="2400" dirty="0" smtClean="0"/>
              <a:t>操作</a:t>
            </a:r>
            <a:endParaRPr lang="en-US" altLang="zh-CN" sz="2400" dirty="0" smtClean="0"/>
          </a:p>
          <a:p>
            <a:pPr>
              <a:lnSpc>
                <a:spcPct val="145000"/>
              </a:lnSpc>
            </a:pPr>
            <a:r>
              <a:rPr lang="zh-CN" altLang="en-US" sz="2400" dirty="0" smtClean="0"/>
              <a:t>具备</a:t>
            </a:r>
            <a:r>
              <a:rPr lang="zh-CN" altLang="en-US" sz="2400" dirty="0"/>
              <a:t>常用的算术、位、逻辑和比较</a:t>
            </a:r>
            <a:r>
              <a:rPr lang="zh-CN" altLang="en-US" sz="2400" dirty="0" smtClean="0"/>
              <a:t>操作，也</a:t>
            </a:r>
            <a:r>
              <a:rPr lang="zh-CN" altLang="en-US" sz="2400" dirty="0"/>
              <a:t>可以做到有条件和无条件跳</a:t>
            </a:r>
            <a:r>
              <a:rPr lang="zh-CN" altLang="en-US" sz="2400" dirty="0" smtClean="0"/>
              <a:t>转</a:t>
            </a:r>
            <a:endParaRPr lang="en-US" altLang="zh-CN" sz="2400" dirty="0" smtClean="0"/>
          </a:p>
          <a:p>
            <a:pPr>
              <a:lnSpc>
                <a:spcPct val="145000"/>
              </a:lnSpc>
            </a:pPr>
            <a:r>
              <a:rPr lang="zh-CN" altLang="en-US" sz="2400" dirty="0" smtClean="0"/>
              <a:t>合约</a:t>
            </a:r>
            <a:r>
              <a:rPr lang="zh-CN" altLang="en-US" sz="2400" dirty="0"/>
              <a:t>可以访问当前区块的相关属性，比如它</a:t>
            </a:r>
            <a:r>
              <a:rPr lang="zh-CN" altLang="en-US" sz="2400" dirty="0" smtClean="0"/>
              <a:t>的块高度和</a:t>
            </a:r>
            <a:r>
              <a:rPr lang="zh-CN" altLang="en-US" sz="2400" dirty="0"/>
              <a:t>时间</a:t>
            </a:r>
            <a:r>
              <a:rPr lang="zh-CN" altLang="en-US" sz="2400" dirty="0" smtClean="0"/>
              <a:t>戳</a:t>
            </a:r>
            <a:endParaRPr lang="en-US" altLang="zh-CN" sz="2400" dirty="0"/>
          </a:p>
        </p:txBody>
      </p:sp>
    </p:spTree>
    <p:extLst>
      <p:ext uri="{BB962C8B-B14F-4D97-AF65-F5344CB8AC3E}">
        <p14:creationId xmlns:p14="http://schemas.microsoft.com/office/powerpoint/2010/main" val="2223154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latin typeface="微软雅黑 Light" pitchFamily="34" charset="-122"/>
                <a:ea typeface="微软雅黑 Light" pitchFamily="34" charset="-122"/>
              </a:rPr>
              <a:t>  消息调用（</a:t>
            </a:r>
            <a:r>
              <a:rPr lang="en-US" altLang="zh-CN" dirty="0"/>
              <a:t> Message Calls </a:t>
            </a:r>
            <a:r>
              <a:rPr lang="zh-CN" altLang="en-US" dirty="0" smtClean="0">
                <a:latin typeface="微软雅黑 Light" pitchFamily="34" charset="-122"/>
                <a:ea typeface="微软雅黑 Light" pitchFamily="34" charset="-122"/>
              </a:rPr>
              <a:t>）</a:t>
            </a:r>
            <a:endParaRPr lang="zh-CN" altLang="en-US" dirty="0"/>
          </a:p>
        </p:txBody>
      </p:sp>
      <p:sp>
        <p:nvSpPr>
          <p:cNvPr id="3" name="内容占位符 2"/>
          <p:cNvSpPr>
            <a:spLocks noGrp="1"/>
          </p:cNvSpPr>
          <p:nvPr>
            <p:ph idx="1"/>
          </p:nvPr>
        </p:nvSpPr>
        <p:spPr>
          <a:xfrm>
            <a:off x="457200" y="1412776"/>
            <a:ext cx="8229600" cy="5184576"/>
          </a:xfrm>
        </p:spPr>
        <p:txBody>
          <a:bodyPr>
            <a:normAutofit/>
          </a:bodyPr>
          <a:lstStyle/>
          <a:p>
            <a:pPr>
              <a:lnSpc>
                <a:spcPct val="145000"/>
              </a:lnSpc>
            </a:pPr>
            <a:r>
              <a:rPr lang="zh-CN" altLang="en-US" sz="2400" dirty="0" smtClean="0"/>
              <a:t>合约</a:t>
            </a:r>
            <a:r>
              <a:rPr lang="zh-CN" altLang="en-US" sz="2400" dirty="0"/>
              <a:t>可以通过消息调用的方式来调用其它合约或者发送以太币到非合约</a:t>
            </a:r>
            <a:r>
              <a:rPr lang="zh-CN" altLang="en-US" sz="2400" dirty="0" smtClean="0"/>
              <a:t>账户</a:t>
            </a:r>
            <a:endParaRPr lang="en-US" altLang="zh-CN" sz="2400" dirty="0" smtClean="0"/>
          </a:p>
          <a:p>
            <a:pPr>
              <a:lnSpc>
                <a:spcPct val="145000"/>
              </a:lnSpc>
            </a:pPr>
            <a:r>
              <a:rPr lang="zh-CN" altLang="en-US" sz="2400" dirty="0"/>
              <a:t>合约可以决定在其内部的消息调用中，对于剩余的 </a:t>
            </a:r>
            <a:r>
              <a:rPr lang="en-US" altLang="zh-CN" sz="2400" dirty="0"/>
              <a:t>gas</a:t>
            </a:r>
            <a:r>
              <a:rPr lang="zh-CN" altLang="en-US" sz="2400" dirty="0"/>
              <a:t> ，应发送和保留</a:t>
            </a:r>
            <a:r>
              <a:rPr lang="zh-CN" altLang="en-US" sz="2400" dirty="0" smtClean="0"/>
              <a:t>多少</a:t>
            </a:r>
            <a:endParaRPr lang="en-US" altLang="zh-CN" sz="2400" dirty="0" smtClean="0"/>
          </a:p>
          <a:p>
            <a:pPr>
              <a:lnSpc>
                <a:spcPct val="145000"/>
              </a:lnSpc>
            </a:pPr>
            <a:r>
              <a:rPr lang="zh-CN" altLang="en-US" sz="2400" dirty="0"/>
              <a:t>如果在内部消息调用时发生</a:t>
            </a:r>
            <a:r>
              <a:rPr lang="zh-CN" altLang="en-US" sz="2400" dirty="0" smtClean="0"/>
              <a:t>了 </a:t>
            </a:r>
            <a:r>
              <a:rPr lang="en-US" altLang="zh-CN" sz="2400" dirty="0" smtClean="0"/>
              <a:t>out-of-gas </a:t>
            </a:r>
            <a:r>
              <a:rPr lang="zh-CN" altLang="en-US" sz="2400" dirty="0" smtClean="0"/>
              <a:t>异常</a:t>
            </a:r>
            <a:r>
              <a:rPr lang="zh-CN" altLang="en-US" sz="2400" dirty="0"/>
              <a:t>（或</a:t>
            </a:r>
            <a:r>
              <a:rPr lang="zh-CN" altLang="en-US" sz="2400" dirty="0" smtClean="0"/>
              <a:t>其他任何异常</a:t>
            </a:r>
            <a:r>
              <a:rPr lang="zh-CN" altLang="en-US" sz="2400" dirty="0"/>
              <a:t>），这将由一个被压入栈顶的错误</a:t>
            </a:r>
            <a:r>
              <a:rPr lang="zh-CN" altLang="en-US" sz="2400" dirty="0" smtClean="0"/>
              <a:t>值所指明；此时只有</a:t>
            </a:r>
            <a:r>
              <a:rPr lang="zh-CN" altLang="en-US" sz="2400" dirty="0"/>
              <a:t>与该内部消息调用一起发送</a:t>
            </a:r>
            <a:r>
              <a:rPr lang="zh-CN" altLang="en-US" sz="2400" dirty="0" smtClean="0"/>
              <a:t>的 </a:t>
            </a:r>
            <a:r>
              <a:rPr lang="en-US" altLang="zh-CN" sz="2400" dirty="0" smtClean="0"/>
              <a:t>gas </a:t>
            </a:r>
            <a:r>
              <a:rPr lang="zh-CN" altLang="en-US" sz="2400" dirty="0" smtClean="0"/>
              <a:t>会</a:t>
            </a:r>
            <a:r>
              <a:rPr lang="zh-CN" altLang="en-US" sz="2400" dirty="0"/>
              <a:t>被消耗掉</a:t>
            </a:r>
            <a:endParaRPr lang="en-US" altLang="zh-CN" sz="2400" dirty="0"/>
          </a:p>
        </p:txBody>
      </p:sp>
    </p:spTree>
    <p:extLst>
      <p:ext uri="{BB962C8B-B14F-4D97-AF65-F5344CB8AC3E}">
        <p14:creationId xmlns:p14="http://schemas.microsoft.com/office/powerpoint/2010/main" val="40449669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latin typeface="微软雅黑 Light" pitchFamily="34" charset="-122"/>
                <a:ea typeface="微软雅黑 Light" pitchFamily="34" charset="-122"/>
              </a:rPr>
              <a:t>  委托调用（</a:t>
            </a:r>
            <a:r>
              <a:rPr lang="en-US" altLang="zh-CN" dirty="0" smtClean="0"/>
              <a:t>Delegatecall</a:t>
            </a:r>
            <a:r>
              <a:rPr lang="zh-CN" altLang="en-US" dirty="0" smtClean="0">
                <a:latin typeface="微软雅黑 Light" pitchFamily="34" charset="-122"/>
                <a:ea typeface="微软雅黑 Light" pitchFamily="34" charset="-122"/>
              </a:rPr>
              <a:t>）</a:t>
            </a:r>
            <a:endParaRPr lang="zh-CN" altLang="en-US" dirty="0"/>
          </a:p>
        </p:txBody>
      </p:sp>
      <p:sp>
        <p:nvSpPr>
          <p:cNvPr id="3" name="内容占位符 2"/>
          <p:cNvSpPr>
            <a:spLocks noGrp="1"/>
          </p:cNvSpPr>
          <p:nvPr>
            <p:ph idx="1"/>
          </p:nvPr>
        </p:nvSpPr>
        <p:spPr>
          <a:xfrm>
            <a:off x="467544" y="1772816"/>
            <a:ext cx="8229600" cy="4104456"/>
          </a:xfrm>
        </p:spPr>
        <p:txBody>
          <a:bodyPr>
            <a:normAutofit/>
          </a:bodyPr>
          <a:lstStyle/>
          <a:p>
            <a:pPr>
              <a:lnSpc>
                <a:spcPct val="150000"/>
              </a:lnSpc>
            </a:pPr>
            <a:r>
              <a:rPr lang="zh-CN" altLang="en-US" sz="2400" dirty="0" smtClean="0"/>
              <a:t>一种特殊类型的消息调用</a:t>
            </a:r>
            <a:endParaRPr lang="en-US" altLang="zh-CN" sz="2400" dirty="0" smtClean="0"/>
          </a:p>
          <a:p>
            <a:pPr>
              <a:lnSpc>
                <a:spcPct val="150000"/>
              </a:lnSpc>
            </a:pPr>
            <a:r>
              <a:rPr lang="zh-CN" altLang="en-US" sz="2400" dirty="0"/>
              <a:t>目标地址的代码将在发起调用的合约的上下文中执行，并且 </a:t>
            </a:r>
            <a:r>
              <a:rPr lang="en-US" altLang="zh-CN" sz="2400" dirty="0"/>
              <a:t>msg.sender</a:t>
            </a:r>
            <a:r>
              <a:rPr lang="zh-CN" altLang="en-US" sz="2400" dirty="0"/>
              <a:t> 和 </a:t>
            </a:r>
            <a:r>
              <a:rPr lang="en-US" altLang="zh-CN" sz="2400" dirty="0"/>
              <a:t>msg.value</a:t>
            </a:r>
            <a:r>
              <a:rPr lang="zh-CN" altLang="en-US" sz="2400" dirty="0"/>
              <a:t> </a:t>
            </a:r>
            <a:r>
              <a:rPr lang="zh-CN" altLang="en-US" sz="2400" dirty="0" smtClean="0"/>
              <a:t>不变</a:t>
            </a:r>
            <a:endParaRPr lang="en-US" altLang="zh-CN" sz="2400" dirty="0" smtClean="0"/>
          </a:p>
          <a:p>
            <a:pPr>
              <a:lnSpc>
                <a:spcPct val="150000"/>
              </a:lnSpc>
            </a:pPr>
            <a:r>
              <a:rPr lang="zh-CN" altLang="en-US" sz="2400" dirty="0" smtClean="0"/>
              <a:t>可以由此实现“库”（</a:t>
            </a:r>
            <a:r>
              <a:rPr lang="en-US" altLang="zh-CN" sz="2400" dirty="0" smtClean="0"/>
              <a:t>library</a:t>
            </a:r>
            <a:r>
              <a:rPr lang="zh-CN" altLang="en-US" sz="2400" dirty="0" smtClean="0"/>
              <a:t>）：</a:t>
            </a:r>
            <a:r>
              <a:rPr lang="zh-CN" altLang="en-US" sz="2400" dirty="0"/>
              <a:t>可复用的代码库可以放在一个合约的存储上</a:t>
            </a:r>
            <a:r>
              <a:rPr lang="zh-CN" altLang="en-US" sz="2400" dirty="0" smtClean="0"/>
              <a:t>，通过委托调用引入相应代码</a:t>
            </a:r>
            <a:endParaRPr lang="en-US" altLang="zh-CN" sz="2400" dirty="0"/>
          </a:p>
        </p:txBody>
      </p:sp>
    </p:spTree>
    <p:extLst>
      <p:ext uri="{BB962C8B-B14F-4D97-AF65-F5344CB8AC3E}">
        <p14:creationId xmlns:p14="http://schemas.microsoft.com/office/powerpoint/2010/main" val="1409496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1544</TotalTime>
  <Words>637</Words>
  <Application>Microsoft Office PowerPoint</Application>
  <PresentationFormat>全屏显示(4:3)</PresentationFormat>
  <Paragraphs>60</Paragraphs>
  <Slides>11</Slides>
  <Notes>11</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以太坊虚拟机（EVM） 简介</vt:lpstr>
      <vt:lpstr>  以太坊虚拟机（EVM）</vt:lpstr>
      <vt:lpstr>  EVM和账户</vt:lpstr>
      <vt:lpstr>  EVM和交易</vt:lpstr>
      <vt:lpstr>  EVM和gas</vt:lpstr>
      <vt:lpstr>EVM数据存储</vt:lpstr>
      <vt:lpstr>  EVM指令集</vt:lpstr>
      <vt:lpstr>  消息调用（ Message Calls ）</vt:lpstr>
      <vt:lpstr>  委托调用（Delegatecall）</vt:lpstr>
      <vt:lpstr>  合约的创建和自毁</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dc:title>
  <dc:creator>wushengran</dc:creator>
  <cp:lastModifiedBy>Thingkpad</cp:lastModifiedBy>
  <cp:revision>155</cp:revision>
  <dcterms:created xsi:type="dcterms:W3CDTF">2018-08-15T07:17:26Z</dcterms:created>
  <dcterms:modified xsi:type="dcterms:W3CDTF">2018-10-23T19:29:01Z</dcterms:modified>
</cp:coreProperties>
</file>