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76" r:id="rId3"/>
    <p:sldId id="277" r:id="rId4"/>
    <p:sldId id="273" r:id="rId5"/>
    <p:sldId id="268" r:id="rId6"/>
    <p:sldId id="274" r:id="rId7"/>
    <p:sldId id="278" r:id="rId8"/>
    <p:sldId id="279" r:id="rId9"/>
    <p:sldId id="280" r:id="rId10"/>
    <p:sldId id="266" r:id="rId11"/>
    <p:sldId id="275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0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2021/04/13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altLang="en-US" dirty="0"/>
              <a:t>繳交內容：</a:t>
            </a: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上傳內容須為 </a:t>
            </a:r>
            <a:r>
              <a:rPr lang="en-US" altLang="zh-TW" sz="2200" dirty="0">
                <a:latin typeface="Rockwell" panose="02060603020205020403" pitchFamily="18" charset="0"/>
              </a:rPr>
              <a:t>.zip </a:t>
            </a:r>
            <a:r>
              <a:rPr lang="zh-TW" altLang="en-US" sz="2200" dirty="0">
                <a:latin typeface="Rockwell" panose="02060603020205020403" pitchFamily="18" charset="0"/>
              </a:rPr>
              <a:t>壓縮檔 </a:t>
            </a:r>
            <a:r>
              <a:rPr lang="en-US" altLang="zh-TW" sz="2200" dirty="0">
                <a:latin typeface="Rockwell" panose="02060603020205020403" pitchFamily="18" charset="0"/>
              </a:rPr>
              <a:t>(a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XXXXXXXXX</a:t>
            </a:r>
            <a:r>
              <a:rPr lang="en-US" altLang="zh-TW" sz="2200" dirty="0">
                <a:latin typeface="Rockwell" panose="02060603020205020403" pitchFamily="18" charset="0"/>
              </a:rPr>
              <a:t>.zip)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內容包含</a:t>
            </a:r>
            <a:r>
              <a:rPr lang="en-US" altLang="zh-TW" sz="2200" dirty="0">
                <a:latin typeface="Rockwell" panose="02060603020205020403" pitchFamily="18" charset="0"/>
              </a:rPr>
              <a:t>: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資料夾</a:t>
            </a:r>
            <a:r>
              <a:rPr lang="en-US" altLang="zh-TW" sz="2200" dirty="0">
                <a:latin typeface="Rockwell" panose="02060603020205020403" pitchFamily="18" charset="0"/>
              </a:rPr>
              <a:t>(</a:t>
            </a:r>
            <a:r>
              <a:rPr lang="zh-TW" altLang="en-US" sz="2200" dirty="0">
                <a:latin typeface="Rockwell" panose="02060603020205020403" pitchFamily="18" charset="0"/>
              </a:rPr>
              <a:t>在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zh-TW" altLang="en-US" sz="2200" dirty="0">
                <a:latin typeface="Rockwell" panose="02060603020205020403" pitchFamily="18" charset="0"/>
              </a:rPr>
              <a:t>底下</a:t>
            </a:r>
            <a:r>
              <a:rPr lang="en-US" altLang="zh-TW" sz="2200" dirty="0">
                <a:latin typeface="Rockwell" panose="02060603020205020403" pitchFamily="18" charset="0"/>
              </a:rPr>
              <a:t>)</a:t>
            </a:r>
          </a:p>
          <a:p>
            <a:pPr lvl="2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路徑：</a:t>
            </a:r>
            <a:r>
              <a:rPr lang="en-US" altLang="zh-TW" sz="2200" dirty="0">
                <a:latin typeface="Rockwell" panose="02060603020205020403" pitchFamily="18" charset="0"/>
              </a:rPr>
              <a:t>eclipse-workspace/project/</a:t>
            </a:r>
            <a:r>
              <a:rPr lang="en-US" altLang="zh-TW" sz="2200" dirty="0" err="1">
                <a:latin typeface="Rockwell" panose="02060603020205020403" pitchFamily="18" charset="0"/>
              </a:rPr>
              <a:t>src</a:t>
            </a:r>
            <a:r>
              <a:rPr lang="en-US" altLang="zh-TW" sz="2200" dirty="0">
                <a:latin typeface="Rockwell" panose="02060603020205020403" pitchFamily="18" charset="0"/>
              </a:rPr>
              <a:t>/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執行結果截圖 </a:t>
            </a:r>
            <a:r>
              <a:rPr lang="en-US" altLang="zh-TW" sz="2200" dirty="0">
                <a:latin typeface="Rockwell" panose="02060603020205020403" pitchFamily="18" charset="0"/>
              </a:rPr>
              <a:t>(.</a:t>
            </a:r>
            <a:r>
              <a:rPr lang="en-US" altLang="zh-TW" sz="2200" dirty="0" err="1">
                <a:latin typeface="Rockwell" panose="02060603020205020403" pitchFamily="18" charset="0"/>
              </a:rPr>
              <a:t>png</a:t>
            </a:r>
            <a:r>
              <a:rPr lang="en-US" altLang="zh-TW" sz="2200" dirty="0">
                <a:latin typeface="Rockwell" panose="02060603020205020403" pitchFamily="18" charset="0"/>
              </a:rPr>
              <a:t> </a:t>
            </a:r>
            <a:r>
              <a:rPr lang="zh-TW" altLang="en-US" sz="2200" dirty="0">
                <a:latin typeface="Rockwell" panose="02060603020205020403" pitchFamily="18" charset="0"/>
              </a:rPr>
              <a:t>或 </a:t>
            </a:r>
            <a:r>
              <a:rPr lang="en-US" altLang="zh-TW" sz="2200" dirty="0">
                <a:latin typeface="Rockwell" panose="02060603020205020403" pitchFamily="18" charset="0"/>
              </a:rPr>
              <a:t>.jpg)</a:t>
            </a:r>
            <a:endParaRPr lang="zh-TW" altLang="en-US" sz="2200" dirty="0">
              <a:latin typeface="Rockwell" panose="02060603020205020403" pitchFamily="18" charset="0"/>
            </a:endParaRPr>
          </a:p>
          <a:p>
            <a:pPr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Package</a:t>
            </a:r>
            <a:r>
              <a:rPr lang="zh-TW" altLang="en-US" sz="2200" dirty="0">
                <a:latin typeface="Rockwell" panose="02060603020205020403" pitchFamily="18" charset="0"/>
              </a:rPr>
              <a:t>名稱須為  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latin typeface="Rockwell" panose="02060603020205020403" pitchFamily="18" charset="0"/>
              </a:rPr>
              <a:t>  </a:t>
            </a:r>
            <a:r>
              <a:rPr lang="zh-TW" altLang="en-US" sz="2200" dirty="0">
                <a:latin typeface="Rockwell" panose="02060603020205020403" pitchFamily="18" charset="0"/>
              </a:rPr>
              <a:t>或  </a:t>
            </a:r>
            <a:r>
              <a:rPr lang="en-US" altLang="zh-TW" sz="2200" dirty="0">
                <a:latin typeface="Rockwell" panose="02060603020205020403" pitchFamily="18" charset="0"/>
              </a:rPr>
              <a:t>p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en-US" altLang="zh-TW" sz="2200" dirty="0">
                <a:latin typeface="Rockwell" panose="02060603020205020403" pitchFamily="18" charset="0"/>
              </a:rPr>
              <a:t>Assignment: a, Practice: p</a:t>
            </a:r>
          </a:p>
          <a:p>
            <a:pPr lvl="1" fontAlgn="base">
              <a:buFont typeface="Wingdings" panose="05000000000000000000" pitchFamily="2" charset="2"/>
              <a:buChar char="n"/>
            </a:pPr>
            <a:r>
              <a:rPr lang="zh-TW" altLang="en-US" sz="2200" dirty="0">
                <a:latin typeface="Rockwell" panose="02060603020205020403" pitchFamily="18" charset="0"/>
              </a:rPr>
              <a:t>檔名後加上對應題號，如</a:t>
            </a:r>
            <a:r>
              <a:rPr lang="en-US" altLang="zh-TW" sz="2200" dirty="0">
                <a:latin typeface="Rockwell" panose="02060603020205020403" pitchFamily="18" charset="0"/>
              </a:rPr>
              <a:t>a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</a:t>
            </a:r>
            <a:r>
              <a:rPr lang="en-US" altLang="zh-TW" sz="2200" dirty="0">
                <a:latin typeface="Rockwell" panose="02060603020205020403" pitchFamily="18" charset="0"/>
              </a:rPr>
              <a:t>_10</a:t>
            </a: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</a:rPr>
              <a:t>XXXXXXX</a:t>
            </a:r>
            <a:r>
              <a:rPr lang="en-US" altLang="zh-TW" sz="2200" dirty="0">
                <a:solidFill>
                  <a:schemeClr val="tx1"/>
                </a:solidFill>
                <a:latin typeface="Rockwell" panose="02060603020205020403" pitchFamily="18" charset="0"/>
              </a:rPr>
              <a:t>_1</a:t>
            </a:r>
          </a:p>
          <a:p>
            <a:pPr marL="131445" indent="0">
              <a:buNone/>
            </a:pP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 本學期程式碼無須打上開頭註解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 marL="131445" indent="0">
              <a:buNone/>
            </a:pPr>
            <a:r>
              <a:rPr lang="en-US" altLang="zh-TW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※ </a:t>
            </a:r>
            <a:r>
              <a:rPr lang="zh-TW" altLang="en-US" sz="2200" dirty="0">
                <a:solidFill>
                  <a:srgbClr val="FF0000"/>
                </a:solidFill>
                <a:latin typeface="Rockwell" panose="02060603020205020403" pitchFamily="18" charset="0"/>
                <a:ea typeface="Microsoft JhengHei"/>
                <a:cs typeface="Microsoft JhengHei"/>
                <a:sym typeface="Microsoft JhengHei"/>
              </a:rPr>
              <a:t>嚴禁抄襲，違者皆以零分計算</a:t>
            </a:r>
            <a:endParaRPr lang="en-US" altLang="zh-TW"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  <a:p>
            <a:pPr>
              <a:buFont typeface="Wingdings" panose="05000000000000000000" pitchFamily="2" charset="2"/>
              <a:buChar char="n"/>
            </a:pPr>
            <a:endParaRPr sz="2200" dirty="0">
              <a:solidFill>
                <a:srgbClr val="FF0000"/>
              </a:solidFill>
              <a:latin typeface="Rockwell" panose="02060603020205020403" pitchFamily="18" charset="0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CC5CA-B0BE-4153-B470-F1C6B004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29" y="942723"/>
            <a:ext cx="2820134" cy="21798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195C1A0-5718-46C6-9FB3-7A1BAF39DE8B}"/>
              </a:ext>
            </a:extLst>
          </p:cNvPr>
          <p:cNvSpPr txBox="1"/>
          <p:nvPr/>
        </p:nvSpPr>
        <p:spPr>
          <a:xfrm>
            <a:off x="8818097" y="29379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Rockwell" panose="02060603020205020403" pitchFamily="18" charset="0"/>
              </a:rPr>
              <a:t>↑壓縮檔裡面長這樣</a:t>
            </a:r>
          </a:p>
        </p:txBody>
      </p:sp>
    </p:spTree>
    <p:extLst>
      <p:ext uri="{BB962C8B-B14F-4D97-AF65-F5344CB8AC3E}">
        <p14:creationId xmlns:p14="http://schemas.microsoft.com/office/powerpoint/2010/main" val="1827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2A9A1A-F8F6-488C-BAFA-C04B942A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860273"/>
            <a:ext cx="7677150" cy="4495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F8CEE5-E950-4135-8803-25A8EFAB3C02}"/>
              </a:ext>
            </a:extLst>
          </p:cNvPr>
          <p:cNvSpPr/>
          <p:nvPr/>
        </p:nvSpPr>
        <p:spPr>
          <a:xfrm>
            <a:off x="5777948" y="3697356"/>
            <a:ext cx="1126435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34AFEB-C8F5-4E23-937C-37B3814CFE05}"/>
              </a:ext>
            </a:extLst>
          </p:cNvPr>
          <p:cNvSpPr/>
          <p:nvPr/>
        </p:nvSpPr>
        <p:spPr>
          <a:xfrm>
            <a:off x="5738193" y="4426225"/>
            <a:ext cx="357808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28D24-7254-4985-B4EF-D59D8F7B0FA4}"/>
              </a:ext>
            </a:extLst>
          </p:cNvPr>
          <p:cNvSpPr/>
          <p:nvPr/>
        </p:nvSpPr>
        <p:spPr>
          <a:xfrm>
            <a:off x="2597426" y="3525078"/>
            <a:ext cx="1722783" cy="776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83A2B3-D0B7-4A0C-92AE-449280F661F2}"/>
              </a:ext>
            </a:extLst>
          </p:cNvPr>
          <p:cNvSpPr txBox="1"/>
          <p:nvPr/>
        </p:nvSpPr>
        <p:spPr>
          <a:xfrm>
            <a:off x="5917097" y="3994014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注意不同題的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D65F02-C716-4E76-A397-60262DB0F546}"/>
              </a:ext>
            </a:extLst>
          </p:cNvPr>
          <p:cNvSpPr txBox="1"/>
          <p:nvPr/>
        </p:nvSpPr>
        <p:spPr>
          <a:xfrm>
            <a:off x="6195558" y="4407148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2.class</a:t>
            </a:r>
            <a:r>
              <a:rPr lang="zh-TW" altLang="en-US" dirty="0">
                <a:solidFill>
                  <a:srgbClr val="FF0000"/>
                </a:solidFill>
              </a:rPr>
              <a:t>名稱並無要求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10CD4-068F-4166-9EE8-F3978DFF56AB}"/>
              </a:ext>
            </a:extLst>
          </p:cNvPr>
          <p:cNvSpPr txBox="1"/>
          <p:nvPr/>
        </p:nvSpPr>
        <p:spPr>
          <a:xfrm>
            <a:off x="2474412" y="4667290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3.new</a:t>
            </a:r>
            <a:r>
              <a:rPr lang="zh-TW" altLang="en-US" dirty="0">
                <a:solidFill>
                  <a:srgbClr val="FF0000"/>
                </a:solidFill>
              </a:rPr>
              <a:t>完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後長這樣</a:t>
            </a:r>
          </a:p>
        </p:txBody>
      </p:sp>
      <p:sp>
        <p:nvSpPr>
          <p:cNvPr id="11" name="Google Shape;135;p5">
            <a:extLst>
              <a:ext uri="{FF2B5EF4-FFF2-40B4-BE49-F238E27FC236}">
                <a16:creationId xmlns:a16="http://schemas.microsoft.com/office/drawing/2014/main" id="{72565FCD-F509-419E-AD58-AACB24E67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/>
              <a:t>package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826DE-74E2-4B78-BA7C-427CD8B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 largest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F43FD-6898-4711-B665-04533981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根據每個輸入的陣列，找出第二大的數值。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請使用最原始的陣列來進行實作，不接受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等其他的方式，否則會扣分。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2~100)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，陣列裡面數值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(0~10000)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之間用空格分開，一直進行輸入直到輸入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為止。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輸入陣例不會有全部都是同一個數值的情況，但有可能部份相同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找出每一個輸入的陣列的第二大數值，並印出數值後換行。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2 3 4 4 4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，第二大數值是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D6341F87-95C1-481A-AEFC-33B91054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 largest</a:t>
            </a:r>
            <a:endParaRPr lang="zh-TW" altLang="en-US" dirty="0"/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6800" y="2136510"/>
          <a:ext cx="10058400" cy="18059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9 200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20 3 8 90 17 6 21 8 9 9 0 10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1 2 3 4 5 8 8 8 8 8 8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8 7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STOP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9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7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9A36DE0-32BF-4350-B6DC-68F693C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1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5C2780F-5315-4642-83C1-3E930FB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05" y="4388272"/>
            <a:ext cx="3007390" cy="20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826DE-74E2-4B78-BA7C-427CD8B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踩地雷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F43FD-6898-4711-B665-04533981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請根據提供之地雷資訊，計算每一座標九宮格內擁有的地雷數。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首先將會輸入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N(3~100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包含換行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接著將會輸入大小為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長度為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的地雷地圖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 x 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每行資訊皆會進行換行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地雷以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做標記，非地雷區域以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做標記。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輸出該座標九宮個內擁有地雷數，如該區域有地雷則以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進行標記。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68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D6341F87-95C1-481A-AEFC-33B9105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4814"/>
            <a:ext cx="10058400" cy="160934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踩地雷</a:t>
            </a:r>
            <a:endParaRPr lang="zh-TW" altLang="en-US" dirty="0"/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01229"/>
              </p:ext>
            </p:extLst>
          </p:nvPr>
        </p:nvGraphicFramePr>
        <p:xfrm>
          <a:off x="908538" y="1480065"/>
          <a:ext cx="9477240" cy="5223510"/>
        </p:xfrm>
        <a:graphic>
          <a:graphicData uri="http://schemas.openxmlformats.org/drawingml/2006/table">
            <a:tbl>
              <a:tblPr/>
              <a:tblGrid>
                <a:gridCol w="315908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315908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  <a:gridCol w="3159080">
                  <a:extLst>
                    <a:ext uri="{9D8B030D-6E8A-4147-A177-3AD203B41FA5}">
                      <a16:colId xmlns:a16="http://schemas.microsoft.com/office/drawing/2014/main" val="2338874847"/>
                    </a:ext>
                  </a:extLst>
                </a:gridCol>
              </a:tblGrid>
              <a:tr h="354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Sample in</a:t>
                      </a:r>
                      <a:r>
                        <a:rPr lang="en-US" baseline="0" dirty="0">
                          <a:effectLst/>
                        </a:rPr>
                        <a:t> Console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1668727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_**_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__*__ 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 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*3**1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36*63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*****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*6*6*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2*3*2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  <a:tr h="2783906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**********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_*_*_*_*_*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__**_*_*__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_**_*__*_*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___*_**__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______*___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___**__*_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___**___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2333333332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**********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3*5*5*5*5*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1243424231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13**3*3*31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2**5*45*4*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323*4**31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220235*421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311**43*1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113**211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5472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9A36DE0-32BF-4350-B6DC-68F693C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1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961" y="1868312"/>
            <a:ext cx="1152686" cy="16575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40" y="3674202"/>
            <a:ext cx="91452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踩地雷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113682"/>
              </p:ext>
            </p:extLst>
          </p:nvPr>
        </p:nvGraphicFramePr>
        <p:xfrm>
          <a:off x="899746" y="1825625"/>
          <a:ext cx="10058400" cy="3508805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38874847"/>
                    </a:ext>
                  </a:extLst>
                </a:gridCol>
              </a:tblGrid>
              <a:tr h="396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Sample in</a:t>
                      </a:r>
                      <a:r>
                        <a:rPr lang="en-US" baseline="0">
                          <a:effectLst/>
                        </a:rPr>
                        <a:t> Console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1865854">
                <a:tc>
                  <a:txBody>
                    <a:bodyPr/>
                    <a:lstStyle/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__*____*__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_*_*__*_*_</a:t>
                      </a:r>
                    </a:p>
                    <a:p>
                      <a:r>
                        <a:rPr lang="zh-TW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___**___*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_*______*_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___*__*___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____**____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</a:p>
                    <a:p>
                      <a:r>
                        <a:rPr lang="en-US" altLang="zh-TW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__________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0000000000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0111001110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12*2112*21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2*3*33*3*2</a:t>
                      </a:r>
                    </a:p>
                    <a:p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332**233*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2*223322*2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112*33*211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0012**2100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0001221000</a:t>
                      </a:r>
                    </a:p>
                    <a:p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0000000000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859" y="2304154"/>
            <a:ext cx="87642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832855"/>
              </p:ext>
            </p:extLst>
          </p:nvPr>
        </p:nvGraphicFramePr>
        <p:xfrm>
          <a:off x="1605146" y="2472868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/>
                        <a:t>*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92598"/>
              </p:ext>
            </p:extLst>
          </p:nvPr>
        </p:nvGraphicFramePr>
        <p:xfrm>
          <a:off x="7030914" y="2374752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030914" y="2374752"/>
            <a:ext cx="1752602" cy="1096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96000" y="1909310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(-1, -1)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845070" y="4145019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(2, 3)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83421" y="1900385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(1, -1)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96001" y="2472868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(-1, 0)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96000" y="3048201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(-1, 1)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8129972" y="4886531"/>
            <a:ext cx="16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Out of index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07215" y="2947058"/>
            <a:ext cx="1752602" cy="1096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88775" y="3573854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(3, 2)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788775" y="3024476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(3, 1)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788775" y="4145019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(3, 3)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30914" y="1909310"/>
            <a:ext cx="8616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(0, -1)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42393" y="4145019"/>
            <a:ext cx="86164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TW" b="1" dirty="0"/>
              <a:t>(1, 3)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6681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Solution 1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確保座標都大於</a:t>
            </a:r>
            <a:r>
              <a:rPr lang="en-US" altLang="zh-TW" dirty="0"/>
              <a:t>0</a:t>
            </a:r>
            <a:r>
              <a:rPr lang="zh-TW" altLang="en-US" dirty="0"/>
              <a:t>，且小於</a:t>
            </a:r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799376" y="1825625"/>
            <a:ext cx="4554424" cy="3355478"/>
            <a:chOff x="3739663" y="1216321"/>
            <a:chExt cx="4554424" cy="3355478"/>
          </a:xfrm>
        </p:grpSpPr>
        <p:graphicFrame>
          <p:nvGraphicFramePr>
            <p:cNvPr id="4" name="內容版面配置區 3"/>
            <p:cNvGraphicFramePr>
              <a:graphicFrameLocks/>
            </p:cNvGraphicFramePr>
            <p:nvPr>
              <p:extLst/>
            </p:nvPr>
          </p:nvGraphicFramePr>
          <p:xfrm>
            <a:off x="4674577" y="1690688"/>
            <a:ext cx="2617176" cy="16687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872392">
                    <a:extLst>
                      <a:ext uri="{9D8B030D-6E8A-4147-A177-3AD203B41FA5}">
                        <a16:colId xmlns:a16="http://schemas.microsoft.com/office/drawing/2014/main" val="1734537663"/>
                      </a:ext>
                    </a:extLst>
                  </a:gridCol>
                  <a:gridCol w="872392">
                    <a:extLst>
                      <a:ext uri="{9D8B030D-6E8A-4147-A177-3AD203B41FA5}">
                        <a16:colId xmlns:a16="http://schemas.microsoft.com/office/drawing/2014/main" val="2113832188"/>
                      </a:ext>
                    </a:extLst>
                  </a:gridCol>
                  <a:gridCol w="872392">
                    <a:extLst>
                      <a:ext uri="{9D8B030D-6E8A-4147-A177-3AD203B41FA5}">
                        <a16:colId xmlns:a16="http://schemas.microsoft.com/office/drawing/2014/main" val="3320217075"/>
                      </a:ext>
                    </a:extLst>
                  </a:gridCol>
                </a:tblGrid>
                <a:tr h="556260">
                  <a:tc>
                    <a:txBody>
                      <a:bodyPr/>
                      <a:lstStyle/>
                      <a:p>
                        <a:pPr algn="dist"/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(0,0)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dist"/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(1,0)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(2,0)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1435376"/>
                    </a:ext>
                  </a:extLst>
                </a:tr>
                <a:tr h="556260"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(0,1)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(1,1)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(2,1)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69732489"/>
                    </a:ext>
                  </a:extLst>
                </a:tr>
                <a:tr h="556260"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(0,2)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(1,2)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dist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b="1" dirty="0">
                            <a:solidFill>
                              <a:schemeClr val="tx1"/>
                            </a:solidFill>
                          </a:rPr>
                          <a:t>(2,2)</a:t>
                        </a:r>
                        <a:endParaRPr lang="zh-TW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97785743"/>
                    </a:ext>
                  </a:extLst>
                </a:tr>
              </a:tbl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674577" y="1690688"/>
              <a:ext cx="1752602" cy="10964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739663" y="1225246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(-1, -1)</a:t>
              </a:r>
              <a:endParaRPr lang="zh-TW" altLang="en-US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488733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(2, 3)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627084" y="1216321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(1, -1)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39664" y="1788804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(-1, 0)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739663" y="2364137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(-1, 1)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773635" y="4202467"/>
              <a:ext cx="16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Out of index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50878" y="2262994"/>
              <a:ext cx="1752602" cy="10964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432438" y="2889790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(3, 2)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32438" y="2340412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(3, 1)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32438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(3, 3)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674577" y="1225246"/>
              <a:ext cx="86164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(0, -1)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6056" y="3460955"/>
              <a:ext cx="86164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b="1" dirty="0"/>
                <a:t>(1, 3)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5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Solution 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</a:t>
            </a:r>
            <a:r>
              <a:rPr lang="en-US" altLang="zh-TW" dirty="0"/>
              <a:t>padding</a:t>
            </a:r>
            <a:r>
              <a:rPr lang="zh-TW" altLang="en-US" dirty="0"/>
              <a:t>。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494432"/>
              </p:ext>
            </p:extLst>
          </p:nvPr>
        </p:nvGraphicFramePr>
        <p:xfrm>
          <a:off x="2079977" y="3088665"/>
          <a:ext cx="2617176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92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872392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/>
                        <a:t>*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391367"/>
              </p:ext>
            </p:extLst>
          </p:nvPr>
        </p:nvGraphicFramePr>
        <p:xfrm>
          <a:off x="6865923" y="2610644"/>
          <a:ext cx="2617175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5">
                  <a:extLst>
                    <a:ext uri="{9D8B030D-6E8A-4147-A177-3AD203B41FA5}">
                      <a16:colId xmlns:a16="http://schemas.microsoft.com/office/drawing/2014/main" val="2366561358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1734537663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2113832188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3320217075"/>
                    </a:ext>
                  </a:extLst>
                </a:gridCol>
                <a:gridCol w="523435">
                  <a:extLst>
                    <a:ext uri="{9D8B030D-6E8A-4147-A177-3AD203B41FA5}">
                      <a16:colId xmlns:a16="http://schemas.microsoft.com/office/drawing/2014/main" val="343861957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822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3537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73248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dirty="0"/>
                        <a:t>*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/>
                        <a:t>_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8574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75246"/>
                  </a:ext>
                </a:extLst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5207108" y="3886597"/>
            <a:ext cx="1327638" cy="229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87001" y="5656203"/>
            <a:ext cx="23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x N</a:t>
            </a:r>
          </a:p>
          <a:p>
            <a:r>
              <a:rPr lang="zh-TW" altLang="en-US" dirty="0"/>
              <a:t>搜索座標</a:t>
            </a:r>
            <a:r>
              <a:rPr lang="en-US" altLang="zh-TW" dirty="0"/>
              <a:t>(0~N-1)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37777" y="5646143"/>
            <a:ext cx="234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N+2</a:t>
            </a:r>
            <a:r>
              <a:rPr lang="en-US" altLang="zh-TW" dirty="0"/>
              <a:t>) x (</a:t>
            </a:r>
            <a:r>
              <a:rPr lang="en-US" altLang="zh-TW" dirty="0">
                <a:solidFill>
                  <a:srgbClr val="FF0000"/>
                </a:solidFill>
              </a:rPr>
              <a:t>N+2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搜索座標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~N-1)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65923" y="2610644"/>
            <a:ext cx="1585546" cy="164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97552" y="3747111"/>
            <a:ext cx="1585546" cy="16448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449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777</Words>
  <Application>Microsoft Office PowerPoint</Application>
  <PresentationFormat>寬螢幕</PresentationFormat>
  <Paragraphs>185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</vt:lpstr>
      <vt:lpstr>Microsoft JhengHei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作業06</vt:lpstr>
      <vt:lpstr>作業06-1 Second largest</vt:lpstr>
      <vt:lpstr>作業06-1 Second largest</vt:lpstr>
      <vt:lpstr>作業06-2 踩地雷</vt:lpstr>
      <vt:lpstr>作業06-2 踩地雷</vt:lpstr>
      <vt:lpstr>作業06-2 踩地雷</vt:lpstr>
      <vt:lpstr>Hint</vt:lpstr>
      <vt:lpstr>Solution 1</vt:lpstr>
      <vt:lpstr>Solution 2</vt:lpstr>
      <vt:lpstr>繳交規範</vt:lpstr>
      <vt:lpstr>繳交內容：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藍子修</cp:lastModifiedBy>
  <cp:revision>80</cp:revision>
  <dcterms:created xsi:type="dcterms:W3CDTF">2019-09-17T05:51:58Z</dcterms:created>
  <dcterms:modified xsi:type="dcterms:W3CDTF">2021-04-07T13:50:56Z</dcterms:modified>
</cp:coreProperties>
</file>