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2"/>
  </p:notesMasterIdLst>
  <p:sldIdLst>
    <p:sldId id="258" r:id="rId3"/>
    <p:sldId id="259" r:id="rId4"/>
    <p:sldId id="269" r:id="rId5"/>
    <p:sldId id="268" r:id="rId6"/>
    <p:sldId id="260" r:id="rId7"/>
    <p:sldId id="267" r:id="rId8"/>
    <p:sldId id="266" r:id="rId9"/>
    <p:sldId id="275" r:id="rId10"/>
    <p:sldId id="27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3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2021/04/20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07-Transaction Record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Autofit/>
          </a:bodyPr>
          <a:lstStyle/>
          <a:p>
            <a:r>
              <a:rPr lang="zh-TW" altLang="en-US" sz="2200" dirty="0"/>
              <a:t>說明：請另外定義一個</a:t>
            </a:r>
            <a:r>
              <a:rPr lang="en-US" altLang="zh-TW" sz="2200" dirty="0"/>
              <a:t>class</a:t>
            </a:r>
            <a:r>
              <a:rPr lang="zh-TW" altLang="en-US" sz="2200" dirty="0"/>
              <a:t> </a:t>
            </a:r>
            <a:r>
              <a:rPr lang="en-US" altLang="zh-TW" sz="2200" dirty="0"/>
              <a:t>Transaction</a:t>
            </a:r>
            <a:r>
              <a:rPr lang="zh-TW" altLang="en-US" sz="2200" dirty="0"/>
              <a:t>，並搭配這個</a:t>
            </a:r>
            <a:r>
              <a:rPr lang="en-US" altLang="zh-TW" sz="2200" dirty="0"/>
              <a:t>class</a:t>
            </a:r>
            <a:r>
              <a:rPr lang="zh-TW" altLang="en-US" sz="2200" dirty="0"/>
              <a:t>寫一個小型的記帳程式。這個程式共有</a:t>
            </a:r>
            <a:r>
              <a:rPr lang="en-US" altLang="zh-TW" sz="2200" dirty="0"/>
              <a:t>4</a:t>
            </a:r>
            <a:r>
              <a:rPr lang="zh-TW" altLang="en-US" sz="2200" dirty="0"/>
              <a:t>個操作代碼</a:t>
            </a:r>
            <a:r>
              <a:rPr lang="en-US" altLang="zh-TW" sz="2200" dirty="0"/>
              <a:t>(1~4)</a:t>
            </a:r>
            <a:r>
              <a:rPr lang="zh-TW" altLang="en-US" sz="2200" dirty="0"/>
              <a:t>，功能分別是：</a:t>
            </a:r>
            <a:endParaRPr lang="en-US" altLang="zh-TW" sz="22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新增一筆收入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新增一筆支出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顯示每筆資料和總額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結束程式</a:t>
            </a:r>
            <a:endParaRPr lang="en-US" altLang="zh-TW" sz="2000" dirty="0"/>
          </a:p>
          <a:p>
            <a:r>
              <a:rPr lang="zh-TW" altLang="en-US" sz="2200" dirty="0"/>
              <a:t>整個程式會一直執行到輸入</a:t>
            </a:r>
            <a:r>
              <a:rPr lang="en-US" altLang="zh-TW" sz="2200" dirty="0"/>
              <a:t>4</a:t>
            </a:r>
            <a:r>
              <a:rPr lang="zh-TW" altLang="en-US" sz="2200" dirty="0"/>
              <a:t>為止。</a:t>
            </a:r>
            <a:endParaRPr lang="en-US" altLang="zh-TW" sz="2200" dirty="0"/>
          </a:p>
          <a:p>
            <a:r>
              <a:rPr lang="en-US" altLang="zh-TW" sz="2200" dirty="0"/>
              <a:t>Input</a:t>
            </a:r>
            <a:r>
              <a:rPr lang="zh-TW" altLang="en-US" sz="2200" dirty="0"/>
              <a:t>：若輸入的操作代碼是</a:t>
            </a:r>
            <a:r>
              <a:rPr lang="en-US" altLang="zh-TW" sz="2200" b="1" dirty="0"/>
              <a:t>1</a:t>
            </a:r>
            <a:r>
              <a:rPr lang="zh-TW" altLang="en-US" sz="2200" dirty="0"/>
              <a:t>、</a:t>
            </a:r>
            <a:r>
              <a:rPr lang="en-US" altLang="zh-TW" sz="2200" b="1" dirty="0"/>
              <a:t>2</a:t>
            </a:r>
          </a:p>
          <a:p>
            <a:pPr marL="457200" lvl="1" indent="0">
              <a:buNone/>
            </a:pPr>
            <a:r>
              <a:rPr lang="en-US" altLang="zh-TW" sz="2000" b="1" dirty="0"/>
              <a:t>1</a:t>
            </a:r>
            <a:r>
              <a:rPr lang="zh-TW" altLang="en-US" sz="2000" dirty="0"/>
              <a:t>：接著輸入</a:t>
            </a:r>
            <a:r>
              <a:rPr lang="en-US" altLang="zh-TW" sz="2000" dirty="0"/>
              <a:t>Transaction</a:t>
            </a:r>
            <a:r>
              <a:rPr lang="zh-TW" altLang="en-US" sz="2000" dirty="0"/>
              <a:t>名稱和收入，中間用</a:t>
            </a:r>
            <a:r>
              <a:rPr lang="en-US" altLang="zh-TW" sz="2000" dirty="0"/>
              <a:t>1</a:t>
            </a:r>
            <a:r>
              <a:rPr lang="zh-TW" altLang="en-US" sz="2000" dirty="0"/>
              <a:t>個空白字元隔開。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b="1" dirty="0"/>
              <a:t>2</a:t>
            </a:r>
            <a:r>
              <a:rPr lang="zh-TW" altLang="en-US" sz="2000" dirty="0"/>
              <a:t>：接著輸入</a:t>
            </a:r>
            <a:r>
              <a:rPr lang="en-US" altLang="zh-TW" sz="2000" dirty="0"/>
              <a:t>Transaction</a:t>
            </a:r>
            <a:r>
              <a:rPr lang="zh-TW" altLang="en-US" sz="2000" dirty="0"/>
              <a:t>名稱和支出，中間用</a:t>
            </a:r>
            <a:r>
              <a:rPr lang="en-US" altLang="zh-TW" sz="2000" dirty="0"/>
              <a:t>1</a:t>
            </a:r>
            <a:r>
              <a:rPr lang="zh-TW" altLang="en-US" sz="2000" dirty="0"/>
              <a:t>個空白字元隔開。</a:t>
            </a:r>
            <a:endParaRPr lang="en-US" altLang="zh-TW" sz="2000" dirty="0"/>
          </a:p>
          <a:p>
            <a:r>
              <a:rPr lang="en-US" altLang="zh-TW" sz="2200" dirty="0"/>
              <a:t>Output</a:t>
            </a:r>
            <a:r>
              <a:rPr lang="zh-TW" altLang="en-US" sz="2200" dirty="0"/>
              <a:t>：若輸入的操作代碼是</a:t>
            </a:r>
            <a:r>
              <a:rPr lang="en-US" altLang="zh-TW" sz="2200" b="1" dirty="0"/>
              <a:t>3</a:t>
            </a:r>
            <a:r>
              <a:rPr lang="zh-TW" altLang="en-US" sz="2200" dirty="0"/>
              <a:t>、</a:t>
            </a:r>
            <a:r>
              <a:rPr lang="zh-TW" altLang="en-US" sz="2200" b="1" dirty="0"/>
              <a:t>非</a:t>
            </a:r>
            <a:r>
              <a:rPr lang="en-US" altLang="zh-TW" sz="2200" b="1" dirty="0"/>
              <a:t>1~4</a:t>
            </a:r>
            <a:r>
              <a:rPr lang="zh-TW" altLang="en-US" sz="2200" b="1" dirty="0"/>
              <a:t>的數字</a:t>
            </a:r>
            <a:endParaRPr lang="en-US" altLang="zh-TW" sz="2200" b="1" dirty="0"/>
          </a:p>
          <a:p>
            <a:pPr marL="457200" lvl="1" indent="0">
              <a:buNone/>
            </a:pPr>
            <a:r>
              <a:rPr lang="en-US" altLang="zh-TW" sz="2000" b="1" dirty="0"/>
              <a:t>3</a:t>
            </a:r>
            <a:r>
              <a:rPr lang="zh-TW" altLang="en-US" sz="2000" dirty="0"/>
              <a:t>：依序輸出每筆資料的</a:t>
            </a:r>
            <a:r>
              <a:rPr lang="en-US" altLang="zh-TW" sz="2000" dirty="0"/>
              <a:t>name</a:t>
            </a:r>
            <a:r>
              <a:rPr lang="zh-TW" altLang="en-US" sz="2000" dirty="0"/>
              <a:t>、</a:t>
            </a:r>
            <a:r>
              <a:rPr lang="en-US" altLang="zh-TW" sz="2000" dirty="0"/>
              <a:t>income</a:t>
            </a:r>
            <a:r>
              <a:rPr lang="zh-TW" altLang="en-US" sz="2000" dirty="0"/>
              <a:t>、</a:t>
            </a:r>
            <a:r>
              <a:rPr lang="en-US" altLang="zh-TW" sz="2000" dirty="0"/>
              <a:t>pay</a:t>
            </a:r>
            <a:r>
              <a:rPr lang="zh-TW" altLang="en-US" sz="2000" dirty="0"/>
              <a:t>，一行一筆資料。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zh-TW" altLang="en-US" sz="2000" b="1" dirty="0"/>
              <a:t>       非</a:t>
            </a:r>
            <a:r>
              <a:rPr lang="en-US" altLang="zh-TW" sz="2000" b="1" dirty="0"/>
              <a:t>1~4</a:t>
            </a:r>
            <a:r>
              <a:rPr lang="zh-TW" altLang="en-US" sz="2000" b="1" dirty="0"/>
              <a:t>的數字</a:t>
            </a:r>
            <a:r>
              <a:rPr lang="zh-TW" altLang="en-US" sz="2000" dirty="0"/>
              <a:t>：輸出</a:t>
            </a:r>
            <a:r>
              <a:rPr lang="en-US" altLang="zh-TW" sz="2000" dirty="0"/>
              <a:t>”Invalid Operation”</a:t>
            </a:r>
            <a:r>
              <a:rPr lang="zh-TW" altLang="en-US" sz="2000" dirty="0"/>
              <a:t>。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07-Transaction Record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/>
              <a:t>「顯示每筆資料和總額」輸出格式</a:t>
            </a:r>
            <a:endParaRPr lang="en-US" altLang="zh-TW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/>
              <a:t>像表格一樣輸出。</a:t>
            </a:r>
            <a:endParaRPr lang="en-US" altLang="zh-TW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name</a:t>
            </a:r>
            <a:r>
              <a:rPr lang="zh-TW" altLang="en-US" sz="2200" dirty="0"/>
              <a:t>和</a:t>
            </a:r>
            <a:r>
              <a:rPr lang="en-US" altLang="zh-TW" sz="2200" dirty="0"/>
              <a:t>income</a:t>
            </a:r>
            <a:r>
              <a:rPr lang="zh-TW" altLang="en-US" sz="2200" dirty="0"/>
              <a:t>都是取所有資料中</a:t>
            </a:r>
            <a:r>
              <a:rPr lang="zh-TW" altLang="en-US" sz="2200" dirty="0">
                <a:solidFill>
                  <a:srgbClr val="FF0000"/>
                </a:solidFill>
              </a:rPr>
              <a:t>長度最大值</a:t>
            </a:r>
            <a:r>
              <a:rPr lang="zh-TW" altLang="en-US" sz="2200" dirty="0"/>
              <a:t>作為欄位長度。</a:t>
            </a:r>
            <a:endParaRPr lang="en-US" altLang="zh-TW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/>
              <a:t>欄位和欄位之間，間隔</a:t>
            </a:r>
            <a:r>
              <a:rPr lang="en-US" altLang="zh-TW" sz="2200" dirty="0">
                <a:solidFill>
                  <a:srgbClr val="FF0000"/>
                </a:solidFill>
              </a:rPr>
              <a:t>2</a:t>
            </a:r>
            <a:r>
              <a:rPr lang="zh-TW" altLang="en-US" sz="2200" dirty="0">
                <a:solidFill>
                  <a:srgbClr val="FF0000"/>
                </a:solidFill>
              </a:rPr>
              <a:t>個空白字元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pay</a:t>
            </a:r>
            <a:r>
              <a:rPr lang="zh-TW" altLang="en-US" sz="2200" dirty="0"/>
              <a:t>欄位後面不需要再加空白字元。</a:t>
            </a:r>
            <a:endParaRPr lang="en-US" altLang="zh-TW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/>
              <a:t>輸出完每筆資料後輸出總額</a:t>
            </a:r>
            <a:r>
              <a:rPr lang="en-US" altLang="zh-TW" sz="2200" dirty="0"/>
              <a:t>”Total: </a:t>
            </a:r>
            <a:r>
              <a:rPr lang="zh-TW" altLang="en-US" sz="2200" dirty="0"/>
              <a:t>總額</a:t>
            </a:r>
            <a:r>
              <a:rPr lang="en-US" altLang="zh-TW" sz="2200" dirty="0"/>
              <a:t>”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Total:</a:t>
            </a:r>
            <a:r>
              <a:rPr lang="zh-TW" altLang="en-US" sz="2200" dirty="0"/>
              <a:t>和總額之間，間隔</a:t>
            </a:r>
            <a:r>
              <a:rPr lang="en-US" altLang="zh-TW" sz="2200" dirty="0">
                <a:solidFill>
                  <a:srgbClr val="FF0000"/>
                </a:solidFill>
              </a:rPr>
              <a:t>1</a:t>
            </a:r>
            <a:r>
              <a:rPr lang="zh-TW" altLang="en-US" sz="2200" dirty="0">
                <a:solidFill>
                  <a:srgbClr val="FF0000"/>
                </a:solidFill>
              </a:rPr>
              <a:t>個空白字元</a:t>
            </a:r>
            <a:r>
              <a:rPr lang="zh-TW" altLang="en-US" sz="2200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8DCB60-8681-40F0-8E93-4342DE98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32" y="4614628"/>
            <a:ext cx="3534359" cy="185296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EC56B-DE4E-4884-B610-6CE02E378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94474"/>
              </p:ext>
            </p:extLst>
          </p:nvPr>
        </p:nvGraphicFramePr>
        <p:xfrm>
          <a:off x="7900388" y="4614628"/>
          <a:ext cx="3453412" cy="11053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58516">
                  <a:extLst>
                    <a:ext uri="{9D8B030D-6E8A-4147-A177-3AD203B41FA5}">
                      <a16:colId xmlns:a16="http://schemas.microsoft.com/office/drawing/2014/main" val="265754397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578099328"/>
                    </a:ext>
                  </a:extLst>
                </a:gridCol>
                <a:gridCol w="856209">
                  <a:extLst>
                    <a:ext uri="{9D8B030D-6E8A-4147-A177-3AD203B41FA5}">
                      <a16:colId xmlns:a16="http://schemas.microsoft.com/office/drawing/2014/main" val="1549472024"/>
                    </a:ext>
                  </a:extLst>
                </a:gridCol>
              </a:tblGrid>
              <a:tr h="3738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419453"/>
                  </a:ext>
                </a:extLst>
              </a:tr>
              <a:tr h="3551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1798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562856"/>
                  </a:ext>
                </a:extLst>
              </a:tr>
            </a:tbl>
          </a:graphicData>
        </a:graphic>
      </p:graphicFrame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3E0C4028-D270-4E7D-947C-9B4C396AB0C4}"/>
              </a:ext>
            </a:extLst>
          </p:cNvPr>
          <p:cNvSpPr/>
          <p:nvPr/>
        </p:nvSpPr>
        <p:spPr>
          <a:xfrm rot="10800000">
            <a:off x="9513245" y="4294559"/>
            <a:ext cx="227697" cy="270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40A9085-0195-485B-861C-3DBD18764AC0}"/>
              </a:ext>
            </a:extLst>
          </p:cNvPr>
          <p:cNvSpPr/>
          <p:nvPr/>
        </p:nvSpPr>
        <p:spPr>
          <a:xfrm rot="10800000">
            <a:off x="10563085" y="4294559"/>
            <a:ext cx="227697" cy="270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2A1CFE-2FA2-428C-A5B5-23B77621BB96}"/>
              </a:ext>
            </a:extLst>
          </p:cNvPr>
          <p:cNvSpPr txBox="1"/>
          <p:nvPr/>
        </p:nvSpPr>
        <p:spPr>
          <a:xfrm>
            <a:off x="8742744" y="391584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個空白字元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92D897-1029-4634-9594-613D02A16381}"/>
              </a:ext>
            </a:extLst>
          </p:cNvPr>
          <p:cNvSpPr txBox="1"/>
          <p:nvPr/>
        </p:nvSpPr>
        <p:spPr>
          <a:xfrm>
            <a:off x="10240463" y="391584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個空白字元</a:t>
            </a:r>
          </a:p>
        </p:txBody>
      </p:sp>
    </p:spTree>
    <p:extLst>
      <p:ext uri="{BB962C8B-B14F-4D97-AF65-F5344CB8AC3E}">
        <p14:creationId xmlns:p14="http://schemas.microsoft.com/office/powerpoint/2010/main" val="154179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07-Transaction Record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00" dirty="0"/>
              <a:t>class Transaction</a:t>
            </a:r>
            <a:r>
              <a:rPr lang="zh-TW" altLang="en-US" sz="2200" dirty="0"/>
              <a:t>須定義：</a:t>
            </a:r>
            <a:endParaRPr lang="en-US" altLang="zh-TW" sz="2200" dirty="0"/>
          </a:p>
          <a:p>
            <a:r>
              <a:rPr lang="en-US" altLang="zh-TW" sz="2200" dirty="0"/>
              <a:t>member</a:t>
            </a:r>
          </a:p>
          <a:p>
            <a:pPr lvl="1"/>
            <a:r>
              <a:rPr lang="en-US" altLang="zh-TW" sz="2000" dirty="0"/>
              <a:t>private String name</a:t>
            </a:r>
          </a:p>
          <a:p>
            <a:pPr lvl="1"/>
            <a:r>
              <a:rPr lang="en-US" altLang="zh-TW" sz="2000" dirty="0"/>
              <a:t>private int income</a:t>
            </a:r>
          </a:p>
          <a:p>
            <a:pPr lvl="1"/>
            <a:r>
              <a:rPr lang="en-US" altLang="zh-TW" sz="2000" dirty="0"/>
              <a:t>private int pay</a:t>
            </a:r>
          </a:p>
          <a:p>
            <a:r>
              <a:rPr lang="en-US" altLang="zh-TW" sz="2200" dirty="0"/>
              <a:t>function</a:t>
            </a:r>
          </a:p>
          <a:p>
            <a:pPr lvl="1"/>
            <a:r>
              <a:rPr lang="en-US" altLang="zh-TW" sz="2000" dirty="0"/>
              <a:t>public String 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sz="2000" dirty="0"/>
              <a:t>public int </a:t>
            </a:r>
            <a:r>
              <a:rPr lang="en-US" altLang="zh-TW" sz="2000" dirty="0" err="1"/>
              <a:t>getIncome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sz="2000" dirty="0"/>
              <a:t>public int </a:t>
            </a:r>
            <a:r>
              <a:rPr lang="en-US" altLang="zh-TW" sz="2000" dirty="0" err="1"/>
              <a:t>getPay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sz="2000" dirty="0"/>
              <a:t>public void </a:t>
            </a:r>
            <a:r>
              <a:rPr lang="en-US" altLang="zh-TW" sz="2000" dirty="0" err="1"/>
              <a:t>setIncome</a:t>
            </a:r>
            <a:r>
              <a:rPr lang="en-US" altLang="zh-TW" sz="2000" dirty="0"/>
              <a:t>(int income)</a:t>
            </a:r>
          </a:p>
          <a:p>
            <a:pPr lvl="1"/>
            <a:r>
              <a:rPr lang="en-US" altLang="zh-TW" sz="2000" dirty="0"/>
              <a:t>public void </a:t>
            </a:r>
            <a:r>
              <a:rPr lang="en-US" altLang="zh-TW" sz="2000" dirty="0" err="1"/>
              <a:t>setPay</a:t>
            </a:r>
            <a:r>
              <a:rPr lang="en-US" altLang="zh-TW" sz="2000" dirty="0"/>
              <a:t>(int pay)</a:t>
            </a:r>
          </a:p>
          <a:p>
            <a:r>
              <a:rPr lang="en-US" altLang="zh-TW" sz="2200" dirty="0"/>
              <a:t>constructor</a:t>
            </a:r>
          </a:p>
          <a:p>
            <a:pPr lvl="1"/>
            <a:r>
              <a:rPr lang="en-US" altLang="zh-TW" sz="2000" dirty="0"/>
              <a:t>public Transaction(String name)</a:t>
            </a:r>
          </a:p>
        </p:txBody>
      </p:sp>
    </p:spTree>
    <p:extLst>
      <p:ext uri="{BB962C8B-B14F-4D97-AF65-F5344CB8AC3E}">
        <p14:creationId xmlns:p14="http://schemas.microsoft.com/office/powerpoint/2010/main" val="106271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07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2F998B-578C-4B43-86E9-458416C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72" y="2516465"/>
            <a:ext cx="1933845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304F025-0E46-430D-945B-1381039D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5899" y="207515"/>
            <a:ext cx="2097122" cy="6442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07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678911"/>
              </p:ext>
            </p:extLst>
          </p:nvPr>
        </p:nvGraphicFramePr>
        <p:xfrm>
          <a:off x="1140186" y="1963420"/>
          <a:ext cx="100584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610205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984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0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salary 4000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breakfast 50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salary     4000  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breakfast  0     50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Total: 3950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 Operation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 Operation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5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1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上傳內容須為 </a:t>
            </a:r>
            <a:r>
              <a:rPr lang="en-US" altLang="zh-TW" sz="2200" dirty="0">
                <a:latin typeface="Rockwell" panose="02060603020205020403" pitchFamily="18" charset="0"/>
              </a:rPr>
              <a:t>.zip </a:t>
            </a:r>
            <a:r>
              <a:rPr lang="zh-TW" altLang="en-US" sz="2200" dirty="0">
                <a:latin typeface="Rockwell" panose="02060603020205020403" pitchFamily="18" charset="0"/>
              </a:rPr>
              <a:t>壓縮檔 </a:t>
            </a:r>
            <a:r>
              <a:rPr lang="en-US" altLang="zh-TW" sz="2200" dirty="0">
                <a:latin typeface="Rockwell" panose="02060603020205020403" pitchFamily="18" charset="0"/>
              </a:rPr>
              <a:t>(a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XXXXXXXXX</a:t>
            </a:r>
            <a:r>
              <a:rPr lang="en-US" altLang="zh-TW" sz="2200" dirty="0">
                <a:latin typeface="Rockwell" panose="02060603020205020403" pitchFamily="18" charset="0"/>
              </a:rPr>
              <a:t>.zip)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內容包含</a:t>
            </a:r>
            <a:r>
              <a:rPr lang="en-US" altLang="zh-TW" sz="2200" dirty="0">
                <a:latin typeface="Rockwell" panose="02060603020205020403" pitchFamily="18" charset="0"/>
              </a:rPr>
              <a:t>: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資料夾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在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zh-TW" altLang="en-US" sz="2200" dirty="0">
                <a:latin typeface="Rockwell" panose="02060603020205020403" pitchFamily="18" charset="0"/>
              </a:rPr>
              <a:t>底下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路徑：</a:t>
            </a:r>
            <a:r>
              <a:rPr lang="en-US" altLang="zh-TW" sz="2200" dirty="0">
                <a:latin typeface="Rockwell" panose="02060603020205020403" pitchFamily="18" charset="0"/>
              </a:rPr>
              <a:t>eclipse-workspace/project/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en-US" altLang="zh-TW" sz="2200" dirty="0">
                <a:latin typeface="Rockwell" panose="02060603020205020403" pitchFamily="18" charset="0"/>
              </a:rPr>
              <a:t>/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執行結果截圖 </a:t>
            </a:r>
            <a:r>
              <a:rPr lang="en-US" altLang="zh-TW" sz="2200" dirty="0">
                <a:latin typeface="Rockwell" panose="02060603020205020403" pitchFamily="18" charset="0"/>
              </a:rPr>
              <a:t>(.</a:t>
            </a:r>
            <a:r>
              <a:rPr lang="en-US" altLang="zh-TW" sz="2200" dirty="0" err="1">
                <a:latin typeface="Rockwell" panose="02060603020205020403" pitchFamily="18" charset="0"/>
              </a:rPr>
              <a:t>png</a:t>
            </a:r>
            <a:r>
              <a:rPr lang="en-US" altLang="zh-TW" sz="2200" dirty="0">
                <a:latin typeface="Rockwell" panose="02060603020205020403" pitchFamily="18" charset="0"/>
              </a:rPr>
              <a:t> </a:t>
            </a:r>
            <a:r>
              <a:rPr lang="zh-TW" altLang="en-US" sz="2200" dirty="0">
                <a:latin typeface="Rockwell" panose="02060603020205020403" pitchFamily="18" charset="0"/>
              </a:rPr>
              <a:t>或 </a:t>
            </a:r>
            <a:r>
              <a:rPr lang="en-US" altLang="zh-TW" sz="2200" dirty="0">
                <a:latin typeface="Rockwell" panose="02060603020205020403" pitchFamily="18" charset="0"/>
              </a:rPr>
              <a:t>.jpg)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名稱須為  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  </a:t>
            </a:r>
            <a:r>
              <a:rPr lang="zh-TW" altLang="en-US" sz="2200" dirty="0">
                <a:latin typeface="Rockwell" panose="02060603020205020403" pitchFamily="18" charset="0"/>
              </a:rPr>
              <a:t>或  </a:t>
            </a:r>
            <a:r>
              <a:rPr lang="en-US" altLang="zh-TW" sz="2200" dirty="0">
                <a:latin typeface="Rockwell" panose="02060603020205020403" pitchFamily="18" charset="0"/>
              </a:rPr>
              <a:t>p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檔名後加上對應題號，如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</a:t>
            </a:r>
          </a:p>
          <a:p>
            <a:pPr marL="131445" indent="0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 本學期程式碼無須打上開頭註解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5CC5CA-B0BE-4153-B470-F1C6B004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29" y="942723"/>
            <a:ext cx="2820134" cy="21798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195C1A0-5718-46C6-9FB3-7A1BAF39DE8B}"/>
              </a:ext>
            </a:extLst>
          </p:cNvPr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Rockwell" panose="02060603020205020403" pitchFamily="18" charset="0"/>
              </a:rPr>
              <a:t>↑壓縮檔裡面長這樣</a:t>
            </a:r>
          </a:p>
        </p:txBody>
      </p:sp>
    </p:spTree>
    <p:extLst>
      <p:ext uri="{BB962C8B-B14F-4D97-AF65-F5344CB8AC3E}">
        <p14:creationId xmlns:p14="http://schemas.microsoft.com/office/powerpoint/2010/main" val="18278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2A9A1A-F8F6-488C-BAFA-C04B942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60273"/>
            <a:ext cx="7677150" cy="4495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F8CEE5-E950-4135-8803-25A8EFAB3C02}"/>
              </a:ext>
            </a:extLst>
          </p:cNvPr>
          <p:cNvSpPr/>
          <p:nvPr/>
        </p:nvSpPr>
        <p:spPr>
          <a:xfrm>
            <a:off x="5777948" y="3697356"/>
            <a:ext cx="1126435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34AFEB-C8F5-4E23-937C-37B3814CFE05}"/>
              </a:ext>
            </a:extLst>
          </p:cNvPr>
          <p:cNvSpPr/>
          <p:nvPr/>
        </p:nvSpPr>
        <p:spPr>
          <a:xfrm>
            <a:off x="5738193" y="4426225"/>
            <a:ext cx="357808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228D24-7254-4985-B4EF-D59D8F7B0FA4}"/>
              </a:ext>
            </a:extLst>
          </p:cNvPr>
          <p:cNvSpPr/>
          <p:nvPr/>
        </p:nvSpPr>
        <p:spPr>
          <a:xfrm>
            <a:off x="2597426" y="3525078"/>
            <a:ext cx="1722783" cy="776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83A2B3-D0B7-4A0C-92AE-449280F661F2}"/>
              </a:ext>
            </a:extLst>
          </p:cNvPr>
          <p:cNvSpPr txBox="1"/>
          <p:nvPr/>
        </p:nvSpPr>
        <p:spPr>
          <a:xfrm>
            <a:off x="5917097" y="3994014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注意不同題的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D65F02-C716-4E76-A397-60262DB0F546}"/>
              </a:ext>
            </a:extLst>
          </p:cNvPr>
          <p:cNvSpPr txBox="1"/>
          <p:nvPr/>
        </p:nvSpPr>
        <p:spPr>
          <a:xfrm>
            <a:off x="6195558" y="4407148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2.class</a:t>
            </a:r>
            <a:r>
              <a:rPr lang="zh-TW" altLang="en-US" dirty="0">
                <a:solidFill>
                  <a:srgbClr val="FF0000"/>
                </a:solidFill>
              </a:rPr>
              <a:t>名稱並無要求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10CD4-068F-4166-9EE8-F3978DFF56AB}"/>
              </a:ext>
            </a:extLst>
          </p:cNvPr>
          <p:cNvSpPr txBox="1"/>
          <p:nvPr/>
        </p:nvSpPr>
        <p:spPr>
          <a:xfrm>
            <a:off x="2474412" y="4667290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3.new</a:t>
            </a:r>
            <a:r>
              <a:rPr lang="zh-TW" altLang="en-US" dirty="0">
                <a:solidFill>
                  <a:srgbClr val="FF0000"/>
                </a:solidFill>
              </a:rPr>
              <a:t>完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後長這樣</a:t>
            </a:r>
          </a:p>
        </p:txBody>
      </p:sp>
      <p:sp>
        <p:nvSpPr>
          <p:cNvPr id="11" name="Google Shape;135;p5">
            <a:extLst>
              <a:ext uri="{FF2B5EF4-FFF2-40B4-BE49-F238E27FC236}">
                <a16:creationId xmlns:a16="http://schemas.microsoft.com/office/drawing/2014/main" id="{72565FCD-F509-419E-AD58-AACB24E67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package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2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457</Words>
  <Application>Microsoft Office PowerPoint</Application>
  <PresentationFormat>寬螢幕</PresentationFormat>
  <Paragraphs>75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Microsoft JhengHei</vt:lpstr>
      <vt:lpstr>Microsoft JhengHei</vt:lpstr>
      <vt:lpstr>新細明體</vt:lpstr>
      <vt:lpstr>標楷體</vt:lpstr>
      <vt:lpstr>Arial</vt:lpstr>
      <vt:lpstr>Calibri</vt:lpstr>
      <vt:lpstr>Calibri Light</vt:lpstr>
      <vt:lpstr>Courier New</vt:lpstr>
      <vt:lpstr>Rockwell</vt:lpstr>
      <vt:lpstr>Rockwell Condensed</vt:lpstr>
      <vt:lpstr>Wingdings</vt:lpstr>
      <vt:lpstr>木刻字型</vt:lpstr>
      <vt:lpstr>Office 佈景主題</vt:lpstr>
      <vt:lpstr>作業07</vt:lpstr>
      <vt:lpstr>作業07-Transaction Record</vt:lpstr>
      <vt:lpstr>作業07-Transaction Record</vt:lpstr>
      <vt:lpstr>作業07-Transaction Record</vt:lpstr>
      <vt:lpstr>作業07</vt:lpstr>
      <vt:lpstr>作業07</vt:lpstr>
      <vt:lpstr>繳交規範</vt:lpstr>
      <vt:lpstr>繳交內容：</vt:lpstr>
      <vt:lpstr>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藍子修</cp:lastModifiedBy>
  <cp:revision>77</cp:revision>
  <dcterms:created xsi:type="dcterms:W3CDTF">2019-09-17T05:51:58Z</dcterms:created>
  <dcterms:modified xsi:type="dcterms:W3CDTF">2021-04-14T12:43:31Z</dcterms:modified>
</cp:coreProperties>
</file>