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72" r:id="rId5"/>
    <p:sldId id="264" r:id="rId6"/>
    <p:sldId id="274" r:id="rId7"/>
    <p:sldId id="275" r:id="rId8"/>
    <p:sldId id="276" r:id="rId9"/>
    <p:sldId id="280" r:id="rId10"/>
    <p:sldId id="270" r:id="rId11"/>
    <p:sldId id="277" r:id="rId12"/>
    <p:sldId id="278" r:id="rId13"/>
    <p:sldId id="279" r:id="rId14"/>
    <p:sldId id="258" r:id="rId15"/>
    <p:sldId id="259" r:id="rId16"/>
    <p:sldId id="260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ZsXjFGSUgLL9Px/O9p1L5xT+Y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0" name="Google Shape;2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1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1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1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作業11</a:t>
            </a:r>
            <a:endParaRPr dirty="0"/>
          </a:p>
        </p:txBody>
      </p:sp>
      <p:sp>
        <p:nvSpPr>
          <p:cNvPr id="184" name="Google Shape;184;p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繳交截止日期：2021/05/25   23:55</a:t>
            </a: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ECDFB2A-97AC-406C-8ED9-524C25D6E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531166"/>
            <a:ext cx="7922208" cy="29425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C0BDE8A-7379-453D-ABA8-4B8B13B8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Controller key Event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7EBD624-6C65-4565-B78A-E0CC3A9DF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14300" indent="0">
              <a:buNone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069A4F-ECA3-4590-BDAF-B4720BB10D5D}"/>
              </a:ext>
            </a:extLst>
          </p:cNvPr>
          <p:cNvSpPr/>
          <p:nvPr/>
        </p:nvSpPr>
        <p:spPr>
          <a:xfrm>
            <a:off x="1016000" y="2498724"/>
            <a:ext cx="4343399" cy="37147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EB87BA-7B0B-4B3A-859F-DC4FF4D942F8}"/>
              </a:ext>
            </a:extLst>
          </p:cNvPr>
          <p:cNvSpPr txBox="1"/>
          <p:nvPr/>
        </p:nvSpPr>
        <p:spPr>
          <a:xfrm>
            <a:off x="6941489" y="3336533"/>
            <a:ext cx="570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這單一個動作的時間長度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F69AE2-7090-480C-90FD-E2D867DB5E65}"/>
              </a:ext>
            </a:extLst>
          </p:cNvPr>
          <p:cNvSpPr txBox="1"/>
          <p:nvPr/>
        </p:nvSpPr>
        <p:spPr>
          <a:xfrm>
            <a:off x="3842534" y="4196441"/>
            <a:ext cx="98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一次動作轉一度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getRotate</a:t>
            </a:r>
            <a:r>
              <a:rPr lang="zh-TW" altLang="en-US" dirty="0">
                <a:solidFill>
                  <a:srgbClr val="FF0000"/>
                </a:solidFill>
              </a:rPr>
              <a:t>取得物件角度、</a:t>
            </a:r>
            <a:r>
              <a:rPr lang="en-US" altLang="zh-TW" dirty="0" err="1">
                <a:solidFill>
                  <a:srgbClr val="FF0000"/>
                </a:solidFill>
              </a:rPr>
              <a:t>setRotate</a:t>
            </a:r>
            <a:r>
              <a:rPr lang="zh-TW" altLang="en-US" dirty="0">
                <a:solidFill>
                  <a:srgbClr val="FF0000"/>
                </a:solidFill>
              </a:rPr>
              <a:t>設定物件角度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0B4E8FA-D16E-495D-BB2E-0F33076B79B3}"/>
              </a:ext>
            </a:extLst>
          </p:cNvPr>
          <p:cNvSpPr txBox="1"/>
          <p:nvPr/>
        </p:nvSpPr>
        <p:spPr>
          <a:xfrm>
            <a:off x="6414635" y="4511232"/>
            <a:ext cx="98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要做幾次動作 </a:t>
            </a:r>
            <a:r>
              <a:rPr lang="en-US" altLang="zh-TW" dirty="0">
                <a:solidFill>
                  <a:srgbClr val="FF0000"/>
                </a:solidFill>
              </a:rPr>
              <a:t>(360</a:t>
            </a:r>
            <a:r>
              <a:rPr lang="zh-TW" altLang="en-US" dirty="0">
                <a:solidFill>
                  <a:srgbClr val="FF0000"/>
                </a:solidFill>
              </a:rPr>
              <a:t>次，轉</a:t>
            </a:r>
            <a:r>
              <a:rPr lang="en-US" altLang="zh-TW" dirty="0">
                <a:solidFill>
                  <a:srgbClr val="FF0000"/>
                </a:solidFill>
              </a:rPr>
              <a:t>360</a:t>
            </a:r>
            <a:r>
              <a:rPr lang="zh-TW" altLang="en-US" dirty="0">
                <a:solidFill>
                  <a:srgbClr val="FF0000"/>
                </a:solidFill>
              </a:rPr>
              <a:t>度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2402297-3184-4046-910C-085628AB4FD1}"/>
              </a:ext>
            </a:extLst>
          </p:cNvPr>
          <p:cNvSpPr txBox="1"/>
          <p:nvPr/>
        </p:nvSpPr>
        <p:spPr>
          <a:xfrm>
            <a:off x="6053755" y="2507403"/>
            <a:ext cx="2352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/>
                </a:solidFill>
              </a:rPr>
              <a:t>// </a:t>
            </a:r>
            <a:r>
              <a:rPr lang="zh-TW" altLang="en-US" sz="1600" dirty="0">
                <a:solidFill>
                  <a:schemeClr val="tx1"/>
                </a:solidFill>
              </a:rPr>
              <a:t>按下 </a:t>
            </a:r>
            <a:r>
              <a:rPr lang="en-US" altLang="zh-TW" sz="1600" dirty="0">
                <a:solidFill>
                  <a:schemeClr val="tx1"/>
                </a:solidFill>
              </a:rPr>
              <a:t>E</a:t>
            </a:r>
            <a:r>
              <a:rPr lang="zh-TW" altLang="en-US" sz="1600" dirty="0">
                <a:solidFill>
                  <a:schemeClr val="tx1"/>
                </a:solidFill>
              </a:rPr>
              <a:t> 旋轉機體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2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5ACD2-86BD-4DC5-85A0-421808ED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Controller key Event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835831-8952-46D7-B32E-86F0FFC75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26" b="268"/>
          <a:stretch/>
        </p:blipFill>
        <p:spPr>
          <a:xfrm>
            <a:off x="838200" y="1580920"/>
            <a:ext cx="5744345" cy="50693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4F408A-1166-4E5D-8B6A-0DC0DFC4E247}"/>
              </a:ext>
            </a:extLst>
          </p:cNvPr>
          <p:cNvSpPr/>
          <p:nvPr/>
        </p:nvSpPr>
        <p:spPr>
          <a:xfrm>
            <a:off x="838201" y="6307137"/>
            <a:ext cx="304800" cy="37147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C101767-3515-4EA2-819C-6593B576795C}"/>
              </a:ext>
            </a:extLst>
          </p:cNvPr>
          <p:cNvSpPr txBox="1"/>
          <p:nvPr/>
        </p:nvSpPr>
        <p:spPr>
          <a:xfrm>
            <a:off x="5914735" y="1704976"/>
            <a:ext cx="5855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/>
                </a:solidFill>
              </a:rPr>
              <a:t>//</a:t>
            </a:r>
            <a:r>
              <a:rPr lang="zh-TW" altLang="en-US" sz="1600" dirty="0">
                <a:solidFill>
                  <a:schemeClr val="tx1"/>
                </a:solidFill>
              </a:rPr>
              <a:t> 按下</a:t>
            </a:r>
            <a:r>
              <a:rPr lang="en-US" altLang="zh-TW" sz="1600" dirty="0">
                <a:solidFill>
                  <a:schemeClr val="tx1"/>
                </a:solidFill>
              </a:rPr>
              <a:t>W</a:t>
            </a:r>
            <a:r>
              <a:rPr lang="zh-TW" altLang="en-US" sz="1600" dirty="0">
                <a:solidFill>
                  <a:schemeClr val="tx1"/>
                </a:solidFill>
              </a:rPr>
              <a:t>，物件</a:t>
            </a:r>
            <a:r>
              <a:rPr lang="en-US" altLang="zh-TW" sz="1600" dirty="0">
                <a:solidFill>
                  <a:schemeClr val="tx1"/>
                </a:solidFill>
              </a:rPr>
              <a:t>Y</a:t>
            </a:r>
            <a:r>
              <a:rPr lang="zh-TW" altLang="en-US" sz="1600" dirty="0">
                <a:solidFill>
                  <a:schemeClr val="tx1"/>
                </a:solidFill>
              </a:rPr>
              <a:t>座標</a:t>
            </a:r>
            <a:r>
              <a:rPr lang="en-US" altLang="zh-TW" sz="1600" dirty="0">
                <a:solidFill>
                  <a:schemeClr val="tx1"/>
                </a:solidFill>
              </a:rPr>
              <a:t>-5</a:t>
            </a:r>
            <a:r>
              <a:rPr lang="zh-TW" altLang="en-US" sz="1600" dirty="0">
                <a:solidFill>
                  <a:schemeClr val="tx1"/>
                </a:solidFill>
              </a:rPr>
              <a:t>單位 </a:t>
            </a:r>
            <a:r>
              <a:rPr lang="en-US" altLang="zh-TW" sz="1600" dirty="0">
                <a:solidFill>
                  <a:schemeClr val="tx1"/>
                </a:solidFill>
              </a:rPr>
              <a:t>[</a:t>
            </a:r>
            <a:r>
              <a:rPr lang="en-US" altLang="zh-TW" sz="1600" dirty="0" err="1">
                <a:solidFill>
                  <a:schemeClr val="tx1"/>
                </a:solidFill>
              </a:rPr>
              <a:t>getLayoutY</a:t>
            </a:r>
            <a:r>
              <a:rPr lang="en-US" altLang="zh-TW" sz="1600" dirty="0">
                <a:solidFill>
                  <a:schemeClr val="tx1"/>
                </a:solidFill>
              </a:rPr>
              <a:t>()</a:t>
            </a:r>
            <a:r>
              <a:rPr lang="zh-TW" altLang="en-US" sz="1600" dirty="0">
                <a:solidFill>
                  <a:schemeClr val="tx1"/>
                </a:solidFill>
              </a:rPr>
              <a:t>：取得目前</a:t>
            </a:r>
            <a:r>
              <a:rPr lang="en-US" altLang="zh-TW" sz="1600" dirty="0">
                <a:solidFill>
                  <a:schemeClr val="tx1"/>
                </a:solidFill>
              </a:rPr>
              <a:t>Y</a:t>
            </a:r>
            <a:r>
              <a:rPr lang="zh-TW" altLang="en-US" sz="1600" dirty="0">
                <a:solidFill>
                  <a:schemeClr val="tx1"/>
                </a:solidFill>
              </a:rPr>
              <a:t>軸數值</a:t>
            </a:r>
            <a:br>
              <a:rPr lang="en-US" altLang="zh-TW" sz="1600" dirty="0">
                <a:solidFill>
                  <a:schemeClr val="tx1"/>
                </a:solidFill>
              </a:rPr>
            </a:br>
            <a:r>
              <a:rPr lang="zh-TW" altLang="en-US" sz="1600" dirty="0">
                <a:solidFill>
                  <a:schemeClr val="tx1"/>
                </a:solidFill>
              </a:rPr>
              <a:t>；</a:t>
            </a:r>
            <a:r>
              <a:rPr lang="en-US" altLang="zh-TW" sz="1600" dirty="0" err="1">
                <a:solidFill>
                  <a:schemeClr val="tx1"/>
                </a:solidFill>
              </a:rPr>
              <a:t>setLayoutY</a:t>
            </a:r>
            <a:r>
              <a:rPr lang="en-US" altLang="zh-TW" sz="1600" dirty="0">
                <a:solidFill>
                  <a:schemeClr val="tx1"/>
                </a:solidFill>
              </a:rPr>
              <a:t>()</a:t>
            </a:r>
            <a:r>
              <a:rPr lang="zh-TW" altLang="en-US" sz="1600" dirty="0">
                <a:solidFill>
                  <a:schemeClr val="tx1"/>
                </a:solidFill>
              </a:rPr>
              <a:t>：設定</a:t>
            </a:r>
            <a:r>
              <a:rPr lang="en-US" altLang="zh-TW" sz="1600" dirty="0">
                <a:solidFill>
                  <a:schemeClr val="tx1"/>
                </a:solidFill>
              </a:rPr>
              <a:t>Y</a:t>
            </a:r>
            <a:r>
              <a:rPr lang="zh-TW" altLang="en-US" sz="1600" dirty="0">
                <a:solidFill>
                  <a:schemeClr val="tx1"/>
                </a:solidFill>
              </a:rPr>
              <a:t>軸數值</a:t>
            </a:r>
            <a:r>
              <a:rPr lang="en-US" altLang="zh-TW" sz="1600" dirty="0">
                <a:solidFill>
                  <a:schemeClr val="tx1"/>
                </a:solidFill>
              </a:rPr>
              <a:t>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3CB9B18-A4BE-446F-90EC-38003C4C2D35}"/>
              </a:ext>
            </a:extLst>
          </p:cNvPr>
          <p:cNvGrpSpPr/>
          <p:nvPr/>
        </p:nvGrpSpPr>
        <p:grpSpPr>
          <a:xfrm>
            <a:off x="6096000" y="4428178"/>
            <a:ext cx="5787421" cy="1697804"/>
            <a:chOff x="5705765" y="4209837"/>
            <a:chExt cx="5787421" cy="169780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A524B66-DAFF-488E-8389-75C2420C2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99" t="39241" r="42386" b="36579"/>
            <a:stretch/>
          </p:blipFill>
          <p:spPr>
            <a:xfrm>
              <a:off x="6582545" y="4209837"/>
              <a:ext cx="4797270" cy="1697804"/>
            </a:xfrm>
            <a:prstGeom prst="rect">
              <a:avLst/>
            </a:prstGeom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2A0597D9-B6F1-43A7-82EB-D491A817933C}"/>
                </a:ext>
              </a:extLst>
            </p:cNvPr>
            <p:cNvCxnSpPr/>
            <p:nvPr/>
          </p:nvCxnSpPr>
          <p:spPr>
            <a:xfrm>
              <a:off x="6457993" y="5218683"/>
              <a:ext cx="503519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ED8C5B8-CB17-42BD-B80D-A38CCF227A37}"/>
                </a:ext>
              </a:extLst>
            </p:cNvPr>
            <p:cNvSpPr/>
            <p:nvPr/>
          </p:nvSpPr>
          <p:spPr>
            <a:xfrm>
              <a:off x="6811766" y="4828854"/>
              <a:ext cx="1181529" cy="7705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32BE1A2E-DAD4-4CF8-838A-F27E0A214196}"/>
                </a:ext>
              </a:extLst>
            </p:cNvPr>
            <p:cNvCxnSpPr/>
            <p:nvPr/>
          </p:nvCxnSpPr>
          <p:spPr>
            <a:xfrm flipH="1">
              <a:off x="6733746" y="4750834"/>
              <a:ext cx="156040" cy="156040"/>
            </a:xfrm>
            <a:prstGeom prst="line">
              <a:avLst/>
            </a:prstGeom>
            <a:ln w="381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EDF3088-2675-4A93-9012-33B2C675065D}"/>
                </a:ext>
              </a:extLst>
            </p:cNvPr>
            <p:cNvCxnSpPr>
              <a:cxnSpLocks/>
            </p:cNvCxnSpPr>
            <p:nvPr/>
          </p:nvCxnSpPr>
          <p:spPr>
            <a:xfrm>
              <a:off x="6733746" y="4750834"/>
              <a:ext cx="156040" cy="156040"/>
            </a:xfrm>
            <a:prstGeom prst="line">
              <a:avLst/>
            </a:prstGeom>
            <a:ln w="381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2B82207-255B-4E50-BA34-C7B24428355B}"/>
                </a:ext>
              </a:extLst>
            </p:cNvPr>
            <p:cNvSpPr txBox="1"/>
            <p:nvPr/>
          </p:nvSpPr>
          <p:spPr>
            <a:xfrm>
              <a:off x="5705765" y="5029469"/>
              <a:ext cx="780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height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左大括弧 14">
              <a:extLst>
                <a:ext uri="{FF2B5EF4-FFF2-40B4-BE49-F238E27FC236}">
                  <a16:creationId xmlns:a16="http://schemas.microsoft.com/office/drawing/2014/main" id="{E2745A35-7707-4156-9AE1-0300B72750E2}"/>
                </a:ext>
              </a:extLst>
            </p:cNvPr>
            <p:cNvSpPr/>
            <p:nvPr/>
          </p:nvSpPr>
          <p:spPr>
            <a:xfrm>
              <a:off x="6486235" y="4828854"/>
              <a:ext cx="247511" cy="770540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828A39-F97F-45E7-BF3D-5804D7EEB356}"/>
              </a:ext>
            </a:extLst>
          </p:cNvPr>
          <p:cNvSpPr txBox="1"/>
          <p:nvPr/>
        </p:nvSpPr>
        <p:spPr>
          <a:xfrm>
            <a:off x="6486234" y="3893557"/>
            <a:ext cx="2352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/>
                </a:solidFill>
              </a:rPr>
              <a:t>// </a:t>
            </a:r>
            <a:r>
              <a:rPr lang="zh-TW" altLang="en-US" sz="1600" dirty="0">
                <a:solidFill>
                  <a:schemeClr val="tx1"/>
                </a:solidFill>
              </a:rPr>
              <a:t>按下</a:t>
            </a:r>
            <a:r>
              <a:rPr lang="en-US" altLang="zh-TW" sz="1600" dirty="0">
                <a:solidFill>
                  <a:schemeClr val="tx1"/>
                </a:solidFill>
              </a:rPr>
              <a:t>Space</a:t>
            </a:r>
            <a:r>
              <a:rPr lang="zh-TW" altLang="en-US" sz="1600" dirty="0">
                <a:solidFill>
                  <a:schemeClr val="tx1"/>
                </a:solidFill>
              </a:rPr>
              <a:t>發射子彈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66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1E31A-3F9A-46EF-A440-F6088CDF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Controller key Event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E72814-E736-4F9B-BF17-A1BB7827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890923" cy="43513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7072F7-8A93-4AFE-9125-CA985027CE30}"/>
              </a:ext>
            </a:extLst>
          </p:cNvPr>
          <p:cNvSpPr/>
          <p:nvPr/>
        </p:nvSpPr>
        <p:spPr>
          <a:xfrm>
            <a:off x="2239766" y="2845942"/>
            <a:ext cx="6996701" cy="17774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E3D6D7-C802-4E8B-A4CB-0B5490426F5E}"/>
              </a:ext>
            </a:extLst>
          </p:cNvPr>
          <p:cNvSpPr txBox="1"/>
          <p:nvPr/>
        </p:nvSpPr>
        <p:spPr>
          <a:xfrm>
            <a:off x="9236467" y="2845940"/>
            <a:ext cx="2777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在</a:t>
            </a:r>
            <a:r>
              <a:rPr lang="en-US" altLang="zh-TW" dirty="0" err="1">
                <a:solidFill>
                  <a:srgbClr val="FF0000"/>
                </a:solidFill>
              </a:rPr>
              <a:t>ArrayList</a:t>
            </a:r>
            <a:r>
              <a:rPr lang="zh-TW" altLang="en-US" dirty="0">
                <a:solidFill>
                  <a:srgbClr val="FF0000"/>
                </a:solidFill>
              </a:rPr>
              <a:t>裡面可能有多發不同的子彈物件，用</a:t>
            </a:r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loop</a:t>
            </a:r>
            <a:r>
              <a:rPr lang="zh-TW" altLang="en-US" dirty="0">
                <a:solidFill>
                  <a:srgbClr val="FF0000"/>
                </a:solidFill>
              </a:rPr>
              <a:t>更新每個子彈的位子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每次移動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單位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，如果子彈超過邊界</a:t>
            </a:r>
            <a:r>
              <a:rPr lang="en-US" altLang="zh-TW" dirty="0">
                <a:solidFill>
                  <a:srgbClr val="FF0000"/>
                </a:solidFill>
              </a:rPr>
              <a:t>remove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857F6F9-8D73-454D-844C-6F0386575D85}"/>
              </a:ext>
            </a:extLst>
          </p:cNvPr>
          <p:cNvCxnSpPr/>
          <p:nvPr/>
        </p:nvCxnSpPr>
        <p:spPr>
          <a:xfrm>
            <a:off x="6678203" y="4756935"/>
            <a:ext cx="11815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EAC7FC-E96F-42A1-8499-3430C0B9FA6B}"/>
              </a:ext>
            </a:extLst>
          </p:cNvPr>
          <p:cNvSpPr txBox="1"/>
          <p:nvPr/>
        </p:nvSpPr>
        <p:spPr>
          <a:xfrm>
            <a:off x="7847631" y="4599830"/>
            <a:ext cx="27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這個動作重複無限次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7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197" name="Google Shape;197;p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繳交內容：</a:t>
            </a:r>
            <a:endParaRPr/>
          </a:p>
        </p:txBody>
      </p: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上傳內容須為 .zip 壓縮檔 (a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XXXXXXXXX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.zip)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內容包含: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package資料夾(在src底下)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.java(檔名可隨意)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.fxml (用SceneBuilder製作出的檔案)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執行結果截圖 (.png 或 .jpg)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Package名稱須為  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  或  p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Assignment: a, Practice: p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檔名後加上對應題號，如a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_1(</a:t>
            </a: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只有一題就不用加!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31445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70"/>
              <a:buNone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本學期程式碼無須打上開頭註解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31445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嚴禁抄襲，違者皆以零分計算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6413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Noto Sans Symbols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4" name="Google Shape;2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9929" y="942723"/>
            <a:ext cx="2820134" cy="217988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"/>
          <p:cNvSpPr txBox="1"/>
          <p:nvPr/>
        </p:nvSpPr>
        <p:spPr>
          <a:xfrm>
            <a:off x="8818097" y="2937944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↑壓縮檔裡面長這樣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7425" y="1860273"/>
            <a:ext cx="767715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5"/>
          <p:cNvSpPr/>
          <p:nvPr/>
        </p:nvSpPr>
        <p:spPr>
          <a:xfrm>
            <a:off x="5777948" y="3697356"/>
            <a:ext cx="1126435" cy="2650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5738193" y="4426225"/>
            <a:ext cx="357808" cy="2650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2597426" y="3525078"/>
            <a:ext cx="1722783" cy="7767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5917096" y="3994014"/>
            <a:ext cx="36774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1. </a:t>
            </a:r>
            <a:r>
              <a:rPr lang="en-US" sz="1800" dirty="0" err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注意不同題的package名稱</a:t>
            </a:r>
            <a:endParaRPr dirty="0"/>
          </a:p>
        </p:txBody>
      </p:sp>
      <p:sp>
        <p:nvSpPr>
          <p:cNvPr id="215" name="Google Shape;215;p5"/>
          <p:cNvSpPr txBox="1"/>
          <p:nvPr/>
        </p:nvSpPr>
        <p:spPr>
          <a:xfrm>
            <a:off x="6195558" y="4407148"/>
            <a:ext cx="35220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2.class名稱並無要求</a:t>
            </a:r>
            <a:endParaRPr dirty="0"/>
          </a:p>
        </p:txBody>
      </p:sp>
      <p:sp>
        <p:nvSpPr>
          <p:cNvPr id="216" name="Google Shape;216;p5"/>
          <p:cNvSpPr txBox="1"/>
          <p:nvPr/>
        </p:nvSpPr>
        <p:spPr>
          <a:xfrm>
            <a:off x="2474412" y="4667290"/>
            <a:ext cx="19688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3.new完class後長這樣</a:t>
            </a:r>
            <a:endParaRPr/>
          </a:p>
        </p:txBody>
      </p:sp>
      <p:sp>
        <p:nvSpPr>
          <p:cNvPr id="217" name="Google Shape;217;p5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PACKAGE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作業11-JavaFX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Timeline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2"/>
          <p:cNvSpPr txBox="1">
            <a:spLocks noGrp="1"/>
          </p:cNvSpPr>
          <p:nvPr>
            <p:ph type="body" idx="1"/>
          </p:nvPr>
        </p:nvSpPr>
        <p:spPr>
          <a:xfrm>
            <a:off x="845585" y="1690688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 err="1"/>
              <a:t>利用</a:t>
            </a:r>
            <a:r>
              <a:rPr lang="en-US" sz="2200" dirty="0"/>
              <a:t> JavaFX 和 </a:t>
            </a:r>
            <a:r>
              <a:rPr lang="en-US" sz="2200" dirty="0" err="1"/>
              <a:t>SceneBuilder</a:t>
            </a:r>
            <a:r>
              <a:rPr lang="en-US" sz="2200" dirty="0"/>
              <a:t> </a:t>
            </a:r>
            <a:r>
              <a:rPr lang="en-US" sz="2200" dirty="0" err="1"/>
              <a:t>寫一個</a:t>
            </a:r>
            <a:r>
              <a:rPr lang="en-US" sz="2200" dirty="0"/>
              <a:t> </a:t>
            </a:r>
            <a:r>
              <a:rPr lang="zh-TW" altLang="en-US" sz="2200" dirty="0"/>
              <a:t>簡易版的打飛機遊戲</a:t>
            </a:r>
            <a:r>
              <a:rPr lang="en-US" sz="2200" dirty="0"/>
              <a:t>，</a:t>
            </a:r>
            <a:r>
              <a:rPr lang="en-US" sz="2200" dirty="0" err="1"/>
              <a:t>並實作以下功能</a:t>
            </a:r>
            <a:r>
              <a:rPr lang="en-US" altLang="zh-TW" sz="2200" dirty="0"/>
              <a:t>: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整個程式只有一個</a:t>
            </a:r>
            <a:r>
              <a:rPr lang="en-US" altLang="zh-TW" sz="2000" dirty="0"/>
              <a:t>Scene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altLang="zh-TW" sz="2000" dirty="0"/>
              <a:t>Label1</a:t>
            </a:r>
            <a:r>
              <a:rPr lang="zh-TW" altLang="en-US" sz="2000" dirty="0"/>
              <a:t>表示小飛機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sz="2000" dirty="0"/>
              <a:t>Label2</a:t>
            </a:r>
            <a:r>
              <a:rPr lang="zh-TW" altLang="en-US" sz="2000" dirty="0"/>
              <a:t>表示子彈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altLang="zh-TW" sz="2000" dirty="0"/>
              <a:t>“W”,”A”,”S”,”D”</a:t>
            </a:r>
            <a:r>
              <a:rPr lang="zh-TW" altLang="en-US" sz="2000" dirty="0"/>
              <a:t>表示上左下右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altLang="zh-TW" sz="2000" dirty="0"/>
              <a:t>“E”</a:t>
            </a:r>
            <a:r>
              <a:rPr lang="zh-TW" altLang="en-US" sz="2000" dirty="0"/>
              <a:t>會旋轉機體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altLang="zh-TW" sz="2000" dirty="0"/>
              <a:t>“SPACE”</a:t>
            </a:r>
            <a:r>
              <a:rPr lang="zh-TW" altLang="en-US" sz="2000" dirty="0"/>
              <a:t>發射子彈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>
                <a:solidFill>
                  <a:srgbClr val="FF0000"/>
                </a:solidFill>
              </a:rPr>
              <a:t>沒有敵人</a:t>
            </a:r>
            <a:endParaRPr sz="2000" dirty="0">
              <a:solidFill>
                <a:srgbClr val="FF00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BD9F198-7297-497E-A191-F2F65ED8B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925" y="2658025"/>
            <a:ext cx="4697309" cy="3879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1F3C7-A4FD-4448-82F8-64B953BE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程式預覽</a:t>
            </a:r>
            <a:r>
              <a:rPr lang="en-US" altLang="zh-TW" dirty="0"/>
              <a:t>(demo</a:t>
            </a:r>
            <a:r>
              <a:rPr lang="zh-TW" altLang="en-US" dirty="0"/>
              <a:t>影片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GAME 2021-05-20 14-51-05">
            <a:hlinkClick r:id="" action="ppaction://media"/>
            <a:extLst>
              <a:ext uri="{FF2B5EF4-FFF2-40B4-BE49-F238E27FC236}">
                <a16:creationId xmlns:a16="http://schemas.microsoft.com/office/drawing/2014/main" id="{F718B0FF-CE44-47A5-89A7-F7342F2AD5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0" y="169068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9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49659-F66F-434C-B20F-A6425407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fxml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E3728DB-121F-4EA2-9A38-0399E0A5B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755" y="1690688"/>
            <a:ext cx="6920489" cy="4651477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9FDCBC71-EF39-4C7C-8935-8994F502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344" y="1840675"/>
            <a:ext cx="5231656" cy="43617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A669F32-F8E9-41DB-BCA8-92D9C15B5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8" y="4551785"/>
            <a:ext cx="3832964" cy="22719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672E43-A7E9-4184-A361-5D0FA0EDFE1C}"/>
              </a:ext>
            </a:extLst>
          </p:cNvPr>
          <p:cNvSpPr/>
          <p:nvPr/>
        </p:nvSpPr>
        <p:spPr>
          <a:xfrm>
            <a:off x="7062832" y="1924654"/>
            <a:ext cx="4874702" cy="793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793B38-2D57-4E54-86C8-B0C032DA764F}"/>
              </a:ext>
            </a:extLst>
          </p:cNvPr>
          <p:cNvSpPr/>
          <p:nvPr/>
        </p:nvSpPr>
        <p:spPr>
          <a:xfrm>
            <a:off x="7062832" y="3855520"/>
            <a:ext cx="4874702" cy="1832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3F83B4-4621-4538-915F-875CA22E66B6}"/>
              </a:ext>
            </a:extLst>
          </p:cNvPr>
          <p:cNvSpPr/>
          <p:nvPr/>
        </p:nvSpPr>
        <p:spPr>
          <a:xfrm>
            <a:off x="0" y="5167311"/>
            <a:ext cx="3832964" cy="1174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12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30B1F-FAA2-4E83-8085-7CC681F3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fxml</a:t>
            </a:r>
            <a:r>
              <a:rPr lang="en-US" altLang="zh-TW" dirty="0"/>
              <a:t> (Pane)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A561A5A-851E-47D8-82E2-DDFB7AC488F4}"/>
              </a:ext>
            </a:extLst>
          </p:cNvPr>
          <p:cNvGrpSpPr/>
          <p:nvPr/>
        </p:nvGrpSpPr>
        <p:grpSpPr>
          <a:xfrm>
            <a:off x="6423885" y="82550"/>
            <a:ext cx="2595430" cy="6692900"/>
            <a:chOff x="7643085" y="82550"/>
            <a:chExt cx="2595430" cy="66929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9B79C83-2337-41A1-A53E-C2AF08697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07"/>
            <a:stretch/>
          </p:blipFill>
          <p:spPr>
            <a:xfrm>
              <a:off x="7643085" y="82550"/>
              <a:ext cx="2595430" cy="66929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2447113-A8AB-40A7-9BF2-98955E0B9458}"/>
                </a:ext>
              </a:extLst>
            </p:cNvPr>
            <p:cNvSpPr/>
            <p:nvPr/>
          </p:nvSpPr>
          <p:spPr>
            <a:xfrm>
              <a:off x="7643085" y="273050"/>
              <a:ext cx="2478815" cy="381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ABEEF8-94FE-437C-8D91-5A1FC116C0D0}"/>
                </a:ext>
              </a:extLst>
            </p:cNvPr>
            <p:cNvSpPr/>
            <p:nvPr/>
          </p:nvSpPr>
          <p:spPr>
            <a:xfrm>
              <a:off x="7643085" y="6280150"/>
              <a:ext cx="2478815" cy="469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449E3AE-3809-4D0D-8C7A-21ACC9CC4567}"/>
              </a:ext>
            </a:extLst>
          </p:cNvPr>
          <p:cNvGrpSpPr/>
          <p:nvPr/>
        </p:nvGrpSpPr>
        <p:grpSpPr>
          <a:xfrm>
            <a:off x="838200" y="2171510"/>
            <a:ext cx="3832964" cy="1955990"/>
            <a:chOff x="838200" y="1681862"/>
            <a:chExt cx="3832964" cy="19559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3633EEE-6350-4FCE-8255-587143056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3906"/>
            <a:stretch/>
          </p:blipFill>
          <p:spPr>
            <a:xfrm>
              <a:off x="838200" y="1681862"/>
              <a:ext cx="3832964" cy="195599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DCAB4E-E65C-41D6-8B17-1B37CA800A15}"/>
                </a:ext>
              </a:extLst>
            </p:cNvPr>
            <p:cNvSpPr/>
            <p:nvPr/>
          </p:nvSpPr>
          <p:spPr>
            <a:xfrm>
              <a:off x="838201" y="2424907"/>
              <a:ext cx="1079500" cy="3309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957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9238B4-B8D6-4DB9-BF8E-0584FA7E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fxml</a:t>
            </a:r>
            <a:r>
              <a:rPr lang="en-US" altLang="zh-TW" dirty="0"/>
              <a:t> (Label 1)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D5C325-20AF-4F62-9016-9BCB4132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5" y="2196631"/>
            <a:ext cx="3310717" cy="26273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73053DB-4412-4391-9284-3BF3A5BB0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9"/>
          <a:stretch/>
        </p:blipFill>
        <p:spPr>
          <a:xfrm>
            <a:off x="4874238" y="2196389"/>
            <a:ext cx="4893542" cy="4308475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9B0FD0AE-B799-4A72-B771-0D06568EDD94}"/>
              </a:ext>
            </a:extLst>
          </p:cNvPr>
          <p:cNvGrpSpPr/>
          <p:nvPr/>
        </p:nvGrpSpPr>
        <p:grpSpPr>
          <a:xfrm>
            <a:off x="939796" y="5480989"/>
            <a:ext cx="3310717" cy="1011886"/>
            <a:chOff x="838198" y="4838051"/>
            <a:chExt cx="3310717" cy="101188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2D78018-0166-4FF4-BAB4-46D6AAE81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91" t="8536" r="3874"/>
            <a:stretch/>
          </p:blipFill>
          <p:spPr>
            <a:xfrm>
              <a:off x="838198" y="4838051"/>
              <a:ext cx="3310717" cy="1011886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64E461-DD12-4978-819F-53BED7D5BDDB}"/>
                </a:ext>
              </a:extLst>
            </p:cNvPr>
            <p:cNvSpPr/>
            <p:nvPr/>
          </p:nvSpPr>
          <p:spPr>
            <a:xfrm>
              <a:off x="838198" y="5343994"/>
              <a:ext cx="3310716" cy="409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9" name="內容版面配置區 3">
            <a:extLst>
              <a:ext uri="{FF2B5EF4-FFF2-40B4-BE49-F238E27FC236}">
                <a16:creationId xmlns:a16="http://schemas.microsoft.com/office/drawing/2014/main" id="{C2E4E3C2-311A-4DC9-BEB2-232477BA8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600" y="99180"/>
            <a:ext cx="3708400" cy="1576070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754006A-FDF0-413F-8562-482DB99427CB}"/>
              </a:ext>
            </a:extLst>
          </p:cNvPr>
          <p:cNvSpPr/>
          <p:nvPr/>
        </p:nvSpPr>
        <p:spPr>
          <a:xfrm>
            <a:off x="10391507" y="385094"/>
            <a:ext cx="203788" cy="262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7932C4E-BA70-4EE6-997C-3446460E881C}"/>
              </a:ext>
            </a:extLst>
          </p:cNvPr>
          <p:cNvGrpSpPr/>
          <p:nvPr/>
        </p:nvGrpSpPr>
        <p:grpSpPr>
          <a:xfrm>
            <a:off x="6420763" y="55198"/>
            <a:ext cx="1800493" cy="1184960"/>
            <a:chOff x="6520455" y="57900"/>
            <a:chExt cx="1800493" cy="118496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CEC700D-CF62-40FF-AAE3-183A8C639BA6}"/>
                </a:ext>
              </a:extLst>
            </p:cNvPr>
            <p:cNvSpPr txBox="1"/>
            <p:nvPr/>
          </p:nvSpPr>
          <p:spPr>
            <a:xfrm>
              <a:off x="6520455" y="87352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點選第三個選項</a:t>
              </a:r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CBE18A68-2D40-46A2-BD21-A582756AD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11804" y="57900"/>
              <a:ext cx="1617796" cy="79817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8FAD954-A199-458A-91C4-F5F4600B9013}"/>
                </a:ext>
              </a:extLst>
            </p:cNvPr>
            <p:cNvSpPr/>
            <p:nvPr/>
          </p:nvSpPr>
          <p:spPr>
            <a:xfrm>
              <a:off x="6611804" y="567249"/>
              <a:ext cx="1617796" cy="2625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905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9238B4-B8D6-4DB9-BF8E-0584FA7E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fxml</a:t>
            </a:r>
            <a:r>
              <a:rPr lang="en-US" altLang="zh-TW" dirty="0"/>
              <a:t> (Label 2)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A8D57F-87D4-46CE-AD59-7A957820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03" y="2317177"/>
            <a:ext cx="3366180" cy="1757342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7E39E402-92EB-48C5-98CC-5AA5296E52D5}"/>
              </a:ext>
            </a:extLst>
          </p:cNvPr>
          <p:cNvGrpSpPr/>
          <p:nvPr/>
        </p:nvGrpSpPr>
        <p:grpSpPr>
          <a:xfrm>
            <a:off x="2149823" y="4606640"/>
            <a:ext cx="3374860" cy="1505333"/>
            <a:chOff x="782777" y="4172585"/>
            <a:chExt cx="2648320" cy="1181265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27B9E2E-0F68-4AF9-89C2-03F8F5649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777" y="4172585"/>
              <a:ext cx="2648320" cy="1181265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B1D2DA1-8F09-424F-9B67-226385356F4B}"/>
                </a:ext>
              </a:extLst>
            </p:cNvPr>
            <p:cNvSpPr/>
            <p:nvPr/>
          </p:nvSpPr>
          <p:spPr>
            <a:xfrm>
              <a:off x="786971" y="4696105"/>
              <a:ext cx="2589597" cy="409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50977D8-088D-470B-9B97-DC56A3FC6AFD}"/>
              </a:ext>
            </a:extLst>
          </p:cNvPr>
          <p:cNvGrpSpPr/>
          <p:nvPr/>
        </p:nvGrpSpPr>
        <p:grpSpPr>
          <a:xfrm>
            <a:off x="6330192" y="328180"/>
            <a:ext cx="2595693" cy="6201640"/>
            <a:chOff x="7034868" y="227512"/>
            <a:chExt cx="2595693" cy="6201640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0ECD1F25-CA2A-4E9F-853C-D67BC1442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22" r="1920"/>
            <a:stretch/>
          </p:blipFill>
          <p:spPr>
            <a:xfrm>
              <a:off x="7034868" y="227512"/>
              <a:ext cx="2595693" cy="6201640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E54EADF-0418-4060-9F9A-29DCD738CA43}"/>
                </a:ext>
              </a:extLst>
            </p:cNvPr>
            <p:cNvSpPr/>
            <p:nvPr/>
          </p:nvSpPr>
          <p:spPr>
            <a:xfrm>
              <a:off x="7034868" y="1182848"/>
              <a:ext cx="2589597" cy="2516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DF80F72-2817-44A2-90E4-C7A1275900CF}"/>
                </a:ext>
              </a:extLst>
            </p:cNvPr>
            <p:cNvSpPr/>
            <p:nvPr/>
          </p:nvSpPr>
          <p:spPr>
            <a:xfrm>
              <a:off x="7034869" y="5722690"/>
              <a:ext cx="1177954" cy="2516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22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CB158-449E-4FA1-B0F6-D4515728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main.java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C1F876-C0AF-4192-ADD6-B7A368FD7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7DB794-70A4-4DF3-A6D2-1B62580E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74587"/>
            <a:ext cx="10982942" cy="43513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3350B97-2668-423C-A6C4-F01B7E7A3372}"/>
              </a:ext>
            </a:extLst>
          </p:cNvPr>
          <p:cNvSpPr txBox="1"/>
          <p:nvPr/>
        </p:nvSpPr>
        <p:spPr>
          <a:xfrm>
            <a:off x="6337300" y="3580924"/>
            <a:ext cx="570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讓</a:t>
            </a:r>
            <a:r>
              <a:rPr lang="en-US" altLang="zh-TW" dirty="0" err="1">
                <a:solidFill>
                  <a:srgbClr val="FF0000"/>
                </a:solidFill>
              </a:rPr>
              <a:t>fxml</a:t>
            </a:r>
            <a:r>
              <a:rPr lang="zh-TW" altLang="en-US" dirty="0">
                <a:solidFill>
                  <a:srgbClr val="FF0000"/>
                </a:solidFill>
              </a:rPr>
              <a:t>中的</a:t>
            </a:r>
            <a:r>
              <a:rPr lang="en-US" altLang="zh-TW" dirty="0">
                <a:solidFill>
                  <a:srgbClr val="FF0000"/>
                </a:solidFill>
              </a:rPr>
              <a:t>Pane</a:t>
            </a:r>
            <a:r>
              <a:rPr lang="zh-TW" altLang="en-US" dirty="0">
                <a:solidFill>
                  <a:srgbClr val="FF0000"/>
                </a:solidFill>
              </a:rPr>
              <a:t>拿到</a:t>
            </a:r>
            <a:r>
              <a:rPr lang="en-US" altLang="zh-TW" dirty="0">
                <a:solidFill>
                  <a:srgbClr val="FF0000"/>
                </a:solidFill>
              </a:rPr>
              <a:t>focus</a:t>
            </a:r>
            <a:r>
              <a:rPr lang="zh-TW" altLang="en-US" dirty="0">
                <a:solidFill>
                  <a:srgbClr val="FF0000"/>
                </a:solidFill>
              </a:rPr>
              <a:t>，鍵盤事件才抓得到按鍵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5A7ABD-11C3-4CB6-9A41-638C6A6F756A}"/>
              </a:ext>
            </a:extLst>
          </p:cNvPr>
          <p:cNvSpPr/>
          <p:nvPr/>
        </p:nvSpPr>
        <p:spPr>
          <a:xfrm>
            <a:off x="2425699" y="1750775"/>
            <a:ext cx="1187527" cy="3086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JAVA</a:t>
            </a:r>
            <a:r>
              <a:rPr lang="zh-TW" altLang="en-US" dirty="0">
                <a:solidFill>
                  <a:srgbClr val="FF0000"/>
                </a:solidFill>
              </a:rPr>
              <a:t>檔名</a:t>
            </a:r>
          </a:p>
        </p:txBody>
      </p:sp>
    </p:spTree>
    <p:extLst>
      <p:ext uri="{BB962C8B-B14F-4D97-AF65-F5344CB8AC3E}">
        <p14:creationId xmlns:p14="http://schemas.microsoft.com/office/powerpoint/2010/main" val="304526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48234-94BE-4FFC-8BC7-82E2CC4D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Controller key Event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FB1F0E-EF37-4C67-A49D-FEBA1043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10800" cy="373125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3572E2A-E2C2-4F8E-AD24-A8888FC39771}"/>
              </a:ext>
            </a:extLst>
          </p:cNvPr>
          <p:cNvSpPr/>
          <p:nvPr/>
        </p:nvSpPr>
        <p:spPr>
          <a:xfrm>
            <a:off x="2730500" y="1690688"/>
            <a:ext cx="1117600" cy="2905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JAVA</a:t>
            </a:r>
            <a:r>
              <a:rPr lang="zh-TW" altLang="en-US" dirty="0">
                <a:solidFill>
                  <a:srgbClr val="FF0000"/>
                </a:solidFill>
              </a:rPr>
              <a:t>檔名</a:t>
            </a:r>
          </a:p>
        </p:txBody>
      </p:sp>
    </p:spTree>
    <p:extLst>
      <p:ext uri="{BB962C8B-B14F-4D97-AF65-F5344CB8AC3E}">
        <p14:creationId xmlns:p14="http://schemas.microsoft.com/office/powerpoint/2010/main" val="2980860454"/>
      </p:ext>
    </p:extLst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343</Words>
  <Application>Microsoft Office PowerPoint</Application>
  <PresentationFormat>寬螢幕</PresentationFormat>
  <Paragraphs>52</Paragraphs>
  <Slides>15</Slides>
  <Notes>5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Noto Sans Symbols</vt:lpstr>
      <vt:lpstr>微軟正黑體</vt:lpstr>
      <vt:lpstr>新細明體</vt:lpstr>
      <vt:lpstr>Arial</vt:lpstr>
      <vt:lpstr>Calibri</vt:lpstr>
      <vt:lpstr>Rockwell</vt:lpstr>
      <vt:lpstr>木刻字型</vt:lpstr>
      <vt:lpstr>Office 佈景主題</vt:lpstr>
      <vt:lpstr>作業11</vt:lpstr>
      <vt:lpstr>作業11-JavaFX Timeline</vt:lpstr>
      <vt:lpstr>程式預覽(demo影片)</vt:lpstr>
      <vt:lpstr>fxml</vt:lpstr>
      <vt:lpstr>fxml (Pane)</vt:lpstr>
      <vt:lpstr>fxml (Label 1)</vt:lpstr>
      <vt:lpstr>fxml (Label 2)</vt:lpstr>
      <vt:lpstr>main.java</vt:lpstr>
      <vt:lpstr>Controller key Event</vt:lpstr>
      <vt:lpstr>Controller key Event</vt:lpstr>
      <vt:lpstr>Controller key Event</vt:lpstr>
      <vt:lpstr>Controller key Event</vt:lpstr>
      <vt:lpstr>繳交規範</vt:lpstr>
      <vt:lpstr>繳交內容：</vt:lpstr>
      <vt:lpstr>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作業10</dc:title>
  <dc:creator>user</dc:creator>
  <cp:lastModifiedBy>藍子修</cp:lastModifiedBy>
  <cp:revision>20</cp:revision>
  <dcterms:created xsi:type="dcterms:W3CDTF">2019-09-17T05:51:58Z</dcterms:created>
  <dcterms:modified xsi:type="dcterms:W3CDTF">2021-05-20T07:23:45Z</dcterms:modified>
</cp:coreProperties>
</file>