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314" r:id="rId3"/>
    <p:sldId id="315" r:id="rId4"/>
    <p:sldId id="316" r:id="rId5"/>
    <p:sldId id="301" r:id="rId6"/>
    <p:sldId id="302" r:id="rId7"/>
    <p:sldId id="317" r:id="rId8"/>
    <p:sldId id="318" r:id="rId9"/>
    <p:sldId id="319" r:id="rId10"/>
    <p:sldId id="320" r:id="rId11"/>
    <p:sldId id="304" r:id="rId12"/>
    <p:sldId id="305" r:id="rId13"/>
    <p:sldId id="306" r:id="rId14"/>
    <p:sldId id="310" r:id="rId15"/>
    <p:sldId id="322" r:id="rId16"/>
    <p:sldId id="312" r:id="rId17"/>
    <p:sldId id="311" r:id="rId18"/>
    <p:sldId id="309" r:id="rId19"/>
    <p:sldId id="308" r:id="rId20"/>
    <p:sldId id="307" r:id="rId21"/>
    <p:sldId id="323" r:id="rId22"/>
    <p:sldId id="321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42092"/>
    <a:srgbClr val="000000"/>
    <a:srgbClr val="FFF3CC"/>
    <a:srgbClr val="D0E1E4"/>
    <a:srgbClr val="F3F3F3"/>
    <a:srgbClr val="0432FF"/>
    <a:srgbClr val="945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24"/>
    <p:restoredTop sz="92479"/>
  </p:normalViewPr>
  <p:slideViewPr>
    <p:cSldViewPr snapToGrid="0" snapToObjects="1">
      <p:cViewPr varScale="1">
        <p:scale>
          <a:sx n="121" d="100"/>
          <a:sy n="121" d="100"/>
        </p:scale>
        <p:origin x="184" y="2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A044D0-3B0D-0645-8292-03132F3EE40A}" type="datetimeFigureOut">
              <a:rPr lang="en-US" smtClean="0"/>
              <a:t>12/29/20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D18D13-D063-F345-9027-B236F545F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257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CD149-DDFE-4D4A-A45A-BD4234AC5104}" type="datetime1">
              <a:rPr lang="en-US" altLang="zh-TW" smtClean="0"/>
              <a:pPr/>
              <a:t>12/29/20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5383D-9AEA-4E07-9684-88A004FCDD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D5943-2925-4CAB-B7C3-42B194CF339A}" type="datetime1">
              <a:rPr lang="en-US" altLang="zh-TW" smtClean="0"/>
              <a:pPr/>
              <a:t>12/29/20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5383D-9AEA-4E07-9684-88A004FCDD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A8B9E-AEC8-4BD4-96A6-5A03291BF3EC}" type="datetime1">
              <a:rPr lang="en-US" altLang="zh-TW" smtClean="0"/>
              <a:pPr/>
              <a:t>12/29/20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5383D-9AEA-4E07-9684-88A004FCDD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13B59-6E60-4B88-BE39-34DD2E63E1C4}" type="datetime1">
              <a:rPr lang="en-US" altLang="zh-TW" smtClean="0"/>
              <a:pPr/>
              <a:t>12/29/20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5383D-9AEA-4E07-9684-88A004FCDD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F8CA6-ADF5-42C5-8A75-1DD9109D9FFA}" type="datetime1">
              <a:rPr lang="en-US" altLang="zh-TW" smtClean="0"/>
              <a:pPr/>
              <a:t>12/29/20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5383D-9AEA-4E07-9684-88A004FCDD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8AA4C-71A9-467D-A14E-560DE185FB47}" type="datetime1">
              <a:rPr lang="en-US" altLang="zh-TW" smtClean="0"/>
              <a:pPr/>
              <a:t>12/29/20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5383D-9AEA-4E07-9684-88A004FCDD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F504B-9F72-4F16-B57B-0A8498D3B814}" type="datetime1">
              <a:rPr lang="en-US" altLang="zh-TW" smtClean="0"/>
              <a:pPr/>
              <a:t>12/29/20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5383D-9AEA-4E07-9684-88A004FCDD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78E94-349A-4B34-AC1F-69D33844B90A}" type="datetime1">
              <a:rPr lang="en-US" altLang="zh-TW" smtClean="0"/>
              <a:pPr/>
              <a:t>12/29/20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5383D-9AEA-4E07-9684-88A004FCDD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6E460-0806-46C4-AAB3-F43E18A737D5}" type="datetime1">
              <a:rPr lang="en-US" altLang="zh-TW" smtClean="0"/>
              <a:pPr/>
              <a:t>12/29/20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5383D-9AEA-4E07-9684-88A004FCDD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36B3C-592D-4771-AD3E-85661A257893}" type="datetime1">
              <a:rPr lang="en-US" altLang="zh-TW" smtClean="0"/>
              <a:pPr/>
              <a:t>12/29/20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5383D-9AEA-4E07-9684-88A004FCDD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F0691-7037-49DF-8DE7-4D3568859AF6}" type="datetime1">
              <a:rPr lang="en-US" altLang="zh-TW" smtClean="0"/>
              <a:pPr/>
              <a:t>12/29/20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5383D-9AEA-4E07-9684-88A004FCDD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46AD64-6A9C-416D-B1D6-32E973C319F6}" type="datetime1">
              <a:rPr lang="en-US" altLang="zh-TW" smtClean="0"/>
              <a:pPr/>
              <a:t>12/29/20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B5383D-9AEA-4E07-9684-88A004FCDD8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3" Type="http://schemas.openxmlformats.org/officeDocument/2006/relationships/image" Target="../media/image83.png"/><Relationship Id="rId7" Type="http://schemas.openxmlformats.org/officeDocument/2006/relationships/image" Target="../media/image87.png"/><Relationship Id="rId12" Type="http://schemas.openxmlformats.org/officeDocument/2006/relationships/image" Target="../media/image9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6.png"/><Relationship Id="rId11" Type="http://schemas.openxmlformats.org/officeDocument/2006/relationships/image" Target="../media/image91.png"/><Relationship Id="rId5" Type="http://schemas.openxmlformats.org/officeDocument/2006/relationships/image" Target="../media/image85.png"/><Relationship Id="rId10" Type="http://schemas.openxmlformats.org/officeDocument/2006/relationships/image" Target="../media/image90.png"/><Relationship Id="rId4" Type="http://schemas.openxmlformats.org/officeDocument/2006/relationships/image" Target="../media/image84.png"/><Relationship Id="rId9" Type="http://schemas.openxmlformats.org/officeDocument/2006/relationships/image" Target="../media/image8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18" Type="http://schemas.openxmlformats.org/officeDocument/2006/relationships/image" Target="../media/image24.png"/><Relationship Id="rId3" Type="http://schemas.openxmlformats.org/officeDocument/2006/relationships/image" Target="../media/image9.png"/><Relationship Id="rId21" Type="http://schemas.openxmlformats.org/officeDocument/2006/relationships/image" Target="../media/image27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17" Type="http://schemas.openxmlformats.org/officeDocument/2006/relationships/image" Target="../media/image23.png"/><Relationship Id="rId25" Type="http://schemas.openxmlformats.org/officeDocument/2006/relationships/image" Target="../media/image31.png"/><Relationship Id="rId2" Type="http://schemas.openxmlformats.org/officeDocument/2006/relationships/image" Target="../media/image8.png"/><Relationship Id="rId16" Type="http://schemas.openxmlformats.org/officeDocument/2006/relationships/image" Target="../media/image22.png"/><Relationship Id="rId20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24" Type="http://schemas.openxmlformats.org/officeDocument/2006/relationships/image" Target="../media/image30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23" Type="http://schemas.openxmlformats.org/officeDocument/2006/relationships/image" Target="../media/image29.png"/><Relationship Id="rId10" Type="http://schemas.openxmlformats.org/officeDocument/2006/relationships/image" Target="../media/image16.png"/><Relationship Id="rId19" Type="http://schemas.openxmlformats.org/officeDocument/2006/relationships/image" Target="../media/image25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Relationship Id="rId22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3.png"/><Relationship Id="rId13" Type="http://schemas.openxmlformats.org/officeDocument/2006/relationships/image" Target="../media/image128.png"/><Relationship Id="rId3" Type="http://schemas.openxmlformats.org/officeDocument/2006/relationships/image" Target="../media/image118.png"/><Relationship Id="rId7" Type="http://schemas.openxmlformats.org/officeDocument/2006/relationships/image" Target="../media/image122.png"/><Relationship Id="rId12" Type="http://schemas.openxmlformats.org/officeDocument/2006/relationships/image" Target="../media/image127.png"/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1.png"/><Relationship Id="rId11" Type="http://schemas.openxmlformats.org/officeDocument/2006/relationships/image" Target="../media/image126.png"/><Relationship Id="rId5" Type="http://schemas.openxmlformats.org/officeDocument/2006/relationships/image" Target="../media/image120.png"/><Relationship Id="rId10" Type="http://schemas.openxmlformats.org/officeDocument/2006/relationships/image" Target="../media/image125.png"/><Relationship Id="rId4" Type="http://schemas.openxmlformats.org/officeDocument/2006/relationships/image" Target="../media/image119.png"/><Relationship Id="rId9" Type="http://schemas.openxmlformats.org/officeDocument/2006/relationships/image" Target="../media/image124.png"/><Relationship Id="rId14" Type="http://schemas.openxmlformats.org/officeDocument/2006/relationships/image" Target="../media/image129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5.png"/><Relationship Id="rId13" Type="http://schemas.openxmlformats.org/officeDocument/2006/relationships/image" Target="../media/image36.png"/><Relationship Id="rId3" Type="http://schemas.openxmlformats.org/officeDocument/2006/relationships/image" Target="../media/image131.png"/><Relationship Id="rId7" Type="http://schemas.openxmlformats.org/officeDocument/2006/relationships/image" Target="../media/image88.png"/><Relationship Id="rId12" Type="http://schemas.openxmlformats.org/officeDocument/2006/relationships/image" Target="../media/image35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4.png"/><Relationship Id="rId11" Type="http://schemas.openxmlformats.org/officeDocument/2006/relationships/image" Target="../media/image34.png"/><Relationship Id="rId5" Type="http://schemas.openxmlformats.org/officeDocument/2006/relationships/image" Target="../media/image133.png"/><Relationship Id="rId10" Type="http://schemas.openxmlformats.org/officeDocument/2006/relationships/image" Target="../media/image137.png"/><Relationship Id="rId4" Type="http://schemas.openxmlformats.org/officeDocument/2006/relationships/image" Target="../media/image132.png"/><Relationship Id="rId9" Type="http://schemas.openxmlformats.org/officeDocument/2006/relationships/image" Target="../media/image13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13" Type="http://schemas.openxmlformats.org/officeDocument/2006/relationships/image" Target="../media/image147.png"/><Relationship Id="rId18" Type="http://schemas.openxmlformats.org/officeDocument/2006/relationships/image" Target="../media/image152.png"/><Relationship Id="rId3" Type="http://schemas.openxmlformats.org/officeDocument/2006/relationships/image" Target="../media/image142.png"/><Relationship Id="rId7" Type="http://schemas.openxmlformats.org/officeDocument/2006/relationships/image" Target="../media/image134.png"/><Relationship Id="rId12" Type="http://schemas.openxmlformats.org/officeDocument/2006/relationships/image" Target="../media/image146.png"/><Relationship Id="rId17" Type="http://schemas.openxmlformats.org/officeDocument/2006/relationships/image" Target="../media/image151.png"/><Relationship Id="rId2" Type="http://schemas.openxmlformats.org/officeDocument/2006/relationships/image" Target="../media/image141.png"/><Relationship Id="rId16" Type="http://schemas.openxmlformats.org/officeDocument/2006/relationships/image" Target="../media/image1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3.png"/><Relationship Id="rId11" Type="http://schemas.openxmlformats.org/officeDocument/2006/relationships/image" Target="../media/image145.png"/><Relationship Id="rId5" Type="http://schemas.openxmlformats.org/officeDocument/2006/relationships/image" Target="../media/image85.png"/><Relationship Id="rId15" Type="http://schemas.openxmlformats.org/officeDocument/2006/relationships/image" Target="../media/image149.png"/><Relationship Id="rId10" Type="http://schemas.openxmlformats.org/officeDocument/2006/relationships/image" Target="../media/image144.png"/><Relationship Id="rId4" Type="http://schemas.openxmlformats.org/officeDocument/2006/relationships/image" Target="../media/image143.png"/><Relationship Id="rId9" Type="http://schemas.openxmlformats.org/officeDocument/2006/relationships/image" Target="../media/image89.png"/><Relationship Id="rId14" Type="http://schemas.openxmlformats.org/officeDocument/2006/relationships/image" Target="../media/image14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13" Type="http://schemas.openxmlformats.org/officeDocument/2006/relationships/image" Target="../media/image68.png"/><Relationship Id="rId18" Type="http://schemas.openxmlformats.org/officeDocument/2006/relationships/image" Target="../media/image73.png"/><Relationship Id="rId3" Type="http://schemas.openxmlformats.org/officeDocument/2006/relationships/image" Target="../media/image55.png"/><Relationship Id="rId21" Type="http://schemas.openxmlformats.org/officeDocument/2006/relationships/image" Target="../media/image76.png"/><Relationship Id="rId7" Type="http://schemas.openxmlformats.org/officeDocument/2006/relationships/image" Target="../media/image62.png"/><Relationship Id="rId12" Type="http://schemas.openxmlformats.org/officeDocument/2006/relationships/image" Target="../media/image67.png"/><Relationship Id="rId17" Type="http://schemas.openxmlformats.org/officeDocument/2006/relationships/image" Target="../media/image72.png"/><Relationship Id="rId25" Type="http://schemas.openxmlformats.org/officeDocument/2006/relationships/image" Target="../media/image80.png"/><Relationship Id="rId2" Type="http://schemas.openxmlformats.org/officeDocument/2006/relationships/image" Target="../media/image2.png"/><Relationship Id="rId16" Type="http://schemas.openxmlformats.org/officeDocument/2006/relationships/image" Target="../media/image71.png"/><Relationship Id="rId20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11" Type="http://schemas.openxmlformats.org/officeDocument/2006/relationships/image" Target="../media/image66.png"/><Relationship Id="rId24" Type="http://schemas.openxmlformats.org/officeDocument/2006/relationships/image" Target="../media/image79.png"/><Relationship Id="rId5" Type="http://schemas.openxmlformats.org/officeDocument/2006/relationships/image" Target="../media/image60.png"/><Relationship Id="rId15" Type="http://schemas.openxmlformats.org/officeDocument/2006/relationships/image" Target="../media/image70.png"/><Relationship Id="rId23" Type="http://schemas.openxmlformats.org/officeDocument/2006/relationships/image" Target="../media/image78.png"/><Relationship Id="rId10" Type="http://schemas.openxmlformats.org/officeDocument/2006/relationships/image" Target="../media/image65.png"/><Relationship Id="rId19" Type="http://schemas.openxmlformats.org/officeDocument/2006/relationships/image" Target="../media/image74.png"/><Relationship Id="rId4" Type="http://schemas.openxmlformats.org/officeDocument/2006/relationships/image" Target="../media/image59.png"/><Relationship Id="rId9" Type="http://schemas.openxmlformats.org/officeDocument/2006/relationships/image" Target="../media/image64.png"/><Relationship Id="rId14" Type="http://schemas.openxmlformats.org/officeDocument/2006/relationships/image" Target="../media/image69.png"/><Relationship Id="rId22" Type="http://schemas.openxmlformats.org/officeDocument/2006/relationships/image" Target="../media/image7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Attention model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Hung-Hsuan Chen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CD149-DDFE-4D4A-A45A-BD4234AC5104}" type="datetime1">
              <a:rPr lang="en-US" altLang="zh-TW" smtClean="0"/>
              <a:pPr/>
              <a:t>12/29/20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5383D-9AEA-4E07-9684-88A004FCDD8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614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A9AE6-1AC1-0147-B841-5B698CA8C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TW" dirty="0"/>
              <a:t>Main computational cost of RNN + Attention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1F1209-60CB-0E4C-8EEC-A4514BED28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TW" dirty="0"/>
              <a:t>It is hard to parallelize RNN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0607C-7319-B349-ACC6-819918D9B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13B59-6E60-4B88-BE39-34DD2E63E1C4}" type="datetime1">
              <a:rPr lang="en-US" altLang="zh-TW" smtClean="0"/>
              <a:pPr/>
              <a:t>12/29/20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4652A7-46B3-3A40-A4D7-CE96E8EA4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5383D-9AEA-4E07-9684-88A004FCDD81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8215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94B9C-728C-3545-BE58-05E7A787B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Transformer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BE5339-DC97-4D47-BAC3-05134C7A63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“Attention is all you need” by Google researchers</a:t>
            </a:r>
          </a:p>
          <a:p>
            <a:pPr lvl="1"/>
            <a:r>
              <a:rPr lang="en-US" dirty="0"/>
              <a:t>NIPS 2017</a:t>
            </a:r>
          </a:p>
          <a:p>
            <a:pPr lvl="1"/>
            <a:r>
              <a:rPr lang="en-US" dirty="0"/>
              <a:t>16000+ citations ~2020</a:t>
            </a:r>
          </a:p>
          <a:p>
            <a:r>
              <a:rPr lang="en-US" dirty="0"/>
              <a:t>Used in machine translation task</a:t>
            </a:r>
          </a:p>
          <a:p>
            <a:r>
              <a:rPr lang="en-US" dirty="0"/>
              <a:t>No recurrent layers and no convolution layers</a:t>
            </a:r>
          </a:p>
          <a:p>
            <a:r>
              <a:rPr lang="en-US" dirty="0"/>
              <a:t>Use attention to learn the importance of long term and short term vocabularies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0BB013-BFD9-484F-A19D-457B707AE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13B59-6E60-4B88-BE39-34DD2E63E1C4}" type="datetime1">
              <a:rPr lang="en-US" altLang="zh-TW" smtClean="0"/>
              <a:pPr/>
              <a:t>12/29/20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00ABC1-4589-984C-8982-B9022F841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5383D-9AEA-4E07-9684-88A004FCDD81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089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6C249-B29F-374F-A0D6-56096A26E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Proposed model v1</a:t>
            </a:r>
            <a:endParaRPr lang="en-US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E80448F-359A-5549-ADBB-9980DB3651D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068640" y="1600200"/>
                <a:ext cx="6075360" cy="4842641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US" dirty="0"/>
                  <a:t>Remove all the connections between hidden states</a:t>
                </a:r>
              </a:p>
              <a:p>
                <a:r>
                  <a:rPr lang="en-US" dirty="0"/>
                  <a:t>The decoder takes two types of inputs to generate one word at a time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dirty="0"/>
                  <a:t>A weighted sum of the encoder outputs</a:t>
                </a:r>
              </a:p>
              <a:p>
                <a:pPr marL="1371600" lvl="2" indent="-514350"/>
                <a:r>
                  <a:rPr lang="en-US" dirty="0"/>
                  <a:t>This resembles a 1D CNN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dirty="0"/>
                  <a:t>The outputted word of the decoder in the last time step</a:t>
                </a:r>
              </a:p>
              <a:p>
                <a:pPr marL="319088" indent="-307975"/>
                <a:r>
                  <a:rPr lang="en-US" dirty="0"/>
                  <a:t>Problems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dirty="0"/>
                  <a:t>The same token should be encoded differently based on context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dirty="0"/>
                  <a:t>Decoder should consider not only the last outputted word but also the earlier outputted words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dirty="0"/>
                  <a:t>How to decide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s?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dirty="0"/>
                  <a:t>Sequential information in the source language is missing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E80448F-359A-5549-ADBB-9980DB3651D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68640" y="1600200"/>
                <a:ext cx="6075360" cy="4842641"/>
              </a:xfrm>
              <a:blipFill>
                <a:blip r:embed="rId2"/>
                <a:stretch>
                  <a:fillRect l="-835" t="-2094" r="-1670"/>
                </a:stretch>
              </a:blipFill>
            </p:spPr>
            <p:txBody>
              <a:bodyPr/>
              <a:lstStyle/>
              <a:p>
                <a:r>
                  <a:rPr lang="en-TW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E9C4F0-A805-D54F-9AB1-106688831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13B59-6E60-4B88-BE39-34DD2E63E1C4}" type="datetime1">
              <a:rPr lang="en-US" altLang="zh-TW" smtClean="0"/>
              <a:pPr/>
              <a:t>12/29/20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1AE3A0-C4CE-0246-91C3-3EA48BA56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5383D-9AEA-4E07-9684-88A004FCDD81}" type="slidenum">
              <a:rPr lang="en-US" smtClean="0"/>
              <a:pPr/>
              <a:t>12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D3AA10DB-90A0-D646-A060-58B8129514F0}"/>
                  </a:ext>
                </a:extLst>
              </p:cNvPr>
              <p:cNvSpPr/>
              <p:nvPr/>
            </p:nvSpPr>
            <p:spPr>
              <a:xfrm>
                <a:off x="748158" y="4990605"/>
                <a:ext cx="344384" cy="53439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D3AA10DB-90A0-D646-A060-58B8129514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158" y="4990605"/>
                <a:ext cx="344384" cy="534390"/>
              </a:xfrm>
              <a:prstGeom prst="rect">
                <a:avLst/>
              </a:prstGeom>
              <a:blipFill>
                <a:blip r:embed="rId3"/>
                <a:stretch>
                  <a:fillRect l="-1000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25377AA8-0C26-A841-A110-80CFC333CAAE}"/>
                  </a:ext>
                </a:extLst>
              </p:cNvPr>
              <p:cNvSpPr/>
              <p:nvPr/>
            </p:nvSpPr>
            <p:spPr>
              <a:xfrm>
                <a:off x="1577461" y="4990605"/>
                <a:ext cx="344384" cy="53439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25377AA8-0C26-A841-A110-80CFC333CA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7461" y="4990605"/>
                <a:ext cx="344384" cy="534390"/>
              </a:xfrm>
              <a:prstGeom prst="rect">
                <a:avLst/>
              </a:prstGeom>
              <a:blipFill>
                <a:blip r:embed="rId4"/>
                <a:stretch>
                  <a:fillRect l="-666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A12F673E-711C-1343-B673-C376180DCAD3}"/>
                  </a:ext>
                </a:extLst>
              </p:cNvPr>
              <p:cNvSpPr/>
              <p:nvPr/>
            </p:nvSpPr>
            <p:spPr>
              <a:xfrm>
                <a:off x="2474032" y="4990605"/>
                <a:ext cx="344384" cy="53439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A12F673E-711C-1343-B673-C376180DCA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4032" y="4990605"/>
                <a:ext cx="344384" cy="534390"/>
              </a:xfrm>
              <a:prstGeom prst="rect">
                <a:avLst/>
              </a:prstGeom>
              <a:blipFill>
                <a:blip r:embed="rId5"/>
                <a:stretch>
                  <a:fillRect l="-1000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1E7CF63A-F2E1-8949-85BB-F8F2F5634429}"/>
              </a:ext>
            </a:extLst>
          </p:cNvPr>
          <p:cNvSpPr txBox="1"/>
          <p:nvPr/>
        </p:nvSpPr>
        <p:spPr>
          <a:xfrm>
            <a:off x="696219" y="561703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你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F8AE93E-AF35-014A-B1B8-CECD9CAEFA67}"/>
              </a:ext>
            </a:extLst>
          </p:cNvPr>
          <p:cNvSpPr txBox="1"/>
          <p:nvPr/>
        </p:nvSpPr>
        <p:spPr>
          <a:xfrm>
            <a:off x="1518083" y="561492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好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E11BF1F-D287-4547-B5CC-FD22930C78C6}"/>
              </a:ext>
            </a:extLst>
          </p:cNvPr>
          <p:cNvSpPr txBox="1"/>
          <p:nvPr/>
        </p:nvSpPr>
        <p:spPr>
          <a:xfrm>
            <a:off x="2414654" y="5622450"/>
            <a:ext cx="460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嗎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57DE923-44CE-9A42-98B8-FEE81AB08417}"/>
                  </a:ext>
                </a:extLst>
              </p:cNvPr>
              <p:cNvSpPr txBox="1"/>
              <p:nvPr/>
            </p:nvSpPr>
            <p:spPr>
              <a:xfrm>
                <a:off x="694863" y="4323747"/>
                <a:ext cx="4607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57DE923-44CE-9A42-98B8-FEE81AB084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863" y="4323747"/>
                <a:ext cx="46076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18A7AEF-3CCF-514F-AB48-0B6204C91E80}"/>
                  </a:ext>
                </a:extLst>
              </p:cNvPr>
              <p:cNvSpPr txBox="1"/>
              <p:nvPr/>
            </p:nvSpPr>
            <p:spPr>
              <a:xfrm>
                <a:off x="1516727" y="4321642"/>
                <a:ext cx="4660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18A7AEF-3CCF-514F-AB48-0B6204C91E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6727" y="4321642"/>
                <a:ext cx="466089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AF55472-E7ED-6A44-904B-2618B68CFD5E}"/>
                  </a:ext>
                </a:extLst>
              </p:cNvPr>
              <p:cNvSpPr txBox="1"/>
              <p:nvPr/>
            </p:nvSpPr>
            <p:spPr>
              <a:xfrm>
                <a:off x="2413298" y="4329167"/>
                <a:ext cx="4319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AF55472-E7ED-6A44-904B-2618B68CFD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3298" y="4329167"/>
                <a:ext cx="431913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3C7C269-2700-E24F-AB74-FB859D71F7AE}"/>
              </a:ext>
            </a:extLst>
          </p:cNvPr>
          <p:cNvCxnSpPr>
            <a:cxnSpLocks/>
            <a:stCxn id="6" idx="0"/>
            <a:endCxn id="26" idx="2"/>
          </p:cNvCxnSpPr>
          <p:nvPr/>
        </p:nvCxnSpPr>
        <p:spPr>
          <a:xfrm flipV="1">
            <a:off x="920350" y="4693079"/>
            <a:ext cx="4897" cy="297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1BE260D-42D4-814C-8D59-D935FC9F72DD}"/>
              </a:ext>
            </a:extLst>
          </p:cNvPr>
          <p:cNvCxnSpPr>
            <a:cxnSpLocks/>
            <a:stCxn id="9" idx="0"/>
            <a:endCxn id="27" idx="2"/>
          </p:cNvCxnSpPr>
          <p:nvPr/>
        </p:nvCxnSpPr>
        <p:spPr>
          <a:xfrm flipV="1">
            <a:off x="1749653" y="4690974"/>
            <a:ext cx="119" cy="2996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46F658C-1459-0242-8A02-750D2D3112C5}"/>
              </a:ext>
            </a:extLst>
          </p:cNvPr>
          <p:cNvCxnSpPr>
            <a:cxnSpLocks/>
            <a:stCxn id="12" idx="0"/>
            <a:endCxn id="28" idx="2"/>
          </p:cNvCxnSpPr>
          <p:nvPr/>
        </p:nvCxnSpPr>
        <p:spPr>
          <a:xfrm flipH="1" flipV="1">
            <a:off x="2629255" y="4698499"/>
            <a:ext cx="16969" cy="292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ED05A5B9-1258-734A-828F-746EBCD9494B}"/>
                  </a:ext>
                </a:extLst>
              </p:cNvPr>
              <p:cNvSpPr/>
              <p:nvPr/>
            </p:nvSpPr>
            <p:spPr>
              <a:xfrm>
                <a:off x="1804951" y="3691114"/>
                <a:ext cx="333985" cy="33398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6985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ED05A5B9-1258-734A-828F-746EBCD949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4951" y="3691114"/>
                <a:ext cx="333985" cy="333985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45D4457-255E-4847-A616-C8011C8E1EF2}"/>
              </a:ext>
            </a:extLst>
          </p:cNvPr>
          <p:cNvCxnSpPr>
            <a:stCxn id="26" idx="0"/>
            <a:endCxn id="32" idx="3"/>
          </p:cNvCxnSpPr>
          <p:nvPr/>
        </p:nvCxnSpPr>
        <p:spPr>
          <a:xfrm flipV="1">
            <a:off x="925247" y="3976188"/>
            <a:ext cx="928615" cy="3475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97F05C5-D751-D742-B315-23598080F08A}"/>
              </a:ext>
            </a:extLst>
          </p:cNvPr>
          <p:cNvCxnSpPr>
            <a:cxnSpLocks/>
            <a:stCxn id="27" idx="0"/>
            <a:endCxn id="32" idx="4"/>
          </p:cNvCxnSpPr>
          <p:nvPr/>
        </p:nvCxnSpPr>
        <p:spPr>
          <a:xfrm flipV="1">
            <a:off x="1749772" y="4025099"/>
            <a:ext cx="222172" cy="296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BB75931-FEA1-B643-88F5-8586436D387D}"/>
              </a:ext>
            </a:extLst>
          </p:cNvPr>
          <p:cNvCxnSpPr>
            <a:cxnSpLocks/>
            <a:stCxn id="28" idx="0"/>
            <a:endCxn id="32" idx="5"/>
          </p:cNvCxnSpPr>
          <p:nvPr/>
        </p:nvCxnSpPr>
        <p:spPr>
          <a:xfrm flipH="1" flipV="1">
            <a:off x="2090025" y="3976188"/>
            <a:ext cx="539230" cy="3529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8CC589AA-D11E-4E4A-9710-AA50786AD533}"/>
              </a:ext>
            </a:extLst>
          </p:cNvPr>
          <p:cNvSpPr/>
          <p:nvPr/>
        </p:nvSpPr>
        <p:spPr>
          <a:xfrm>
            <a:off x="283666" y="3208383"/>
            <a:ext cx="344384" cy="234584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4373F8B-1390-9D47-B997-E2C9E81DB2F6}"/>
              </a:ext>
            </a:extLst>
          </p:cNvPr>
          <p:cNvSpPr/>
          <p:nvPr/>
        </p:nvSpPr>
        <p:spPr>
          <a:xfrm>
            <a:off x="1041713" y="3208383"/>
            <a:ext cx="344384" cy="234584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07B9CE6-A392-B64B-9F2A-EFA98EE6FA2B}"/>
              </a:ext>
            </a:extLst>
          </p:cNvPr>
          <p:cNvSpPr/>
          <p:nvPr/>
        </p:nvSpPr>
        <p:spPr>
          <a:xfrm>
            <a:off x="2508298" y="3208383"/>
            <a:ext cx="344384" cy="234584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C7DA749-16A1-584B-A01C-5D4ADEE08246}"/>
              </a:ext>
            </a:extLst>
          </p:cNvPr>
          <p:cNvSpPr/>
          <p:nvPr/>
        </p:nvSpPr>
        <p:spPr>
          <a:xfrm>
            <a:off x="1799760" y="3198524"/>
            <a:ext cx="344384" cy="234584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AD01A32-A1BD-574A-A8CD-EEDAA2F9578F}"/>
              </a:ext>
            </a:extLst>
          </p:cNvPr>
          <p:cNvCxnSpPr>
            <a:stCxn id="32" idx="0"/>
            <a:endCxn id="39" idx="2"/>
          </p:cNvCxnSpPr>
          <p:nvPr/>
        </p:nvCxnSpPr>
        <p:spPr>
          <a:xfrm flipV="1">
            <a:off x="1971944" y="3433108"/>
            <a:ext cx="8" cy="2580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C0340F2-D18B-3346-8C6A-67F52CC6D855}"/>
              </a:ext>
            </a:extLst>
          </p:cNvPr>
          <p:cNvCxnSpPr>
            <a:cxnSpLocks/>
            <a:endCxn id="37" idx="2"/>
          </p:cNvCxnSpPr>
          <p:nvPr/>
        </p:nvCxnSpPr>
        <p:spPr>
          <a:xfrm flipV="1">
            <a:off x="1213905" y="3442967"/>
            <a:ext cx="0" cy="267667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7B21280-9210-BC4D-B359-24CDB104FF74}"/>
              </a:ext>
            </a:extLst>
          </p:cNvPr>
          <p:cNvCxnSpPr>
            <a:cxnSpLocks/>
            <a:endCxn id="36" idx="2"/>
          </p:cNvCxnSpPr>
          <p:nvPr/>
        </p:nvCxnSpPr>
        <p:spPr>
          <a:xfrm flipH="1" flipV="1">
            <a:off x="455858" y="3442967"/>
            <a:ext cx="484" cy="291652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934FF3D-D1CD-EA45-A13D-3FC68399D699}"/>
              </a:ext>
            </a:extLst>
          </p:cNvPr>
          <p:cNvCxnSpPr>
            <a:cxnSpLocks/>
            <a:endCxn id="38" idx="2"/>
          </p:cNvCxnSpPr>
          <p:nvPr/>
        </p:nvCxnSpPr>
        <p:spPr>
          <a:xfrm flipH="1" flipV="1">
            <a:off x="2680490" y="3442967"/>
            <a:ext cx="5938" cy="27966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FF1D1396-D203-DA47-833D-B10C45369814}"/>
              </a:ext>
            </a:extLst>
          </p:cNvPr>
          <p:cNvSpPr txBox="1"/>
          <p:nvPr/>
        </p:nvSpPr>
        <p:spPr>
          <a:xfrm>
            <a:off x="147127" y="2599587"/>
            <a:ext cx="614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How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9A3EE4D-F036-FB49-82C2-779865043085}"/>
              </a:ext>
            </a:extLst>
          </p:cNvPr>
          <p:cNvSpPr txBox="1"/>
          <p:nvPr/>
        </p:nvSpPr>
        <p:spPr>
          <a:xfrm>
            <a:off x="980860" y="2597482"/>
            <a:ext cx="487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are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D6B178B-D129-754A-AEA4-3FD9220441B5}"/>
              </a:ext>
            </a:extLst>
          </p:cNvPr>
          <p:cNvSpPr txBox="1"/>
          <p:nvPr/>
        </p:nvSpPr>
        <p:spPr>
          <a:xfrm>
            <a:off x="2293065" y="2605007"/>
            <a:ext cx="769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doing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3ED78EE2-C2CD-634B-B95C-D2FB6147A38A}"/>
              </a:ext>
            </a:extLst>
          </p:cNvPr>
          <p:cNvCxnSpPr>
            <a:cxnSpLocks/>
            <a:stCxn id="36" idx="0"/>
            <a:endCxn id="44" idx="2"/>
          </p:cNvCxnSpPr>
          <p:nvPr/>
        </p:nvCxnSpPr>
        <p:spPr>
          <a:xfrm flipH="1" flipV="1">
            <a:off x="454616" y="2968919"/>
            <a:ext cx="1242" cy="239464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25BEA3B-E8C8-714C-A71C-8876B85D4261}"/>
              </a:ext>
            </a:extLst>
          </p:cNvPr>
          <p:cNvCxnSpPr>
            <a:cxnSpLocks/>
            <a:stCxn id="37" idx="0"/>
            <a:endCxn id="45" idx="2"/>
          </p:cNvCxnSpPr>
          <p:nvPr/>
        </p:nvCxnSpPr>
        <p:spPr>
          <a:xfrm flipV="1">
            <a:off x="1213905" y="2966814"/>
            <a:ext cx="10868" cy="241569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F87A7499-C9B3-6144-A473-BFD2CE09794B}"/>
              </a:ext>
            </a:extLst>
          </p:cNvPr>
          <p:cNvCxnSpPr>
            <a:cxnSpLocks/>
            <a:stCxn id="38" idx="0"/>
            <a:endCxn id="46" idx="2"/>
          </p:cNvCxnSpPr>
          <p:nvPr/>
        </p:nvCxnSpPr>
        <p:spPr>
          <a:xfrm flipH="1" flipV="1">
            <a:off x="2677887" y="2974339"/>
            <a:ext cx="2603" cy="234044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3FA010A4-08E4-4845-B2BB-56482C691D48}"/>
              </a:ext>
            </a:extLst>
          </p:cNvPr>
          <p:cNvSpPr txBox="1"/>
          <p:nvPr/>
        </p:nvSpPr>
        <p:spPr>
          <a:xfrm>
            <a:off x="1704918" y="2573332"/>
            <a:ext cx="529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you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08FD30A-E49C-2947-A180-7E1B4173EF2F}"/>
              </a:ext>
            </a:extLst>
          </p:cNvPr>
          <p:cNvCxnSpPr>
            <a:cxnSpLocks/>
            <a:stCxn id="39" idx="0"/>
            <a:endCxn id="50" idx="2"/>
          </p:cNvCxnSpPr>
          <p:nvPr/>
        </p:nvCxnSpPr>
        <p:spPr>
          <a:xfrm flipH="1" flipV="1">
            <a:off x="1969831" y="2942664"/>
            <a:ext cx="2121" cy="255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BDCA2424-382C-9A47-BEB5-1C265F338E6F}"/>
                  </a:ext>
                </a:extLst>
              </p:cNvPr>
              <p:cNvSpPr txBox="1"/>
              <p:nvPr/>
            </p:nvSpPr>
            <p:spPr>
              <a:xfrm>
                <a:off x="1432939" y="4055087"/>
                <a:ext cx="615810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3,2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BDCA2424-382C-9A47-BEB5-1C265F338E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2939" y="4055087"/>
                <a:ext cx="615810" cy="38151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69980CFC-F43C-8D43-B015-FEC65E6F32DB}"/>
                  </a:ext>
                </a:extLst>
              </p:cNvPr>
              <p:cNvSpPr txBox="1"/>
              <p:nvPr/>
            </p:nvSpPr>
            <p:spPr>
              <a:xfrm>
                <a:off x="450775" y="4018903"/>
                <a:ext cx="615810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3,1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69980CFC-F43C-8D43-B015-FEC65E6F32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775" y="4018903"/>
                <a:ext cx="615810" cy="38151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D92F9199-8DCA-7E4D-94B7-F1DAB9B7850D}"/>
                  </a:ext>
                </a:extLst>
              </p:cNvPr>
              <p:cNvSpPr txBox="1"/>
              <p:nvPr/>
            </p:nvSpPr>
            <p:spPr>
              <a:xfrm>
                <a:off x="2525140" y="4029315"/>
                <a:ext cx="615810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3,3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D92F9199-8DCA-7E4D-94B7-F1DAB9B785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5140" y="4029315"/>
                <a:ext cx="615810" cy="38151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Rectangle 54">
            <a:extLst>
              <a:ext uri="{FF2B5EF4-FFF2-40B4-BE49-F238E27FC236}">
                <a16:creationId xmlns:a16="http://schemas.microsoft.com/office/drawing/2014/main" id="{83676021-301E-A548-BC20-39786F066186}"/>
              </a:ext>
            </a:extLst>
          </p:cNvPr>
          <p:cNvSpPr/>
          <p:nvPr/>
        </p:nvSpPr>
        <p:spPr>
          <a:xfrm>
            <a:off x="118753" y="4867668"/>
            <a:ext cx="2943956" cy="1488681"/>
          </a:xfrm>
          <a:prstGeom prst="rect">
            <a:avLst/>
          </a:prstGeom>
          <a:noFill/>
          <a:ln w="2857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BC25251-4EDA-3246-9C2A-CA953B43E644}"/>
              </a:ext>
            </a:extLst>
          </p:cNvPr>
          <p:cNvSpPr txBox="1"/>
          <p:nvPr/>
        </p:nvSpPr>
        <p:spPr>
          <a:xfrm>
            <a:off x="108234" y="5997122"/>
            <a:ext cx="953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Encoder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4E03C828-CC9D-5C40-926B-86C28F7EB508}"/>
              </a:ext>
            </a:extLst>
          </p:cNvPr>
          <p:cNvSpPr/>
          <p:nvPr/>
        </p:nvSpPr>
        <p:spPr>
          <a:xfrm>
            <a:off x="117397" y="2247494"/>
            <a:ext cx="2945312" cy="1848773"/>
          </a:xfrm>
          <a:prstGeom prst="rect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B47A6CD-E0C8-1946-BC05-57B3B81FFBF2}"/>
              </a:ext>
            </a:extLst>
          </p:cNvPr>
          <p:cNvSpPr txBox="1"/>
          <p:nvPr/>
        </p:nvSpPr>
        <p:spPr>
          <a:xfrm>
            <a:off x="117397" y="2231070"/>
            <a:ext cx="977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Decoder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5D15758A-7067-3447-93E2-0B5337EDDBC4}"/>
              </a:ext>
            </a:extLst>
          </p:cNvPr>
          <p:cNvCxnSpPr>
            <a:cxnSpLocks/>
            <a:stCxn id="44" idx="3"/>
            <a:endCxn id="37" idx="1"/>
          </p:cNvCxnSpPr>
          <p:nvPr/>
        </p:nvCxnSpPr>
        <p:spPr>
          <a:xfrm>
            <a:off x="762104" y="2784253"/>
            <a:ext cx="279609" cy="541422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993A43D2-FC4D-EE43-ABFE-80437C7597FB}"/>
              </a:ext>
            </a:extLst>
          </p:cNvPr>
          <p:cNvCxnSpPr>
            <a:cxnSpLocks/>
            <a:stCxn id="45" idx="3"/>
            <a:endCxn id="39" idx="1"/>
          </p:cNvCxnSpPr>
          <p:nvPr/>
        </p:nvCxnSpPr>
        <p:spPr>
          <a:xfrm>
            <a:off x="1468686" y="2782148"/>
            <a:ext cx="331074" cy="533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CC313C9E-B904-C64D-B62A-90B9A603DF39}"/>
              </a:ext>
            </a:extLst>
          </p:cNvPr>
          <p:cNvCxnSpPr>
            <a:cxnSpLocks/>
            <a:stCxn id="50" idx="3"/>
            <a:endCxn id="38" idx="1"/>
          </p:cNvCxnSpPr>
          <p:nvPr/>
        </p:nvCxnSpPr>
        <p:spPr>
          <a:xfrm>
            <a:off x="2234743" y="2757998"/>
            <a:ext cx="273555" cy="5676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6015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BA111-88E1-7C4A-A1D9-5FE7D0FAA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Dealing with problem 1 and problem 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3B925E7-C1DD-B74A-AE06-A567D788444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P1: The same token should be encoded differently based on context</a:t>
                </a:r>
              </a:p>
              <a:p>
                <a:r>
                  <a:rPr lang="en-US" dirty="0"/>
                  <a:t>Possible solution 1: use RNN as the encoder, so encoding a word depends on both the word and the hidden state</a:t>
                </a:r>
              </a:p>
              <a:p>
                <a:pPr lvl="1"/>
                <a:r>
                  <a:rPr lang="en-US" dirty="0"/>
                  <a:t>However, we don’t want to use RNN, because RNN is hard to scale</a:t>
                </a:r>
              </a:p>
              <a:p>
                <a:r>
                  <a:rPr lang="en-US" dirty="0"/>
                  <a:t>Possible solution 2: apply “attention”, so all words in the input sentence are considered to generate each encoded token</a:t>
                </a:r>
              </a:p>
              <a:p>
                <a:pPr lvl="1"/>
                <a:r>
                  <a:rPr lang="en-US" dirty="0"/>
                  <a:t>This also solves P3: how to decide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s?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3B925E7-C1DD-B74A-AE06-A567D78844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98" t="-3361" r="-2623"/>
                </a:stretch>
              </a:blipFill>
            </p:spPr>
            <p:txBody>
              <a:bodyPr/>
              <a:lstStyle/>
              <a:p>
                <a:r>
                  <a:rPr lang="en-TW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8B294F-8531-CE40-BD53-27C4FCCE1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13B59-6E60-4B88-BE39-34DD2E63E1C4}" type="datetime1">
              <a:rPr lang="en-US" altLang="zh-TW" smtClean="0"/>
              <a:pPr/>
              <a:t>12/29/20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E1045B-E2EB-B34D-9B89-358AD3C96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5383D-9AEA-4E07-9684-88A004FCDD81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379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ACDF0-A1D0-2B48-A2C7-154C420BB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Self-attention at encoder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88A3D40-69C8-BF4F-AECC-B082119B0D8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082608" y="1600200"/>
                <a:ext cx="5061391" cy="4837504"/>
              </a:xfrm>
            </p:spPr>
            <p:txBody>
              <a:bodyPr>
                <a:normAutofit fontScale="62500" lnSpcReduction="20000"/>
              </a:bodyPr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dirty="0">
                    <a:solidFill>
                      <a:schemeClr val="tx1"/>
                    </a:solidFill>
                  </a:rPr>
                  <a:t>Compute queries, keys and values for every input token</a:t>
                </a:r>
                <a:br>
                  <a:rPr lang="en-US" dirty="0">
                    <a:solidFill>
                      <a:schemeClr val="tx1"/>
                    </a:solidFill>
                  </a:rPr>
                </a:b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br>
                  <a:rPr lang="en-US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br>
                  <a:rPr lang="en-US" dirty="0">
                    <a:solidFill>
                      <a:schemeClr val="tx1"/>
                    </a:solidFill>
                  </a:rPr>
                </a:b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>
                    <a:solidFill>
                      <a:schemeClr val="tx1"/>
                    </a:solidFill>
                  </a:rPr>
                  <a:t>Compute (unnormalized) attention score</a:t>
                </a:r>
                <a:br>
                  <a:rPr lang="en-US" dirty="0">
                    <a:solidFill>
                      <a:schemeClr val="tx1"/>
                    </a:solidFill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li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acc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⋅</m:t>
                            </m:r>
                            <m:acc>
                              <m:accPr>
                                <m:chr m:val="⃗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acc>
                          </m:e>
                        </m:d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is the dimension of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acc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676275" lvl="1" indent="-276225"/>
                <a:r>
                  <a:rPr lang="en-US" dirty="0">
                    <a:solidFill>
                      <a:schemeClr val="tx1"/>
                    </a:solidFill>
                  </a:rPr>
                  <a:t>Scaling factor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rad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scales down the similarity scores to avoid saturating the </a:t>
                </a:r>
                <a:r>
                  <a:rPr lang="en-US" dirty="0" err="1">
                    <a:solidFill>
                      <a:schemeClr val="tx1"/>
                    </a:solidFill>
                  </a:rPr>
                  <a:t>softmax</a:t>
                </a:r>
                <a:r>
                  <a:rPr lang="en-US" dirty="0">
                    <a:solidFill>
                      <a:schemeClr val="tx1"/>
                    </a:solidFill>
                  </a:rPr>
                  <a:t> function, which would lead to tiny gradients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Softmax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,1: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40005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li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9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/>
                            <m:e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𝑖𝑘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</m:e>
                          </m:nary>
                        </m:den>
                      </m:f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Compute weighted sum of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s</a:t>
                </a:r>
                <a:br>
                  <a:rPr lang="en-US" dirty="0">
                    <a:solidFill>
                      <a:schemeClr val="tx1"/>
                    </a:solidFill>
                  </a:rPr>
                </a:b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acc>
                      </m:e>
                    </m:nary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88A3D40-69C8-BF4F-AECC-B082119B0D8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82608" y="1600200"/>
                <a:ext cx="5061391" cy="4837504"/>
              </a:xfrm>
              <a:blipFill>
                <a:blip r:embed="rId2"/>
                <a:stretch>
                  <a:fillRect l="-1253" t="-2100" r="-501" b="-30709"/>
                </a:stretch>
              </a:blipFill>
            </p:spPr>
            <p:txBody>
              <a:bodyPr/>
              <a:lstStyle/>
              <a:p>
                <a:r>
                  <a:rPr lang="en-TW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7FF59F-A6AC-5643-A0D5-E24B8708C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13B59-6E60-4B88-BE39-34DD2E63E1C4}" type="datetime1">
              <a:rPr lang="en-US" altLang="zh-TW" smtClean="0"/>
              <a:pPr/>
              <a:t>12/29/20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879E60-F680-C34E-A76C-D2FFF4990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5383D-9AEA-4E07-9684-88A004FCDD81}" type="slidenum">
              <a:rPr lang="en-US" smtClean="0"/>
              <a:pPr/>
              <a:t>14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3EBE89AC-DC91-4E47-B67C-262F7BB36848}"/>
                  </a:ext>
                </a:extLst>
              </p:cNvPr>
              <p:cNvSpPr/>
              <p:nvPr/>
            </p:nvSpPr>
            <p:spPr>
              <a:xfrm>
                <a:off x="593425" y="5383297"/>
                <a:ext cx="344384" cy="53439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3EBE89AC-DC91-4E47-B67C-262F7BB368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425" y="5383297"/>
                <a:ext cx="344384" cy="534390"/>
              </a:xfrm>
              <a:prstGeom prst="rect">
                <a:avLst/>
              </a:prstGeom>
              <a:blipFill>
                <a:blip r:embed="rId3"/>
                <a:stretch>
                  <a:fillRect l="-1000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TW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52C39339-27EC-1F48-B7FF-E8C664825192}"/>
                  </a:ext>
                </a:extLst>
              </p:cNvPr>
              <p:cNvSpPr/>
              <p:nvPr/>
            </p:nvSpPr>
            <p:spPr>
              <a:xfrm>
                <a:off x="1836960" y="5383297"/>
                <a:ext cx="344384" cy="53439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52C39339-27EC-1F48-B7FF-E8C6648251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6960" y="5383297"/>
                <a:ext cx="344384" cy="534390"/>
              </a:xfrm>
              <a:prstGeom prst="rect">
                <a:avLst/>
              </a:prstGeom>
              <a:blipFill>
                <a:blip r:embed="rId4"/>
                <a:stretch>
                  <a:fillRect l="-1000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TW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BC005773-9AC7-3C4B-A383-9FF836190C20}"/>
                  </a:ext>
                </a:extLst>
              </p:cNvPr>
              <p:cNvSpPr/>
              <p:nvPr/>
            </p:nvSpPr>
            <p:spPr>
              <a:xfrm>
                <a:off x="3078859" y="5372030"/>
                <a:ext cx="344384" cy="53439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BC005773-9AC7-3C4B-A383-9FF836190C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8859" y="5372030"/>
                <a:ext cx="344384" cy="534390"/>
              </a:xfrm>
              <a:prstGeom prst="rect">
                <a:avLst/>
              </a:prstGeom>
              <a:blipFill>
                <a:blip r:embed="rId5"/>
                <a:stretch>
                  <a:fillRect l="-1000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TW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213E6DDA-580E-6B4D-B7D5-421CF63E7C0F}"/>
              </a:ext>
            </a:extLst>
          </p:cNvPr>
          <p:cNvSpPr txBox="1"/>
          <p:nvPr/>
        </p:nvSpPr>
        <p:spPr>
          <a:xfrm>
            <a:off x="553363" y="600972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你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5BAD4F-29F5-DE41-A024-082291DA5EF7}"/>
              </a:ext>
            </a:extLst>
          </p:cNvPr>
          <p:cNvSpPr txBox="1"/>
          <p:nvPr/>
        </p:nvSpPr>
        <p:spPr>
          <a:xfrm>
            <a:off x="1777582" y="600761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好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D510AC9-A22B-204E-94D1-2C649592CB7E}"/>
              </a:ext>
            </a:extLst>
          </p:cNvPr>
          <p:cNvSpPr txBox="1"/>
          <p:nvPr/>
        </p:nvSpPr>
        <p:spPr>
          <a:xfrm>
            <a:off x="3019481" y="6003875"/>
            <a:ext cx="460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嗎</a:t>
            </a:r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E2003FB-FDA4-A048-A063-19D519DCB362}"/>
              </a:ext>
            </a:extLst>
          </p:cNvPr>
          <p:cNvCxnSpPr>
            <a:cxnSpLocks/>
            <a:stCxn id="6" idx="0"/>
            <a:endCxn id="20" idx="2"/>
          </p:cNvCxnSpPr>
          <p:nvPr/>
        </p:nvCxnSpPr>
        <p:spPr>
          <a:xfrm flipV="1">
            <a:off x="765617" y="5099535"/>
            <a:ext cx="874333" cy="2837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5EFB371-302D-FC44-901B-6AA6600D4B0B}"/>
              </a:ext>
            </a:extLst>
          </p:cNvPr>
          <p:cNvCxnSpPr>
            <a:cxnSpLocks/>
            <a:stCxn id="7" idx="0"/>
            <a:endCxn id="21" idx="2"/>
          </p:cNvCxnSpPr>
          <p:nvPr/>
        </p:nvCxnSpPr>
        <p:spPr>
          <a:xfrm flipV="1">
            <a:off x="2009152" y="5092917"/>
            <a:ext cx="17817" cy="290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EC0251A-14EE-7545-8525-F792BE00D35F}"/>
              </a:ext>
            </a:extLst>
          </p:cNvPr>
          <p:cNvCxnSpPr>
            <a:cxnSpLocks/>
            <a:stCxn id="8" idx="0"/>
            <a:endCxn id="22" idx="2"/>
          </p:cNvCxnSpPr>
          <p:nvPr/>
        </p:nvCxnSpPr>
        <p:spPr>
          <a:xfrm flipH="1" flipV="1">
            <a:off x="2405794" y="5088953"/>
            <a:ext cx="845257" cy="2830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415AE16C-711E-3742-9AD3-F98AC9237DFF}"/>
              </a:ext>
            </a:extLst>
          </p:cNvPr>
          <p:cNvSpPr/>
          <p:nvPr/>
        </p:nvSpPr>
        <p:spPr>
          <a:xfrm>
            <a:off x="118753" y="2335169"/>
            <a:ext cx="3856978" cy="2939406"/>
          </a:xfrm>
          <a:prstGeom prst="rect">
            <a:avLst/>
          </a:prstGeom>
          <a:noFill/>
          <a:ln w="2857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BA8A828-505A-CC47-8934-BB5B92EEC376}"/>
              </a:ext>
            </a:extLst>
          </p:cNvPr>
          <p:cNvSpPr txBox="1"/>
          <p:nvPr/>
        </p:nvSpPr>
        <p:spPr>
          <a:xfrm>
            <a:off x="53499" y="1642522"/>
            <a:ext cx="3534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Encoding the 3rd input word (</a:t>
            </a:r>
            <a:r>
              <a:rPr lang="zh-TW" altLang="en-US" dirty="0"/>
              <a:t>嗎</a:t>
            </a:r>
            <a:r>
              <a:rPr lang="en-US" altLang="zh-TW" dirty="0"/>
              <a:t>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03D35BFA-F8AD-374D-A771-5F49A5DB60A6}"/>
                  </a:ext>
                </a:extLst>
              </p:cNvPr>
              <p:cNvSpPr/>
              <p:nvPr/>
            </p:nvSpPr>
            <p:spPr>
              <a:xfrm>
                <a:off x="196697" y="4561151"/>
                <a:ext cx="344384" cy="534390"/>
              </a:xfrm>
              <a:prstGeom prst="rect">
                <a:avLst/>
              </a:prstGeom>
              <a:solidFill>
                <a:schemeClr val="accent4">
                  <a:alpha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03D35BFA-F8AD-374D-A771-5F49A5DB60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697" y="4561151"/>
                <a:ext cx="344384" cy="534390"/>
              </a:xfrm>
              <a:prstGeom prst="rect">
                <a:avLst/>
              </a:prstGeom>
              <a:blipFill>
                <a:blip r:embed="rId6"/>
                <a:stretch>
                  <a:fillRect l="-1000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TW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303CB9F0-4D26-3948-94F5-F40BE63DFE45}"/>
                  </a:ext>
                </a:extLst>
              </p:cNvPr>
              <p:cNvSpPr/>
              <p:nvPr/>
            </p:nvSpPr>
            <p:spPr>
              <a:xfrm>
                <a:off x="584403" y="4558588"/>
                <a:ext cx="344384" cy="534390"/>
              </a:xfrm>
              <a:prstGeom prst="rect">
                <a:avLst/>
              </a:prstGeom>
              <a:solidFill>
                <a:schemeClr val="accent4">
                  <a:alpha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303CB9F0-4D26-3948-94F5-F40BE63DFE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403" y="4558588"/>
                <a:ext cx="344384" cy="534390"/>
              </a:xfrm>
              <a:prstGeom prst="rect">
                <a:avLst/>
              </a:prstGeom>
              <a:blipFill>
                <a:blip r:embed="rId7"/>
                <a:stretch>
                  <a:fillRect l="-1379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TW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C1AD717E-00D4-894E-91BD-93A61193FEC7}"/>
                  </a:ext>
                </a:extLst>
              </p:cNvPr>
              <p:cNvSpPr/>
              <p:nvPr/>
            </p:nvSpPr>
            <p:spPr>
              <a:xfrm>
                <a:off x="1002889" y="4558292"/>
                <a:ext cx="344384" cy="534390"/>
              </a:xfrm>
              <a:prstGeom prst="rect">
                <a:avLst/>
              </a:prstGeom>
              <a:solidFill>
                <a:schemeClr val="accent4">
                  <a:alpha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C1AD717E-00D4-894E-91BD-93A61193FE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2889" y="4558292"/>
                <a:ext cx="344384" cy="534390"/>
              </a:xfrm>
              <a:prstGeom prst="rect">
                <a:avLst/>
              </a:prstGeom>
              <a:blipFill>
                <a:blip r:embed="rId8"/>
                <a:stretch>
                  <a:fillRect l="-1379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TW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F98C3B15-4711-E741-95AE-F18DE3B8C614}"/>
                  </a:ext>
                </a:extLst>
              </p:cNvPr>
              <p:cNvSpPr/>
              <p:nvPr/>
            </p:nvSpPr>
            <p:spPr>
              <a:xfrm>
                <a:off x="1467758" y="4565145"/>
                <a:ext cx="344384" cy="534390"/>
              </a:xfrm>
              <a:prstGeom prst="rect">
                <a:avLst/>
              </a:prstGeom>
              <a:solidFill>
                <a:schemeClr val="accent5">
                  <a:alpha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F98C3B15-4711-E741-95AE-F18DE3B8C6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7758" y="4565145"/>
                <a:ext cx="344384" cy="534390"/>
              </a:xfrm>
              <a:prstGeom prst="rect">
                <a:avLst/>
              </a:prstGeom>
              <a:blipFill>
                <a:blip r:embed="rId9"/>
                <a:stretch>
                  <a:fillRect l="-1379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TW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0C5E8F57-5000-EE45-82CA-0CFF1B3C48F2}"/>
                  </a:ext>
                </a:extLst>
              </p:cNvPr>
              <p:cNvSpPr/>
              <p:nvPr/>
            </p:nvSpPr>
            <p:spPr>
              <a:xfrm>
                <a:off x="1854777" y="4558527"/>
                <a:ext cx="344384" cy="534390"/>
              </a:xfrm>
              <a:prstGeom prst="rect">
                <a:avLst/>
              </a:prstGeom>
              <a:solidFill>
                <a:schemeClr val="accent5">
                  <a:alpha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0C5E8F57-5000-EE45-82CA-0CFF1B3C48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4777" y="4558527"/>
                <a:ext cx="344384" cy="534390"/>
              </a:xfrm>
              <a:prstGeom prst="rect">
                <a:avLst/>
              </a:prstGeom>
              <a:blipFill>
                <a:blip r:embed="rId10"/>
                <a:stretch>
                  <a:fillRect l="-1379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TW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BE3CB995-CAEF-184C-93DD-9AF131EA954A}"/>
                  </a:ext>
                </a:extLst>
              </p:cNvPr>
              <p:cNvSpPr/>
              <p:nvPr/>
            </p:nvSpPr>
            <p:spPr>
              <a:xfrm>
                <a:off x="2233602" y="4554563"/>
                <a:ext cx="344384" cy="534390"/>
              </a:xfrm>
              <a:prstGeom prst="rect">
                <a:avLst/>
              </a:prstGeom>
              <a:solidFill>
                <a:schemeClr val="accent5">
                  <a:alpha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BE3CB995-CAEF-184C-93DD-9AF131EA95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3602" y="4554563"/>
                <a:ext cx="344384" cy="534390"/>
              </a:xfrm>
              <a:prstGeom prst="rect">
                <a:avLst/>
              </a:prstGeom>
              <a:blipFill>
                <a:blip r:embed="rId11"/>
                <a:stretch>
                  <a:fillRect l="-1379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TW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9404FFBD-CDC7-6746-BC73-B85FEF6DF54A}"/>
                  </a:ext>
                </a:extLst>
              </p:cNvPr>
              <p:cNvSpPr/>
              <p:nvPr/>
            </p:nvSpPr>
            <p:spPr>
              <a:xfrm>
                <a:off x="2703530" y="4538736"/>
                <a:ext cx="344384" cy="534390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9404FFBD-CDC7-6746-BC73-B85FEF6DF5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3530" y="4538736"/>
                <a:ext cx="344384" cy="534390"/>
              </a:xfrm>
              <a:prstGeom prst="rect">
                <a:avLst/>
              </a:prstGeom>
              <a:blipFill>
                <a:blip r:embed="rId12"/>
                <a:stretch>
                  <a:fillRect l="-689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TW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E0B448B7-82F7-AB48-B008-3360BF95DA6E}"/>
                  </a:ext>
                </a:extLst>
              </p:cNvPr>
              <p:cNvSpPr/>
              <p:nvPr/>
            </p:nvSpPr>
            <p:spPr>
              <a:xfrm>
                <a:off x="3089821" y="4556479"/>
                <a:ext cx="344384" cy="534390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E0B448B7-82F7-AB48-B008-3360BF95DA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9821" y="4556479"/>
                <a:ext cx="344384" cy="534390"/>
              </a:xfrm>
              <a:prstGeom prst="rect">
                <a:avLst/>
              </a:prstGeom>
              <a:blipFill>
                <a:blip r:embed="rId13"/>
                <a:stretch>
                  <a:fillRect l="-689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TW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F4531D47-38E2-9F48-A30F-9D4E704AC537}"/>
                  </a:ext>
                </a:extLst>
              </p:cNvPr>
              <p:cNvSpPr/>
              <p:nvPr/>
            </p:nvSpPr>
            <p:spPr>
              <a:xfrm>
                <a:off x="3470381" y="4554563"/>
                <a:ext cx="344384" cy="534390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F4531D47-38E2-9F48-A30F-9D4E704AC5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0381" y="4554563"/>
                <a:ext cx="344384" cy="534390"/>
              </a:xfrm>
              <a:prstGeom prst="rect">
                <a:avLst/>
              </a:prstGeom>
              <a:blipFill>
                <a:blip r:embed="rId14"/>
                <a:stretch>
                  <a:fillRect l="-344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TW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BB79CE8-AD76-AF46-BD71-B57A1F86233E}"/>
              </a:ext>
            </a:extLst>
          </p:cNvPr>
          <p:cNvCxnSpPr>
            <a:stCxn id="6" idx="0"/>
            <a:endCxn id="17" idx="2"/>
          </p:cNvCxnSpPr>
          <p:nvPr/>
        </p:nvCxnSpPr>
        <p:spPr>
          <a:xfrm flipH="1" flipV="1">
            <a:off x="368889" y="5095541"/>
            <a:ext cx="396728" cy="287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42D3B2E-9FFA-B148-8375-3D2E94EFCBEC}"/>
              </a:ext>
            </a:extLst>
          </p:cNvPr>
          <p:cNvCxnSpPr>
            <a:stCxn id="6" idx="0"/>
            <a:endCxn id="23" idx="2"/>
          </p:cNvCxnSpPr>
          <p:nvPr/>
        </p:nvCxnSpPr>
        <p:spPr>
          <a:xfrm flipV="1">
            <a:off x="765617" y="5073126"/>
            <a:ext cx="2110105" cy="3101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DD0D7AD-A02B-0741-A659-95039CD2FAA9}"/>
              </a:ext>
            </a:extLst>
          </p:cNvPr>
          <p:cNvCxnSpPr>
            <a:cxnSpLocks/>
            <a:stCxn id="7" idx="0"/>
            <a:endCxn id="18" idx="2"/>
          </p:cNvCxnSpPr>
          <p:nvPr/>
        </p:nvCxnSpPr>
        <p:spPr>
          <a:xfrm flipH="1" flipV="1">
            <a:off x="756595" y="5092978"/>
            <a:ext cx="1252557" cy="290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4A33767-78B7-3440-8A7C-3C85DFAEAB9B}"/>
              </a:ext>
            </a:extLst>
          </p:cNvPr>
          <p:cNvCxnSpPr>
            <a:stCxn id="7" idx="0"/>
            <a:endCxn id="24" idx="2"/>
          </p:cNvCxnSpPr>
          <p:nvPr/>
        </p:nvCxnSpPr>
        <p:spPr>
          <a:xfrm flipV="1">
            <a:off x="2009152" y="5090869"/>
            <a:ext cx="1252861" cy="292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304F295-DDD8-1E4B-A82E-98EE525C83D8}"/>
              </a:ext>
            </a:extLst>
          </p:cNvPr>
          <p:cNvCxnSpPr>
            <a:stCxn id="8" idx="0"/>
            <a:endCxn id="19" idx="2"/>
          </p:cNvCxnSpPr>
          <p:nvPr/>
        </p:nvCxnSpPr>
        <p:spPr>
          <a:xfrm flipH="1" flipV="1">
            <a:off x="1175081" y="5092682"/>
            <a:ext cx="2075970" cy="2793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4F344A0-B2EF-F941-9889-2C2E9B583A9B}"/>
              </a:ext>
            </a:extLst>
          </p:cNvPr>
          <p:cNvCxnSpPr>
            <a:stCxn id="8" idx="0"/>
            <a:endCxn id="25" idx="2"/>
          </p:cNvCxnSpPr>
          <p:nvPr/>
        </p:nvCxnSpPr>
        <p:spPr>
          <a:xfrm flipV="1">
            <a:off x="3251051" y="5088953"/>
            <a:ext cx="391522" cy="2830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0E69F1D9-1E31-1749-A0E0-0843C5E70358}"/>
              </a:ext>
            </a:extLst>
          </p:cNvPr>
          <p:cNvSpPr/>
          <p:nvPr/>
        </p:nvSpPr>
        <p:spPr>
          <a:xfrm>
            <a:off x="1496079" y="4235102"/>
            <a:ext cx="106878" cy="10687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2804683-A368-A745-B134-44C1335BA46D}"/>
                  </a:ext>
                </a:extLst>
              </p:cNvPr>
              <p:cNvSpPr txBox="1"/>
              <p:nvPr/>
            </p:nvSpPr>
            <p:spPr>
              <a:xfrm>
                <a:off x="1098983" y="3860432"/>
                <a:ext cx="5752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2804683-A368-A745-B134-44C1335BA4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983" y="3860432"/>
                <a:ext cx="575221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TW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33C51CE-CF0B-4F4E-BAEB-5AD4E93C9767}"/>
              </a:ext>
            </a:extLst>
          </p:cNvPr>
          <p:cNvCxnSpPr>
            <a:cxnSpLocks/>
            <a:stCxn id="19" idx="0"/>
            <a:endCxn id="33" idx="5"/>
          </p:cNvCxnSpPr>
          <p:nvPr/>
        </p:nvCxnSpPr>
        <p:spPr>
          <a:xfrm flipV="1">
            <a:off x="1175081" y="4326328"/>
            <a:ext cx="412224" cy="2319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6709C81-8F12-7344-BA62-02E66A893DFC}"/>
              </a:ext>
            </a:extLst>
          </p:cNvPr>
          <p:cNvCxnSpPr>
            <a:cxnSpLocks/>
            <a:stCxn id="20" idx="0"/>
            <a:endCxn id="33" idx="3"/>
          </p:cNvCxnSpPr>
          <p:nvPr/>
        </p:nvCxnSpPr>
        <p:spPr>
          <a:xfrm flipH="1" flipV="1">
            <a:off x="1511731" y="4326328"/>
            <a:ext cx="128219" cy="2388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DB63B409-D54F-3D4E-8946-29E56DA6A51B}"/>
              </a:ext>
            </a:extLst>
          </p:cNvPr>
          <p:cNvSpPr/>
          <p:nvPr/>
        </p:nvSpPr>
        <p:spPr>
          <a:xfrm>
            <a:off x="974485" y="4558292"/>
            <a:ext cx="396538" cy="54922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EFAC8819-EA22-5442-A343-2C1A4289769D}"/>
              </a:ext>
            </a:extLst>
          </p:cNvPr>
          <p:cNvSpPr/>
          <p:nvPr/>
        </p:nvSpPr>
        <p:spPr>
          <a:xfrm>
            <a:off x="1945366" y="4233123"/>
            <a:ext cx="106878" cy="10687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40E05BD-E67B-FB48-8424-CC5F425EC83B}"/>
                  </a:ext>
                </a:extLst>
              </p:cNvPr>
              <p:cNvSpPr txBox="1"/>
              <p:nvPr/>
            </p:nvSpPr>
            <p:spPr>
              <a:xfrm>
                <a:off x="1548268" y="3882203"/>
                <a:ext cx="5752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40E05BD-E67B-FB48-8424-CC5F425EC8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8268" y="3882203"/>
                <a:ext cx="575221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TW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Oval 42">
            <a:extLst>
              <a:ext uri="{FF2B5EF4-FFF2-40B4-BE49-F238E27FC236}">
                <a16:creationId xmlns:a16="http://schemas.microsoft.com/office/drawing/2014/main" id="{B38817C0-96F3-EC42-9BC3-B06CF0A18388}"/>
              </a:ext>
            </a:extLst>
          </p:cNvPr>
          <p:cNvSpPr/>
          <p:nvPr/>
        </p:nvSpPr>
        <p:spPr>
          <a:xfrm>
            <a:off x="2477770" y="4230424"/>
            <a:ext cx="106878" cy="10687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662AE816-8A6D-2745-A05E-E44F6BF74F1D}"/>
                  </a:ext>
                </a:extLst>
              </p:cNvPr>
              <p:cNvSpPr txBox="1"/>
              <p:nvPr/>
            </p:nvSpPr>
            <p:spPr>
              <a:xfrm>
                <a:off x="2092550" y="3879504"/>
                <a:ext cx="5752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662AE816-8A6D-2745-A05E-E44F6BF74F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2550" y="3879504"/>
                <a:ext cx="575221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TW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ABC14A6-6A7B-A44A-8414-50065C4CE716}"/>
              </a:ext>
            </a:extLst>
          </p:cNvPr>
          <p:cNvCxnSpPr>
            <a:cxnSpLocks/>
            <a:stCxn id="21" idx="0"/>
            <a:endCxn id="41" idx="4"/>
          </p:cNvCxnSpPr>
          <p:nvPr/>
        </p:nvCxnSpPr>
        <p:spPr>
          <a:xfrm flipH="1" flipV="1">
            <a:off x="1998805" y="4340001"/>
            <a:ext cx="28164" cy="2185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D0B99FA6-033D-0C42-B720-2B66E9EEA8A2}"/>
              </a:ext>
            </a:extLst>
          </p:cNvPr>
          <p:cNvCxnSpPr>
            <a:stCxn id="40" idx="0"/>
            <a:endCxn id="41" idx="5"/>
          </p:cNvCxnSpPr>
          <p:nvPr/>
        </p:nvCxnSpPr>
        <p:spPr>
          <a:xfrm flipV="1">
            <a:off x="1172754" y="4324349"/>
            <a:ext cx="863838" cy="2339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D830F4A9-FA1D-844F-86B7-C40EC3FD01BF}"/>
              </a:ext>
            </a:extLst>
          </p:cNvPr>
          <p:cNvCxnSpPr>
            <a:stCxn id="40" idx="0"/>
            <a:endCxn id="43" idx="4"/>
          </p:cNvCxnSpPr>
          <p:nvPr/>
        </p:nvCxnSpPr>
        <p:spPr>
          <a:xfrm flipV="1">
            <a:off x="1172754" y="4337302"/>
            <a:ext cx="1358455" cy="2209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424DC74D-5AA8-7F4D-BBED-1CF1CD658D73}"/>
              </a:ext>
            </a:extLst>
          </p:cNvPr>
          <p:cNvCxnSpPr>
            <a:stCxn id="22" idx="0"/>
            <a:endCxn id="43" idx="4"/>
          </p:cNvCxnSpPr>
          <p:nvPr/>
        </p:nvCxnSpPr>
        <p:spPr>
          <a:xfrm flipV="1">
            <a:off x="2405794" y="4337302"/>
            <a:ext cx="125415" cy="2172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10D7F0F7-2547-7C4A-8217-61147C420713}"/>
              </a:ext>
            </a:extLst>
          </p:cNvPr>
          <p:cNvSpPr/>
          <p:nvPr/>
        </p:nvSpPr>
        <p:spPr>
          <a:xfrm>
            <a:off x="1494678" y="2626712"/>
            <a:ext cx="106878" cy="10687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44B9D664-AA1A-BD4E-B3BE-CD4BBBE4C2D8}"/>
                  </a:ext>
                </a:extLst>
              </p:cNvPr>
              <p:cNvSpPr txBox="1"/>
              <p:nvPr/>
            </p:nvSpPr>
            <p:spPr>
              <a:xfrm>
                <a:off x="1061959" y="2335169"/>
                <a:ext cx="5805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44B9D664-AA1A-BD4E-B3BE-CD4BBBE4C2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1959" y="2335169"/>
                <a:ext cx="580544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TW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Oval 56">
            <a:extLst>
              <a:ext uri="{FF2B5EF4-FFF2-40B4-BE49-F238E27FC236}">
                <a16:creationId xmlns:a16="http://schemas.microsoft.com/office/drawing/2014/main" id="{9AB4FD4C-FBA2-0D44-A458-12CE29C6E67C}"/>
              </a:ext>
            </a:extLst>
          </p:cNvPr>
          <p:cNvSpPr/>
          <p:nvPr/>
        </p:nvSpPr>
        <p:spPr>
          <a:xfrm>
            <a:off x="1943963" y="2980991"/>
            <a:ext cx="106878" cy="10687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FAA2BDA7-0B4D-3943-B204-C8C54CC763B0}"/>
                  </a:ext>
                </a:extLst>
              </p:cNvPr>
              <p:cNvSpPr txBox="1"/>
              <p:nvPr/>
            </p:nvSpPr>
            <p:spPr>
              <a:xfrm>
                <a:off x="1523116" y="2653821"/>
                <a:ext cx="5805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FAA2BDA7-0B4D-3943-B204-C8C54CC763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3116" y="2653821"/>
                <a:ext cx="580544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TW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Oval 58">
            <a:extLst>
              <a:ext uri="{FF2B5EF4-FFF2-40B4-BE49-F238E27FC236}">
                <a16:creationId xmlns:a16="http://schemas.microsoft.com/office/drawing/2014/main" id="{532696B2-4009-FE40-94DC-5BF22774DCD3}"/>
              </a:ext>
            </a:extLst>
          </p:cNvPr>
          <p:cNvSpPr/>
          <p:nvPr/>
        </p:nvSpPr>
        <p:spPr>
          <a:xfrm>
            <a:off x="2476367" y="3370176"/>
            <a:ext cx="106878" cy="10687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265D4571-1D7D-FA44-86A0-F4246F56E392}"/>
                  </a:ext>
                </a:extLst>
              </p:cNvPr>
              <p:cNvSpPr txBox="1"/>
              <p:nvPr/>
            </p:nvSpPr>
            <p:spPr>
              <a:xfrm>
                <a:off x="2067396" y="3043006"/>
                <a:ext cx="5805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265D4571-1D7D-FA44-86A0-F4246F56E3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7396" y="3043006"/>
                <a:ext cx="580544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TW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10DA662A-C412-3B4E-A204-DB59FF13F17A}"/>
              </a:ext>
            </a:extLst>
          </p:cNvPr>
          <p:cNvCxnSpPr>
            <a:cxnSpLocks/>
            <a:stCxn id="33" idx="0"/>
            <a:endCxn id="55" idx="4"/>
          </p:cNvCxnSpPr>
          <p:nvPr/>
        </p:nvCxnSpPr>
        <p:spPr>
          <a:xfrm flipH="1" flipV="1">
            <a:off x="1548117" y="2733590"/>
            <a:ext cx="1401" cy="1501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0E4D7B31-A793-0E42-A9EE-6C88BFC835A4}"/>
              </a:ext>
            </a:extLst>
          </p:cNvPr>
          <p:cNvCxnSpPr>
            <a:cxnSpLocks/>
            <a:stCxn id="41" idx="0"/>
            <a:endCxn id="57" idx="4"/>
          </p:cNvCxnSpPr>
          <p:nvPr/>
        </p:nvCxnSpPr>
        <p:spPr>
          <a:xfrm flipH="1" flipV="1">
            <a:off x="1997402" y="3087869"/>
            <a:ext cx="1403" cy="1145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9EE838E7-DA6D-6F4D-BDFC-B105C4150BE0}"/>
              </a:ext>
            </a:extLst>
          </p:cNvPr>
          <p:cNvCxnSpPr>
            <a:stCxn id="43" idx="0"/>
            <a:endCxn id="59" idx="4"/>
          </p:cNvCxnSpPr>
          <p:nvPr/>
        </p:nvCxnSpPr>
        <p:spPr>
          <a:xfrm flipH="1" flipV="1">
            <a:off x="2529806" y="3477054"/>
            <a:ext cx="1403" cy="753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C09531FA-4EBF-9646-B704-A9DC2FA7B753}"/>
              </a:ext>
            </a:extLst>
          </p:cNvPr>
          <p:cNvSpPr/>
          <p:nvPr/>
        </p:nvSpPr>
        <p:spPr>
          <a:xfrm>
            <a:off x="1360277" y="3642184"/>
            <a:ext cx="1294158" cy="296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Softmax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95F255CF-4C2B-D44D-925E-EE860829A29A}"/>
              </a:ext>
            </a:extLst>
          </p:cNvPr>
          <p:cNvCxnSpPr>
            <a:cxnSpLocks/>
            <a:stCxn id="55" idx="6"/>
            <a:endCxn id="99" idx="1"/>
          </p:cNvCxnSpPr>
          <p:nvPr/>
        </p:nvCxnSpPr>
        <p:spPr>
          <a:xfrm flipV="1">
            <a:off x="1601556" y="2655735"/>
            <a:ext cx="1158971" cy="24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B9FA6B8D-8D50-4842-A741-C7B11E38E7B1}"/>
                  </a:ext>
                </a:extLst>
              </p:cNvPr>
              <p:cNvSpPr/>
              <p:nvPr/>
            </p:nvSpPr>
            <p:spPr>
              <a:xfrm>
                <a:off x="2760527" y="2536982"/>
                <a:ext cx="237506" cy="23750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46038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B9FA6B8D-8D50-4842-A741-C7B11E38E7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0527" y="2536982"/>
                <a:ext cx="237506" cy="237506"/>
              </a:xfrm>
              <a:prstGeom prst="rect">
                <a:avLst/>
              </a:prstGeom>
              <a:blipFill>
                <a:blip r:embed="rId21"/>
                <a:stretch>
                  <a:fillRect l="-4545" r="-4545" b="-4545"/>
                </a:stretch>
              </a:blipFill>
            </p:spPr>
            <p:txBody>
              <a:bodyPr/>
              <a:lstStyle/>
              <a:p>
                <a:r>
                  <a:rPr lang="en-TW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28E28DE6-B416-6547-85CB-A73EBB6D9DAD}"/>
              </a:ext>
            </a:extLst>
          </p:cNvPr>
          <p:cNvCxnSpPr>
            <a:stCxn id="23" idx="0"/>
            <a:endCxn id="99" idx="2"/>
          </p:cNvCxnSpPr>
          <p:nvPr/>
        </p:nvCxnSpPr>
        <p:spPr>
          <a:xfrm flipV="1">
            <a:off x="2875722" y="2774488"/>
            <a:ext cx="3558" cy="17642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AE276902-4243-3D4C-BD41-B561D77BC8FA}"/>
                  </a:ext>
                </a:extLst>
              </p:cNvPr>
              <p:cNvSpPr/>
              <p:nvPr/>
            </p:nvSpPr>
            <p:spPr>
              <a:xfrm>
                <a:off x="3139728" y="2904400"/>
                <a:ext cx="237506" cy="23750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46038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AE276902-4243-3D4C-BD41-B561D77BC8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9728" y="2904400"/>
                <a:ext cx="237506" cy="237506"/>
              </a:xfrm>
              <a:prstGeom prst="rect">
                <a:avLst/>
              </a:prstGeom>
              <a:blipFill>
                <a:blip r:embed="rId22"/>
                <a:stretch>
                  <a:fillRect l="-9524" r="-4762" b="-4545"/>
                </a:stretch>
              </a:blipFill>
            </p:spPr>
            <p:txBody>
              <a:bodyPr/>
              <a:lstStyle/>
              <a:p>
                <a:r>
                  <a:rPr lang="en-TW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FCABA480-9FA4-3A45-BFE1-0641C7E3CC63}"/>
              </a:ext>
            </a:extLst>
          </p:cNvPr>
          <p:cNvCxnSpPr>
            <a:cxnSpLocks/>
            <a:stCxn id="57" idx="6"/>
            <a:endCxn id="104" idx="1"/>
          </p:cNvCxnSpPr>
          <p:nvPr/>
        </p:nvCxnSpPr>
        <p:spPr>
          <a:xfrm flipV="1">
            <a:off x="2050841" y="3023153"/>
            <a:ext cx="1088887" cy="112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C03F2F22-44A2-F04D-9D1F-119FF128FE60}"/>
              </a:ext>
            </a:extLst>
          </p:cNvPr>
          <p:cNvCxnSpPr>
            <a:stCxn id="24" idx="0"/>
            <a:endCxn id="104" idx="2"/>
          </p:cNvCxnSpPr>
          <p:nvPr/>
        </p:nvCxnSpPr>
        <p:spPr>
          <a:xfrm flipH="1" flipV="1">
            <a:off x="3258481" y="3141906"/>
            <a:ext cx="3532" cy="1414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id="{B2A09AD4-2096-364D-BFFC-59BCF7555C25}"/>
                  </a:ext>
                </a:extLst>
              </p:cNvPr>
              <p:cNvSpPr/>
              <p:nvPr/>
            </p:nvSpPr>
            <p:spPr>
              <a:xfrm>
                <a:off x="3528109" y="3304862"/>
                <a:ext cx="237506" cy="23750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46038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id="{B2A09AD4-2096-364D-BFFC-59BCF7555C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8109" y="3304862"/>
                <a:ext cx="237506" cy="237506"/>
              </a:xfrm>
              <a:prstGeom prst="rect">
                <a:avLst/>
              </a:prstGeom>
              <a:blipFill>
                <a:blip r:embed="rId23"/>
                <a:stretch>
                  <a:fillRect l="-4545" r="-4545" b="-4762"/>
                </a:stretch>
              </a:blipFill>
            </p:spPr>
            <p:txBody>
              <a:bodyPr/>
              <a:lstStyle/>
              <a:p>
                <a:r>
                  <a:rPr lang="en-TW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F0325612-5155-C842-BE27-B2B88F374836}"/>
              </a:ext>
            </a:extLst>
          </p:cNvPr>
          <p:cNvCxnSpPr>
            <a:stCxn id="59" idx="6"/>
            <a:endCxn id="111" idx="1"/>
          </p:cNvCxnSpPr>
          <p:nvPr/>
        </p:nvCxnSpPr>
        <p:spPr>
          <a:xfrm>
            <a:off x="2583245" y="3423615"/>
            <a:ext cx="9448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FDCFC33F-AA32-5C44-B74C-F738F260B61B}"/>
              </a:ext>
            </a:extLst>
          </p:cNvPr>
          <p:cNvCxnSpPr>
            <a:stCxn id="25" idx="0"/>
            <a:endCxn id="111" idx="2"/>
          </p:cNvCxnSpPr>
          <p:nvPr/>
        </p:nvCxnSpPr>
        <p:spPr>
          <a:xfrm flipV="1">
            <a:off x="3642573" y="3542368"/>
            <a:ext cx="4289" cy="1012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25F24489-636D-6240-A403-82066798FD78}"/>
                  </a:ext>
                </a:extLst>
              </p:cNvPr>
              <p:cNvSpPr/>
              <p:nvPr/>
            </p:nvSpPr>
            <p:spPr>
              <a:xfrm>
                <a:off x="3528109" y="2532966"/>
                <a:ext cx="237506" cy="23750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46038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25F24489-636D-6240-A403-82066798FD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8109" y="2532966"/>
                <a:ext cx="237506" cy="237506"/>
              </a:xfrm>
              <a:prstGeom prst="rect">
                <a:avLst/>
              </a:prstGeom>
              <a:blipFill>
                <a:blip r:embed="rId24"/>
                <a:stretch>
                  <a:fillRect l="-9091" r="-9091" b="-9524"/>
                </a:stretch>
              </a:blipFill>
            </p:spPr>
            <p:txBody>
              <a:bodyPr/>
              <a:lstStyle/>
              <a:p>
                <a:r>
                  <a:rPr lang="en-TW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949B5BE4-A42A-AF4C-AA84-D5DDD845AA7C}"/>
              </a:ext>
            </a:extLst>
          </p:cNvPr>
          <p:cNvCxnSpPr>
            <a:stCxn id="99" idx="3"/>
            <a:endCxn id="118" idx="1"/>
          </p:cNvCxnSpPr>
          <p:nvPr/>
        </p:nvCxnSpPr>
        <p:spPr>
          <a:xfrm flipV="1">
            <a:off x="2998033" y="2651719"/>
            <a:ext cx="530076" cy="4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BCB06700-1DB5-B545-A93D-A328DC713007}"/>
              </a:ext>
            </a:extLst>
          </p:cNvPr>
          <p:cNvCxnSpPr>
            <a:stCxn id="104" idx="0"/>
            <a:endCxn id="118" idx="2"/>
          </p:cNvCxnSpPr>
          <p:nvPr/>
        </p:nvCxnSpPr>
        <p:spPr>
          <a:xfrm flipV="1">
            <a:off x="3258481" y="2770472"/>
            <a:ext cx="388381" cy="133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089214F5-1A0F-EE4C-B295-DFBD55B5029A}"/>
              </a:ext>
            </a:extLst>
          </p:cNvPr>
          <p:cNvCxnSpPr>
            <a:stCxn id="111" idx="0"/>
            <a:endCxn id="118" idx="2"/>
          </p:cNvCxnSpPr>
          <p:nvPr/>
        </p:nvCxnSpPr>
        <p:spPr>
          <a:xfrm flipV="1">
            <a:off x="3646862" y="2770472"/>
            <a:ext cx="0" cy="534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0" name="Rectangle 129">
                <a:extLst>
                  <a:ext uri="{FF2B5EF4-FFF2-40B4-BE49-F238E27FC236}">
                    <a16:creationId xmlns:a16="http://schemas.microsoft.com/office/drawing/2014/main" id="{3FFD8917-167C-B941-914A-1BE71332AC37}"/>
                  </a:ext>
                </a:extLst>
              </p:cNvPr>
              <p:cNvSpPr/>
              <p:nvPr/>
            </p:nvSpPr>
            <p:spPr>
              <a:xfrm>
                <a:off x="3467795" y="1618866"/>
                <a:ext cx="344384" cy="53439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0" name="Rectangle 129">
                <a:extLst>
                  <a:ext uri="{FF2B5EF4-FFF2-40B4-BE49-F238E27FC236}">
                    <a16:creationId xmlns:a16="http://schemas.microsoft.com/office/drawing/2014/main" id="{3FFD8917-167C-B941-914A-1BE71332AC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7795" y="1618866"/>
                <a:ext cx="344384" cy="534390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TW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26BBAD79-75B5-0847-8911-E5F65892AE58}"/>
              </a:ext>
            </a:extLst>
          </p:cNvPr>
          <p:cNvCxnSpPr>
            <a:stCxn id="118" idx="0"/>
            <a:endCxn id="130" idx="2"/>
          </p:cNvCxnSpPr>
          <p:nvPr/>
        </p:nvCxnSpPr>
        <p:spPr>
          <a:xfrm flipH="1" flipV="1">
            <a:off x="3639987" y="2153256"/>
            <a:ext cx="6875" cy="379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3" name="Rectangle 132">
            <a:extLst>
              <a:ext uri="{FF2B5EF4-FFF2-40B4-BE49-F238E27FC236}">
                <a16:creationId xmlns:a16="http://schemas.microsoft.com/office/drawing/2014/main" id="{38F7E340-51B6-4644-AEB7-A2757992140B}"/>
              </a:ext>
            </a:extLst>
          </p:cNvPr>
          <p:cNvSpPr/>
          <p:nvPr/>
        </p:nvSpPr>
        <p:spPr>
          <a:xfrm>
            <a:off x="51508" y="2401597"/>
            <a:ext cx="9537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Encoder</a:t>
            </a:r>
          </a:p>
        </p:txBody>
      </p:sp>
    </p:spTree>
    <p:extLst>
      <p:ext uri="{BB962C8B-B14F-4D97-AF65-F5344CB8AC3E}">
        <p14:creationId xmlns:p14="http://schemas.microsoft.com/office/powerpoint/2010/main" val="1458478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33" grpId="0" animBg="1"/>
      <p:bldP spid="34" grpId="0"/>
      <p:bldP spid="40" grpId="0" animBg="1"/>
      <p:bldP spid="41" grpId="0" animBg="1"/>
      <p:bldP spid="42" grpId="0"/>
      <p:bldP spid="43" grpId="0" animBg="1"/>
      <p:bldP spid="44" grpId="0"/>
      <p:bldP spid="55" grpId="0" animBg="1"/>
      <p:bldP spid="56" grpId="0"/>
      <p:bldP spid="56" grpId="1"/>
      <p:bldP spid="57" grpId="0" animBg="1"/>
      <p:bldP spid="58" grpId="0"/>
      <p:bldP spid="58" grpId="1"/>
      <p:bldP spid="59" grpId="0" animBg="1"/>
      <p:bldP spid="60" grpId="0"/>
      <p:bldP spid="60" grpId="1"/>
      <p:bldP spid="54" grpId="0" animBg="1"/>
      <p:bldP spid="99" grpId="0" animBg="1"/>
      <p:bldP spid="104" grpId="0" animBg="1"/>
      <p:bldP spid="111" grpId="0" animBg="1"/>
      <p:bldP spid="118" grpId="0" animBg="1"/>
      <p:bldP spid="13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A074A-D664-854A-9D41-02BA95B76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TW" dirty="0"/>
              <a:t>Multi-head self-attention at encoder</a:t>
            </a:r>
          </a:p>
        </p:txBody>
      </p:sp>
      <p:pic>
        <p:nvPicPr>
          <p:cNvPr id="73" name="Content Placeholder 72">
            <a:extLst>
              <a:ext uri="{FF2B5EF4-FFF2-40B4-BE49-F238E27FC236}">
                <a16:creationId xmlns:a16="http://schemas.microsoft.com/office/drawing/2014/main" id="{17E10498-5C68-2449-8C5C-853B151080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954" y="1417638"/>
            <a:ext cx="3490877" cy="4525963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E34888-ED8B-B44F-830A-6BA29BC34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13B59-6E60-4B88-BE39-34DD2E63E1C4}" type="datetime1">
              <a:rPr lang="en-US" altLang="zh-TW" smtClean="0"/>
              <a:pPr/>
              <a:t>12/29/20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4BF89A-10EB-6C4E-912D-684AFCF7B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5383D-9AEA-4E07-9684-88A004FCDD81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74" name="Content Placeholder 2">
            <a:extLst>
              <a:ext uri="{FF2B5EF4-FFF2-40B4-BE49-F238E27FC236}">
                <a16:creationId xmlns:a16="http://schemas.microsoft.com/office/drawing/2014/main" id="{300276AA-D09B-2E41-9A3F-8173D3774E41}"/>
              </a:ext>
            </a:extLst>
          </p:cNvPr>
          <p:cNvSpPr txBox="1">
            <a:spLocks/>
          </p:cNvSpPr>
          <p:nvPr/>
        </p:nvSpPr>
        <p:spPr>
          <a:xfrm>
            <a:off x="3668832" y="1600200"/>
            <a:ext cx="5475168" cy="4837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5" name="Content Placeholder 2">
                <a:extLst>
                  <a:ext uri="{FF2B5EF4-FFF2-40B4-BE49-F238E27FC236}">
                    <a16:creationId xmlns:a16="http://schemas.microsoft.com/office/drawing/2014/main" id="{DD856A2A-1615-3947-A3DF-FC0E3AC7C72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82608" y="1600200"/>
                <a:ext cx="4430771" cy="483750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Multi-head attention computes attention multiple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/>
                  <a:t>) times in parallel</a:t>
                </a:r>
              </a:p>
              <a:p>
                <a:r>
                  <a:rPr lang="en-US" dirty="0"/>
                  <a:t>The independent attention outputs are concatenated and linearly transformed into the expected dimensions</a:t>
                </a:r>
              </a:p>
            </p:txBody>
          </p:sp>
        </mc:Choice>
        <mc:Fallback>
          <p:sp>
            <p:nvSpPr>
              <p:cNvPr id="75" name="Content Placeholder 2">
                <a:extLst>
                  <a:ext uri="{FF2B5EF4-FFF2-40B4-BE49-F238E27FC236}">
                    <a16:creationId xmlns:a16="http://schemas.microsoft.com/office/drawing/2014/main" id="{DD856A2A-1615-3947-A3DF-FC0E3AC7C7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2608" y="1600200"/>
                <a:ext cx="4430771" cy="4837504"/>
              </a:xfrm>
              <a:prstGeom prst="rect">
                <a:avLst/>
              </a:prstGeom>
              <a:blipFill>
                <a:blip r:embed="rId3"/>
                <a:stretch>
                  <a:fillRect l="-3143" t="-2887"/>
                </a:stretch>
              </a:blipFill>
            </p:spPr>
            <p:txBody>
              <a:bodyPr/>
              <a:lstStyle/>
              <a:p>
                <a:r>
                  <a:rPr lang="en-TW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5618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ACDF0-A1D0-2B48-A2C7-154C420BB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Multi-layer self-attention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A3D40-69C8-BF4F-AECC-B082119B0D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82608" y="1600200"/>
            <a:ext cx="5061391" cy="45259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Each input token is “encoded” as one vector</a:t>
            </a:r>
          </a:p>
          <a:p>
            <a:r>
              <a:rPr lang="en-US" dirty="0"/>
              <a:t>We may stack many layers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7FF59F-A6AC-5643-A0D5-E24B8708C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13B59-6E60-4B88-BE39-34DD2E63E1C4}" type="datetime1">
              <a:rPr lang="en-US" altLang="zh-TW" smtClean="0"/>
              <a:pPr/>
              <a:t>12/29/20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879E60-F680-C34E-A76C-D2FFF4990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5383D-9AEA-4E07-9684-88A004FCDD81}" type="slidenum">
              <a:rPr lang="en-US" smtClean="0"/>
              <a:pPr/>
              <a:t>16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3EBE89AC-DC91-4E47-B67C-262F7BB36848}"/>
                  </a:ext>
                </a:extLst>
              </p:cNvPr>
              <p:cNvSpPr/>
              <p:nvPr/>
            </p:nvSpPr>
            <p:spPr>
              <a:xfrm>
                <a:off x="581550" y="4797191"/>
                <a:ext cx="344384" cy="53439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3EBE89AC-DC91-4E47-B67C-262F7BB368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550" y="4797191"/>
                <a:ext cx="344384" cy="534390"/>
              </a:xfrm>
              <a:prstGeom prst="rect">
                <a:avLst/>
              </a:prstGeom>
              <a:blipFill>
                <a:blip r:embed="rId2"/>
                <a:stretch>
                  <a:fillRect l="-1000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52C39339-27EC-1F48-B7FF-E8C664825192}"/>
                  </a:ext>
                </a:extLst>
              </p:cNvPr>
              <p:cNvSpPr/>
              <p:nvPr/>
            </p:nvSpPr>
            <p:spPr>
              <a:xfrm>
                <a:off x="1825085" y="4797191"/>
                <a:ext cx="344384" cy="53439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52C39339-27EC-1F48-B7FF-E8C6648251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5085" y="4797191"/>
                <a:ext cx="344384" cy="534390"/>
              </a:xfrm>
              <a:prstGeom prst="rect">
                <a:avLst/>
              </a:prstGeom>
              <a:blipFill>
                <a:blip r:embed="rId3"/>
                <a:stretch>
                  <a:fillRect l="-1000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BC005773-9AC7-3C4B-A383-9FF836190C20}"/>
                  </a:ext>
                </a:extLst>
              </p:cNvPr>
              <p:cNvSpPr/>
              <p:nvPr/>
            </p:nvSpPr>
            <p:spPr>
              <a:xfrm>
                <a:off x="3078859" y="4785924"/>
                <a:ext cx="344384" cy="53439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BC005773-9AC7-3C4B-A383-9FF836190C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8859" y="4785924"/>
                <a:ext cx="344384" cy="534390"/>
              </a:xfrm>
              <a:prstGeom prst="rect">
                <a:avLst/>
              </a:prstGeom>
              <a:blipFill>
                <a:blip r:embed="rId4"/>
                <a:stretch>
                  <a:fillRect l="-645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213E6DDA-580E-6B4D-B7D5-421CF63E7C0F}"/>
              </a:ext>
            </a:extLst>
          </p:cNvPr>
          <p:cNvSpPr txBox="1"/>
          <p:nvPr/>
        </p:nvSpPr>
        <p:spPr>
          <a:xfrm>
            <a:off x="553363" y="542361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你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5BAD4F-29F5-DE41-A024-082291DA5EF7}"/>
              </a:ext>
            </a:extLst>
          </p:cNvPr>
          <p:cNvSpPr txBox="1"/>
          <p:nvPr/>
        </p:nvSpPr>
        <p:spPr>
          <a:xfrm>
            <a:off x="1777582" y="542151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好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D510AC9-A22B-204E-94D1-2C649592CB7E}"/>
              </a:ext>
            </a:extLst>
          </p:cNvPr>
          <p:cNvSpPr txBox="1"/>
          <p:nvPr/>
        </p:nvSpPr>
        <p:spPr>
          <a:xfrm>
            <a:off x="3019481" y="5417769"/>
            <a:ext cx="460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嗎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15AE16C-711E-3742-9AD3-F98AC9237DFF}"/>
              </a:ext>
            </a:extLst>
          </p:cNvPr>
          <p:cNvSpPr/>
          <p:nvPr/>
        </p:nvSpPr>
        <p:spPr>
          <a:xfrm>
            <a:off x="118753" y="1417638"/>
            <a:ext cx="3856978" cy="3270831"/>
          </a:xfrm>
          <a:prstGeom prst="rect">
            <a:avLst/>
          </a:prstGeom>
          <a:noFill/>
          <a:ln w="2857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Rectangle 129">
                <a:extLst>
                  <a:ext uri="{FF2B5EF4-FFF2-40B4-BE49-F238E27FC236}">
                    <a16:creationId xmlns:a16="http://schemas.microsoft.com/office/drawing/2014/main" id="{3FFD8917-167C-B941-914A-1BE71332AC37}"/>
                  </a:ext>
                </a:extLst>
              </p:cNvPr>
              <p:cNvSpPr/>
              <p:nvPr/>
            </p:nvSpPr>
            <p:spPr>
              <a:xfrm>
                <a:off x="3078859" y="3878482"/>
                <a:ext cx="344384" cy="53439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0" name="Rectangle 129">
                <a:extLst>
                  <a:ext uri="{FF2B5EF4-FFF2-40B4-BE49-F238E27FC236}">
                    <a16:creationId xmlns:a16="http://schemas.microsoft.com/office/drawing/2014/main" id="{3FFD8917-167C-B941-914A-1BE71332AC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8859" y="3878482"/>
                <a:ext cx="344384" cy="53439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E64FDEAF-CC63-EB45-B916-AAB9CF6FC352}"/>
                  </a:ext>
                </a:extLst>
              </p:cNvPr>
              <p:cNvSpPr/>
              <p:nvPr/>
            </p:nvSpPr>
            <p:spPr>
              <a:xfrm>
                <a:off x="1813139" y="3878482"/>
                <a:ext cx="344384" cy="53439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E64FDEAF-CC63-EB45-B916-AAB9CF6FC3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3139" y="3878482"/>
                <a:ext cx="344384" cy="53439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8812A920-6B0E-F545-BA5C-CB0B64E2F10C}"/>
                  </a:ext>
                </a:extLst>
              </p:cNvPr>
              <p:cNvSpPr/>
              <p:nvPr/>
            </p:nvSpPr>
            <p:spPr>
              <a:xfrm>
                <a:off x="588920" y="3910160"/>
                <a:ext cx="344384" cy="53439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8812A920-6B0E-F545-BA5C-CB0B64E2F1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920" y="3910160"/>
                <a:ext cx="344384" cy="53439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4EBA730D-EF51-EA41-979B-D32E5A12B9A7}"/>
                  </a:ext>
                </a:extLst>
              </p:cNvPr>
              <p:cNvSpPr/>
              <p:nvPr/>
            </p:nvSpPr>
            <p:spPr>
              <a:xfrm>
                <a:off x="3078791" y="2991451"/>
                <a:ext cx="344384" cy="53439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4EBA730D-EF51-EA41-979B-D32E5A12B9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8791" y="2991451"/>
                <a:ext cx="344384" cy="534390"/>
              </a:xfrm>
              <a:prstGeom prst="rect">
                <a:avLst/>
              </a:prstGeom>
              <a:blipFill>
                <a:blip r:embed="rId8"/>
                <a:stretch>
                  <a:fillRect l="-322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6D7CC2C6-35BD-AB45-A3CF-7DB920B1D3BD}"/>
                  </a:ext>
                </a:extLst>
              </p:cNvPr>
              <p:cNvSpPr/>
              <p:nvPr/>
            </p:nvSpPr>
            <p:spPr>
              <a:xfrm>
                <a:off x="1813071" y="2991451"/>
                <a:ext cx="344384" cy="53439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6D7CC2C6-35BD-AB45-A3CF-7DB920B1D3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3071" y="2991451"/>
                <a:ext cx="344384" cy="534390"/>
              </a:xfrm>
              <a:prstGeom prst="rect">
                <a:avLst/>
              </a:prstGeom>
              <a:blipFill>
                <a:blip r:embed="rId9"/>
                <a:stretch>
                  <a:fillRect l="-6667" r="-333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6A4C24D6-777F-4549-BDE8-DD760855F966}"/>
                  </a:ext>
                </a:extLst>
              </p:cNvPr>
              <p:cNvSpPr/>
              <p:nvPr/>
            </p:nvSpPr>
            <p:spPr>
              <a:xfrm>
                <a:off x="588852" y="3023129"/>
                <a:ext cx="344384" cy="53439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6A4C24D6-777F-4549-BDE8-DD760855F9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852" y="3023129"/>
                <a:ext cx="344384" cy="534390"/>
              </a:xfrm>
              <a:prstGeom prst="rect">
                <a:avLst/>
              </a:prstGeom>
              <a:blipFill>
                <a:blip r:embed="rId10"/>
                <a:stretch>
                  <a:fillRect l="-3333" r="-333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9DC8C96-83FA-E14F-9454-2A0846759A18}"/>
                  </a:ext>
                </a:extLst>
              </p:cNvPr>
              <p:cNvSpPr txBox="1"/>
              <p:nvPr/>
            </p:nvSpPr>
            <p:spPr>
              <a:xfrm>
                <a:off x="1848696" y="1599997"/>
                <a:ext cx="3097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9DC8C96-83FA-E14F-9454-2A0846759A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8696" y="1599997"/>
                <a:ext cx="309700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51D2482A-D563-5C46-A17C-86B44D2140DE}"/>
                  </a:ext>
                </a:extLst>
              </p:cNvPr>
              <p:cNvSpPr/>
              <p:nvPr/>
            </p:nvSpPr>
            <p:spPr>
              <a:xfrm>
                <a:off x="3078791" y="2088178"/>
                <a:ext cx="344384" cy="53439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′′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51D2482A-D563-5C46-A17C-86B44D2140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8791" y="2088178"/>
                <a:ext cx="344384" cy="534390"/>
              </a:xfrm>
              <a:prstGeom prst="rect">
                <a:avLst/>
              </a:prstGeom>
              <a:blipFill>
                <a:blip r:embed="rId12"/>
                <a:stretch>
                  <a:fillRect l="-12903" r="-967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C12EEC92-8634-4248-9B93-1D5989038988}"/>
                  </a:ext>
                </a:extLst>
              </p:cNvPr>
              <p:cNvSpPr/>
              <p:nvPr/>
            </p:nvSpPr>
            <p:spPr>
              <a:xfrm>
                <a:off x="1813071" y="2088178"/>
                <a:ext cx="344384" cy="53439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′′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C12EEC92-8634-4248-9B93-1D59890389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3071" y="2088178"/>
                <a:ext cx="344384" cy="534390"/>
              </a:xfrm>
              <a:prstGeom prst="rect">
                <a:avLst/>
              </a:prstGeom>
              <a:blipFill>
                <a:blip r:embed="rId13"/>
                <a:stretch>
                  <a:fillRect l="-13333" r="-1000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A750A22E-4F24-8D40-9CE3-267B4C03076E}"/>
                  </a:ext>
                </a:extLst>
              </p:cNvPr>
              <p:cNvSpPr/>
              <p:nvPr/>
            </p:nvSpPr>
            <p:spPr>
              <a:xfrm>
                <a:off x="588852" y="2119856"/>
                <a:ext cx="344384" cy="53439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′′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A750A22E-4F24-8D40-9CE3-267B4C0307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852" y="2119856"/>
                <a:ext cx="344384" cy="534390"/>
              </a:xfrm>
              <a:prstGeom prst="rect">
                <a:avLst/>
              </a:prstGeom>
              <a:blipFill>
                <a:blip r:embed="rId14"/>
                <a:stretch>
                  <a:fillRect l="-13333" r="-1000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28731F6-64A5-2849-AA40-77CC16B4A2F5}"/>
              </a:ext>
            </a:extLst>
          </p:cNvPr>
          <p:cNvCxnSpPr>
            <a:cxnSpLocks/>
            <a:stCxn id="6" idx="0"/>
            <a:endCxn id="72" idx="2"/>
          </p:cNvCxnSpPr>
          <p:nvPr/>
        </p:nvCxnSpPr>
        <p:spPr>
          <a:xfrm flipV="1">
            <a:off x="753742" y="4444550"/>
            <a:ext cx="7370" cy="3526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7F1B494-3012-154A-BADA-A7B330B5379A}"/>
              </a:ext>
            </a:extLst>
          </p:cNvPr>
          <p:cNvCxnSpPr>
            <a:cxnSpLocks/>
            <a:stCxn id="7" idx="0"/>
            <a:endCxn id="71" idx="2"/>
          </p:cNvCxnSpPr>
          <p:nvPr/>
        </p:nvCxnSpPr>
        <p:spPr>
          <a:xfrm flipH="1" flipV="1">
            <a:off x="1985331" y="4412872"/>
            <a:ext cx="11946" cy="3843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D58CCA5-6646-4649-8C02-90C83D395BA1}"/>
              </a:ext>
            </a:extLst>
          </p:cNvPr>
          <p:cNvCxnSpPr>
            <a:stCxn id="8" idx="0"/>
            <a:endCxn id="130" idx="2"/>
          </p:cNvCxnSpPr>
          <p:nvPr/>
        </p:nvCxnSpPr>
        <p:spPr>
          <a:xfrm flipV="1">
            <a:off x="3251051" y="4412872"/>
            <a:ext cx="0" cy="3730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C978C628-C39D-AE43-8D2C-ABD055A33341}"/>
              </a:ext>
            </a:extLst>
          </p:cNvPr>
          <p:cNvCxnSpPr>
            <a:stCxn id="72" idx="0"/>
            <a:endCxn id="75" idx="2"/>
          </p:cNvCxnSpPr>
          <p:nvPr/>
        </p:nvCxnSpPr>
        <p:spPr>
          <a:xfrm flipH="1" flipV="1">
            <a:off x="761044" y="3557519"/>
            <a:ext cx="68" cy="3526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66BF1C22-D796-E647-999D-C95F31FEBD27}"/>
              </a:ext>
            </a:extLst>
          </p:cNvPr>
          <p:cNvCxnSpPr>
            <a:stCxn id="71" idx="0"/>
            <a:endCxn id="74" idx="2"/>
          </p:cNvCxnSpPr>
          <p:nvPr/>
        </p:nvCxnSpPr>
        <p:spPr>
          <a:xfrm flipH="1" flipV="1">
            <a:off x="1985263" y="3525841"/>
            <a:ext cx="68" cy="3526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BD036407-5987-8E48-954B-FF7665B5579A}"/>
              </a:ext>
            </a:extLst>
          </p:cNvPr>
          <p:cNvCxnSpPr>
            <a:stCxn id="130" idx="0"/>
            <a:endCxn id="73" idx="2"/>
          </p:cNvCxnSpPr>
          <p:nvPr/>
        </p:nvCxnSpPr>
        <p:spPr>
          <a:xfrm flipH="1" flipV="1">
            <a:off x="3250983" y="3525841"/>
            <a:ext cx="68" cy="3526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80D2B5D2-BB04-9748-B020-D4BE1C9B7415}"/>
              </a:ext>
            </a:extLst>
          </p:cNvPr>
          <p:cNvCxnSpPr>
            <a:stCxn id="75" idx="0"/>
            <a:endCxn id="78" idx="2"/>
          </p:cNvCxnSpPr>
          <p:nvPr/>
        </p:nvCxnSpPr>
        <p:spPr>
          <a:xfrm flipV="1">
            <a:off x="761044" y="2654246"/>
            <a:ext cx="0" cy="3688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7C1B7ADA-1FE1-2E43-AA3E-561EE0B5895E}"/>
              </a:ext>
            </a:extLst>
          </p:cNvPr>
          <p:cNvCxnSpPr>
            <a:stCxn id="74" idx="0"/>
            <a:endCxn id="77" idx="2"/>
          </p:cNvCxnSpPr>
          <p:nvPr/>
        </p:nvCxnSpPr>
        <p:spPr>
          <a:xfrm flipV="1">
            <a:off x="1985263" y="2622568"/>
            <a:ext cx="0" cy="3688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9337ACF7-2DC5-0645-B048-9D1B6AF73DDA}"/>
              </a:ext>
            </a:extLst>
          </p:cNvPr>
          <p:cNvCxnSpPr>
            <a:stCxn id="73" idx="0"/>
            <a:endCxn id="76" idx="2"/>
          </p:cNvCxnSpPr>
          <p:nvPr/>
        </p:nvCxnSpPr>
        <p:spPr>
          <a:xfrm flipV="1">
            <a:off x="3250983" y="2622568"/>
            <a:ext cx="0" cy="3688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99">
            <a:extLst>
              <a:ext uri="{FF2B5EF4-FFF2-40B4-BE49-F238E27FC236}">
                <a16:creationId xmlns:a16="http://schemas.microsoft.com/office/drawing/2014/main" id="{C358F40D-958C-724D-BF04-52D096ED4A43}"/>
              </a:ext>
            </a:extLst>
          </p:cNvPr>
          <p:cNvSpPr/>
          <p:nvPr/>
        </p:nvSpPr>
        <p:spPr>
          <a:xfrm>
            <a:off x="134633" y="1423609"/>
            <a:ext cx="9537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Encoder</a:t>
            </a:r>
          </a:p>
        </p:txBody>
      </p:sp>
    </p:spTree>
    <p:extLst>
      <p:ext uri="{BB962C8B-B14F-4D97-AF65-F5344CB8AC3E}">
        <p14:creationId xmlns:p14="http://schemas.microsoft.com/office/powerpoint/2010/main" val="2822431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32" grpId="0"/>
      <p:bldP spid="76" grpId="0" animBg="1"/>
      <p:bldP spid="77" grpId="0" animBg="1"/>
      <p:bldP spid="7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7B127-D6FF-504F-B417-D178EF061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Output of self-attention encoder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ABD3DB-DA5A-F04C-A9F1-40AF7C5AE6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10750" y="1600200"/>
            <a:ext cx="5576050" cy="4525963"/>
          </a:xfrm>
        </p:spPr>
        <p:txBody>
          <a:bodyPr/>
          <a:lstStyle/>
          <a:p>
            <a:r>
              <a:rPr lang="en-US" dirty="0"/>
              <a:t>The same token (e.g., “</a:t>
            </a:r>
            <a:r>
              <a:rPr lang="zh-TW" altLang="en-US" dirty="0">
                <a:solidFill>
                  <a:srgbClr val="FF0000"/>
                </a:solidFill>
              </a:rPr>
              <a:t>好</a:t>
            </a:r>
            <a:r>
              <a:rPr lang="en-US" altLang="zh-TW" dirty="0"/>
              <a:t>”) may be encoded differently based on the contexts</a:t>
            </a:r>
          </a:p>
          <a:p>
            <a:r>
              <a:rPr lang="zh-TW" altLang="en-US" dirty="0"/>
              <a:t>你</a:t>
            </a:r>
            <a:r>
              <a:rPr lang="zh-TW" altLang="en-US" dirty="0">
                <a:solidFill>
                  <a:srgbClr val="FF0000"/>
                </a:solidFill>
              </a:rPr>
              <a:t>好</a:t>
            </a:r>
            <a:r>
              <a:rPr lang="zh-TW" altLang="en-US" dirty="0"/>
              <a:t>嗎</a:t>
            </a:r>
            <a:r>
              <a:rPr lang="en-US" altLang="zh-TW" dirty="0">
                <a:sym typeface="Wingdings" pitchFamily="2" charset="2"/>
              </a:rPr>
              <a:t> fine</a:t>
            </a:r>
          </a:p>
          <a:p>
            <a:r>
              <a:rPr lang="zh-TW" altLang="en-US" dirty="0">
                <a:solidFill>
                  <a:srgbClr val="FF0000"/>
                </a:solidFill>
              </a:rPr>
              <a:t>好</a:t>
            </a:r>
            <a:r>
              <a:rPr lang="zh-TW" altLang="en-US" dirty="0"/>
              <a:t>厲害</a:t>
            </a:r>
            <a:r>
              <a:rPr lang="en-US" altLang="zh-TW" dirty="0">
                <a:sym typeface="Wingdings" pitchFamily="2" charset="2"/>
              </a:rPr>
              <a:t> very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58993A-CE1C-A542-AEA6-662557E94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13B59-6E60-4B88-BE39-34DD2E63E1C4}" type="datetime1">
              <a:rPr lang="en-US" altLang="zh-TW" smtClean="0"/>
              <a:pPr/>
              <a:t>12/29/20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E3B10F-1FC0-854D-870B-FE1D4328C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5383D-9AEA-4E07-9684-88A004FCDD81}" type="slidenum">
              <a:rPr lang="en-US" smtClean="0"/>
              <a:pPr/>
              <a:t>17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4C02C01-21CF-7B4C-89DA-6AA29EC61257}"/>
                  </a:ext>
                </a:extLst>
              </p:cNvPr>
              <p:cNvSpPr/>
              <p:nvPr/>
            </p:nvSpPr>
            <p:spPr>
              <a:xfrm>
                <a:off x="600741" y="2671588"/>
                <a:ext cx="344384" cy="53439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4C02C01-21CF-7B4C-89DA-6AA29EC612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741" y="2671588"/>
                <a:ext cx="344384" cy="534390"/>
              </a:xfrm>
              <a:prstGeom prst="rect">
                <a:avLst/>
              </a:prstGeom>
              <a:blipFill>
                <a:blip r:embed="rId2"/>
                <a:stretch>
                  <a:fillRect l="-666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FCD111FF-008C-9248-8ED1-FF92309D72D0}"/>
                  </a:ext>
                </a:extLst>
              </p:cNvPr>
              <p:cNvSpPr/>
              <p:nvPr/>
            </p:nvSpPr>
            <p:spPr>
              <a:xfrm>
                <a:off x="1418169" y="2671588"/>
                <a:ext cx="344384" cy="53439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FCD111FF-008C-9248-8ED1-FF92309D72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8169" y="2671588"/>
                <a:ext cx="344384" cy="534390"/>
              </a:xfrm>
              <a:prstGeom prst="rect">
                <a:avLst/>
              </a:prstGeom>
              <a:blipFill>
                <a:blip r:embed="rId3"/>
                <a:stretch>
                  <a:fillRect l="-1000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F0FF0F3B-C536-4F49-AB29-C55192D9B000}"/>
                  </a:ext>
                </a:extLst>
              </p:cNvPr>
              <p:cNvSpPr/>
              <p:nvPr/>
            </p:nvSpPr>
            <p:spPr>
              <a:xfrm>
                <a:off x="2219740" y="2671588"/>
                <a:ext cx="344384" cy="53439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F0FF0F3B-C536-4F49-AB29-C55192D9B0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9740" y="2671588"/>
                <a:ext cx="344384" cy="534390"/>
              </a:xfrm>
              <a:prstGeom prst="rect">
                <a:avLst/>
              </a:prstGeom>
              <a:blipFill>
                <a:blip r:embed="rId4"/>
                <a:stretch>
                  <a:fillRect l="-1000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8D7D54E6-EC5D-E149-AE10-1C2878899126}"/>
              </a:ext>
            </a:extLst>
          </p:cNvPr>
          <p:cNvSpPr txBox="1"/>
          <p:nvPr/>
        </p:nvSpPr>
        <p:spPr>
          <a:xfrm>
            <a:off x="548802" y="329801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你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BFBD0FD-1593-234D-9486-B7ED3FA75E2B}"/>
              </a:ext>
            </a:extLst>
          </p:cNvPr>
          <p:cNvSpPr txBox="1"/>
          <p:nvPr/>
        </p:nvSpPr>
        <p:spPr>
          <a:xfrm>
            <a:off x="1358791" y="329590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好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FA76AA-D07A-7E4B-BB36-191E36E85834}"/>
              </a:ext>
            </a:extLst>
          </p:cNvPr>
          <p:cNvSpPr txBox="1"/>
          <p:nvPr/>
        </p:nvSpPr>
        <p:spPr>
          <a:xfrm>
            <a:off x="2160362" y="3303433"/>
            <a:ext cx="460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嗎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7491316-9C3D-2F4F-B695-0A91EE054660}"/>
                  </a:ext>
                </a:extLst>
              </p:cNvPr>
              <p:cNvSpPr txBox="1"/>
              <p:nvPr/>
            </p:nvSpPr>
            <p:spPr>
              <a:xfrm>
                <a:off x="547327" y="1580552"/>
                <a:ext cx="4607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7491316-9C3D-2F4F-B695-0A91EE0546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327" y="1580552"/>
                <a:ext cx="46076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1267BD7-CFEC-6747-BE43-DE23767CC3DA}"/>
                  </a:ext>
                </a:extLst>
              </p:cNvPr>
              <p:cNvSpPr txBox="1"/>
              <p:nvPr/>
            </p:nvSpPr>
            <p:spPr>
              <a:xfrm>
                <a:off x="1357316" y="1578447"/>
                <a:ext cx="4660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1267BD7-CFEC-6747-BE43-DE23767CC3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7316" y="1578447"/>
                <a:ext cx="466089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7BBA826-FA9B-6B43-BB95-D775C1CAE2EF}"/>
                  </a:ext>
                </a:extLst>
              </p:cNvPr>
              <p:cNvSpPr txBox="1"/>
              <p:nvPr/>
            </p:nvSpPr>
            <p:spPr>
              <a:xfrm>
                <a:off x="2158887" y="1585972"/>
                <a:ext cx="4319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7BBA826-FA9B-6B43-BB95-D775C1CAE2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8887" y="1585972"/>
                <a:ext cx="431913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7F2FC51-A8F3-1741-AE62-4EEFDDD421CA}"/>
              </a:ext>
            </a:extLst>
          </p:cNvPr>
          <p:cNvCxnSpPr>
            <a:cxnSpLocks/>
            <a:stCxn id="6" idx="0"/>
            <a:endCxn id="12" idx="2"/>
          </p:cNvCxnSpPr>
          <p:nvPr/>
        </p:nvCxnSpPr>
        <p:spPr>
          <a:xfrm flipV="1">
            <a:off x="772933" y="1949884"/>
            <a:ext cx="4778" cy="7217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3A4EF1E-DE8D-954F-AD15-4D90980F02C3}"/>
              </a:ext>
            </a:extLst>
          </p:cNvPr>
          <p:cNvCxnSpPr>
            <a:cxnSpLocks/>
            <a:stCxn id="7" idx="0"/>
            <a:endCxn id="13" idx="2"/>
          </p:cNvCxnSpPr>
          <p:nvPr/>
        </p:nvCxnSpPr>
        <p:spPr>
          <a:xfrm flipV="1">
            <a:off x="1590361" y="1947779"/>
            <a:ext cx="0" cy="723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0C5FDCA-F00C-FB49-BDF6-20160C04C2FD}"/>
              </a:ext>
            </a:extLst>
          </p:cNvPr>
          <p:cNvCxnSpPr>
            <a:cxnSpLocks/>
            <a:stCxn id="8" idx="0"/>
            <a:endCxn id="14" idx="2"/>
          </p:cNvCxnSpPr>
          <p:nvPr/>
        </p:nvCxnSpPr>
        <p:spPr>
          <a:xfrm flipH="1" flipV="1">
            <a:off x="2374844" y="1955304"/>
            <a:ext cx="17088" cy="716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E20ED7D7-7C25-3748-B79F-E03DB7B99AEB}"/>
              </a:ext>
            </a:extLst>
          </p:cNvPr>
          <p:cNvSpPr/>
          <p:nvPr/>
        </p:nvSpPr>
        <p:spPr>
          <a:xfrm>
            <a:off x="600741" y="2171974"/>
            <a:ext cx="1958577" cy="31897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Encoder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4F27E08F-4547-AC41-ABF1-3E437938EDF5}"/>
                  </a:ext>
                </a:extLst>
              </p:cNvPr>
              <p:cNvSpPr/>
              <p:nvPr/>
            </p:nvSpPr>
            <p:spPr>
              <a:xfrm>
                <a:off x="511998" y="5201889"/>
                <a:ext cx="344384" cy="53439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4F27E08F-4547-AC41-ABF1-3E437938ED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998" y="5201889"/>
                <a:ext cx="344384" cy="534390"/>
              </a:xfrm>
              <a:prstGeom prst="rect">
                <a:avLst/>
              </a:prstGeom>
              <a:blipFill>
                <a:blip r:embed="rId8"/>
                <a:stretch>
                  <a:fillRect l="-666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F204F246-8E73-B84A-84EC-A81A458A5E09}"/>
                  </a:ext>
                </a:extLst>
              </p:cNvPr>
              <p:cNvSpPr/>
              <p:nvPr/>
            </p:nvSpPr>
            <p:spPr>
              <a:xfrm>
                <a:off x="1329426" y="5201889"/>
                <a:ext cx="344384" cy="53439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F204F246-8E73-B84A-84EC-A81A458A5E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9426" y="5201889"/>
                <a:ext cx="344384" cy="534390"/>
              </a:xfrm>
              <a:prstGeom prst="rect">
                <a:avLst/>
              </a:prstGeom>
              <a:blipFill>
                <a:blip r:embed="rId9"/>
                <a:stretch>
                  <a:fillRect l="-1000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A1F5636C-211C-214B-9473-3CDE087CCBE5}"/>
                  </a:ext>
                </a:extLst>
              </p:cNvPr>
              <p:cNvSpPr/>
              <p:nvPr/>
            </p:nvSpPr>
            <p:spPr>
              <a:xfrm>
                <a:off x="2130997" y="5201889"/>
                <a:ext cx="344384" cy="53439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A1F5636C-211C-214B-9473-3CDE087CCB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0997" y="5201889"/>
                <a:ext cx="344384" cy="534390"/>
              </a:xfrm>
              <a:prstGeom prst="rect">
                <a:avLst/>
              </a:prstGeom>
              <a:blipFill>
                <a:blip r:embed="rId10"/>
                <a:stretch>
                  <a:fillRect l="-1000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TextBox 59">
            <a:extLst>
              <a:ext uri="{FF2B5EF4-FFF2-40B4-BE49-F238E27FC236}">
                <a16:creationId xmlns:a16="http://schemas.microsoft.com/office/drawing/2014/main" id="{A5CD15AB-0774-6C48-925A-F40396DEAAB0}"/>
              </a:ext>
            </a:extLst>
          </p:cNvPr>
          <p:cNvSpPr txBox="1"/>
          <p:nvPr/>
        </p:nvSpPr>
        <p:spPr>
          <a:xfrm>
            <a:off x="460059" y="582831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好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22E51BE-3095-9F4A-8FE0-723252091E07}"/>
              </a:ext>
            </a:extLst>
          </p:cNvPr>
          <p:cNvSpPr txBox="1"/>
          <p:nvPr/>
        </p:nvSpPr>
        <p:spPr>
          <a:xfrm>
            <a:off x="1270048" y="582620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厲</a:t>
            </a:r>
            <a:endParaRPr 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B98C4D5-D339-4C47-A537-1A14A936927B}"/>
              </a:ext>
            </a:extLst>
          </p:cNvPr>
          <p:cNvSpPr txBox="1"/>
          <p:nvPr/>
        </p:nvSpPr>
        <p:spPr>
          <a:xfrm>
            <a:off x="2071619" y="5833734"/>
            <a:ext cx="460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害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891C1F76-9C6E-4844-9CB0-5DF0AEFF1A4F}"/>
                  </a:ext>
                </a:extLst>
              </p:cNvPr>
              <p:cNvSpPr txBox="1"/>
              <p:nvPr/>
            </p:nvSpPr>
            <p:spPr>
              <a:xfrm>
                <a:off x="458584" y="4110853"/>
                <a:ext cx="5175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891C1F76-9C6E-4844-9CB0-5DF0AEFF1A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584" y="4110853"/>
                <a:ext cx="517514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TW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EC89489C-1513-E14E-A4AC-A4985C3BA577}"/>
                  </a:ext>
                </a:extLst>
              </p:cNvPr>
              <p:cNvSpPr txBox="1"/>
              <p:nvPr/>
            </p:nvSpPr>
            <p:spPr>
              <a:xfrm>
                <a:off x="1268573" y="4108748"/>
                <a:ext cx="5228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EC89489C-1513-E14E-A4AC-A4985C3BA5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8573" y="4108748"/>
                <a:ext cx="522835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TW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B216C55C-AFC3-FA47-A612-81D3FE0060CF}"/>
                  </a:ext>
                </a:extLst>
              </p:cNvPr>
              <p:cNvSpPr txBox="1"/>
              <p:nvPr/>
            </p:nvSpPr>
            <p:spPr>
              <a:xfrm>
                <a:off x="2070144" y="4116273"/>
                <a:ext cx="4319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B216C55C-AFC3-FA47-A612-81D3FE0060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0144" y="4116273"/>
                <a:ext cx="431913" cy="369332"/>
              </a:xfrm>
              <a:prstGeom prst="rect">
                <a:avLst/>
              </a:prstGeom>
              <a:blipFill>
                <a:blip r:embed="rId13"/>
                <a:stretch>
                  <a:fillRect r="-8824"/>
                </a:stretch>
              </a:blipFill>
            </p:spPr>
            <p:txBody>
              <a:bodyPr/>
              <a:lstStyle/>
              <a:p>
                <a:r>
                  <a:rPr lang="en-TW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11A09E1B-4552-D74F-A189-BE691B02CFE9}"/>
              </a:ext>
            </a:extLst>
          </p:cNvPr>
          <p:cNvCxnSpPr>
            <a:cxnSpLocks/>
            <a:stCxn id="57" idx="0"/>
            <a:endCxn id="63" idx="2"/>
          </p:cNvCxnSpPr>
          <p:nvPr/>
        </p:nvCxnSpPr>
        <p:spPr>
          <a:xfrm flipV="1">
            <a:off x="684190" y="4480185"/>
            <a:ext cx="33151" cy="7217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E3F39BAA-DAD0-4B42-811C-90E2039E96EF}"/>
              </a:ext>
            </a:extLst>
          </p:cNvPr>
          <p:cNvCxnSpPr>
            <a:cxnSpLocks/>
            <a:stCxn id="58" idx="0"/>
            <a:endCxn id="64" idx="2"/>
          </p:cNvCxnSpPr>
          <p:nvPr/>
        </p:nvCxnSpPr>
        <p:spPr>
          <a:xfrm flipV="1">
            <a:off x="1501618" y="4478080"/>
            <a:ext cx="28373" cy="723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A07B2EEB-E99D-3E46-BFF4-5BC77DE3D538}"/>
              </a:ext>
            </a:extLst>
          </p:cNvPr>
          <p:cNvCxnSpPr>
            <a:cxnSpLocks/>
            <a:stCxn id="59" idx="0"/>
            <a:endCxn id="65" idx="2"/>
          </p:cNvCxnSpPr>
          <p:nvPr/>
        </p:nvCxnSpPr>
        <p:spPr>
          <a:xfrm flipH="1" flipV="1">
            <a:off x="2286101" y="4485605"/>
            <a:ext cx="17088" cy="716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60E5A8B7-2E84-8844-BBC6-E9439CDA2CD3}"/>
              </a:ext>
            </a:extLst>
          </p:cNvPr>
          <p:cNvSpPr/>
          <p:nvPr/>
        </p:nvSpPr>
        <p:spPr>
          <a:xfrm>
            <a:off x="511998" y="4702275"/>
            <a:ext cx="1958577" cy="31897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Encoder</a:t>
            </a:r>
          </a:p>
        </p:txBody>
      </p:sp>
    </p:spTree>
    <p:extLst>
      <p:ext uri="{BB962C8B-B14F-4D97-AF65-F5344CB8AC3E}">
        <p14:creationId xmlns:p14="http://schemas.microsoft.com/office/powerpoint/2010/main" val="37281961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20BB8-A434-E24C-ADC9-0E9B4C24D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 with problem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73834-0D99-7749-A1F9-AE00CCECEE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P2: Decoder should consider not only the last outputted word but also the earlier outputted words</a:t>
            </a:r>
          </a:p>
          <a:p>
            <a:r>
              <a:rPr lang="en-US" dirty="0"/>
              <a:t>Masked self-attention</a:t>
            </a:r>
          </a:p>
          <a:p>
            <a:pPr lvl="1"/>
            <a:r>
              <a:rPr lang="en-US" dirty="0"/>
              <a:t>Apply attention to the already outputted words</a:t>
            </a:r>
          </a:p>
          <a:p>
            <a:pPr lvl="2"/>
            <a:r>
              <a:rPr lang="en-US" dirty="0"/>
              <a:t>At inference time, decoder can only access to the words it already output, not future words, so future words are “masked” during training</a:t>
            </a:r>
          </a:p>
          <a:p>
            <a:pPr lvl="1"/>
            <a:r>
              <a:rPr lang="en-US" dirty="0"/>
              <a:t>The machine generates the new token partially based on the weighted sum of the outputted tokens</a:t>
            </a:r>
          </a:p>
          <a:p>
            <a:pPr lvl="1"/>
            <a:r>
              <a:rPr lang="en-US" dirty="0"/>
              <a:t>To mask out future key/value pairs, simply add a very large negative value to the corresponding similarity scores before computing the </a:t>
            </a:r>
            <a:r>
              <a:rPr lang="en-US" dirty="0" err="1"/>
              <a:t>softmax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30A0FC-EBA7-F04E-A0A5-77D120772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13B59-6E60-4B88-BE39-34DD2E63E1C4}" type="datetime1">
              <a:rPr lang="en-US" altLang="zh-TW" smtClean="0"/>
              <a:pPr/>
              <a:t>12/29/20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B44A31-FEA8-3A43-96D4-43AC51A56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5383D-9AEA-4E07-9684-88A004FCDD81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038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E3924-98A9-6A4E-B7BE-39EBBFC8D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Encoder-decoder model with attention (no RNN)</a:t>
            </a:r>
            <a:endParaRPr lang="en-US" sz="36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A98AA9-4353-F545-9CD7-7CFE9416C44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170808" y="1600200"/>
                <a:ext cx="5515991" cy="4525963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The decoder takes two types of inputs to generate one word at a time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dirty="0"/>
                  <a:t>A weighted sum of the encoder outputs</a:t>
                </a:r>
              </a:p>
              <a:p>
                <a:pPr marL="85725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3,1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3,2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3,3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dirty="0"/>
                  <a:t>A weighted sum of the already-generated decoder outputs so far</a:t>
                </a:r>
              </a:p>
              <a:p>
                <a:pPr marL="85725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3,1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3,2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A98AA9-4353-F545-9CD7-7CFE9416C4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70808" y="1600200"/>
                <a:ext cx="5515991" cy="4525963"/>
              </a:xfrm>
              <a:blipFill>
                <a:blip r:embed="rId2"/>
                <a:stretch>
                  <a:fillRect l="-2529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CA13FA-0E7E-7C4D-8CE2-E6E99D9B2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13B59-6E60-4B88-BE39-34DD2E63E1C4}" type="datetime1">
              <a:rPr lang="en-US" altLang="zh-TW" smtClean="0"/>
              <a:pPr/>
              <a:t>12/29/20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735262-3899-5B42-A415-63BCF3E9C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5383D-9AEA-4E07-9684-88A004FCDD81}" type="slidenum">
              <a:rPr lang="en-US" smtClean="0"/>
              <a:pPr/>
              <a:t>19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7ADD3318-4997-414A-9460-80FBEA9DBF2F}"/>
                  </a:ext>
                </a:extLst>
              </p:cNvPr>
              <p:cNvSpPr/>
              <p:nvPr/>
            </p:nvSpPr>
            <p:spPr>
              <a:xfrm>
                <a:off x="855033" y="4990605"/>
                <a:ext cx="344384" cy="53439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7ADD3318-4997-414A-9460-80FBEA9DBF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033" y="4990605"/>
                <a:ext cx="344384" cy="534390"/>
              </a:xfrm>
              <a:prstGeom prst="rect">
                <a:avLst/>
              </a:prstGeom>
              <a:blipFill>
                <a:blip r:embed="rId3"/>
                <a:stretch>
                  <a:fillRect l="-1000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102F896D-C001-C64B-A806-EF7BB95F1720}"/>
                  </a:ext>
                </a:extLst>
              </p:cNvPr>
              <p:cNvSpPr/>
              <p:nvPr/>
            </p:nvSpPr>
            <p:spPr>
              <a:xfrm>
                <a:off x="1672461" y="4990605"/>
                <a:ext cx="344384" cy="53439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102F896D-C001-C64B-A806-EF7BB95F17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2461" y="4990605"/>
                <a:ext cx="344384" cy="534390"/>
              </a:xfrm>
              <a:prstGeom prst="rect">
                <a:avLst/>
              </a:prstGeom>
              <a:blipFill>
                <a:blip r:embed="rId4"/>
                <a:stretch>
                  <a:fillRect l="-1000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97FAAF3F-3E24-FB40-999E-56B0EEE27D63}"/>
                  </a:ext>
                </a:extLst>
              </p:cNvPr>
              <p:cNvSpPr/>
              <p:nvPr/>
            </p:nvSpPr>
            <p:spPr>
              <a:xfrm>
                <a:off x="2474032" y="4990605"/>
                <a:ext cx="344384" cy="53439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97FAAF3F-3E24-FB40-999E-56B0EEE27D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4032" y="4990605"/>
                <a:ext cx="344384" cy="534390"/>
              </a:xfrm>
              <a:prstGeom prst="rect">
                <a:avLst/>
              </a:prstGeom>
              <a:blipFill>
                <a:blip r:embed="rId5"/>
                <a:stretch>
                  <a:fillRect l="-1000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32651CB7-0816-0841-8F16-28202B4F0596}"/>
              </a:ext>
            </a:extLst>
          </p:cNvPr>
          <p:cNvSpPr txBox="1"/>
          <p:nvPr/>
        </p:nvSpPr>
        <p:spPr>
          <a:xfrm>
            <a:off x="803094" y="561703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你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324AD2F-C4BE-3C4E-9D1C-23A17E618E4C}"/>
              </a:ext>
            </a:extLst>
          </p:cNvPr>
          <p:cNvSpPr txBox="1"/>
          <p:nvPr/>
        </p:nvSpPr>
        <p:spPr>
          <a:xfrm>
            <a:off x="1613083" y="561492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好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6E46381-887F-0D46-A1D0-264F30C53038}"/>
              </a:ext>
            </a:extLst>
          </p:cNvPr>
          <p:cNvSpPr txBox="1"/>
          <p:nvPr/>
        </p:nvSpPr>
        <p:spPr>
          <a:xfrm>
            <a:off x="2414654" y="5622450"/>
            <a:ext cx="460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嗎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9B18FD7-3D80-7546-86DD-E7617AA5DC41}"/>
                  </a:ext>
                </a:extLst>
              </p:cNvPr>
              <p:cNvSpPr txBox="1"/>
              <p:nvPr/>
            </p:nvSpPr>
            <p:spPr>
              <a:xfrm>
                <a:off x="801738" y="4323747"/>
                <a:ext cx="4607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9B18FD7-3D80-7546-86DD-E7617AA5DC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738" y="4323747"/>
                <a:ext cx="46076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B8A56A2-1CD8-4E44-84CC-65BCAD8451E6}"/>
                  </a:ext>
                </a:extLst>
              </p:cNvPr>
              <p:cNvSpPr txBox="1"/>
              <p:nvPr/>
            </p:nvSpPr>
            <p:spPr>
              <a:xfrm>
                <a:off x="1611727" y="4321642"/>
                <a:ext cx="4660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B8A56A2-1CD8-4E44-84CC-65BCAD8451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1727" y="4321642"/>
                <a:ext cx="466089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4ED20C2-CAA1-DF4D-9D4F-DFD2F0FD5CF2}"/>
                  </a:ext>
                </a:extLst>
              </p:cNvPr>
              <p:cNvSpPr txBox="1"/>
              <p:nvPr/>
            </p:nvSpPr>
            <p:spPr>
              <a:xfrm>
                <a:off x="2413298" y="4329167"/>
                <a:ext cx="4319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4ED20C2-CAA1-DF4D-9D4F-DFD2F0FD5C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3298" y="4329167"/>
                <a:ext cx="431913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9518515-ACB6-D84B-A8E5-75F47EC3549C}"/>
              </a:ext>
            </a:extLst>
          </p:cNvPr>
          <p:cNvCxnSpPr>
            <a:cxnSpLocks/>
            <a:stCxn id="6" idx="0"/>
            <a:endCxn id="12" idx="2"/>
          </p:cNvCxnSpPr>
          <p:nvPr/>
        </p:nvCxnSpPr>
        <p:spPr>
          <a:xfrm flipV="1">
            <a:off x="1027225" y="4693079"/>
            <a:ext cx="4897" cy="297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B815D7F-E160-B44D-92E4-E728FD577F34}"/>
              </a:ext>
            </a:extLst>
          </p:cNvPr>
          <p:cNvCxnSpPr>
            <a:cxnSpLocks/>
            <a:stCxn id="7" idx="0"/>
            <a:endCxn id="13" idx="2"/>
          </p:cNvCxnSpPr>
          <p:nvPr/>
        </p:nvCxnSpPr>
        <p:spPr>
          <a:xfrm flipV="1">
            <a:off x="1844653" y="4690974"/>
            <a:ext cx="119" cy="2996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06CE150-36E9-2C47-986C-71C9C7D630FC}"/>
              </a:ext>
            </a:extLst>
          </p:cNvPr>
          <p:cNvCxnSpPr>
            <a:cxnSpLocks/>
            <a:stCxn id="8" idx="0"/>
            <a:endCxn id="14" idx="2"/>
          </p:cNvCxnSpPr>
          <p:nvPr/>
        </p:nvCxnSpPr>
        <p:spPr>
          <a:xfrm flipH="1" flipV="1">
            <a:off x="2629255" y="4698499"/>
            <a:ext cx="16969" cy="292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7EF18420-7884-7F43-A72C-E0C60AB57F80}"/>
                  </a:ext>
                </a:extLst>
              </p:cNvPr>
              <p:cNvSpPr/>
              <p:nvPr/>
            </p:nvSpPr>
            <p:spPr>
              <a:xfrm>
                <a:off x="1804951" y="3691114"/>
                <a:ext cx="333985" cy="33398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6985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7EF18420-7884-7F43-A72C-E0C60AB57F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4951" y="3691114"/>
                <a:ext cx="333985" cy="333985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8D09A56-F664-984C-AC07-FFD3FA2F0222}"/>
              </a:ext>
            </a:extLst>
          </p:cNvPr>
          <p:cNvCxnSpPr>
            <a:stCxn id="12" idx="0"/>
            <a:endCxn id="18" idx="3"/>
          </p:cNvCxnSpPr>
          <p:nvPr/>
        </p:nvCxnSpPr>
        <p:spPr>
          <a:xfrm flipV="1">
            <a:off x="1032122" y="3976188"/>
            <a:ext cx="821740" cy="3475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1D8D8F8-7038-DC41-8501-B621AAFB5A23}"/>
              </a:ext>
            </a:extLst>
          </p:cNvPr>
          <p:cNvCxnSpPr>
            <a:cxnSpLocks/>
            <a:stCxn id="13" idx="0"/>
            <a:endCxn id="18" idx="4"/>
          </p:cNvCxnSpPr>
          <p:nvPr/>
        </p:nvCxnSpPr>
        <p:spPr>
          <a:xfrm flipV="1">
            <a:off x="1844772" y="4025099"/>
            <a:ext cx="127172" cy="296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D848403-F796-9E4F-9888-4271ECA8DEBA}"/>
              </a:ext>
            </a:extLst>
          </p:cNvPr>
          <p:cNvCxnSpPr>
            <a:cxnSpLocks/>
            <a:stCxn id="14" idx="0"/>
            <a:endCxn id="18" idx="5"/>
          </p:cNvCxnSpPr>
          <p:nvPr/>
        </p:nvCxnSpPr>
        <p:spPr>
          <a:xfrm flipH="1" flipV="1">
            <a:off x="2090025" y="3976188"/>
            <a:ext cx="539230" cy="3529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B05FCCB6-84B8-F946-BDAE-C8490E989EFC}"/>
              </a:ext>
            </a:extLst>
          </p:cNvPr>
          <p:cNvSpPr/>
          <p:nvPr/>
        </p:nvSpPr>
        <p:spPr>
          <a:xfrm>
            <a:off x="283666" y="3208383"/>
            <a:ext cx="344384" cy="234584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1699832-9EFC-1940-BA95-CF8247862341}"/>
              </a:ext>
            </a:extLst>
          </p:cNvPr>
          <p:cNvSpPr/>
          <p:nvPr/>
        </p:nvSpPr>
        <p:spPr>
          <a:xfrm>
            <a:off x="1041713" y="3208383"/>
            <a:ext cx="344384" cy="234584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96C0DED-8228-0147-B436-49CF5CD36EDD}"/>
              </a:ext>
            </a:extLst>
          </p:cNvPr>
          <p:cNvSpPr/>
          <p:nvPr/>
        </p:nvSpPr>
        <p:spPr>
          <a:xfrm>
            <a:off x="2508298" y="3208383"/>
            <a:ext cx="344384" cy="234584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58410F5-36CA-B341-9EFB-3F7BA19D8761}"/>
              </a:ext>
            </a:extLst>
          </p:cNvPr>
          <p:cNvSpPr/>
          <p:nvPr/>
        </p:nvSpPr>
        <p:spPr>
          <a:xfrm>
            <a:off x="1799760" y="3198524"/>
            <a:ext cx="344384" cy="234584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2EA9481-BB9C-6A45-8E2B-BD788B5A3DCA}"/>
              </a:ext>
            </a:extLst>
          </p:cNvPr>
          <p:cNvCxnSpPr>
            <a:stCxn id="18" idx="0"/>
            <a:endCxn id="25" idx="2"/>
          </p:cNvCxnSpPr>
          <p:nvPr/>
        </p:nvCxnSpPr>
        <p:spPr>
          <a:xfrm flipV="1">
            <a:off x="1971944" y="3433108"/>
            <a:ext cx="8" cy="2580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BD266A9-447D-1443-8132-BD9E38B81879}"/>
              </a:ext>
            </a:extLst>
          </p:cNvPr>
          <p:cNvCxnSpPr>
            <a:cxnSpLocks/>
            <a:endCxn id="23" idx="2"/>
          </p:cNvCxnSpPr>
          <p:nvPr/>
        </p:nvCxnSpPr>
        <p:spPr>
          <a:xfrm flipV="1">
            <a:off x="1213905" y="3442967"/>
            <a:ext cx="0" cy="267667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FAEB98E-A402-1348-8110-806DD02E7959}"/>
              </a:ext>
            </a:extLst>
          </p:cNvPr>
          <p:cNvCxnSpPr>
            <a:cxnSpLocks/>
            <a:endCxn id="22" idx="2"/>
          </p:cNvCxnSpPr>
          <p:nvPr/>
        </p:nvCxnSpPr>
        <p:spPr>
          <a:xfrm flipH="1" flipV="1">
            <a:off x="455858" y="3442967"/>
            <a:ext cx="484" cy="291652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61B7BD0-D8C6-2C47-825A-B17B8DFF2B05}"/>
              </a:ext>
            </a:extLst>
          </p:cNvPr>
          <p:cNvCxnSpPr>
            <a:cxnSpLocks/>
            <a:endCxn id="24" idx="2"/>
          </p:cNvCxnSpPr>
          <p:nvPr/>
        </p:nvCxnSpPr>
        <p:spPr>
          <a:xfrm flipH="1" flipV="1">
            <a:off x="2680490" y="3442967"/>
            <a:ext cx="5938" cy="27966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59C0D7DF-7E65-0F40-8F7B-4F81A5ECE33E}"/>
              </a:ext>
            </a:extLst>
          </p:cNvPr>
          <p:cNvSpPr txBox="1"/>
          <p:nvPr/>
        </p:nvSpPr>
        <p:spPr>
          <a:xfrm>
            <a:off x="147127" y="2017704"/>
            <a:ext cx="614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How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CFA7590-8820-5A49-8E99-D6E0463CD0A7}"/>
              </a:ext>
            </a:extLst>
          </p:cNvPr>
          <p:cNvSpPr txBox="1"/>
          <p:nvPr/>
        </p:nvSpPr>
        <p:spPr>
          <a:xfrm>
            <a:off x="980860" y="2027471"/>
            <a:ext cx="487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are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B631D30-3ACB-0A40-9B8E-38E46C9FF15C}"/>
              </a:ext>
            </a:extLst>
          </p:cNvPr>
          <p:cNvSpPr txBox="1"/>
          <p:nvPr/>
        </p:nvSpPr>
        <p:spPr>
          <a:xfrm>
            <a:off x="2293065" y="2129999"/>
            <a:ext cx="769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doing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0555F28-2290-5346-90D7-104626A8F37F}"/>
              </a:ext>
            </a:extLst>
          </p:cNvPr>
          <p:cNvCxnSpPr>
            <a:cxnSpLocks/>
            <a:stCxn id="22" idx="0"/>
            <a:endCxn id="30" idx="2"/>
          </p:cNvCxnSpPr>
          <p:nvPr/>
        </p:nvCxnSpPr>
        <p:spPr>
          <a:xfrm flipH="1" flipV="1">
            <a:off x="454616" y="2387036"/>
            <a:ext cx="1242" cy="821347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9A51E5F-221B-854B-BC57-AA287A299BBA}"/>
              </a:ext>
            </a:extLst>
          </p:cNvPr>
          <p:cNvCxnSpPr>
            <a:cxnSpLocks/>
            <a:stCxn id="23" idx="0"/>
            <a:endCxn id="31" idx="2"/>
          </p:cNvCxnSpPr>
          <p:nvPr/>
        </p:nvCxnSpPr>
        <p:spPr>
          <a:xfrm flipV="1">
            <a:off x="1213905" y="2396803"/>
            <a:ext cx="10868" cy="81158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EDC0171-659C-1941-BB8A-043E9940F1EA}"/>
              </a:ext>
            </a:extLst>
          </p:cNvPr>
          <p:cNvCxnSpPr>
            <a:cxnSpLocks/>
            <a:stCxn id="24" idx="0"/>
            <a:endCxn id="32" idx="2"/>
          </p:cNvCxnSpPr>
          <p:nvPr/>
        </p:nvCxnSpPr>
        <p:spPr>
          <a:xfrm flipH="1" flipV="1">
            <a:off x="2677887" y="2499331"/>
            <a:ext cx="2603" cy="709052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64AE595C-7E02-9842-B9C5-4FC6CA8653C6}"/>
              </a:ext>
            </a:extLst>
          </p:cNvPr>
          <p:cNvSpPr txBox="1"/>
          <p:nvPr/>
        </p:nvSpPr>
        <p:spPr>
          <a:xfrm>
            <a:off x="1704918" y="2015199"/>
            <a:ext cx="529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you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84DCE03-521B-AF42-8B99-43C37F620233}"/>
              </a:ext>
            </a:extLst>
          </p:cNvPr>
          <p:cNvCxnSpPr>
            <a:cxnSpLocks/>
            <a:stCxn id="25" idx="0"/>
            <a:endCxn id="36" idx="2"/>
          </p:cNvCxnSpPr>
          <p:nvPr/>
        </p:nvCxnSpPr>
        <p:spPr>
          <a:xfrm flipH="1" flipV="1">
            <a:off x="1969831" y="2384531"/>
            <a:ext cx="2121" cy="8139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6630D06A-37C8-2D48-B69E-7CF83862E46E}"/>
                  </a:ext>
                </a:extLst>
              </p:cNvPr>
              <p:cNvSpPr txBox="1"/>
              <p:nvPr/>
            </p:nvSpPr>
            <p:spPr>
              <a:xfrm>
                <a:off x="1765450" y="4114464"/>
                <a:ext cx="615810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3,2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6630D06A-37C8-2D48-B69E-7CF83862E4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5450" y="4114464"/>
                <a:ext cx="615810" cy="38151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C61AD1DF-C515-E741-ADAC-7DD03BD79671}"/>
                  </a:ext>
                </a:extLst>
              </p:cNvPr>
              <p:cNvSpPr txBox="1"/>
              <p:nvPr/>
            </p:nvSpPr>
            <p:spPr>
              <a:xfrm>
                <a:off x="1080163" y="4125778"/>
                <a:ext cx="615810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3,1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C61AD1DF-C515-E741-ADAC-7DD03BD796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0163" y="4125778"/>
                <a:ext cx="615810" cy="38151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F47A6810-6D8F-0245-BE6E-E8122BE7A0AD}"/>
                  </a:ext>
                </a:extLst>
              </p:cNvPr>
              <p:cNvSpPr txBox="1"/>
              <p:nvPr/>
            </p:nvSpPr>
            <p:spPr>
              <a:xfrm>
                <a:off x="2477640" y="4029315"/>
                <a:ext cx="615810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3,3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F47A6810-6D8F-0245-BE6E-E8122BE7A0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7640" y="4029315"/>
                <a:ext cx="615810" cy="38151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Rectangle 40">
            <a:extLst>
              <a:ext uri="{FF2B5EF4-FFF2-40B4-BE49-F238E27FC236}">
                <a16:creationId xmlns:a16="http://schemas.microsoft.com/office/drawing/2014/main" id="{5C21039E-B8A0-0C4A-9D3F-DF6A25DEEEC8}"/>
              </a:ext>
            </a:extLst>
          </p:cNvPr>
          <p:cNvSpPr/>
          <p:nvPr/>
        </p:nvSpPr>
        <p:spPr>
          <a:xfrm>
            <a:off x="118753" y="4867669"/>
            <a:ext cx="2943956" cy="1337394"/>
          </a:xfrm>
          <a:prstGeom prst="rect">
            <a:avLst/>
          </a:prstGeom>
          <a:noFill/>
          <a:ln w="2857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AFF8184-D37A-8A42-B7E2-4AD205CE20E4}"/>
              </a:ext>
            </a:extLst>
          </p:cNvPr>
          <p:cNvSpPr txBox="1"/>
          <p:nvPr/>
        </p:nvSpPr>
        <p:spPr>
          <a:xfrm>
            <a:off x="108234" y="5854622"/>
            <a:ext cx="953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Encoder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2400CB4-E117-D24E-8BEF-0CE879AA0DEF}"/>
              </a:ext>
            </a:extLst>
          </p:cNvPr>
          <p:cNvSpPr/>
          <p:nvPr/>
        </p:nvSpPr>
        <p:spPr>
          <a:xfrm>
            <a:off x="117397" y="1600200"/>
            <a:ext cx="2945312" cy="2496067"/>
          </a:xfrm>
          <a:prstGeom prst="rect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17A2151-DE7F-FB4C-8927-DDA60B15AFDD}"/>
              </a:ext>
            </a:extLst>
          </p:cNvPr>
          <p:cNvSpPr txBox="1"/>
          <p:nvPr/>
        </p:nvSpPr>
        <p:spPr>
          <a:xfrm>
            <a:off x="117397" y="1625430"/>
            <a:ext cx="977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Decoder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7287C760-00F4-EC4A-96A2-C8B129F59152}"/>
                  </a:ext>
                </a:extLst>
              </p:cNvPr>
              <p:cNvSpPr/>
              <p:nvPr/>
            </p:nvSpPr>
            <p:spPr>
              <a:xfrm>
                <a:off x="663431" y="3691113"/>
                <a:ext cx="333985" cy="33398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6985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7287C760-00F4-EC4A-96A2-C8B129F591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431" y="3691113"/>
                <a:ext cx="333985" cy="333985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087C839-5878-CA4C-A881-138BF8803C41}"/>
              </a:ext>
            </a:extLst>
          </p:cNvPr>
          <p:cNvCxnSpPr>
            <a:cxnSpLocks/>
            <a:stCxn id="57" idx="3"/>
            <a:endCxn id="48" idx="0"/>
          </p:cNvCxnSpPr>
          <p:nvPr/>
        </p:nvCxnSpPr>
        <p:spPr>
          <a:xfrm>
            <a:off x="617793" y="2808792"/>
            <a:ext cx="212631" cy="882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1CF8500A-71AB-3A4B-9512-9EE3CE3852CE}"/>
              </a:ext>
            </a:extLst>
          </p:cNvPr>
          <p:cNvCxnSpPr>
            <a:cxnSpLocks/>
            <a:stCxn id="60" idx="1"/>
            <a:endCxn id="48" idx="0"/>
          </p:cNvCxnSpPr>
          <p:nvPr/>
        </p:nvCxnSpPr>
        <p:spPr>
          <a:xfrm flipH="1">
            <a:off x="830424" y="2806440"/>
            <a:ext cx="211289" cy="884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816D1388-D0D8-AE49-B7BA-797ED08CB399}"/>
                  </a:ext>
                </a:extLst>
              </p:cNvPr>
              <p:cNvSpPr txBox="1"/>
              <p:nvPr/>
            </p:nvSpPr>
            <p:spPr>
              <a:xfrm>
                <a:off x="781939" y="3362868"/>
                <a:ext cx="602729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3,2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816D1388-D0D8-AE49-B7BA-797ED08CB3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939" y="3362868"/>
                <a:ext cx="602729" cy="381515"/>
              </a:xfrm>
              <a:prstGeom prst="rect">
                <a:avLst/>
              </a:prstGeom>
              <a:blipFill>
                <a:blip r:embed="rId14"/>
                <a:stretch>
                  <a:fillRect b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490A4582-1431-024F-AF25-E3A90E44BA62}"/>
                  </a:ext>
                </a:extLst>
              </p:cNvPr>
              <p:cNvSpPr txBox="1"/>
              <p:nvPr/>
            </p:nvSpPr>
            <p:spPr>
              <a:xfrm>
                <a:off x="290421" y="3406694"/>
                <a:ext cx="602729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3,1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490A4582-1431-024F-AF25-E3A90E44BA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421" y="3406694"/>
                <a:ext cx="602729" cy="381515"/>
              </a:xfrm>
              <a:prstGeom prst="rect">
                <a:avLst/>
              </a:prstGeom>
              <a:blipFill>
                <a:blip r:embed="rId15"/>
                <a:stretch>
                  <a:fillRect b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265FF126-D3E0-F542-A605-D5A2CF7F8919}"/>
              </a:ext>
            </a:extLst>
          </p:cNvPr>
          <p:cNvCxnSpPr>
            <a:stCxn id="48" idx="6"/>
            <a:endCxn id="25" idx="2"/>
          </p:cNvCxnSpPr>
          <p:nvPr/>
        </p:nvCxnSpPr>
        <p:spPr>
          <a:xfrm flipV="1">
            <a:off x="997416" y="3433108"/>
            <a:ext cx="974536" cy="424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49F83E6D-F5B5-D84C-A875-862552AE7FEC}"/>
                  </a:ext>
                </a:extLst>
              </p:cNvPr>
              <p:cNvSpPr/>
              <p:nvPr/>
            </p:nvSpPr>
            <p:spPr>
              <a:xfrm>
                <a:off x="273409" y="2541597"/>
                <a:ext cx="344384" cy="53439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49F83E6D-F5B5-D84C-A875-862552AE7F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409" y="2541597"/>
                <a:ext cx="344384" cy="534390"/>
              </a:xfrm>
              <a:prstGeom prst="rect">
                <a:avLst/>
              </a:prstGeom>
              <a:blipFill>
                <a:blip r:embed="rId16"/>
                <a:stretch>
                  <a:fillRect l="-1000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72E33AA9-6012-AE46-B063-AACC36781800}"/>
                  </a:ext>
                </a:extLst>
              </p:cNvPr>
              <p:cNvSpPr/>
              <p:nvPr/>
            </p:nvSpPr>
            <p:spPr>
              <a:xfrm>
                <a:off x="1041713" y="2539245"/>
                <a:ext cx="344384" cy="53439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72E33AA9-6012-AE46-B063-AACC367818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713" y="2539245"/>
                <a:ext cx="344384" cy="534390"/>
              </a:xfrm>
              <a:prstGeom prst="rect">
                <a:avLst/>
              </a:prstGeom>
              <a:blipFill>
                <a:blip r:embed="rId17"/>
                <a:stretch>
                  <a:fillRect l="-1000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EA9ED891-539E-664D-AD4C-6900576EDEA5}"/>
                  </a:ext>
                </a:extLst>
              </p:cNvPr>
              <p:cNvSpPr/>
              <p:nvPr/>
            </p:nvSpPr>
            <p:spPr>
              <a:xfrm>
                <a:off x="1801075" y="2535911"/>
                <a:ext cx="344384" cy="53439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EA9ED891-539E-664D-AD4C-6900576EDE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1075" y="2535911"/>
                <a:ext cx="344384" cy="534390"/>
              </a:xfrm>
              <a:prstGeom prst="rect">
                <a:avLst/>
              </a:prstGeom>
              <a:blipFill>
                <a:blip r:embed="rId18"/>
                <a:stretch>
                  <a:fillRect l="-1000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2354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EBCF1-4CCC-D74C-9C2B-04DB85D62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8A585-ABBF-484A-B8F9-1C57343352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TW" dirty="0"/>
              <a:t>It is still challenging for an RNN (and its variants) to generate long sequences when the decoder can only access the final state from the encoder</a:t>
            </a:r>
          </a:p>
          <a:p>
            <a:r>
              <a:rPr lang="en-TW" dirty="0"/>
              <a:t>Attention model improves the performance on long sequences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B8E3F1-4636-E742-89D5-35B9BB826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13B59-6E60-4B88-BE39-34DD2E63E1C4}" type="datetime1">
              <a:rPr lang="en-US" altLang="zh-TW" smtClean="0"/>
              <a:pPr/>
              <a:t>12/29/20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068D49-A592-034D-8A2C-8D6106F26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5383D-9AEA-4E07-9684-88A004FCDD8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30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D75EA-BBD8-4F48-83AF-B93A88FF4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problem 4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6CEEFAE-222D-8F4F-A7E9-A55BC6C86FD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P4: Sequential information is missing</a:t>
                </a:r>
              </a:p>
              <a:p>
                <a:r>
                  <a:rPr lang="en-US" dirty="0"/>
                  <a:t>Positional embedding (PE)</a:t>
                </a:r>
              </a:p>
              <a:p>
                <a:pPr lvl="1"/>
                <a:r>
                  <a:rPr lang="en-US" dirty="0"/>
                  <a:t>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 err="1"/>
                  <a:t>th</a:t>
                </a:r>
                <a:r>
                  <a:rPr lang="en-US" dirty="0"/>
                  <a:t> positional embedding is added to the word embedding of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 err="1"/>
                  <a:t>th</a:t>
                </a:r>
                <a:r>
                  <a:rPr lang="en-US" dirty="0"/>
                  <a:t> word in the sentence</a:t>
                </a:r>
              </a:p>
              <a:p>
                <a:pPr lvl="1"/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PE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dirty="0"/>
                  <a:t> denote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 err="1"/>
                  <a:t>th</a:t>
                </a:r>
                <a:r>
                  <a:rPr lang="en-US" dirty="0"/>
                  <a:t> component of the embedding for the word located at the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 err="1"/>
                  <a:t>th</a:t>
                </a:r>
                <a:r>
                  <a:rPr lang="en-US" dirty="0"/>
                  <a:t> position of a sentence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PE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1000</m:t>
                                      </m:r>
                                    </m:e>
                                    <m:sup>
                                      <m:f>
                                        <m:fPr>
                                          <m:type m:val="lin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𝑑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𝑚𝑜𝑑𝑒𝑙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b="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PE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1000</m:t>
                                      </m:r>
                                    </m:e>
                                    <m:sup>
                                      <m:f>
                                        <m:fPr>
                                          <m:type m:val="lin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𝑑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𝑚𝑜𝑑𝑒𝑙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6CEEFAE-222D-8F4F-A7E9-A55BC6C86FD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98" t="-2801" r="-1698" b="-10644"/>
                </a:stretch>
              </a:blipFill>
            </p:spPr>
            <p:txBody>
              <a:bodyPr/>
              <a:lstStyle/>
              <a:p>
                <a:r>
                  <a:rPr lang="en-TW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9762F2-5B2A-B14B-85DF-49A3C3F3C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13B59-6E60-4B88-BE39-34DD2E63E1C4}" type="datetime1">
              <a:rPr lang="en-US" altLang="zh-TW" smtClean="0"/>
              <a:pPr/>
              <a:t>12/29/20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E65F5B-E027-FA40-B338-9292414BA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5383D-9AEA-4E07-9684-88A004FCDD81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766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A327B-94E5-4E40-BF03-84087B42C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Put everything together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8E5EB7-1C45-494E-AC70-D0CEDEDB9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13B59-6E60-4B88-BE39-34DD2E63E1C4}" type="datetime1">
              <a:rPr lang="en-US" altLang="zh-TW" smtClean="0"/>
              <a:pPr/>
              <a:t>12/29/20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B00DC0-A3B5-C143-B9A9-614E86CC5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5383D-9AEA-4E07-9684-88A004FCDD81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1026" name="Picture 2" descr="Transformer model">
            <a:extLst>
              <a:ext uri="{FF2B5EF4-FFF2-40B4-BE49-F238E27FC236}">
                <a16:creationId xmlns:a16="http://schemas.microsoft.com/office/drawing/2014/main" id="{13457681-83C2-9547-B91F-604AF1D8D58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316" y="1600200"/>
            <a:ext cx="7863368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33701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F0906-3AB1-4742-92BB-AF550CDC8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FDFA32-1B3E-224D-8506-6D3A951A02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TW" dirty="0"/>
              <a:t>RNN encodes entire input sequence into one fixed-length vector</a:t>
            </a:r>
          </a:p>
          <a:p>
            <a:r>
              <a:rPr lang="en-TW" dirty="0"/>
              <a:t>Attention mechanism allows network to refer the entire input sequence</a:t>
            </a:r>
          </a:p>
          <a:p>
            <a:r>
              <a:rPr lang="en-TW" dirty="0"/>
              <a:t>The attention model motivates many following works</a:t>
            </a:r>
          </a:p>
          <a:p>
            <a:pPr lvl="1"/>
            <a:r>
              <a:rPr lang="en-TW" dirty="0"/>
              <a:t>ELMo, </a:t>
            </a:r>
            <a:r>
              <a:rPr lang="en-US" dirty="0" err="1"/>
              <a:t>ULMFiT</a:t>
            </a:r>
            <a:r>
              <a:rPr lang="en-US" dirty="0"/>
              <a:t>, </a:t>
            </a:r>
            <a:r>
              <a:rPr lang="en-TW" dirty="0"/>
              <a:t>GPT, BERT, ALBERT, RoBERTa, Transformer-XL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D34E32-7F4B-CA48-ABD7-5694DA2FE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13B59-6E60-4B88-BE39-34DD2E63E1C4}" type="datetime1">
              <a:rPr lang="en-US" altLang="zh-TW" smtClean="0"/>
              <a:pPr/>
              <a:t>12/29/20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23873F-3B7E-DC49-8F37-15E2D8E32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5383D-9AEA-4E07-9684-88A004FCDD81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668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E868B-6035-ED4B-8D00-3943F073A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TW" dirty="0"/>
              <a:t>Encoder-decoder example (machine translation)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A4981B2-A1B0-C342-9A24-9041707C7A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00200"/>
            <a:ext cx="8229600" cy="1690007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B703D8-11B7-3049-9214-729781CA4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13B59-6E60-4B88-BE39-34DD2E63E1C4}" type="datetime1">
              <a:rPr lang="en-US" altLang="zh-TW" smtClean="0"/>
              <a:pPr/>
              <a:t>12/29/20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DA5128-DAFC-4743-AADD-AD8D087BA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5383D-9AEA-4E07-9684-88A004FCDD81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60F6E8E-7EA7-6247-A604-1AF242208FB0}"/>
              </a:ext>
            </a:extLst>
          </p:cNvPr>
          <p:cNvSpPr txBox="1">
            <a:spLocks/>
          </p:cNvSpPr>
          <p:nvPr/>
        </p:nvSpPr>
        <p:spPr>
          <a:xfrm>
            <a:off x="457200" y="3472769"/>
            <a:ext cx="8229600" cy="265339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TW" dirty="0"/>
              <a:t>All input information are stored in one hidden vector, which is used by decoder to generate output sequence</a:t>
            </a:r>
          </a:p>
          <a:p>
            <a:r>
              <a:rPr lang="en-TW" dirty="0"/>
              <a:t>If input is really long, one hidden vector could be problematic to store the initial inputs</a:t>
            </a:r>
          </a:p>
          <a:p>
            <a:r>
              <a:rPr lang="en-TW" dirty="0"/>
              <a:t>Let’s allow the decoder refer to input sequence</a:t>
            </a:r>
          </a:p>
        </p:txBody>
      </p:sp>
    </p:spTree>
    <p:extLst>
      <p:ext uri="{BB962C8B-B14F-4D97-AF65-F5344CB8AC3E}">
        <p14:creationId xmlns:p14="http://schemas.microsoft.com/office/powerpoint/2010/main" val="2369379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8A9EE-8ECE-0148-BD9B-CFB265E8B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TW" dirty="0"/>
              <a:t>Attention-based machine translation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B32B7-6C1C-0144-9475-BB052F087A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TW" dirty="0"/>
              <a:t>Each output word comes from one or multiple input words</a:t>
            </a:r>
          </a:p>
          <a:p>
            <a:r>
              <a:rPr lang="en-TW" dirty="0"/>
              <a:t>B</a:t>
            </a:r>
            <a:r>
              <a:rPr lang="en-US" dirty="0"/>
              <a:t>u</a:t>
            </a:r>
            <a:r>
              <a:rPr lang="en-TW" dirty="0"/>
              <a:t>ild a model that learns to attend to only the relevant input words when producing a output word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9105EA-CDFC-0944-9570-14ABE563C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13B59-6E60-4B88-BE39-34DD2E63E1C4}" type="datetime1">
              <a:rPr lang="en-US" altLang="zh-TW" smtClean="0"/>
              <a:pPr/>
              <a:t>12/29/20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72C5B5-7F38-F545-BFCA-D1EA0DCBD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5383D-9AEA-4E07-9684-88A004FCDD8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301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B9636-BBAD-084F-9985-E30FFD76F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Encoder-decoder model + attention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87CCE1A-4B51-1D4A-BEE1-98845B70B25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564799" y="1600200"/>
                <a:ext cx="5579201" cy="4525963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dirty="0"/>
                  <a:t>Original encoder-decoder model: the final hidden state of the encoder is sent to the decoder</a:t>
                </a:r>
              </a:p>
              <a:p>
                <a:r>
                  <a:rPr lang="en-US" dirty="0"/>
                  <a:t>Encoder-decoder + attention: at each time step, compute the weighted sum of each hidden state of the encoder</a:t>
                </a:r>
              </a:p>
              <a:p>
                <a:pPr lvl="1"/>
                <a:r>
                  <a:rPr lang="en-US" dirty="0"/>
                  <a:t>The weights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s are computed by various ways</a:t>
                </a:r>
              </a:p>
              <a:p>
                <a:pPr lvl="1"/>
                <a:r>
                  <a:rPr lang="en-US" dirty="0"/>
                  <a:t>If length of input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, length of output is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, in total we need to compute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𝑡𝑡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weights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87CCE1A-4B51-1D4A-BEE1-98845B70B2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64799" y="1600200"/>
                <a:ext cx="5579201" cy="4525963"/>
              </a:xfrm>
              <a:blipFill>
                <a:blip r:embed="rId2"/>
                <a:stretch>
                  <a:fillRect l="-1818" t="-3081"/>
                </a:stretch>
              </a:blipFill>
            </p:spPr>
            <p:txBody>
              <a:bodyPr/>
              <a:lstStyle/>
              <a:p>
                <a:r>
                  <a:rPr lang="en-TW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3079C9-AC3F-2A41-93F2-CAB829DEE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13B59-6E60-4B88-BE39-34DD2E63E1C4}" type="datetime1">
              <a:rPr lang="en-US" altLang="zh-TW" smtClean="0"/>
              <a:pPr/>
              <a:t>12/29/20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E064BE-36BB-1642-9C20-A3E133E12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5383D-9AEA-4E07-9684-88A004FCDD81}" type="slidenum">
              <a:rPr lang="en-US" smtClean="0"/>
              <a:pPr/>
              <a:t>5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6B94B52-26BC-1B4D-90F6-3B9F37190106}"/>
                  </a:ext>
                </a:extLst>
              </p:cNvPr>
              <p:cNvSpPr/>
              <p:nvPr/>
            </p:nvSpPr>
            <p:spPr>
              <a:xfrm>
                <a:off x="403772" y="4990605"/>
                <a:ext cx="344384" cy="53439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6B94B52-26BC-1B4D-90F6-3B9F371901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772" y="4990605"/>
                <a:ext cx="344384" cy="534390"/>
              </a:xfrm>
              <a:prstGeom prst="rect">
                <a:avLst/>
              </a:prstGeom>
              <a:blipFill>
                <a:blip r:embed="rId3"/>
                <a:stretch>
                  <a:fillRect l="-1000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7618297-A172-6040-AE9A-C6B7B85BCD40}"/>
                  </a:ext>
                </a:extLst>
              </p:cNvPr>
              <p:cNvSpPr/>
              <p:nvPr/>
            </p:nvSpPr>
            <p:spPr>
              <a:xfrm>
                <a:off x="403772" y="4273653"/>
                <a:ext cx="344384" cy="53439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7618297-A172-6040-AE9A-C6B7B85BCD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772" y="4273653"/>
                <a:ext cx="344384" cy="534390"/>
              </a:xfrm>
              <a:prstGeom prst="rect">
                <a:avLst/>
              </a:prstGeom>
              <a:blipFill>
                <a:blip r:embed="rId4"/>
                <a:stretch>
                  <a:fillRect l="-1000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84CB06D6-FD17-8546-A89A-0D81B7DF116D}"/>
              </a:ext>
            </a:extLst>
          </p:cNvPr>
          <p:cNvSpPr/>
          <p:nvPr/>
        </p:nvSpPr>
        <p:spPr>
          <a:xfrm>
            <a:off x="320644" y="4156364"/>
            <a:ext cx="522514" cy="1460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DC4CCF36-926B-6240-880E-9AC4AD8F4F8E}"/>
                  </a:ext>
                </a:extLst>
              </p:cNvPr>
              <p:cNvSpPr/>
              <p:nvPr/>
            </p:nvSpPr>
            <p:spPr>
              <a:xfrm>
                <a:off x="1161819" y="4990605"/>
                <a:ext cx="344384" cy="53439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DC4CCF36-926B-6240-880E-9AC4AD8F4F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1819" y="4990605"/>
                <a:ext cx="344384" cy="534390"/>
              </a:xfrm>
              <a:prstGeom prst="rect">
                <a:avLst/>
              </a:prstGeom>
              <a:blipFill>
                <a:blip r:embed="rId5"/>
                <a:stretch>
                  <a:fillRect l="-967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BCD51CE-CEB1-E54B-A315-CDE601AA72FB}"/>
                  </a:ext>
                </a:extLst>
              </p:cNvPr>
              <p:cNvSpPr/>
              <p:nvPr/>
            </p:nvSpPr>
            <p:spPr>
              <a:xfrm>
                <a:off x="1161819" y="4273653"/>
                <a:ext cx="344384" cy="53439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BCD51CE-CEB1-E54B-A315-CDE601AA72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1819" y="4273653"/>
                <a:ext cx="344384" cy="534390"/>
              </a:xfrm>
              <a:prstGeom prst="rect">
                <a:avLst/>
              </a:prstGeom>
              <a:blipFill>
                <a:blip r:embed="rId6"/>
                <a:stretch>
                  <a:fillRect l="-967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>
            <a:extLst>
              <a:ext uri="{FF2B5EF4-FFF2-40B4-BE49-F238E27FC236}">
                <a16:creationId xmlns:a16="http://schemas.microsoft.com/office/drawing/2014/main" id="{E510691D-D038-EF48-B973-7D2BA0F77C95}"/>
              </a:ext>
            </a:extLst>
          </p:cNvPr>
          <p:cNvSpPr/>
          <p:nvPr/>
        </p:nvSpPr>
        <p:spPr>
          <a:xfrm>
            <a:off x="1078691" y="4156364"/>
            <a:ext cx="522514" cy="1460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B18A23F8-8D49-8C4F-AE85-9EA9A6DFB4F6}"/>
                  </a:ext>
                </a:extLst>
              </p:cNvPr>
              <p:cNvSpPr/>
              <p:nvPr/>
            </p:nvSpPr>
            <p:spPr>
              <a:xfrm>
                <a:off x="2996540" y="4990605"/>
                <a:ext cx="344384" cy="53439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B18A23F8-8D49-8C4F-AE85-9EA9A6DFB4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6540" y="4990605"/>
                <a:ext cx="344384" cy="534390"/>
              </a:xfrm>
              <a:prstGeom prst="rect">
                <a:avLst/>
              </a:prstGeom>
              <a:blipFill>
                <a:blip r:embed="rId7"/>
                <a:stretch>
                  <a:fillRect l="-1000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69B654C-6CEC-2D4C-8D63-CEF2990DC328}"/>
                  </a:ext>
                </a:extLst>
              </p:cNvPr>
              <p:cNvSpPr/>
              <p:nvPr/>
            </p:nvSpPr>
            <p:spPr>
              <a:xfrm>
                <a:off x="2996540" y="4273653"/>
                <a:ext cx="344384" cy="53439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69B654C-6CEC-2D4C-8D63-CEF2990DC3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6540" y="4273653"/>
                <a:ext cx="344384" cy="534390"/>
              </a:xfrm>
              <a:prstGeom prst="rect">
                <a:avLst/>
              </a:prstGeom>
              <a:blipFill>
                <a:blip r:embed="rId8"/>
                <a:stretch>
                  <a:fillRect l="-666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id="{5F61284D-E3F0-6D45-A449-92ED9EDD55E8}"/>
              </a:ext>
            </a:extLst>
          </p:cNvPr>
          <p:cNvSpPr/>
          <p:nvPr/>
        </p:nvSpPr>
        <p:spPr>
          <a:xfrm>
            <a:off x="2913412" y="4156364"/>
            <a:ext cx="522514" cy="1460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4CA2DE9-8F73-0E44-91B3-D6F60EA8FF50}"/>
              </a:ext>
            </a:extLst>
          </p:cNvPr>
          <p:cNvCxnSpPr>
            <a:stCxn id="6" idx="3"/>
            <a:endCxn id="9" idx="1"/>
          </p:cNvCxnSpPr>
          <p:nvPr/>
        </p:nvCxnSpPr>
        <p:spPr>
          <a:xfrm>
            <a:off x="748156" y="5257800"/>
            <a:ext cx="41366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B8CE955-C30C-354E-A628-EEAFD6E458FB}"/>
              </a:ext>
            </a:extLst>
          </p:cNvPr>
          <p:cNvCxnSpPr>
            <a:cxnSpLocks/>
            <a:stCxn id="9" idx="3"/>
            <a:endCxn id="21" idx="1"/>
          </p:cNvCxnSpPr>
          <p:nvPr/>
        </p:nvCxnSpPr>
        <p:spPr>
          <a:xfrm>
            <a:off x="1506203" y="5257800"/>
            <a:ext cx="37604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8E37D30-36DB-6E4E-AB14-9DAD5A1B94D1}"/>
              </a:ext>
            </a:extLst>
          </p:cNvPr>
          <p:cNvCxnSpPr>
            <a:cxnSpLocks/>
            <a:stCxn id="21" idx="3"/>
            <a:endCxn id="12" idx="1"/>
          </p:cNvCxnSpPr>
          <p:nvPr/>
        </p:nvCxnSpPr>
        <p:spPr>
          <a:xfrm>
            <a:off x="2225612" y="5257800"/>
            <a:ext cx="77092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CEA9C22-C2E9-A140-8A33-8678433C0582}"/>
              </a:ext>
            </a:extLst>
          </p:cNvPr>
          <p:cNvSpPr txBox="1"/>
          <p:nvPr/>
        </p:nvSpPr>
        <p:spPr>
          <a:xfrm>
            <a:off x="1882248" y="5073134"/>
            <a:ext cx="34336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3261AF5-84CC-D34A-A24D-257F41FD76E4}"/>
              </a:ext>
            </a:extLst>
          </p:cNvPr>
          <p:cNvSpPr txBox="1"/>
          <p:nvPr/>
        </p:nvSpPr>
        <p:spPr>
          <a:xfrm>
            <a:off x="1882248" y="4356182"/>
            <a:ext cx="34336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7EE9A9B-1121-6D44-8850-808EC3EC04D9}"/>
              </a:ext>
            </a:extLst>
          </p:cNvPr>
          <p:cNvCxnSpPr>
            <a:cxnSpLocks/>
            <a:stCxn id="13" idx="1"/>
            <a:endCxn id="24" idx="3"/>
          </p:cNvCxnSpPr>
          <p:nvPr/>
        </p:nvCxnSpPr>
        <p:spPr>
          <a:xfrm flipH="1">
            <a:off x="2225612" y="4540848"/>
            <a:ext cx="77092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F5C52A4-9C89-5C43-AC76-19981A5099EA}"/>
              </a:ext>
            </a:extLst>
          </p:cNvPr>
          <p:cNvCxnSpPr>
            <a:stCxn id="24" idx="1"/>
            <a:endCxn id="10" idx="3"/>
          </p:cNvCxnSpPr>
          <p:nvPr/>
        </p:nvCxnSpPr>
        <p:spPr>
          <a:xfrm flipH="1">
            <a:off x="1506203" y="4540848"/>
            <a:ext cx="37604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A5ECBF6-4DD4-114D-AF11-8FA75521095B}"/>
              </a:ext>
            </a:extLst>
          </p:cNvPr>
          <p:cNvCxnSpPr>
            <a:stCxn id="10" idx="1"/>
          </p:cNvCxnSpPr>
          <p:nvPr/>
        </p:nvCxnSpPr>
        <p:spPr>
          <a:xfrm flipH="1">
            <a:off x="653158" y="4540848"/>
            <a:ext cx="50866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A879157-6E51-684A-9886-8A760EC3846E}"/>
                  </a:ext>
                </a:extLst>
              </p:cNvPr>
              <p:cNvSpPr txBox="1"/>
              <p:nvPr/>
            </p:nvSpPr>
            <p:spPr>
              <a:xfrm>
                <a:off x="351833" y="5617030"/>
                <a:ext cx="4607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A879157-6E51-684A-9886-8A760EC384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833" y="5617030"/>
                <a:ext cx="460767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F783EE95-2EC1-7C44-A4B3-EF5AC2E020E2}"/>
                  </a:ext>
                </a:extLst>
              </p:cNvPr>
              <p:cNvSpPr txBox="1"/>
              <p:nvPr/>
            </p:nvSpPr>
            <p:spPr>
              <a:xfrm>
                <a:off x="1102441" y="5614925"/>
                <a:ext cx="4660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F783EE95-2EC1-7C44-A4B3-EF5AC2E020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2441" y="5614925"/>
                <a:ext cx="466089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84F52A5-A31F-F444-A404-F62C3E3D1386}"/>
                  </a:ext>
                </a:extLst>
              </p:cNvPr>
              <p:cNvSpPr txBox="1"/>
              <p:nvPr/>
            </p:nvSpPr>
            <p:spPr>
              <a:xfrm>
                <a:off x="2937162" y="5622450"/>
                <a:ext cx="4607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84F52A5-A31F-F444-A404-F62C3E3D13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7162" y="5622450"/>
                <a:ext cx="460767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19DB7BA8-189A-6E44-A129-82AA23E15008}"/>
                  </a:ext>
                </a:extLst>
              </p:cNvPr>
              <p:cNvSpPr txBox="1"/>
              <p:nvPr/>
            </p:nvSpPr>
            <p:spPr>
              <a:xfrm>
                <a:off x="351833" y="3644523"/>
                <a:ext cx="4607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19DB7BA8-189A-6E44-A129-82AA23E150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833" y="3644523"/>
                <a:ext cx="460767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0E52447-D366-4C4C-A9A3-02946DEE1092}"/>
                  </a:ext>
                </a:extLst>
              </p:cNvPr>
              <p:cNvSpPr txBox="1"/>
              <p:nvPr/>
            </p:nvSpPr>
            <p:spPr>
              <a:xfrm>
                <a:off x="1102441" y="3642418"/>
                <a:ext cx="4660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0E52447-D366-4C4C-A9A3-02946DEE10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2441" y="3642418"/>
                <a:ext cx="466089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830813D-82DD-1748-BA79-8647DB61160A}"/>
                  </a:ext>
                </a:extLst>
              </p:cNvPr>
              <p:cNvSpPr txBox="1"/>
              <p:nvPr/>
            </p:nvSpPr>
            <p:spPr>
              <a:xfrm>
                <a:off x="2937162" y="3649943"/>
                <a:ext cx="4319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830813D-82DD-1748-BA79-8647DB6116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7162" y="3649943"/>
                <a:ext cx="431913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5C1AF82-36A8-5840-922D-71FF62920141}"/>
              </a:ext>
            </a:extLst>
          </p:cNvPr>
          <p:cNvCxnSpPr>
            <a:stCxn id="7" idx="0"/>
            <a:endCxn id="35" idx="2"/>
          </p:cNvCxnSpPr>
          <p:nvPr/>
        </p:nvCxnSpPr>
        <p:spPr>
          <a:xfrm flipV="1">
            <a:off x="575964" y="4013855"/>
            <a:ext cx="6253" cy="2597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82AF02A-A299-6C41-BF22-604E72D0F6E0}"/>
              </a:ext>
            </a:extLst>
          </p:cNvPr>
          <p:cNvCxnSpPr>
            <a:stCxn id="10" idx="0"/>
            <a:endCxn id="36" idx="2"/>
          </p:cNvCxnSpPr>
          <p:nvPr/>
        </p:nvCxnSpPr>
        <p:spPr>
          <a:xfrm flipV="1">
            <a:off x="1334011" y="4011750"/>
            <a:ext cx="1475" cy="261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F93BD3B-7BE6-674F-B470-9D3453F2E1D2}"/>
              </a:ext>
            </a:extLst>
          </p:cNvPr>
          <p:cNvCxnSpPr>
            <a:stCxn id="13" idx="0"/>
            <a:endCxn id="37" idx="2"/>
          </p:cNvCxnSpPr>
          <p:nvPr/>
        </p:nvCxnSpPr>
        <p:spPr>
          <a:xfrm flipH="1" flipV="1">
            <a:off x="3153119" y="4019275"/>
            <a:ext cx="15613" cy="2543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383C8D39-E68A-ED4D-8E8B-D88683691D1B}"/>
                  </a:ext>
                </a:extLst>
              </p:cNvPr>
              <p:cNvSpPr/>
              <p:nvPr/>
            </p:nvSpPr>
            <p:spPr>
              <a:xfrm>
                <a:off x="1925057" y="3011890"/>
                <a:ext cx="333985" cy="33398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6985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383C8D39-E68A-ED4D-8E8B-D88683691D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5057" y="3011890"/>
                <a:ext cx="333985" cy="333985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E64DE6F-3985-2342-81BA-5124CC87C81B}"/>
              </a:ext>
            </a:extLst>
          </p:cNvPr>
          <p:cNvCxnSpPr>
            <a:stCxn id="35" idx="0"/>
            <a:endCxn id="44" idx="3"/>
          </p:cNvCxnSpPr>
          <p:nvPr/>
        </p:nvCxnSpPr>
        <p:spPr>
          <a:xfrm flipV="1">
            <a:off x="582217" y="3296964"/>
            <a:ext cx="1391751" cy="3475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FB34135F-11CB-6248-A6DF-3614A98B86C7}"/>
              </a:ext>
            </a:extLst>
          </p:cNvPr>
          <p:cNvCxnSpPr>
            <a:cxnSpLocks/>
            <a:stCxn id="36" idx="0"/>
            <a:endCxn id="44" idx="4"/>
          </p:cNvCxnSpPr>
          <p:nvPr/>
        </p:nvCxnSpPr>
        <p:spPr>
          <a:xfrm flipV="1">
            <a:off x="1335486" y="3345875"/>
            <a:ext cx="756564" cy="296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9E09F581-1CD1-0247-A059-3BFF42D61B37}"/>
              </a:ext>
            </a:extLst>
          </p:cNvPr>
          <p:cNvCxnSpPr>
            <a:cxnSpLocks/>
            <a:stCxn id="37" idx="0"/>
            <a:endCxn id="44" idx="5"/>
          </p:cNvCxnSpPr>
          <p:nvPr/>
        </p:nvCxnSpPr>
        <p:spPr>
          <a:xfrm flipH="1" flipV="1">
            <a:off x="2210131" y="3296964"/>
            <a:ext cx="942988" cy="3529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F441A5AA-FB79-5A48-AB0A-794E44BF29B7}"/>
              </a:ext>
            </a:extLst>
          </p:cNvPr>
          <p:cNvSpPr/>
          <p:nvPr/>
        </p:nvSpPr>
        <p:spPr>
          <a:xfrm>
            <a:off x="403772" y="2529159"/>
            <a:ext cx="344384" cy="234584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F5524D2D-A264-9A44-884C-7D3A4A474192}"/>
              </a:ext>
            </a:extLst>
          </p:cNvPr>
          <p:cNvSpPr/>
          <p:nvPr/>
        </p:nvSpPr>
        <p:spPr>
          <a:xfrm>
            <a:off x="1161819" y="2529159"/>
            <a:ext cx="344384" cy="234584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44CAADCF-A62C-1041-9EE9-8980C8A26767}"/>
              </a:ext>
            </a:extLst>
          </p:cNvPr>
          <p:cNvSpPr/>
          <p:nvPr/>
        </p:nvSpPr>
        <p:spPr>
          <a:xfrm>
            <a:off x="2996540" y="2529159"/>
            <a:ext cx="344384" cy="234584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C4BC9F55-E8FB-4242-8D15-C57B9A85DD2F}"/>
              </a:ext>
            </a:extLst>
          </p:cNvPr>
          <p:cNvSpPr/>
          <p:nvPr/>
        </p:nvSpPr>
        <p:spPr>
          <a:xfrm>
            <a:off x="1919866" y="2519300"/>
            <a:ext cx="344384" cy="234584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87FCF3F0-559A-1747-A4C1-6BC3FB4A6723}"/>
              </a:ext>
            </a:extLst>
          </p:cNvPr>
          <p:cNvCxnSpPr>
            <a:stCxn id="44" idx="0"/>
            <a:endCxn id="55" idx="2"/>
          </p:cNvCxnSpPr>
          <p:nvPr/>
        </p:nvCxnSpPr>
        <p:spPr>
          <a:xfrm flipV="1">
            <a:off x="2092050" y="2753884"/>
            <a:ext cx="8" cy="2580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17875C04-0544-6445-8FFE-858480F47A4D}"/>
              </a:ext>
            </a:extLst>
          </p:cNvPr>
          <p:cNvCxnSpPr>
            <a:cxnSpLocks/>
            <a:endCxn id="53" idx="2"/>
          </p:cNvCxnSpPr>
          <p:nvPr/>
        </p:nvCxnSpPr>
        <p:spPr>
          <a:xfrm flipV="1">
            <a:off x="1334011" y="2763743"/>
            <a:ext cx="0" cy="267667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338D53EF-22B9-CE47-8DC4-34DF5EDA867C}"/>
              </a:ext>
            </a:extLst>
          </p:cNvPr>
          <p:cNvCxnSpPr>
            <a:cxnSpLocks/>
            <a:endCxn id="52" idx="2"/>
          </p:cNvCxnSpPr>
          <p:nvPr/>
        </p:nvCxnSpPr>
        <p:spPr>
          <a:xfrm flipH="1" flipV="1">
            <a:off x="575964" y="2763743"/>
            <a:ext cx="484" cy="291652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C2004F5E-1643-F645-9832-F203727EFEA4}"/>
              </a:ext>
            </a:extLst>
          </p:cNvPr>
          <p:cNvCxnSpPr>
            <a:cxnSpLocks/>
            <a:endCxn id="54" idx="2"/>
          </p:cNvCxnSpPr>
          <p:nvPr/>
        </p:nvCxnSpPr>
        <p:spPr>
          <a:xfrm flipH="1" flipV="1">
            <a:off x="3168732" y="2763743"/>
            <a:ext cx="5938" cy="27966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4A095A03-5AE4-A940-9142-B12668EAC60D}"/>
                  </a:ext>
                </a:extLst>
              </p:cNvPr>
              <p:cNvSpPr txBox="1"/>
              <p:nvPr/>
            </p:nvSpPr>
            <p:spPr>
              <a:xfrm>
                <a:off x="350358" y="1920363"/>
                <a:ext cx="4624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4A095A03-5AE4-A940-9142-B12668EAC6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358" y="1920363"/>
                <a:ext cx="462434" cy="369332"/>
              </a:xfrm>
              <a:prstGeom prst="rect">
                <a:avLst/>
              </a:prstGeom>
              <a:blipFill>
                <a:blip r:embed="rId16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299DF64D-1FB5-534D-9528-16FA3A9BC942}"/>
                  </a:ext>
                </a:extLst>
              </p:cNvPr>
              <p:cNvSpPr txBox="1"/>
              <p:nvPr/>
            </p:nvSpPr>
            <p:spPr>
              <a:xfrm>
                <a:off x="1100966" y="1918258"/>
                <a:ext cx="4677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299DF64D-1FB5-534D-9528-16FA3A9BC9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966" y="1918258"/>
                <a:ext cx="467756" cy="369332"/>
              </a:xfrm>
              <a:prstGeom prst="rect">
                <a:avLst/>
              </a:prstGeom>
              <a:blipFill>
                <a:blip r:embed="rId17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9613801B-786F-4C4C-8599-51E5EE08A9A8}"/>
                  </a:ext>
                </a:extLst>
              </p:cNvPr>
              <p:cNvSpPr txBox="1"/>
              <p:nvPr/>
            </p:nvSpPr>
            <p:spPr>
              <a:xfrm>
                <a:off x="2947562" y="1925783"/>
                <a:ext cx="5030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9613801B-786F-4C4C-8599-51E5EE08A9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7562" y="1925783"/>
                <a:ext cx="503022" cy="369332"/>
              </a:xfrm>
              <a:prstGeom prst="rect">
                <a:avLst/>
              </a:prstGeom>
              <a:blipFill>
                <a:blip r:embed="rId18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A6CC1E0B-B0F0-1044-8AF4-BED88027FC73}"/>
              </a:ext>
            </a:extLst>
          </p:cNvPr>
          <p:cNvCxnSpPr>
            <a:cxnSpLocks/>
            <a:stCxn id="52" idx="0"/>
            <a:endCxn id="71" idx="2"/>
          </p:cNvCxnSpPr>
          <p:nvPr/>
        </p:nvCxnSpPr>
        <p:spPr>
          <a:xfrm flipV="1">
            <a:off x="575964" y="2289695"/>
            <a:ext cx="5611" cy="239464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0C0D78F3-3D86-E345-AF84-07C5696C9401}"/>
              </a:ext>
            </a:extLst>
          </p:cNvPr>
          <p:cNvCxnSpPr>
            <a:cxnSpLocks/>
            <a:stCxn id="53" idx="0"/>
            <a:endCxn id="72" idx="2"/>
          </p:cNvCxnSpPr>
          <p:nvPr/>
        </p:nvCxnSpPr>
        <p:spPr>
          <a:xfrm flipV="1">
            <a:off x="1334011" y="2287590"/>
            <a:ext cx="833" cy="241569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C10B0D80-4FE5-134B-AAF9-1FEA643FABE9}"/>
              </a:ext>
            </a:extLst>
          </p:cNvPr>
          <p:cNvCxnSpPr>
            <a:cxnSpLocks/>
            <a:stCxn id="54" idx="0"/>
            <a:endCxn id="73" idx="2"/>
          </p:cNvCxnSpPr>
          <p:nvPr/>
        </p:nvCxnSpPr>
        <p:spPr>
          <a:xfrm flipV="1">
            <a:off x="3168732" y="2295115"/>
            <a:ext cx="30341" cy="234044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CEC46724-A128-BF4F-91D6-996AB71E01CA}"/>
                  </a:ext>
                </a:extLst>
              </p:cNvPr>
              <p:cNvSpPr txBox="1"/>
              <p:nvPr/>
            </p:nvSpPr>
            <p:spPr>
              <a:xfrm>
                <a:off x="1860649" y="1894108"/>
                <a:ext cx="4677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CEC46724-A128-BF4F-91D6-996AB71E01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0649" y="1894108"/>
                <a:ext cx="467756" cy="369332"/>
              </a:xfrm>
              <a:prstGeom prst="rect">
                <a:avLst/>
              </a:prstGeom>
              <a:blipFill>
                <a:blip r:embed="rId19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0C46EC28-077D-EC41-992C-8B9F99D5A6C0}"/>
              </a:ext>
            </a:extLst>
          </p:cNvPr>
          <p:cNvCxnSpPr>
            <a:cxnSpLocks/>
            <a:stCxn id="55" idx="0"/>
            <a:endCxn id="80" idx="2"/>
          </p:cNvCxnSpPr>
          <p:nvPr/>
        </p:nvCxnSpPr>
        <p:spPr>
          <a:xfrm flipV="1">
            <a:off x="2092058" y="2263440"/>
            <a:ext cx="2469" cy="255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919C9160-0625-0E41-99A3-851E41BB50C8}"/>
                  </a:ext>
                </a:extLst>
              </p:cNvPr>
              <p:cNvSpPr txBox="1"/>
              <p:nvPr/>
            </p:nvSpPr>
            <p:spPr>
              <a:xfrm>
                <a:off x="1553045" y="3375863"/>
                <a:ext cx="615810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3,2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919C9160-0625-0E41-99A3-851E41BB50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3045" y="3375863"/>
                <a:ext cx="615810" cy="381515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EEC0F144-131E-3240-BC74-E30A8F666489}"/>
                  </a:ext>
                </a:extLst>
              </p:cNvPr>
              <p:cNvSpPr txBox="1"/>
              <p:nvPr/>
            </p:nvSpPr>
            <p:spPr>
              <a:xfrm>
                <a:off x="250248" y="3339679"/>
                <a:ext cx="615810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3,1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EEC0F144-131E-3240-BC74-E30A8F6664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248" y="3339679"/>
                <a:ext cx="615810" cy="381515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6EBC9CBD-2D45-C34E-B156-996E1F65A69F}"/>
                  </a:ext>
                </a:extLst>
              </p:cNvPr>
              <p:cNvSpPr txBox="1"/>
              <p:nvPr/>
            </p:nvSpPr>
            <p:spPr>
              <a:xfrm>
                <a:off x="3001504" y="3350091"/>
                <a:ext cx="615810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3,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6EBC9CBD-2D45-C34E-B156-996E1F65A6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1504" y="3350091"/>
                <a:ext cx="615810" cy="381515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Rectangle 85">
            <a:extLst>
              <a:ext uri="{FF2B5EF4-FFF2-40B4-BE49-F238E27FC236}">
                <a16:creationId xmlns:a16="http://schemas.microsoft.com/office/drawing/2014/main" id="{9546EC11-4862-924B-A258-8C357EFA5CD3}"/>
              </a:ext>
            </a:extLst>
          </p:cNvPr>
          <p:cNvSpPr/>
          <p:nvPr/>
        </p:nvSpPr>
        <p:spPr>
          <a:xfrm>
            <a:off x="118753" y="4011750"/>
            <a:ext cx="3446046" cy="2344600"/>
          </a:xfrm>
          <a:prstGeom prst="rect">
            <a:avLst/>
          </a:prstGeom>
          <a:noFill/>
          <a:ln w="2857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E5783E6E-471C-0C4A-85DE-DFB13E540511}"/>
              </a:ext>
            </a:extLst>
          </p:cNvPr>
          <p:cNvSpPr txBox="1"/>
          <p:nvPr/>
        </p:nvSpPr>
        <p:spPr>
          <a:xfrm>
            <a:off x="108234" y="5997122"/>
            <a:ext cx="4094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Encoder: bidirectional RNN/LSTM/GRU/…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F24E6C53-1EEF-1849-A7FF-89B13FF86B33}"/>
              </a:ext>
            </a:extLst>
          </p:cNvPr>
          <p:cNvSpPr/>
          <p:nvPr/>
        </p:nvSpPr>
        <p:spPr>
          <a:xfrm>
            <a:off x="118753" y="1299598"/>
            <a:ext cx="3446046" cy="2117445"/>
          </a:xfrm>
          <a:prstGeom prst="rect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D52441D8-ABB0-A741-B8D5-76ABD8437632}"/>
              </a:ext>
            </a:extLst>
          </p:cNvPr>
          <p:cNvSpPr txBox="1"/>
          <p:nvPr/>
        </p:nvSpPr>
        <p:spPr>
          <a:xfrm>
            <a:off x="118753" y="1299599"/>
            <a:ext cx="977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Decoder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136CC6A6-BEC7-CA4C-8B78-D82233125B42}"/>
              </a:ext>
            </a:extLst>
          </p:cNvPr>
          <p:cNvCxnSpPr>
            <a:stCxn id="52" idx="3"/>
            <a:endCxn id="53" idx="1"/>
          </p:cNvCxnSpPr>
          <p:nvPr/>
        </p:nvCxnSpPr>
        <p:spPr>
          <a:xfrm>
            <a:off x="748156" y="2646451"/>
            <a:ext cx="413663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356EF2B8-D97A-D54A-B08C-3E66B27235DB}"/>
              </a:ext>
            </a:extLst>
          </p:cNvPr>
          <p:cNvCxnSpPr>
            <a:stCxn id="53" idx="3"/>
            <a:endCxn id="55" idx="1"/>
          </p:cNvCxnSpPr>
          <p:nvPr/>
        </p:nvCxnSpPr>
        <p:spPr>
          <a:xfrm flipV="1">
            <a:off x="1506203" y="2636592"/>
            <a:ext cx="413663" cy="9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06E1EFD0-450C-5944-B584-DCCA9C99FAC0}"/>
              </a:ext>
            </a:extLst>
          </p:cNvPr>
          <p:cNvCxnSpPr>
            <a:cxnSpLocks/>
            <a:stCxn id="55" idx="3"/>
            <a:endCxn id="96" idx="1"/>
          </p:cNvCxnSpPr>
          <p:nvPr/>
        </p:nvCxnSpPr>
        <p:spPr>
          <a:xfrm flipV="1">
            <a:off x="2264250" y="2630279"/>
            <a:ext cx="258570" cy="6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1D71D2BB-847B-CA44-91D4-7B972643E204}"/>
              </a:ext>
            </a:extLst>
          </p:cNvPr>
          <p:cNvSpPr txBox="1"/>
          <p:nvPr/>
        </p:nvSpPr>
        <p:spPr>
          <a:xfrm>
            <a:off x="2522820" y="2445613"/>
            <a:ext cx="34336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856A5B05-F1BB-9742-8FF4-EC4F5DF59431}"/>
              </a:ext>
            </a:extLst>
          </p:cNvPr>
          <p:cNvCxnSpPr>
            <a:cxnSpLocks/>
            <a:stCxn id="96" idx="3"/>
            <a:endCxn id="54" idx="1"/>
          </p:cNvCxnSpPr>
          <p:nvPr/>
        </p:nvCxnSpPr>
        <p:spPr>
          <a:xfrm>
            <a:off x="2866184" y="2630279"/>
            <a:ext cx="130356" cy="16172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A9FE6CD6-1520-BC4A-8C15-9D9AF6F7EFAA}"/>
                  </a:ext>
                </a:extLst>
              </p:cNvPr>
              <p:cNvSpPr txBox="1"/>
              <p:nvPr/>
            </p:nvSpPr>
            <p:spPr>
              <a:xfrm>
                <a:off x="755063" y="2642558"/>
                <a:ext cx="4678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A9FE6CD6-1520-BC4A-8C15-9D9AF6F7EF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063" y="2642558"/>
                <a:ext cx="467820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867B22E5-A912-7146-BB28-6E53D881FC4C}"/>
                  </a:ext>
                </a:extLst>
              </p:cNvPr>
              <p:cNvSpPr txBox="1"/>
              <p:nvPr/>
            </p:nvSpPr>
            <p:spPr>
              <a:xfrm>
                <a:off x="1512626" y="2653414"/>
                <a:ext cx="4907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867B22E5-A912-7146-BB28-6E53D881FC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2626" y="2653414"/>
                <a:ext cx="490775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E59903F3-9C3D-A14B-A753-8C7564436E8F}"/>
                  </a:ext>
                </a:extLst>
              </p:cNvPr>
              <p:cNvSpPr txBox="1"/>
              <p:nvPr/>
            </p:nvSpPr>
            <p:spPr>
              <a:xfrm>
                <a:off x="2163791" y="2651435"/>
                <a:ext cx="4907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E59903F3-9C3D-A14B-A753-8C7564436E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3791" y="2651435"/>
                <a:ext cx="490775" cy="369332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4">
            <a:extLst>
              <a:ext uri="{FF2B5EF4-FFF2-40B4-BE49-F238E27FC236}">
                <a16:creationId xmlns:a16="http://schemas.microsoft.com/office/drawing/2014/main" id="{2FAB638A-89CC-9C49-B355-28C2BF6C65DA}"/>
              </a:ext>
            </a:extLst>
          </p:cNvPr>
          <p:cNvSpPr/>
          <p:nvPr/>
        </p:nvSpPr>
        <p:spPr>
          <a:xfrm>
            <a:off x="3741686" y="6277302"/>
            <a:ext cx="476856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TW" sz="1400" dirty="0"/>
              <a:t>Bahdanau et al., Neural machine translation by jointly learning to align and translate. ICLR, 2015 (15000+ citations ~2020)</a:t>
            </a:r>
          </a:p>
        </p:txBody>
      </p: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BE583059-7C32-BD44-B5EB-F9F75E7B57B1}"/>
              </a:ext>
            </a:extLst>
          </p:cNvPr>
          <p:cNvCxnSpPr>
            <a:cxnSpLocks/>
            <a:stCxn id="71" idx="0"/>
            <a:endCxn id="53" idx="1"/>
          </p:cNvCxnSpPr>
          <p:nvPr/>
        </p:nvCxnSpPr>
        <p:spPr>
          <a:xfrm rot="16200000" flipH="1">
            <a:off x="508653" y="1993285"/>
            <a:ext cx="726088" cy="580244"/>
          </a:xfrm>
          <a:prstGeom prst="bentConnector4">
            <a:avLst>
              <a:gd name="adj1" fmla="val -31484"/>
              <a:gd name="adj2" fmla="val 69924"/>
            </a:avLst>
          </a:prstGeom>
          <a:ln>
            <a:solidFill>
              <a:schemeClr val="bg1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Elbow Connector 76">
            <a:extLst>
              <a:ext uri="{FF2B5EF4-FFF2-40B4-BE49-F238E27FC236}">
                <a16:creationId xmlns:a16="http://schemas.microsoft.com/office/drawing/2014/main" id="{8AEDF113-ECF0-D049-98A8-CCDDB244F5A8}"/>
              </a:ext>
            </a:extLst>
          </p:cNvPr>
          <p:cNvCxnSpPr>
            <a:cxnSpLocks/>
            <a:stCxn id="72" idx="0"/>
            <a:endCxn id="55" idx="1"/>
          </p:cNvCxnSpPr>
          <p:nvPr/>
        </p:nvCxnSpPr>
        <p:spPr>
          <a:xfrm rot="16200000" flipH="1">
            <a:off x="1268188" y="1984914"/>
            <a:ext cx="718334" cy="585022"/>
          </a:xfrm>
          <a:prstGeom prst="bentConnector4">
            <a:avLst>
              <a:gd name="adj1" fmla="val -31824"/>
              <a:gd name="adj2" fmla="val 6998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Elbow Connector 77">
            <a:extLst>
              <a:ext uri="{FF2B5EF4-FFF2-40B4-BE49-F238E27FC236}">
                <a16:creationId xmlns:a16="http://schemas.microsoft.com/office/drawing/2014/main" id="{5E1DF085-23C8-E842-B93C-EAA485FDFB79}"/>
              </a:ext>
            </a:extLst>
          </p:cNvPr>
          <p:cNvCxnSpPr>
            <a:cxnSpLocks/>
            <a:stCxn id="80" idx="0"/>
            <a:endCxn id="96" idx="1"/>
          </p:cNvCxnSpPr>
          <p:nvPr/>
        </p:nvCxnSpPr>
        <p:spPr>
          <a:xfrm rot="16200000" flipH="1">
            <a:off x="1940587" y="2048047"/>
            <a:ext cx="736171" cy="428293"/>
          </a:xfrm>
          <a:prstGeom prst="bentConnector4">
            <a:avLst>
              <a:gd name="adj1" fmla="val -31053"/>
              <a:gd name="adj2" fmla="val 7730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9776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3EA3E-FF6C-5647-873B-B98A5891C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Various ways to compute the weights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6A49785-8FA7-214D-ABA5-76C3ED96009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e>
                            </m:d>
                          </m:e>
                        </m:func>
                      </m:num>
                      <m:den>
                        <m:nary>
                          <m:naryPr>
                            <m:chr m:val="∑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  <m:e>
                            <m:func>
                              <m:func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exp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sSup>
                                          <m:sSup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e>
                                          <m:sup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′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</m:e>
                                </m:d>
                              </m:e>
                            </m:func>
                          </m:e>
                        </m:nary>
                      </m:den>
                    </m:f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dirty="0"/>
                  <a:t> could be</a:t>
                </a:r>
              </a:p>
              <a:p>
                <a:pPr lvl="1"/>
                <a:r>
                  <a:rPr lang="en-US" b="0" dirty="0"/>
                  <a:t>Inner product between hidden state of decoder and output of encoder</a:t>
                </a:r>
              </a:p>
              <a:p>
                <a:pPr lvl="2"/>
                <a:r>
                  <a:rPr lang="en-US" dirty="0"/>
                  <a:t>E.g.,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Linear transformation and inner product</a:t>
                </a:r>
              </a:p>
              <a:p>
                <a:pPr lvl="2"/>
                <a:r>
                  <a:rPr lang="en-US" dirty="0"/>
                  <a:t>E.g.,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b="1" i="1" smtClean="0">
                        <a:latin typeface="Cambria Math" panose="02040503050406030204" pitchFamily="18" charset="0"/>
                      </a:rPr>
                      <m:t>𝑾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𝑾</m:t>
                    </m:r>
                  </m:oMath>
                </a14:m>
                <a:r>
                  <a:rPr lang="en-US" dirty="0"/>
                  <a:t> is learned jointly</a:t>
                </a:r>
              </a:p>
              <a:p>
                <a:pPr lvl="1"/>
                <a:r>
                  <a:rPr lang="en-US" dirty="0"/>
                  <a:t>A small NN</a:t>
                </a:r>
              </a:p>
              <a:p>
                <a:pPr lvl="2"/>
                <a:r>
                  <a:rPr lang="en-US" dirty="0"/>
                  <a:t>E.g.,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tanh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b="1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1" i="1" smtClean="0">
                                              <a:latin typeface="Cambria Math" panose="02040503050406030204" pitchFamily="18" charset="0"/>
                                            </a:rPr>
                                            <m:t>𝒉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b="1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1" i="1" smtClean="0">
                                              <a:latin typeface="Cambria Math" panose="02040503050406030204" pitchFamily="18" charset="0"/>
                                            </a:rPr>
                                            <m:t>𝒛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d>
                          </m:e>
                        </m:d>
                      </m:e>
                    </m:func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US" dirty="0"/>
                  <a:t> are learned jointly</a:t>
                </a:r>
              </a:p>
              <a:p>
                <a:r>
                  <a:rPr lang="en-US" dirty="0"/>
                  <a:t>Attention function depends on the annotation vector, rather than the position in the sentence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6A49785-8FA7-214D-ABA5-76C3ED9600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98" t="-4482" b="-1681"/>
                </a:stretch>
              </a:blipFill>
            </p:spPr>
            <p:txBody>
              <a:bodyPr/>
              <a:lstStyle/>
              <a:p>
                <a:r>
                  <a:rPr lang="en-TW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B051D7-1BA1-7842-8B25-E2E1BA138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13B59-6E60-4B88-BE39-34DD2E63E1C4}" type="datetime1">
              <a:rPr lang="en-US" altLang="zh-TW" smtClean="0"/>
              <a:pPr/>
              <a:t>12/29/20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E5584B-23AF-BD4F-B89F-E66E22D8B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5383D-9AEA-4E07-9684-88A004FCDD81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202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601F1-9197-3E4C-8616-54BBCDEB8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TW" dirty="0"/>
              <a:t>Visualization of attention map for machine translation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9C14A63-CBD7-EC45-93E9-CDAECB5E06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667" y="1809341"/>
            <a:ext cx="3960000" cy="4116088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61BC86-BEA5-344C-861F-EDF1294BF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13B59-6E60-4B88-BE39-34DD2E63E1C4}" type="datetime1">
              <a:rPr lang="en-US" altLang="zh-TW" smtClean="0"/>
              <a:pPr/>
              <a:t>12/29/20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C74675-14EC-9244-8514-A7BA98473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5383D-9AEA-4E07-9684-88A004FCDD81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3552923-FA9F-1848-B7C9-A6FB0FF020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6593" y="1554080"/>
            <a:ext cx="4259740" cy="4371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9604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1148F-7A24-8E4A-BA6C-553B726EC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TW" dirty="0"/>
              <a:t>Caption generation by attention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161849-E163-EA47-9621-A3353E8AF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TW" dirty="0"/>
              <a:t>Task: take an image as input, generate the caption as output</a:t>
            </a:r>
          </a:p>
          <a:p>
            <a:r>
              <a:rPr lang="en-TW" dirty="0"/>
              <a:t>Encoder: CovNet</a:t>
            </a:r>
          </a:p>
          <a:p>
            <a:r>
              <a:rPr lang="en-TW" dirty="0"/>
              <a:t>Decoder: attention-based RNN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F2D236-47D8-F840-9A32-C41319EBE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13B59-6E60-4B88-BE39-34DD2E63E1C4}" type="datetime1">
              <a:rPr lang="en-US" altLang="zh-TW" smtClean="0"/>
              <a:pPr/>
              <a:t>12/29/20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8C07BD-AFD6-C545-8529-4131A62AA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5383D-9AEA-4E07-9684-88A004FCDD81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5816D3F-05DA-944B-BAEC-A6DB6FC83E32}"/>
              </a:ext>
            </a:extLst>
          </p:cNvPr>
          <p:cNvSpPr/>
          <p:nvPr/>
        </p:nvSpPr>
        <p:spPr>
          <a:xfrm>
            <a:off x="1413642" y="6277302"/>
            <a:ext cx="497664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Xu et al. Show, Attend, and Tell: Neural Image Caption Generation with Visual Attention. ICML, 2015. (6000+ citations ~2020)</a:t>
            </a:r>
            <a:endParaRPr lang="en-TW" sz="1400" dirty="0"/>
          </a:p>
        </p:txBody>
      </p:sp>
    </p:spTree>
    <p:extLst>
      <p:ext uri="{BB962C8B-B14F-4D97-AF65-F5344CB8AC3E}">
        <p14:creationId xmlns:p14="http://schemas.microsoft.com/office/powerpoint/2010/main" val="24084977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E45A3-E428-224B-9DD5-1394C6E6F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TW" dirty="0"/>
              <a:t>Visualization of attention map for caption generation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FED71C3-F08E-1143-98C0-259763D02E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805" y="1600200"/>
            <a:ext cx="7808390" cy="4525963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AFE61F-B22F-AC44-A5D3-80DDA5B91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13B59-6E60-4B88-BE39-34DD2E63E1C4}" type="datetime1">
              <a:rPr lang="en-US" altLang="zh-TW" smtClean="0"/>
              <a:pPr/>
              <a:t>12/29/20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F8AE27-4056-EB4E-A20D-94EEEE515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5383D-9AEA-4E07-9684-88A004FCDD81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517538"/>
      </p:ext>
    </p:extLst>
  </p:cSld>
  <p:clrMapOvr>
    <a:masterClrMapping/>
  </p:clrMapOvr>
</p:sld>
</file>

<file path=ppt/theme/theme1.xml><?xml version="1.0" encoding="utf-8"?>
<a:theme xmlns:a="http://schemas.openxmlformats.org/drawingml/2006/main" name="hhche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hchen" id="{E0A7DF02-4D39-2946-B7CB-5A469652C589}" vid="{6108E100-B66E-A742-82ED-9464F429D9F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960</TotalTime>
  <Words>1222</Words>
  <Application>Microsoft Macintosh PowerPoint</Application>
  <PresentationFormat>On-screen Show (4:3)</PresentationFormat>
  <Paragraphs>285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Cambria Math</vt:lpstr>
      <vt:lpstr>hhchen</vt:lpstr>
      <vt:lpstr>Attention model</vt:lpstr>
      <vt:lpstr>Overview</vt:lpstr>
      <vt:lpstr>Encoder-decoder example (machine translation)</vt:lpstr>
      <vt:lpstr>Attention-based machine translation</vt:lpstr>
      <vt:lpstr>Encoder-decoder model + attention</vt:lpstr>
      <vt:lpstr>Various ways to compute the weights</vt:lpstr>
      <vt:lpstr>Visualization of attention map for machine translation</vt:lpstr>
      <vt:lpstr>Caption generation by attention model</vt:lpstr>
      <vt:lpstr>Visualization of attention map for caption generation</vt:lpstr>
      <vt:lpstr>Main computational cost of RNN + Attention</vt:lpstr>
      <vt:lpstr>Transformer model</vt:lpstr>
      <vt:lpstr>Proposed model v1</vt:lpstr>
      <vt:lpstr>Dealing with problem 1 and problem 3</vt:lpstr>
      <vt:lpstr>Self-attention at encoder</vt:lpstr>
      <vt:lpstr>Multi-head self-attention at encoder</vt:lpstr>
      <vt:lpstr>Multi-layer self-attention</vt:lpstr>
      <vt:lpstr>Output of self-attention encoder</vt:lpstr>
      <vt:lpstr>Dealing with problem 2</vt:lpstr>
      <vt:lpstr>Encoder-decoder model with attention (no RNN)</vt:lpstr>
      <vt:lpstr>Solving problem 4</vt:lpstr>
      <vt:lpstr>Put everything together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Optimization methods for gradient descent</dc:title>
  <dc:creator>Microsoft Office User</dc:creator>
  <cp:lastModifiedBy>Microsoft Office User</cp:lastModifiedBy>
  <cp:revision>355</cp:revision>
  <dcterms:created xsi:type="dcterms:W3CDTF">2017-07-18T04:01:26Z</dcterms:created>
  <dcterms:modified xsi:type="dcterms:W3CDTF">2020-12-29T01:31:33Z</dcterms:modified>
</cp:coreProperties>
</file>