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4" r:id="rId3"/>
    <p:sldId id="259" r:id="rId4"/>
    <p:sldId id="317" r:id="rId5"/>
    <p:sldId id="311" r:id="rId6"/>
    <p:sldId id="312" r:id="rId7"/>
    <p:sldId id="318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2" r:id="rId20"/>
    <p:sldId id="31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2"/>
    <p:restoredTop sz="92445"/>
  </p:normalViewPr>
  <p:slideViewPr>
    <p:cSldViewPr snapToGrid="0" snapToObjects="1">
      <p:cViewPr varScale="1">
        <p:scale>
          <a:sx n="82" d="100"/>
          <a:sy n="82" d="100"/>
        </p:scale>
        <p:origin x="2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en@n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cu.edu.tw/~hhchen/courses/data_science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Data Science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114005"/>
          </a:xfrm>
          <a:prstGeom prst="rect">
            <a:avLst/>
          </a:prstGeom>
        </p:spPr>
        <p:txBody>
          <a:bodyPr/>
          <a:lstStyle/>
          <a:p>
            <a:pPr defTabSz="578358">
              <a:defRPr sz="3168"/>
            </a:pPr>
            <a:r>
              <a:t>Hung-Hsuan Chen 陳弘軒</a:t>
            </a:r>
          </a:p>
          <a:p>
            <a:pPr defTabSz="578358">
              <a:defRPr sz="3168"/>
            </a:pPr>
            <a:r>
              <a:t>Computer Science and Information Engineering</a:t>
            </a:r>
          </a:p>
          <a:p>
            <a:pPr defTabSz="578358">
              <a:defRPr sz="3168"/>
            </a:pPr>
            <a:r>
              <a:t>National Central University</a:t>
            </a:r>
          </a:p>
          <a:p>
            <a:pPr defTabSz="578358">
              <a:defRPr sz="3168"/>
            </a:pPr>
            <a:r>
              <a:rPr u="sng">
                <a:hlinkClick r:id="rId2"/>
              </a:rPr>
              <a:t>hhchen@ncu.edu.tw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Grading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31139" indent="-231139" defTabSz="303783">
              <a:spcBef>
                <a:spcPts val="2100"/>
              </a:spcBef>
              <a:defRPr sz="1871"/>
            </a:pPr>
            <a:r>
              <a:rPr dirty="0"/>
              <a:t>Individual:</a:t>
            </a:r>
          </a:p>
          <a:p>
            <a:pPr marL="462279" lvl="1" indent="-231139" defTabSz="303783">
              <a:spcBef>
                <a:spcPts val="2100"/>
              </a:spcBef>
              <a:defRPr sz="1871"/>
            </a:pPr>
            <a:r>
              <a:rPr dirty="0"/>
              <a:t>Exercises: 55%</a:t>
            </a:r>
          </a:p>
          <a:p>
            <a:pPr marL="693419" lvl="2" indent="-231139" defTabSz="303783">
              <a:spcBef>
                <a:spcPts val="2100"/>
              </a:spcBef>
              <a:defRPr sz="1871"/>
            </a:pPr>
            <a:r>
              <a:rPr dirty="0"/>
              <a:t>Programming language: Python </a:t>
            </a:r>
            <a:r>
              <a:rPr lang="en-US" dirty="0"/>
              <a:t>3</a:t>
            </a:r>
            <a:r>
              <a:rPr dirty="0"/>
              <a:t>, unless otherwise mentioned</a:t>
            </a:r>
          </a:p>
          <a:p>
            <a:pPr marL="924559" lvl="3" indent="-231139" defTabSz="303783">
              <a:spcBef>
                <a:spcPts val="2100"/>
              </a:spcBef>
              <a:defRPr sz="1871"/>
            </a:pPr>
            <a:r>
              <a:rPr dirty="0"/>
              <a:t>Submit your code to LMS</a:t>
            </a:r>
          </a:p>
          <a:p>
            <a:pPr marL="693419" lvl="2" indent="-231139" defTabSz="303783">
              <a:spcBef>
                <a:spcPts val="2100"/>
              </a:spcBef>
              <a:defRPr sz="1871"/>
            </a:pPr>
            <a:r>
              <a:rPr dirty="0"/>
              <a:t>Reports must be typed</a:t>
            </a:r>
          </a:p>
          <a:p>
            <a:pPr marL="924559" lvl="3" indent="-231139" defTabSz="303783">
              <a:spcBef>
                <a:spcPts val="2100"/>
              </a:spcBef>
              <a:defRPr sz="1871"/>
            </a:pPr>
            <a:r>
              <a:rPr lang="en-US" dirty="0"/>
              <a:t>Submit the report to LMS (unless otherwise mentioned)</a:t>
            </a:r>
          </a:p>
          <a:p>
            <a:pPr marL="462279" lvl="1" indent="-231139" defTabSz="303783">
              <a:spcBef>
                <a:spcPts val="2100"/>
              </a:spcBef>
              <a:defRPr sz="1871"/>
            </a:pPr>
            <a:r>
              <a:rPr dirty="0"/>
              <a:t>Others: 5%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rPr dirty="0"/>
              <a:t>Group:</a:t>
            </a:r>
          </a:p>
          <a:p>
            <a:pPr marL="462279" lvl="1" indent="-231139" defTabSz="303783">
              <a:spcBef>
                <a:spcPts val="2100"/>
              </a:spcBef>
              <a:defRPr sz="1871"/>
            </a:pPr>
            <a:r>
              <a:rPr dirty="0"/>
              <a:t>Project proposal and progress presentation: 10%</a:t>
            </a:r>
          </a:p>
          <a:p>
            <a:pPr marL="462279" lvl="1" indent="-231139" defTabSz="303783">
              <a:spcBef>
                <a:spcPts val="2100"/>
              </a:spcBef>
              <a:defRPr sz="1871"/>
            </a:pPr>
            <a:r>
              <a:rPr dirty="0"/>
              <a:t>Project demo and final report: 30%</a:t>
            </a:r>
            <a:endParaRPr lang="en-US" dirty="0"/>
          </a:p>
          <a:p>
            <a:pPr marL="906779" lvl="2" indent="-231139" defTabSz="303783">
              <a:spcBef>
                <a:spcPts val="2100"/>
              </a:spcBef>
              <a:defRPr sz="1871"/>
            </a:pPr>
            <a:r>
              <a:rPr lang="en-US" dirty="0"/>
              <a:t>For midterm, you will need to submit </a:t>
            </a:r>
            <a:r>
              <a:rPr lang="en-US" b="1" i="1" u="sng" dirty="0"/>
              <a:t>presentation slides</a:t>
            </a:r>
            <a:r>
              <a:rPr lang="en-US" dirty="0"/>
              <a:t>; for final, you will need to submit (1) </a:t>
            </a:r>
            <a:r>
              <a:rPr lang="en-US" b="1" i="1" u="sng" dirty="0"/>
              <a:t>presentation slides, </a:t>
            </a:r>
            <a:r>
              <a:rPr lang="en-US" dirty="0"/>
              <a:t>(2)</a:t>
            </a:r>
            <a:r>
              <a:rPr lang="en-US" b="1" i="1" u="sng" dirty="0"/>
              <a:t> a typed final report, and </a:t>
            </a:r>
            <a:r>
              <a:rPr lang="en-US" dirty="0"/>
              <a:t>(3) </a:t>
            </a:r>
            <a:r>
              <a:rPr lang="en-US" b="1" i="1" u="sng" dirty="0"/>
              <a:t>experimental codes</a:t>
            </a:r>
            <a:endParaRPr b="1" i="1" u="sng" dirty="0"/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rPr dirty="0"/>
              <a:t>Late submission penalties:</a:t>
            </a:r>
            <a:r>
              <a:rPr b="1" i="1" u="sng" dirty="0">
                <a:solidFill>
                  <a:srgbClr val="FF0000"/>
                </a:solidFill>
              </a:rPr>
              <a:t> 1 day: 10% off; 2 days: 20% off; 3 days or more: 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r="692"/>
          <a:stretch>
            <a:fillRect/>
          </a:stretch>
        </p:blipFill>
        <p:spPr>
          <a:xfrm>
            <a:off x="7857671" y="2860852"/>
            <a:ext cx="4194629" cy="4031896"/>
          </a:xfrm>
          <a:prstGeom prst="rect">
            <a:avLst/>
          </a:prstGeom>
        </p:spPr>
      </p:pic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Characteristics of being a data scientist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Discover the problem or the need from real life</a:t>
            </a:r>
          </a:p>
          <a:p>
            <a:r>
              <a:t>Equip with skills to solve the problem or fulfil the need</a:t>
            </a:r>
          </a:p>
          <a:p>
            <a:pPr lvl="1"/>
            <a:r>
              <a:t>Math and stats</a:t>
            </a:r>
          </a:p>
          <a:p>
            <a:pPr lvl="1"/>
            <a:r>
              <a:t>Hacking skills</a:t>
            </a:r>
          </a:p>
          <a:p>
            <a:pPr lvl="1"/>
            <a:r>
              <a:t>Domain knowledge</a:t>
            </a:r>
          </a:p>
          <a:p>
            <a:r>
              <a:t>Passion to try and realize the proposed solution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Characteristics of being a data scientist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Discover the problem or the need from real life</a:t>
            </a:r>
          </a:p>
          <a:p>
            <a:r>
              <a:rPr dirty="0"/>
              <a:t>Equip with skills to solve the problem or fulfil the need</a:t>
            </a:r>
            <a:endParaRPr b="1" dirty="0"/>
          </a:p>
          <a:p>
            <a:pPr lvl="1">
              <a:defRPr>
                <a:solidFill>
                  <a:srgbClr val="FF2600"/>
                </a:solidFill>
              </a:defRPr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Math and stats</a:t>
            </a:r>
          </a:p>
          <a:p>
            <a:pPr lvl="1">
              <a:defRPr>
                <a:solidFill>
                  <a:srgbClr val="FF2600"/>
                </a:solidFill>
              </a:defRPr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Hacking skills</a:t>
            </a:r>
          </a:p>
          <a:p>
            <a:pPr lvl="1"/>
            <a:r>
              <a:rPr dirty="0"/>
              <a:t>Domain knowledge</a:t>
            </a:r>
          </a:p>
          <a:p>
            <a:r>
              <a:rPr dirty="0"/>
              <a:t>Passion to try and realize the proposed solution</a:t>
            </a:r>
          </a:p>
        </p:txBody>
      </p:sp>
      <p:sp>
        <p:nvSpPr>
          <p:cNvPr id="190" name="Shape 190"/>
          <p:cNvSpPr/>
          <p:nvPr/>
        </p:nvSpPr>
        <p:spPr>
          <a:xfrm>
            <a:off x="7824899" y="2503230"/>
            <a:ext cx="4684538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Through the mid-term and final projects</a:t>
            </a:r>
            <a:r>
              <a:rPr dirty="0"/>
              <a:t>. 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We may have invited speakers</a:t>
            </a:r>
            <a:endParaRPr dirty="0"/>
          </a:p>
        </p:txBody>
      </p:sp>
      <p:sp>
        <p:nvSpPr>
          <p:cNvPr id="191" name="Shape 191"/>
          <p:cNvSpPr/>
          <p:nvPr/>
        </p:nvSpPr>
        <p:spPr>
          <a:xfrm>
            <a:off x="6203950" y="27813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203950" y="511175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824899" y="5257800"/>
            <a:ext cx="468453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dirty="0"/>
              <a:t>We will teach these in class</a:t>
            </a:r>
          </a:p>
        </p:txBody>
      </p:sp>
      <p:sp>
        <p:nvSpPr>
          <p:cNvPr id="194" name="Shape 194"/>
          <p:cNvSpPr/>
          <p:nvPr/>
        </p:nvSpPr>
        <p:spPr>
          <a:xfrm>
            <a:off x="6203950" y="76835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824899" y="8051800"/>
            <a:ext cx="468453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Need to rely on your 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FAQ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8920" indent="-248920" defTabSz="327152">
              <a:spcBef>
                <a:spcPts val="2300"/>
              </a:spcBef>
              <a:defRPr sz="2016"/>
            </a:pPr>
            <a:r>
              <a:rPr dirty="0"/>
              <a:t>Will the instructor speak only English in class?</a:t>
            </a:r>
          </a:p>
          <a:p>
            <a:pPr marL="497840" lvl="1" indent="-248920" defTabSz="327152">
              <a:spcBef>
                <a:spcPts val="2300"/>
              </a:spcBef>
              <a:defRPr sz="2016"/>
            </a:pPr>
            <a:r>
              <a:rPr dirty="0"/>
              <a:t>I might occasionally speak Chinese if needed, but I will make sure to repeat in English</a:t>
            </a:r>
          </a:p>
          <a:p>
            <a:pPr marL="248920" indent="-248920" defTabSz="327152">
              <a:spcBef>
                <a:spcPts val="2300"/>
              </a:spcBef>
              <a:defRPr sz="2016"/>
            </a:pPr>
            <a:r>
              <a:rPr dirty="0"/>
              <a:t>Do I need to submit reports in English?</a:t>
            </a:r>
          </a:p>
          <a:p>
            <a:pPr marL="497840" lvl="1" indent="-248920" defTabSz="327152">
              <a:spcBef>
                <a:spcPts val="2300"/>
              </a:spcBef>
              <a:defRPr sz="2016"/>
            </a:pPr>
            <a:r>
              <a:rPr dirty="0"/>
              <a:t>Not necessarily, since the TAs and I understand Chinese</a:t>
            </a:r>
          </a:p>
          <a:p>
            <a:pPr marL="248920" indent="-248920" defTabSz="327152">
              <a:spcBef>
                <a:spcPts val="2300"/>
              </a:spcBef>
              <a:defRPr sz="2016"/>
            </a:pPr>
            <a:r>
              <a:rPr dirty="0"/>
              <a:t>Do I need to use English for oral presentation?</a:t>
            </a:r>
          </a:p>
          <a:p>
            <a:pPr marL="497840" lvl="1" indent="-248920" defTabSz="327152">
              <a:spcBef>
                <a:spcPts val="2300"/>
              </a:spcBef>
              <a:defRPr sz="2016"/>
            </a:pPr>
            <a:r>
              <a:rPr dirty="0"/>
              <a:t>Yes if there </a:t>
            </a:r>
            <a:r>
              <a:rPr lang="en-US" dirty="0"/>
              <a:t>are foreign students </a:t>
            </a:r>
            <a:r>
              <a:rPr dirty="0"/>
              <a:t>in the class</a:t>
            </a:r>
          </a:p>
          <a:p>
            <a:pPr marL="248920" indent="-248920" defTabSz="327152">
              <a:spcBef>
                <a:spcPts val="2300"/>
              </a:spcBef>
              <a:defRPr sz="2016"/>
            </a:pPr>
            <a:r>
              <a:rPr dirty="0"/>
              <a:t>Do I need to ask questions in English?</a:t>
            </a:r>
          </a:p>
          <a:p>
            <a:pPr marL="497840" lvl="1" indent="-248920" defTabSz="327152">
              <a:spcBef>
                <a:spcPts val="2300"/>
              </a:spcBef>
              <a:defRPr sz="2016"/>
            </a:pPr>
            <a:r>
              <a:rPr dirty="0"/>
              <a:t>Not necessarily.  I will repeat your question in English.  Please remind me if I forget to do 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FAQ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2254" indent="-262254" defTabSz="344677">
              <a:spcBef>
                <a:spcPts val="2400"/>
              </a:spcBef>
              <a:defRPr sz="2124"/>
            </a:pPr>
            <a:r>
              <a:rPr dirty="0"/>
              <a:t>Will the instructor curve the scores?</a:t>
            </a:r>
          </a:p>
          <a:p>
            <a:pPr marL="524509" lvl="1" indent="-262254" defTabSz="344677">
              <a:spcBef>
                <a:spcPts val="2400"/>
              </a:spcBef>
              <a:defRPr sz="2124"/>
            </a:pPr>
            <a:r>
              <a:rPr dirty="0"/>
              <a:t>59 → 60, 58 remains 58</a:t>
            </a:r>
            <a:r>
              <a:rPr lang="en-US" dirty="0"/>
              <a:t>; 69 </a:t>
            </a:r>
            <a:r>
              <a:rPr lang="en-US" dirty="0">
                <a:sym typeface="Wingdings" pitchFamily="2" charset="2"/>
              </a:rPr>
              <a:t> 70, 68 remains 68</a:t>
            </a:r>
            <a:endParaRPr dirty="0"/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rPr lang="en-US" dirty="0"/>
              <a:t>What will happen if I beg for a higher grade?</a:t>
            </a:r>
          </a:p>
          <a:p>
            <a:pPr marL="524509" lvl="1" indent="-262254" defTabSz="344677">
              <a:spcBef>
                <a:spcPts val="2400"/>
              </a:spcBef>
              <a:defRPr sz="2124"/>
            </a:pPr>
            <a:r>
              <a:rPr lang="en-US" dirty="0"/>
              <a:t>It is a waste of your time</a:t>
            </a:r>
            <a:endParaRPr dirty="0"/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rPr dirty="0"/>
              <a:t>What if I fake the project result?</a:t>
            </a:r>
          </a:p>
          <a:p>
            <a:pPr marL="524509" lvl="1" indent="-262254" defTabSz="344677">
              <a:spcBef>
                <a:spcPts val="2400"/>
              </a:spcBef>
              <a:defRPr sz="2124"/>
            </a:pPr>
            <a:r>
              <a:rPr dirty="0"/>
              <a:t>Follow the “國立中央大學學生獎懲辦法”</a:t>
            </a:r>
          </a:p>
          <a:p>
            <a:pPr marL="524509" lvl="1" indent="-262254" defTabSz="344677">
              <a:spcBef>
                <a:spcPts val="2400"/>
              </a:spcBef>
              <a:defRPr sz="2124"/>
            </a:pPr>
            <a:r>
              <a:rPr dirty="0"/>
              <a:t>You will get 0 on the course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Tips of selecting a topic for final project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0034" indent="-280034" defTabSz="368045">
              <a:spcBef>
                <a:spcPts val="2600"/>
              </a:spcBef>
              <a:defRPr sz="2268"/>
            </a:pPr>
            <a:r>
              <a:rPr dirty="0"/>
              <a:t>Start from the dataset you’ve already have</a:t>
            </a:r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dirty="0"/>
              <a:t>I’ve already crawled</a:t>
            </a:r>
            <a:r>
              <a:rPr lang="en-US" dirty="0"/>
              <a:t> posts on</a:t>
            </a:r>
            <a:r>
              <a:rPr dirty="0"/>
              <a:t> D</a:t>
            </a:r>
            <a:r>
              <a:rPr lang="en-US" dirty="0"/>
              <a:t>c</a:t>
            </a:r>
            <a:r>
              <a:rPr dirty="0"/>
              <a:t>ard</a:t>
            </a:r>
            <a:r>
              <a:rPr lang="en-US" dirty="0"/>
              <a:t>/PTT/Reddit</a:t>
            </a:r>
            <a:r>
              <a:rPr dirty="0"/>
              <a:t>, I’ll start from here…</a:t>
            </a:r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dirty="0"/>
              <a:t>Pick a dataset from Kaggle or other open data repo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rPr dirty="0"/>
              <a:t>Start from something you are interested or passionate</a:t>
            </a:r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dirty="0"/>
              <a:t>I like cooking.  How to cook better or cook more creatively using data science?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rPr dirty="0"/>
              <a:t>Start from something you are specialized</a:t>
            </a:r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dirty="0"/>
              <a:t>My thesis is related to Computer Networking, how could I combine Computer Networking with Data Science?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rPr dirty="0"/>
              <a:t>Participate in (online or offline) communities, discuss, and get inspired</a:t>
            </a:r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dirty="0"/>
              <a:t>g0v, Data Science for Social Good, etc.</a:t>
            </a:r>
            <a:endParaRPr lang="en-US" dirty="0"/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lang="en-US" dirty="0"/>
              <a:t>Participate in a competition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Books that may stimulate your project ideas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Freakonomics:A Rogue Economist Explores the Hidden Side of Everything (蘋果橘子經濟學)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Dataclysm：Who We Are(When We Think No One’s Looking) (我們是誰？大數據下的人類行為觀察)</a:t>
            </a:r>
            <a:endParaRPr lang="en-US" dirty="0"/>
          </a:p>
          <a:p>
            <a:pPr marL="857884" lvl="1" indent="-413384" defTabSz="543305">
              <a:spcBef>
                <a:spcPts val="3900"/>
              </a:spcBef>
              <a:defRPr sz="3348"/>
            </a:pPr>
            <a:r>
              <a:rPr lang="en-US" dirty="0"/>
              <a:t>The author is a co-founder of </a:t>
            </a:r>
            <a:r>
              <a:rPr lang="en-US" dirty="0" err="1"/>
              <a:t>OkCupid</a:t>
            </a:r>
            <a:endParaRPr dirty="0"/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Social Physics: How Good Ideas Spread─The Lessons from a New Science (數位麵包屑裡的各種好主意)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Predictive Analytics: The Power to Predict Who Will Click, Buy, Lie, or Die (預測分析時代)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You may utilize your semi-finished or ongoing projects</a:t>
            </a:r>
            <a:r>
              <a:rPr lang="en-US" dirty="0"/>
              <a:t> as part of the final project</a:t>
            </a:r>
            <a:endParaRPr dirty="0"/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You may combine your hobby project with data science </a:t>
            </a:r>
          </a:p>
          <a:p>
            <a:r>
              <a:rPr dirty="0"/>
              <a:t>You may combine your undergraduate project with data science</a:t>
            </a:r>
          </a:p>
          <a:p>
            <a:r>
              <a:rPr dirty="0"/>
              <a:t>You may combine your PhD/MS thesis with data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Important dates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Proposal</a:t>
            </a:r>
            <a:r>
              <a:rPr lang="en-US" dirty="0"/>
              <a:t> and progress</a:t>
            </a:r>
            <a:r>
              <a:rPr dirty="0"/>
              <a:t> presentation: </a:t>
            </a:r>
            <a:r>
              <a:rPr lang="en-US" dirty="0"/>
              <a:t>11/10 (midterm week)</a:t>
            </a:r>
            <a:endParaRPr dirty="0"/>
          </a:p>
          <a:p>
            <a:r>
              <a:rPr dirty="0"/>
              <a:t>Final project presentation: </a:t>
            </a:r>
            <a:r>
              <a:rPr lang="en-US" dirty="0"/>
              <a:t>1/5 (one week before the final week)</a:t>
            </a:r>
          </a:p>
          <a:p>
            <a:r>
              <a:rPr lang="en-US" dirty="0"/>
              <a:t>Final project report due: 1/11 (the final week)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card giving policy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key cards will be given only when we have enough space</a:t>
            </a:r>
          </a:p>
          <a:p>
            <a:r>
              <a:rPr dirty="0"/>
              <a:t>Senior students will have higher priority to get the key cards</a:t>
            </a:r>
            <a:endParaRPr lang="en-US" dirty="0"/>
          </a:p>
          <a:p>
            <a:pPr lvl="1"/>
            <a:r>
              <a:rPr lang="en-US" dirty="0"/>
              <a:t>PhD students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senior MS students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senior undergraduate students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junior MS students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junior undergraduate students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6" y="1210235"/>
            <a:ext cx="8187765" cy="7815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154" y="9025829"/>
            <a:ext cx="31675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Source: Drew Conway</a:t>
            </a:r>
          </a:p>
        </p:txBody>
      </p:sp>
    </p:spTree>
    <p:extLst>
      <p:ext uri="{BB962C8B-B14F-4D97-AF65-F5344CB8AC3E}">
        <p14:creationId xmlns:p14="http://schemas.microsoft.com/office/powerpoint/2010/main" val="11242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CEE1-EA8F-C04B-BA40-C0562807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Confirmed speakers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2A64-0DA5-8244-BCF5-C291344D0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TW" dirty="0"/>
              <a:t>Dr. Wen-Yu Hua</a:t>
            </a:r>
            <a:r>
              <a:rPr lang="zh-TW" altLang="en-US" dirty="0"/>
              <a:t> </a:t>
            </a:r>
            <a:r>
              <a:rPr lang="en-US" altLang="zh-TW" dirty="0"/>
              <a:t>(Amazon)</a:t>
            </a:r>
          </a:p>
          <a:p>
            <a:pPr lvl="1"/>
            <a:r>
              <a:rPr lang="en-US" dirty="0"/>
              <a:t>Time and location: 9/28 (Mon) 4:00 – 4:50 at A210</a:t>
            </a:r>
          </a:p>
          <a:p>
            <a:pPr lvl="1"/>
            <a:r>
              <a:rPr lang="en-US" dirty="0"/>
              <a:t>Title: Similarity Recommendation based on the Attention Mechanism</a:t>
            </a:r>
          </a:p>
          <a:p>
            <a:r>
              <a:rPr lang="en-US" dirty="0"/>
              <a:t>Dr. Tseng-Yi Chen</a:t>
            </a:r>
          </a:p>
          <a:p>
            <a:pPr lvl="1"/>
            <a:r>
              <a:rPr lang="en-TW" dirty="0"/>
              <a:t>Time and location: TBA</a:t>
            </a:r>
          </a:p>
          <a:p>
            <a:pPr lvl="1"/>
            <a:r>
              <a:rPr lang="en-TW" dirty="0"/>
              <a:t>Title: </a:t>
            </a:r>
            <a:r>
              <a:rPr lang="en-US" dirty="0"/>
              <a:t>How to Cultivate a Green Decision Tree without Loss of Accuracy?</a:t>
            </a:r>
            <a:r>
              <a:rPr lang="en-TW" dirty="0"/>
              <a:t> (subject to change)</a:t>
            </a:r>
          </a:p>
        </p:txBody>
      </p:sp>
    </p:spTree>
    <p:extLst>
      <p:ext uri="{BB962C8B-B14F-4D97-AF65-F5344CB8AC3E}">
        <p14:creationId xmlns:p14="http://schemas.microsoft.com/office/powerpoint/2010/main" val="21218043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do we need machine learning?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FE2B8E-62EA-764E-9729-C7D0B5A2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Traditional vs data driven algorithm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979C8-3B74-9746-B28A-7E5538760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algorithm: requires “prior” knowledge of the target problem</a:t>
            </a:r>
          </a:p>
          <a:p>
            <a:pPr lvl="1"/>
            <a:r>
              <a:rPr lang="en-US" dirty="0"/>
              <a:t>E.g., sorting</a:t>
            </a:r>
          </a:p>
          <a:p>
            <a:r>
              <a:rPr lang="en-US" dirty="0"/>
              <a:t>Some tasks are difficult to solve by prior knowledge</a:t>
            </a:r>
          </a:p>
          <a:p>
            <a:pPr lvl="1"/>
            <a:r>
              <a:rPr lang="en-US" dirty="0"/>
              <a:t>How to determine a face in a photo?</a:t>
            </a:r>
          </a:p>
          <a:p>
            <a:r>
              <a:rPr lang="en-US" dirty="0"/>
              <a:t>Data driven: learning from examples</a:t>
            </a:r>
          </a:p>
        </p:txBody>
      </p:sp>
    </p:spTree>
    <p:extLst>
      <p:ext uri="{BB962C8B-B14F-4D97-AF65-F5344CB8AC3E}">
        <p14:creationId xmlns:p14="http://schemas.microsoft.com/office/powerpoint/2010/main" val="3275296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8" y="1207698"/>
            <a:ext cx="13311516" cy="74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3137710" cy="73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AC6441-BE4A-BC43-B077-465FB1A0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A naïve data driven approach to determine faces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69B3-7676-9542-ABF5-0F8B0C2CA10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2500" y="2809972"/>
            <a:ext cx="5334000" cy="6286500"/>
          </a:xfrm>
        </p:spPr>
        <p:txBody>
          <a:bodyPr/>
          <a:lstStyle/>
          <a:p>
            <a:r>
              <a:rPr lang="en-US" dirty="0"/>
              <a:t>Find the neighboring photos of the new photo</a:t>
            </a:r>
          </a:p>
          <a:p>
            <a:r>
              <a:rPr lang="en-US" dirty="0"/>
              <a:t>If most neighboring photos containing faces, the new photo probably contains faces</a:t>
            </a:r>
          </a:p>
          <a:p>
            <a:r>
              <a:rPr lang="en-US" dirty="0"/>
              <a:t>If most neighboring photos have no faces, the new photo probably contains no faces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38901-A454-194B-A786-49F4C2E39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3421620"/>
            <a:ext cx="5329365" cy="47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739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information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952500" y="2641600"/>
            <a:ext cx="11099800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6709" indent="-346709" defTabSz="455675">
              <a:spcBef>
                <a:spcPts val="3200"/>
              </a:spcBef>
              <a:defRPr sz="2807"/>
            </a:pPr>
            <a:r>
              <a:rPr dirty="0"/>
              <a:t>Course website:</a:t>
            </a:r>
            <a:endParaRPr lang="en-US" dirty="0"/>
          </a:p>
          <a:p>
            <a:pPr marL="791209" lvl="1" indent="-346709" defTabSz="455675">
              <a:spcBef>
                <a:spcPts val="3200"/>
              </a:spcBef>
              <a:defRPr sz="2807"/>
            </a:pPr>
            <a:r>
              <a:rPr lang="en-US" dirty="0">
                <a:hlinkClick r:id="rId2"/>
              </a:rPr>
              <a:t>https://in.ncu.edu.tw/~hhchen/courses/data_science/</a:t>
            </a:r>
            <a:r>
              <a:rPr lang="en-US" dirty="0"/>
              <a:t> 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rPr dirty="0"/>
              <a:t>Staff</a:t>
            </a:r>
          </a:p>
          <a:p>
            <a:pPr marL="693419" lvl="1" indent="-346709" defTabSz="455675">
              <a:spcBef>
                <a:spcPts val="3200"/>
              </a:spcBef>
              <a:defRPr sz="2807"/>
            </a:pPr>
            <a:r>
              <a:rPr dirty="0"/>
              <a:t>Instructor: Hung-Hsuan Chen (陳弘軒)</a:t>
            </a:r>
          </a:p>
          <a:p>
            <a:pPr marL="693419" lvl="1" indent="-346709" defTabSz="455675">
              <a:spcBef>
                <a:spcPts val="3200"/>
              </a:spcBef>
              <a:defRPr sz="2807"/>
            </a:pPr>
            <a:r>
              <a:rPr dirty="0"/>
              <a:t>TAs:</a:t>
            </a:r>
            <a:r>
              <a:rPr lang="en-US" dirty="0"/>
              <a:t> Tzu-Heng Lin (</a:t>
            </a:r>
            <a:r>
              <a:rPr lang="zh-TW" altLang="en-US" dirty="0"/>
              <a:t>林子恆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dirty="0" err="1"/>
              <a:t>Kun</a:t>
            </a:r>
            <a:r>
              <a:rPr lang="en-US" dirty="0"/>
              <a:t>-Ze Chen (</a:t>
            </a:r>
            <a:r>
              <a:rPr lang="zh-TW" altLang="en-US" dirty="0"/>
              <a:t>陳堃澤</a:t>
            </a:r>
            <a:r>
              <a:rPr lang="en-US" altLang="zh-TW" dirty="0"/>
              <a:t>)</a:t>
            </a:r>
            <a:endParaRPr dirty="0"/>
          </a:p>
          <a:p>
            <a:pPr marL="693419" lvl="1" indent="-346709" defTabSz="455675">
              <a:spcBef>
                <a:spcPts val="3200"/>
              </a:spcBef>
              <a:defRPr sz="2807"/>
            </a:pPr>
            <a:r>
              <a:rPr dirty="0"/>
              <a:t>Contact info </a:t>
            </a:r>
            <a:r>
              <a:rPr lang="en-US" dirty="0"/>
              <a:t>is </a:t>
            </a:r>
            <a:r>
              <a:rPr dirty="0"/>
              <a:t>listed on the website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rPr dirty="0"/>
              <a:t>Meeting time and place: 14:00 - 16:50 Monday at A</a:t>
            </a:r>
            <a:r>
              <a:rPr lang="en-US" dirty="0"/>
              <a:t>306</a:t>
            </a:r>
            <a:endParaRPr dirty="0"/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rPr b="1" dirty="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rPr>
              <a:t>Lecture language: English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Materials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dirty="0"/>
              <a:t>No single textbook is required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dirty="0"/>
              <a:t>However, I suggest the following readings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rPr dirty="0"/>
              <a:t>The elements of statistical learning (T. Hastie</a:t>
            </a:r>
            <a:r>
              <a:rPr lang="en-US" dirty="0"/>
              <a:t>, R. </a:t>
            </a:r>
            <a:r>
              <a:rPr lang="en-US" dirty="0" err="1"/>
              <a:t>Tibshirani</a:t>
            </a:r>
            <a:r>
              <a:rPr lang="en-US" dirty="0"/>
              <a:t> J. Friedman</a:t>
            </a:r>
            <a:r>
              <a:rPr dirty="0"/>
              <a:t>)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rPr lang="en-US" dirty="0"/>
              <a:t>Deep Learning (I. Goodfellow, Y. </a:t>
            </a:r>
            <a:r>
              <a:rPr lang="en-US" dirty="0" err="1"/>
              <a:t>Bengio</a:t>
            </a:r>
            <a:r>
              <a:rPr lang="en-US" dirty="0"/>
              <a:t> and A. Courville)</a:t>
            </a:r>
            <a:endParaRPr dirty="0"/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rPr dirty="0"/>
              <a:t>They can be downloaded from the authors’ websites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dirty="0"/>
              <a:t>Course materials are a mixture of slides and notes provided by different books, instructors, and me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dirty="0"/>
              <a:t>I may use the whiteboard sometimes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1037</Words>
  <Application>Microsoft Macintosh PowerPoint</Application>
  <PresentationFormat>Custom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Helvetica</vt:lpstr>
      <vt:lpstr>Helvetica Light</vt:lpstr>
      <vt:lpstr>Helvetica Neue</vt:lpstr>
      <vt:lpstr>White</vt:lpstr>
      <vt:lpstr>Introduction to Data Science</vt:lpstr>
      <vt:lpstr>PowerPoint Presentation</vt:lpstr>
      <vt:lpstr>When do we need machine learning?</vt:lpstr>
      <vt:lpstr>Traditional vs data driven algorithm</vt:lpstr>
      <vt:lpstr>PowerPoint Presentation</vt:lpstr>
      <vt:lpstr>PowerPoint Presentation</vt:lpstr>
      <vt:lpstr>A naïve data driven approach to determine faces</vt:lpstr>
      <vt:lpstr>Course information</vt:lpstr>
      <vt:lpstr>Materials</vt:lpstr>
      <vt:lpstr>Grading</vt:lpstr>
      <vt:lpstr>Characteristics of being a data scientist</vt:lpstr>
      <vt:lpstr>Characteristics of being a data scientist</vt:lpstr>
      <vt:lpstr>FAQ</vt:lpstr>
      <vt:lpstr>FAQ</vt:lpstr>
      <vt:lpstr>Tips of selecting a topic for final project</vt:lpstr>
      <vt:lpstr>Books that may stimulate your project ideas</vt:lpstr>
      <vt:lpstr>You may utilize your semi-finished or ongoing projects as part of the final project</vt:lpstr>
      <vt:lpstr>Important dates</vt:lpstr>
      <vt:lpstr>Key card giving policy</vt:lpstr>
      <vt:lpstr>Confirmed speakers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陳弘軒 (hhchen)</cp:lastModifiedBy>
  <cp:revision>55</cp:revision>
  <dcterms:modified xsi:type="dcterms:W3CDTF">2020-09-15T05:30:21Z</dcterms:modified>
</cp:coreProperties>
</file>