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5" r:id="rId4"/>
  </p:sldMasterIdLst>
  <p:notesMasterIdLst>
    <p:notesMasterId r:id="rId26"/>
  </p:notesMasterIdLst>
  <p:sldIdLst>
    <p:sldId id="256" r:id="rId5"/>
    <p:sldId id="257" r:id="rId6"/>
    <p:sldId id="307" r:id="rId7"/>
    <p:sldId id="342" r:id="rId8"/>
    <p:sldId id="308" r:id="rId9"/>
    <p:sldId id="344" r:id="rId10"/>
    <p:sldId id="336" r:id="rId11"/>
    <p:sldId id="337" r:id="rId12"/>
    <p:sldId id="309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34" r:id="rId22"/>
    <p:sldId id="335" r:id="rId23"/>
    <p:sldId id="338" r:id="rId24"/>
    <p:sldId id="34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582"/>
  </p:normalViewPr>
  <p:slideViewPr>
    <p:cSldViewPr snapToGrid="0" snapToObjects="1">
      <p:cViewPr varScale="1">
        <p:scale>
          <a:sx n="82" d="100"/>
          <a:sy n="82" d="100"/>
        </p:scale>
        <p:origin x="20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DC3-8D79-4807-A9C4-F196662FB5E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FCA-CD5C-4585-AA80-41EC3F0520D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62DB-6465-419C-B438-DC533770354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0745-FED9-4B52-B24A-482E5619DE6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1233-D7BF-4E89-96DE-E25B636C9F6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81E-D0E9-4EA6-966A-77773C35F2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5E0C-16FF-457F-B40B-9BC34B62E2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7AA0-2A20-4D49-BD13-75CFB189381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D9DB-B3C6-40BF-AFE5-72BC14A3D01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85B-ABCB-4422-844C-F2BC793652B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DC3-8D79-4807-A9C4-F196662FB5E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FCA-CD5C-4585-AA80-41EC3F0520D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62DB-6465-419C-B438-DC533770354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0745-FED9-4B52-B24A-482E5619DE6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1233-D7BF-4E89-96DE-E25B636C9F6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81E-D0E9-4EA6-966A-77773C35F2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5E0C-16FF-457F-B40B-9BC34B62E2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7AA0-2A20-4D49-BD13-75CFB189381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D9DB-B3C6-40BF-AFE5-72BC14A3D01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85B-ABCB-4422-844C-F2BC793652B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413307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EED53318-8D59-4880-A6DF-88AD7A8B670A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2020/9/16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r>
              <a:rPr lang="en-US" altLang="zh-TW" kern="1200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526E00CB-8501-4F2D-848A-75EE1E677C4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61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1300460" rtl="0" eaLnBrk="1" latinLnBrk="0" hangingPunct="1"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EED53318-8D59-4880-A6DF-88AD7A8B670A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2020/9/16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r>
              <a:rPr lang="en-US" altLang="zh-TW" kern="1200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526E00CB-8501-4F2D-848A-75EE1E677C4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2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/>
  <p:txStyles>
    <p:titleStyle>
      <a:lvl1pPr algn="ctr" defTabSz="1300460" rtl="0" eaLnBrk="1" latinLnBrk="0" hangingPunct="1"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108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hchen@nc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w_dsconf/ss-6224535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 to Data Science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270000" y="5029200"/>
            <a:ext cx="10464800" cy="2114005"/>
          </a:xfrm>
          <a:prstGeom prst="rect">
            <a:avLst/>
          </a:prstGeom>
        </p:spPr>
        <p:txBody>
          <a:bodyPr/>
          <a:lstStyle/>
          <a:p>
            <a:pPr defTabSz="578358">
              <a:defRPr sz="3168"/>
            </a:pPr>
            <a:r>
              <a:t>Hung-Hsuan Chen 陳弘軒</a:t>
            </a:r>
          </a:p>
          <a:p>
            <a:pPr defTabSz="578358">
              <a:defRPr sz="3168"/>
            </a:pPr>
            <a:r>
              <a:t>Computer Science and Information Engineering</a:t>
            </a:r>
          </a:p>
          <a:p>
            <a:pPr defTabSz="578358">
              <a:defRPr sz="3168"/>
            </a:pPr>
            <a:r>
              <a:t>National Central University</a:t>
            </a:r>
          </a:p>
          <a:p>
            <a:pPr defTabSz="578358">
              <a:defRPr sz="3168"/>
            </a:pPr>
            <a:r>
              <a:rPr u="sng">
                <a:hlinkClick r:id="rId2"/>
              </a:rPr>
              <a:t>hhchen@ncu.edu.tw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763" y="8960792"/>
            <a:ext cx="76815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/>
              <a:t>Many slides are obtained from Prof. </a:t>
            </a:r>
            <a:r>
              <a:rPr lang="en-US" sz="2400" dirty="0" err="1"/>
              <a:t>Shou</a:t>
            </a:r>
            <a:r>
              <a:rPr lang="en-US" sz="2400" dirty="0"/>
              <a:t>-De Lin (NTU)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variety of ML Tasks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186" y="2009282"/>
            <a:ext cx="11674897" cy="6436925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TW" sz="3982" dirty="0"/>
              <a:t>Classification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982" dirty="0"/>
              <a:t>Regression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982" dirty="0"/>
              <a:t>Clustering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982" dirty="0"/>
              <a:t>Transfer learning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982" dirty="0"/>
              <a:t>Multi-label learning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982" dirty="0"/>
              <a:t>Multi-instance learning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982" dirty="0"/>
              <a:t>Cost-sensitive leering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982" dirty="0"/>
              <a:t>Active learning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982" dirty="0"/>
              <a:t>Semi-supervised learning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982" dirty="0"/>
              <a:t>Reinforcement learning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DE4D-EABB-4C35-AC85-E2A3C05085F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29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0" y="268288"/>
            <a:ext cx="11704320" cy="1106628"/>
          </a:xfrm>
        </p:spPr>
        <p:txBody>
          <a:bodyPr/>
          <a:lstStyle/>
          <a:p>
            <a:r>
              <a:rPr lang="en-US" altLang="zh-TW" dirty="0"/>
              <a:t>Classification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0129" y="1394813"/>
            <a:ext cx="12032614" cy="28675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3982" dirty="0"/>
              <a:t>It is a supervised learning task that, given a feature vector </a:t>
            </a:r>
            <a:r>
              <a:rPr lang="en-US" altLang="zh-TW" sz="3982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altLang="zh-TW" sz="3982" dirty="0"/>
              <a:t>, predicts which class in </a:t>
            </a:r>
            <a:r>
              <a:rPr lang="en-US" altLang="zh-TW" sz="3982" b="1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altLang="zh-TW" sz="3982" dirty="0"/>
              <a:t> may be associated with </a:t>
            </a:r>
            <a:r>
              <a:rPr lang="en-US" altLang="zh-TW" sz="3982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altLang="zh-TW" sz="3982" dirty="0"/>
              <a:t>. </a:t>
            </a:r>
          </a:p>
          <a:p>
            <a:r>
              <a:rPr lang="en-US" altLang="zh-TW" sz="3982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altLang="zh-TW" sz="3982" b="1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altLang="zh-TW" sz="3982" dirty="0">
                <a:latin typeface="Cambria Math" pitchFamily="18" charset="0"/>
                <a:ea typeface="Cambria Math" pitchFamily="18" charset="0"/>
              </a:rPr>
              <a:t>|=2</a:t>
            </a:r>
            <a:r>
              <a:rPr lang="en-US" altLang="zh-TW" sz="3982" dirty="0"/>
              <a:t> </a:t>
            </a:r>
            <a:r>
              <a:rPr lang="en-US" altLang="zh-TW" sz="3982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</a:t>
            </a:r>
            <a:r>
              <a:rPr lang="en-US" altLang="zh-TW" sz="3982" dirty="0">
                <a:sym typeface="Wingdings" pitchFamily="2" charset="2"/>
              </a:rPr>
              <a:t> Binary Classification </a:t>
            </a:r>
          </a:p>
          <a:p>
            <a:pPr>
              <a:buNone/>
            </a:pPr>
            <a:r>
              <a:rPr lang="en-US" altLang="zh-TW" sz="3982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  	|</a:t>
            </a:r>
            <a:r>
              <a:rPr lang="en-US" altLang="zh-TW" sz="3982" b="1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C</a:t>
            </a:r>
            <a:r>
              <a:rPr lang="en-US" altLang="zh-TW" sz="3982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|&gt;2</a:t>
            </a:r>
            <a:r>
              <a:rPr lang="en-US" altLang="zh-TW" sz="3982" dirty="0">
                <a:sym typeface="Wingdings" pitchFamily="2" charset="2"/>
              </a:rPr>
              <a:t> </a:t>
            </a:r>
            <a:r>
              <a:rPr lang="en-US" altLang="zh-TW" sz="3982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</a:t>
            </a:r>
            <a:r>
              <a:rPr lang="en-US" altLang="zh-TW" sz="3982" dirty="0">
                <a:sym typeface="Wingdings" pitchFamily="2" charset="2"/>
              </a:rPr>
              <a:t> Multi-class Classification</a:t>
            </a:r>
          </a:p>
          <a:p>
            <a:r>
              <a:rPr lang="en-US" altLang="zh-TW" sz="3982" dirty="0">
                <a:sym typeface="Wingdings" pitchFamily="2" charset="2"/>
              </a:rPr>
              <a:t>Training and predicting of a binary classification problem:</a:t>
            </a:r>
            <a:endParaRPr lang="en-US" altLang="zh-TW" sz="3982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60128" y="4671977"/>
          <a:ext cx="5837449" cy="350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/>
                        <a:t>Feature Vector </a:t>
                      </a:r>
                      <a:r>
                        <a:rPr lang="en-US" altLang="zh-TW" sz="3600" b="0" dirty="0"/>
                        <a:t>(</a:t>
                      </a:r>
                      <a:r>
                        <a:rPr lang="en-US" altLang="zh-TW" sz="2600" b="0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600" b="0" baseline="-25000" dirty="0">
                          <a:latin typeface="Cambria Math" pitchFamily="18" charset="0"/>
                          <a:ea typeface="Cambria Math" pitchFamily="18" charset="0"/>
                        </a:rPr>
                        <a:t>i</a:t>
                      </a:r>
                      <a:r>
                        <a:rPr lang="en-US" altLang="zh-TW" sz="2600" baseline="-25000" dirty="0">
                          <a:latin typeface="Cambria Math" pitchFamily="18" charset="0"/>
                          <a:ea typeface="Cambria Math" pitchFamily="18" charset="0"/>
                        </a:rPr>
                        <a:t> </a:t>
                      </a:r>
                      <a:r>
                        <a:rPr lang="en-US" altLang="zh-TW" sz="3600" b="0" dirty="0">
                          <a:latin typeface="Cambria Math"/>
                          <a:ea typeface="Cambria Math"/>
                        </a:rPr>
                        <a:t>∈</a:t>
                      </a:r>
                      <a:r>
                        <a:rPr lang="en-US" altLang="zh-TW" sz="3600" dirty="0">
                          <a:latin typeface="Cambria Math"/>
                          <a:ea typeface="Cambria Math"/>
                        </a:rPr>
                        <a:t> R</a:t>
                      </a:r>
                      <a:r>
                        <a:rPr lang="en-US" altLang="zh-TW" sz="3600" b="0" baseline="30000" dirty="0">
                          <a:latin typeface="Cambria Math"/>
                          <a:ea typeface="Cambria Math"/>
                        </a:rPr>
                        <a:t>d</a:t>
                      </a:r>
                      <a:r>
                        <a:rPr lang="en-US" altLang="zh-TW" sz="3600" b="0" dirty="0"/>
                        <a:t>)</a:t>
                      </a:r>
                      <a:endParaRPr lang="zh-TW" altLang="en-US" sz="3600" b="0" baseline="300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Class</a:t>
                      </a:r>
                      <a:endParaRPr lang="zh-TW" altLang="en-US" sz="3600" dirty="0"/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i="0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800" i="0" baseline="-25000" dirty="0">
                          <a:latin typeface="Cambria Math" pitchFamily="18" charset="0"/>
                          <a:ea typeface="Cambria Math" pitchFamily="18" charset="0"/>
                        </a:rPr>
                        <a:t>1</a:t>
                      </a:r>
                      <a:endParaRPr lang="zh-TW" altLang="en-US" sz="2800" i="0" baseline="-2500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Cambria Math" pitchFamily="18" charset="0"/>
                          <a:ea typeface="Cambria Math" pitchFamily="18" charset="0"/>
                        </a:rPr>
                        <a:t>+1</a:t>
                      </a:r>
                      <a:endParaRPr lang="zh-TW" altLang="en-US" sz="280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800" baseline="-25000" dirty="0">
                          <a:latin typeface="Cambria Math" pitchFamily="18" charset="0"/>
                          <a:ea typeface="Cambria Math" pitchFamily="18" charset="0"/>
                        </a:rPr>
                        <a:t>2</a:t>
                      </a:r>
                      <a:endParaRPr lang="zh-TW" altLang="en-US" sz="28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Cambria Math" pitchFamily="18" charset="0"/>
                          <a:ea typeface="Cambria Math" pitchFamily="18" charset="0"/>
                        </a:rPr>
                        <a:t>-1</a:t>
                      </a:r>
                      <a:endParaRPr lang="zh-TW" altLang="en-US" sz="280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…</a:t>
                      </a:r>
                      <a:endParaRPr lang="zh-TW" altLang="en-US" sz="2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Cambria Math" pitchFamily="18" charset="0"/>
                          <a:ea typeface="Cambria Math" pitchFamily="18" charset="0"/>
                        </a:rPr>
                        <a:t>…</a:t>
                      </a:r>
                      <a:endParaRPr lang="zh-TW" altLang="en-US" sz="280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i="0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800" i="0" baseline="-25000" dirty="0">
                          <a:latin typeface="Cambria Math" pitchFamily="18" charset="0"/>
                          <a:ea typeface="Cambria Math" pitchFamily="18" charset="0"/>
                        </a:rPr>
                        <a:t>n-1</a:t>
                      </a:r>
                      <a:endParaRPr lang="zh-TW" altLang="en-US" sz="28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Cambria Math" pitchFamily="18" charset="0"/>
                          <a:ea typeface="Cambria Math" pitchFamily="18" charset="0"/>
                        </a:rPr>
                        <a:t>-1</a:t>
                      </a:r>
                      <a:endParaRPr lang="zh-TW" altLang="en-US" sz="280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i="0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800" i="0" baseline="-25000" dirty="0">
                          <a:latin typeface="Cambria Math" pitchFamily="18" charset="0"/>
                          <a:ea typeface="Cambria Math" pitchFamily="18" charset="0"/>
                        </a:rPr>
                        <a:t>n</a:t>
                      </a:r>
                      <a:endParaRPr lang="zh-TW" altLang="en-US" sz="28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Cambria Math" pitchFamily="18" charset="0"/>
                          <a:ea typeface="Cambria Math" pitchFamily="18" charset="0"/>
                        </a:rPr>
                        <a:t>+1</a:t>
                      </a:r>
                      <a:endParaRPr lang="zh-TW" altLang="en-US" sz="280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內容版面配置區 2"/>
          <p:cNvSpPr txBox="1">
            <a:spLocks/>
          </p:cNvSpPr>
          <p:nvPr/>
        </p:nvSpPr>
        <p:spPr>
          <a:xfrm>
            <a:off x="767363" y="4159920"/>
            <a:ext cx="5222980" cy="614468"/>
          </a:xfrm>
          <a:prstGeom prst="rect">
            <a:avLst/>
          </a:prstGeom>
        </p:spPr>
        <p:txBody>
          <a:bodyPr vert="horz" lIns="130048" tIns="65024" rIns="130048" bIns="65024" rtlCol="0">
            <a:normAutofit/>
          </a:bodyPr>
          <a:lstStyle/>
          <a:p>
            <a:pPr marL="487672" indent="-487672" algn="l" defTabSz="1300460" hangingPunct="1">
              <a:spcBef>
                <a:spcPct val="20000"/>
              </a:spcBef>
              <a:defRPr/>
            </a:pPr>
            <a:r>
              <a:rPr lang="en-US" altLang="zh-TW" sz="2844" kern="1200" dirty="0">
                <a:solidFill>
                  <a:prstClr val="black"/>
                </a:solidFill>
              </a:rPr>
              <a:t>Training set (Binary Classification)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4966230" y="8563610"/>
            <a:ext cx="2560284" cy="9217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r>
              <a:rPr lang="en-US" altLang="zh-TW" sz="3413" kern="1200" dirty="0">
                <a:solidFill>
                  <a:prstClr val="black"/>
                </a:solidFill>
              </a:rPr>
              <a:t>Classifier f(x)</a:t>
            </a:r>
            <a:endParaRPr lang="zh-TW" altLang="en-US" sz="3413" kern="1200" dirty="0">
              <a:solidFill>
                <a:prstClr val="black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09634" y="5738883"/>
          <a:ext cx="5837449" cy="1803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9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/>
                        <a:t>Feature Vector </a:t>
                      </a:r>
                      <a:r>
                        <a:rPr lang="en-US" altLang="zh-TW" sz="3600" b="0" dirty="0"/>
                        <a:t>(</a:t>
                      </a:r>
                      <a:r>
                        <a:rPr lang="en-US" altLang="zh-TW" sz="2600" b="0" dirty="0" err="1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600" b="0" baseline="-25000" dirty="0" err="1">
                          <a:latin typeface="Cambria Math" pitchFamily="18" charset="0"/>
                          <a:ea typeface="Cambria Math" pitchFamily="18" charset="0"/>
                        </a:rPr>
                        <a:t>new</a:t>
                      </a:r>
                      <a:r>
                        <a:rPr lang="en-US" altLang="zh-TW" sz="2600" baseline="-25000" dirty="0">
                          <a:latin typeface="Cambria Math" pitchFamily="18" charset="0"/>
                          <a:ea typeface="Cambria Math" pitchFamily="18" charset="0"/>
                        </a:rPr>
                        <a:t> </a:t>
                      </a:r>
                      <a:r>
                        <a:rPr lang="en-US" altLang="zh-TW" sz="3600" b="0" dirty="0">
                          <a:latin typeface="Cambria Math"/>
                          <a:ea typeface="Cambria Math"/>
                        </a:rPr>
                        <a:t>∈</a:t>
                      </a:r>
                      <a:r>
                        <a:rPr lang="en-US" altLang="zh-TW" sz="3600" dirty="0">
                          <a:latin typeface="Cambria Math"/>
                          <a:ea typeface="Cambria Math"/>
                        </a:rPr>
                        <a:t> R</a:t>
                      </a:r>
                      <a:r>
                        <a:rPr lang="en-US" altLang="zh-TW" sz="3600" b="0" baseline="30000" dirty="0">
                          <a:latin typeface="Cambria Math"/>
                          <a:ea typeface="Cambria Math"/>
                        </a:rPr>
                        <a:t>d</a:t>
                      </a:r>
                      <a:r>
                        <a:rPr lang="en-US" altLang="zh-TW" sz="3600" b="0" dirty="0"/>
                        <a:t>)</a:t>
                      </a:r>
                      <a:endParaRPr lang="zh-TW" altLang="en-US" sz="3600" b="0" baseline="300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Class</a:t>
                      </a:r>
                      <a:endParaRPr lang="zh-TW" altLang="en-US" sz="3600" dirty="0"/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i="0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800" i="0" baseline="-25000" dirty="0">
                          <a:latin typeface="Cambria Math" pitchFamily="18" charset="0"/>
                          <a:ea typeface="Cambria Math" pitchFamily="18" charset="0"/>
                        </a:rPr>
                        <a:t>new</a:t>
                      </a:r>
                      <a:endParaRPr lang="zh-TW" altLang="en-US" sz="2800" i="0" baseline="-2500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?</a:t>
                      </a:r>
                      <a:endParaRPr lang="zh-TW" altLang="en-US" sz="2800" b="1" dirty="0">
                        <a:solidFill>
                          <a:srgbClr val="FF0000"/>
                        </a:solidFill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內容版面配置區 2"/>
          <p:cNvSpPr txBox="1">
            <a:spLocks/>
          </p:cNvSpPr>
          <p:nvPr/>
        </p:nvSpPr>
        <p:spPr>
          <a:xfrm>
            <a:off x="8345805" y="5226826"/>
            <a:ext cx="5222980" cy="614468"/>
          </a:xfrm>
          <a:prstGeom prst="rect">
            <a:avLst/>
          </a:prstGeom>
        </p:spPr>
        <p:txBody>
          <a:bodyPr vert="horz" lIns="130048" tIns="65024" rIns="130048" bIns="65024" rtlCol="0">
            <a:normAutofit/>
          </a:bodyPr>
          <a:lstStyle/>
          <a:p>
            <a:pPr marL="487672" indent="-487672" algn="l" defTabSz="1300460" hangingPunct="1">
              <a:spcBef>
                <a:spcPct val="20000"/>
              </a:spcBef>
              <a:defRPr/>
            </a:pPr>
            <a:r>
              <a:rPr lang="en-US" altLang="zh-TW" sz="2844" kern="1200" dirty="0">
                <a:solidFill>
                  <a:prstClr val="black"/>
                </a:solidFill>
              </a:rPr>
              <a:t>A new instance</a:t>
            </a:r>
          </a:p>
        </p:txBody>
      </p:sp>
      <p:cxnSp>
        <p:nvCxnSpPr>
          <p:cNvPr id="10" name="肘形接點 9"/>
          <p:cNvCxnSpPr>
            <a:stCxn id="23" idx="2"/>
            <a:endCxn id="6" idx="1"/>
          </p:cNvCxnSpPr>
          <p:nvPr/>
        </p:nvCxnSpPr>
        <p:spPr>
          <a:xfrm rot="16200000" flipH="1">
            <a:off x="3481264" y="7539496"/>
            <a:ext cx="972908" cy="199702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6" idx="3"/>
          </p:cNvCxnSpPr>
          <p:nvPr/>
        </p:nvCxnSpPr>
        <p:spPr>
          <a:xfrm flipV="1">
            <a:off x="7526514" y="7332785"/>
            <a:ext cx="4096917" cy="1691676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1930203" y="6660585"/>
            <a:ext cx="102411" cy="102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18002" y="7949142"/>
            <a:ext cx="102411" cy="102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201122" y="8358787"/>
            <a:ext cx="2867519" cy="5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3129" kern="1200" dirty="0">
                <a:solidFill>
                  <a:prstClr val="black"/>
                </a:solidFill>
              </a:rPr>
              <a:t>(1) Training</a:t>
            </a:r>
            <a:endParaRPr lang="zh-TW" altLang="en-US" sz="3129" kern="1200" dirty="0">
              <a:solidFill>
                <a:prstClr val="black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550627" y="8358787"/>
            <a:ext cx="2867519" cy="5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3129" kern="1200" dirty="0">
                <a:solidFill>
                  <a:prstClr val="black"/>
                </a:solidFill>
              </a:rPr>
              <a:t>(2) Predicting</a:t>
            </a:r>
            <a:endParaRPr lang="zh-TW" altLang="en-US" sz="3129" kern="1200" dirty="0">
              <a:solidFill>
                <a:prstClr val="black"/>
              </a:solidFill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1DA6-C8A2-41A3-ABE9-8ABFF4EF26A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58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23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0" y="268288"/>
            <a:ext cx="11704320" cy="1331348"/>
          </a:xfrm>
        </p:spPr>
        <p:txBody>
          <a:bodyPr/>
          <a:lstStyle/>
          <a:p>
            <a:r>
              <a:rPr lang="en-US" altLang="zh-TW" dirty="0"/>
              <a:t>Classification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7363" y="2214105"/>
            <a:ext cx="11996843" cy="1167199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A classifier can be either </a:t>
            </a:r>
            <a:r>
              <a:rPr lang="en-US" altLang="zh-TW" dirty="0">
                <a:solidFill>
                  <a:srgbClr val="FF0000"/>
                </a:solidFill>
              </a:rPr>
              <a:t>linear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rgbClr val="00B050"/>
                </a:solidFill>
              </a:rPr>
              <a:t>non-linear</a:t>
            </a:r>
          </a:p>
          <a:p>
            <a:r>
              <a:rPr lang="en-US" altLang="zh-TW" dirty="0"/>
              <a:t>The geometric view of a linear classifier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64951" y="6412972"/>
            <a:ext cx="11704320" cy="2805781"/>
          </a:xfrm>
          <a:prstGeom prst="rect">
            <a:avLst/>
          </a:prstGeom>
        </p:spPr>
        <p:txBody>
          <a:bodyPr vert="horz" lIns="130048" tIns="65024" rIns="130048" bIns="65024" rtlCol="0">
            <a:normAutofit fontScale="77500" lnSpcReduction="20000"/>
          </a:bodyPr>
          <a:lstStyle/>
          <a:p>
            <a:pPr marL="487672" indent="-487672" algn="l" defTabSz="1300460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4551" kern="1200" dirty="0">
                <a:solidFill>
                  <a:prstClr val="black"/>
                </a:solidFill>
              </a:rPr>
              <a:t>Famous classification models:</a:t>
            </a:r>
          </a:p>
          <a:p>
            <a:pPr marL="1137902" lvl="1" indent="-487672" algn="l" defTabSz="130046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4551" kern="1200" dirty="0">
                <a:solidFill>
                  <a:prstClr val="black"/>
                </a:solidFill>
              </a:rPr>
              <a:t>k-nearest neighbor (kNN)</a:t>
            </a:r>
          </a:p>
          <a:p>
            <a:pPr marL="1137902" lvl="1" indent="-487672" algn="l" defTabSz="130046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4551" kern="1200" dirty="0">
                <a:solidFill>
                  <a:prstClr val="black"/>
                </a:solidFill>
              </a:rPr>
              <a:t>Decision Tree (DT)</a:t>
            </a:r>
          </a:p>
          <a:p>
            <a:pPr marL="1137902" lvl="1" indent="-487672" algn="l" defTabSz="130046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4551" kern="1200" dirty="0">
                <a:solidFill>
                  <a:prstClr val="black"/>
                </a:solidFill>
              </a:rPr>
              <a:t>Support Vector Machine (SVM)</a:t>
            </a:r>
          </a:p>
          <a:p>
            <a:pPr marL="1137902" lvl="1" indent="-487672" algn="l" defTabSz="130046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4551" kern="1200" dirty="0">
                <a:solidFill>
                  <a:prstClr val="black"/>
                </a:solidFill>
              </a:rPr>
              <a:t>… </a:t>
            </a:r>
            <a:endParaRPr lang="zh-TW" altLang="en-US" sz="4551" kern="1200" dirty="0">
              <a:solidFill>
                <a:prstClr val="black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4658995" y="5081623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4966229" y="5184034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5171052" y="5491268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863818" y="5491268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351761" y="5388857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478286" y="5593680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171052" y="4057509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5478286" y="4057509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375875" y="4364743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4966229" y="4262332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4658995" y="3955097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4761406" y="4364743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5068641" y="4671977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5478286" y="4774389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5683109" y="4467154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5068641" y="3852686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4761406" y="3647863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5785520" y="4057509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5990343" y="4262332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5887932" y="4774389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6092754" y="4979211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6297577" y="4774389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6297577" y="4364743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502400" y="5081623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502400" y="4671977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6604811" y="4159920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6092754" y="3955097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5478286" y="3750275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5785520" y="3750275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6092754" y="3647863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6399989" y="3750275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5375875" y="5298369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5887932" y="5515116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5990343" y="5798502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5580697" y="5900914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5068641" y="5798502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4556584" y="5696091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4044527" y="5081623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3942115" y="5388857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4146938" y="5696091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4658995" y="6003325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5171052" y="6105736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cxnSp>
        <p:nvCxnSpPr>
          <p:cNvPr id="48" name="直線接點 47"/>
          <p:cNvCxnSpPr/>
          <p:nvPr/>
        </p:nvCxnSpPr>
        <p:spPr>
          <a:xfrm>
            <a:off x="3532470" y="4467154"/>
            <a:ext cx="4096455" cy="122893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7055104" y="5593680"/>
            <a:ext cx="164176" cy="514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3020413" y="5388858"/>
            <a:ext cx="1024114" cy="61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3413" b="1" kern="12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+1</a:t>
            </a:r>
            <a:r>
              <a:rPr lang="en-US" altLang="zh-TW" sz="2560" b="1" kern="1200" dirty="0">
                <a:solidFill>
                  <a:prstClr val="black"/>
                </a:solidFill>
              </a:rPr>
              <a:t> </a:t>
            </a:r>
            <a:endParaRPr lang="zh-TW" altLang="en-US" sz="2560" b="1" kern="1200" dirty="0">
              <a:solidFill>
                <a:prstClr val="black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7116868" y="3955098"/>
            <a:ext cx="1024114" cy="61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3413" b="1" kern="12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-1</a:t>
            </a:r>
            <a:r>
              <a:rPr lang="en-US" altLang="zh-TW" sz="2560" b="1" kern="1200" dirty="0">
                <a:solidFill>
                  <a:prstClr val="black"/>
                </a:solidFill>
              </a:rPr>
              <a:t> </a:t>
            </a:r>
            <a:endParaRPr lang="zh-TW" altLang="en-US" sz="2560" b="1" kern="1200" dirty="0">
              <a:solidFill>
                <a:prstClr val="black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809634" y="5990111"/>
            <a:ext cx="614468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2560" kern="12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w</a:t>
            </a:r>
            <a:endParaRPr lang="zh-TW" altLang="en-US" sz="2560" kern="1200" dirty="0">
              <a:solidFill>
                <a:prstClr val="black"/>
              </a:solidFill>
              <a:latin typeface="Cambria Math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7628925" y="5491269"/>
            <a:ext cx="2662696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2560" kern="12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w</a:t>
            </a:r>
            <a:r>
              <a:rPr lang="en-US" altLang="zh-TW" sz="2560" kern="1200" baseline="300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zh-TW" sz="2560" kern="12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x + b</a:t>
            </a:r>
            <a:endParaRPr lang="zh-TW" altLang="en-US" sz="2560" kern="1200" dirty="0">
              <a:solidFill>
                <a:prstClr val="black"/>
              </a:solidFill>
              <a:latin typeface="Cambria Math" pitchFamily="18" charset="0"/>
            </a:endParaRPr>
          </a:p>
        </p:txBody>
      </p:sp>
      <p:sp>
        <p:nvSpPr>
          <p:cNvPr id="55" name="Date Placeholder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2F9A-1B63-4C2B-BD97-CB16CC497C3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5887932" y="1804459"/>
            <a:ext cx="1024114" cy="30723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7672832" y="1847164"/>
            <a:ext cx="1705074" cy="438309"/>
          </a:xfrm>
          <a:custGeom>
            <a:avLst/>
            <a:gdLst>
              <a:gd name="connsiteX0" fmla="*/ 0 w 1198880"/>
              <a:gd name="connsiteY0" fmla="*/ 22013 h 308186"/>
              <a:gd name="connsiteX1" fmla="*/ 345440 w 1198880"/>
              <a:gd name="connsiteY1" fmla="*/ 306493 h 308186"/>
              <a:gd name="connsiteX2" fmla="*/ 741680 w 1198880"/>
              <a:gd name="connsiteY2" fmla="*/ 11853 h 308186"/>
              <a:gd name="connsiteX3" fmla="*/ 1198880 w 1198880"/>
              <a:gd name="connsiteY3" fmla="*/ 235373 h 30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880" h="308186">
                <a:moveTo>
                  <a:pt x="0" y="22013"/>
                </a:moveTo>
                <a:cubicBezTo>
                  <a:pt x="110913" y="165099"/>
                  <a:pt x="221827" y="308186"/>
                  <a:pt x="345440" y="306493"/>
                </a:cubicBezTo>
                <a:cubicBezTo>
                  <a:pt x="469053" y="304800"/>
                  <a:pt x="599440" y="23706"/>
                  <a:pt x="741680" y="11853"/>
                </a:cubicBezTo>
                <a:cubicBezTo>
                  <a:pt x="883920" y="0"/>
                  <a:pt x="1041400" y="117686"/>
                  <a:pt x="1198880" y="235373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6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1" grpId="0"/>
      <p:bldP spid="53" grpId="0"/>
      <p:bldP spid="54" grpId="0"/>
      <p:bldP spid="57" grpId="0"/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7363" y="7776"/>
            <a:ext cx="11704320" cy="1387038"/>
          </a:xfrm>
        </p:spPr>
        <p:txBody>
          <a:bodyPr>
            <a:normAutofit/>
          </a:bodyPr>
          <a:lstStyle/>
          <a:p>
            <a:r>
              <a:rPr lang="en-US" altLang="zh-TW" dirty="0"/>
              <a:t>Real example: E-mail spam check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5529" y="1189990"/>
            <a:ext cx="11704320" cy="819291"/>
          </a:xfrm>
        </p:spPr>
        <p:txBody>
          <a:bodyPr>
            <a:normAutofit/>
          </a:bodyPr>
          <a:lstStyle/>
          <a:p>
            <a:r>
              <a:rPr lang="en-US" altLang="zh-TW" sz="3413" dirty="0"/>
              <a:t>Blocking the junk email and passing the normal email</a:t>
            </a:r>
            <a:endParaRPr lang="zh-TW" altLang="en-US" sz="3413" dirty="0"/>
          </a:p>
        </p:txBody>
      </p:sp>
      <p:sp>
        <p:nvSpPr>
          <p:cNvPr id="4" name="流程圖: 多重文件 3"/>
          <p:cNvSpPr/>
          <p:nvPr/>
        </p:nvSpPr>
        <p:spPr>
          <a:xfrm>
            <a:off x="3802193" y="2723544"/>
            <a:ext cx="2205744" cy="1231553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1300460" hangingPunct="1"/>
            <a:r>
              <a:rPr lang="en-US" altLang="zh-TW" sz="2560" kern="1200" dirty="0">
                <a:solidFill>
                  <a:prstClr val="black"/>
                </a:solidFill>
              </a:rPr>
              <a:t>mails</a:t>
            </a:r>
          </a:p>
          <a:p>
            <a:pPr defTabSz="1300460" hangingPunct="1"/>
            <a:r>
              <a:rPr lang="en-US" altLang="zh-TW" sz="2560" kern="1200" dirty="0">
                <a:solidFill>
                  <a:prstClr val="black"/>
                </a:solidFill>
              </a:rPr>
              <a:t>(labeled)</a:t>
            </a:r>
            <a:endParaRPr lang="zh-TW" altLang="en-US" sz="2560" kern="1200" dirty="0">
              <a:solidFill>
                <a:prstClr val="black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983891" y="2009282"/>
            <a:ext cx="1825483" cy="4644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2418" b="1" kern="1200" dirty="0">
                <a:solidFill>
                  <a:srgbClr val="002060"/>
                </a:solidFill>
              </a:rPr>
              <a:t>Training Set</a:t>
            </a:r>
            <a:endParaRPr lang="zh-TW" altLang="en-US" sz="2418" b="1" kern="1200" dirty="0">
              <a:solidFill>
                <a:srgbClr val="00206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4758705" y="4051573"/>
            <a:ext cx="240013" cy="87346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78711" y="4217918"/>
            <a:ext cx="1720370" cy="464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00460" hangingPunct="1"/>
            <a:r>
              <a:rPr lang="en-US" altLang="zh-TW" sz="2418" b="1" kern="1200" dirty="0">
                <a:solidFill>
                  <a:srgbClr val="FF0000"/>
                </a:solidFill>
              </a:rPr>
              <a:t>(1)Training</a:t>
            </a:r>
            <a:endParaRPr lang="zh-TW" altLang="en-US" sz="2418" b="1" kern="12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56584" y="5037019"/>
            <a:ext cx="2969929" cy="29467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en-US" altLang="zh-TW" sz="2276" kern="1200" dirty="0">
              <a:solidFill>
                <a:prstClr val="white"/>
              </a:solidFill>
            </a:endParaRPr>
          </a:p>
          <a:p>
            <a:pPr algn="l" defTabSz="1300460" hangingPunct="1"/>
            <a:endParaRPr lang="en-US" altLang="zh-TW" sz="2276" kern="1200" dirty="0">
              <a:solidFill>
                <a:prstClr val="white"/>
              </a:solidFill>
            </a:endParaRPr>
          </a:p>
          <a:p>
            <a:pPr algn="l" defTabSz="1300460" hangingPunct="1"/>
            <a:r>
              <a:rPr lang="en-US" altLang="zh-TW" sz="2276" kern="1200" dirty="0">
                <a:solidFill>
                  <a:prstClr val="white"/>
                </a:solidFill>
              </a:rPr>
              <a:t> </a:t>
            </a:r>
          </a:p>
          <a:p>
            <a:pPr algn="l" defTabSz="1300460" hangingPunct="1"/>
            <a:r>
              <a:rPr lang="en-US" altLang="zh-TW" sz="1991" kern="1200" dirty="0">
                <a:solidFill>
                  <a:prstClr val="white"/>
                </a:solidFill>
              </a:rPr>
              <a:t>If sender =“X” and </a:t>
            </a:r>
            <a:r>
              <a:rPr lang="en-US" altLang="zh-TW" sz="1991" kern="1200" dirty="0" err="1">
                <a:solidFill>
                  <a:prstClr val="white"/>
                </a:solidFill>
              </a:rPr>
              <a:t>reciver</a:t>
            </a:r>
            <a:r>
              <a:rPr lang="en-US" altLang="zh-TW" sz="1991" kern="1200" dirty="0">
                <a:solidFill>
                  <a:prstClr val="white"/>
                </a:solidFill>
              </a:rPr>
              <a:t>=“Y” -&gt; label=“spam”</a:t>
            </a:r>
          </a:p>
          <a:p>
            <a:pPr algn="l" defTabSz="1300460" hangingPunct="1"/>
            <a:endParaRPr lang="en-US" altLang="zh-TW" sz="2276" kern="1200" dirty="0">
              <a:solidFill>
                <a:prstClr val="white"/>
              </a:solidFill>
            </a:endParaRPr>
          </a:p>
          <a:p>
            <a:pPr algn="l" defTabSz="1300460" hangingPunct="1"/>
            <a:r>
              <a:rPr lang="en-US" altLang="zh-TW" sz="1991" kern="1200" dirty="0">
                <a:solidFill>
                  <a:prstClr val="white"/>
                </a:solidFill>
              </a:rPr>
              <a:t>If </a:t>
            </a:r>
            <a:r>
              <a:rPr lang="en-US" altLang="zh-TW" sz="2276" kern="1200" dirty="0">
                <a:solidFill>
                  <a:prstClr val="white"/>
                </a:solidFill>
              </a:rPr>
              <a:t> </a:t>
            </a:r>
            <a:r>
              <a:rPr lang="en-US" altLang="zh-TW" sz="1991" kern="1200" dirty="0" err="1">
                <a:solidFill>
                  <a:prstClr val="white"/>
                </a:solidFill>
              </a:rPr>
              <a:t>title_phrase</a:t>
            </a:r>
            <a:r>
              <a:rPr lang="en-US" altLang="zh-TW" sz="1991" kern="1200" dirty="0">
                <a:solidFill>
                  <a:prstClr val="white"/>
                </a:solidFill>
              </a:rPr>
              <a:t>=“ABC” -&gt; label= “not spam” </a:t>
            </a:r>
          </a:p>
          <a:p>
            <a:pPr defTabSz="1300460" hangingPunct="1"/>
            <a:r>
              <a:rPr lang="en-US" altLang="zh-TW" sz="1991" kern="1200" dirty="0">
                <a:solidFill>
                  <a:prstClr val="white"/>
                </a:solidFill>
              </a:rPr>
              <a:t>.</a:t>
            </a:r>
          </a:p>
          <a:p>
            <a:pPr defTabSz="1300460" hangingPunct="1"/>
            <a:r>
              <a:rPr lang="en-US" altLang="zh-TW" sz="1991" kern="1200" dirty="0">
                <a:solidFill>
                  <a:prstClr val="white"/>
                </a:solidFill>
              </a:rPr>
              <a:t>.</a:t>
            </a:r>
          </a:p>
          <a:p>
            <a:pPr defTabSz="1300460" hangingPunct="1"/>
            <a:r>
              <a:rPr lang="en-US" altLang="zh-TW" sz="1991" kern="1200" dirty="0">
                <a:solidFill>
                  <a:prstClr val="white"/>
                </a:solidFill>
              </a:rPr>
              <a:t>. </a:t>
            </a:r>
          </a:p>
          <a:p>
            <a:pPr defTabSz="1300460" hangingPunct="1"/>
            <a:endParaRPr lang="zh-TW" altLang="en-US" sz="2276" kern="1200" dirty="0">
              <a:solidFill>
                <a:prstClr val="white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0582592" y="6247766"/>
            <a:ext cx="1228937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2560" kern="1200" dirty="0">
                <a:solidFill>
                  <a:prstClr val="black"/>
                </a:solidFill>
              </a:rPr>
              <a:t>spam</a:t>
            </a:r>
            <a:endParaRPr lang="zh-TW" altLang="en-US" sz="2560" kern="1200" dirty="0">
              <a:solidFill>
                <a:prstClr val="black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9062685" y="5388858"/>
            <a:ext cx="3584398" cy="4862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2560" b="1" kern="1200" dirty="0">
                <a:solidFill>
                  <a:srgbClr val="002060"/>
                </a:solidFill>
              </a:rPr>
              <a:t>Output (with class label)</a:t>
            </a:r>
            <a:endParaRPr lang="zh-TW" altLang="en-US" sz="2560" b="1" kern="1200" dirty="0">
              <a:solidFill>
                <a:srgbClr val="002060"/>
              </a:solidFill>
            </a:endParaRPr>
          </a:p>
        </p:txBody>
      </p:sp>
      <p:sp>
        <p:nvSpPr>
          <p:cNvPr id="70" name="流程圖: 文件 69"/>
          <p:cNvSpPr/>
          <p:nvPr/>
        </p:nvSpPr>
        <p:spPr>
          <a:xfrm>
            <a:off x="9165097" y="6039252"/>
            <a:ext cx="1417496" cy="979849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defTabSz="1300460" hangingPunct="1"/>
            <a:r>
              <a:rPr lang="en-US" altLang="zh-TW" sz="2560" kern="1200" dirty="0">
                <a:solidFill>
                  <a:prstClr val="black"/>
                </a:solidFill>
              </a:rPr>
              <a:t>mail</a:t>
            </a:r>
            <a:endParaRPr lang="zh-TW" altLang="en-US" sz="2560" kern="1200" baseline="-25000" dirty="0">
              <a:solidFill>
                <a:prstClr val="black"/>
              </a:solidFill>
            </a:endParaRPr>
          </a:p>
        </p:txBody>
      </p:sp>
      <p:sp>
        <p:nvSpPr>
          <p:cNvPr id="72" name="流程圖: 多重文件 71"/>
          <p:cNvSpPr/>
          <p:nvPr/>
        </p:nvSpPr>
        <p:spPr>
          <a:xfrm>
            <a:off x="6150471" y="2688049"/>
            <a:ext cx="2205744" cy="1231553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1300460" hangingPunct="1"/>
            <a:r>
              <a:rPr lang="en-US" altLang="zh-TW" sz="2560" kern="1200" dirty="0">
                <a:solidFill>
                  <a:prstClr val="black"/>
                </a:solidFill>
              </a:rPr>
              <a:t>mails</a:t>
            </a:r>
          </a:p>
          <a:p>
            <a:pPr defTabSz="1300460" hangingPunct="1"/>
            <a:r>
              <a:rPr lang="en-US" altLang="zh-TW" sz="2560" kern="1200" dirty="0">
                <a:solidFill>
                  <a:prstClr val="black"/>
                </a:solidFill>
              </a:rPr>
              <a:t>(unlabeled)</a:t>
            </a:r>
            <a:endParaRPr lang="zh-TW" altLang="en-US" sz="2560" kern="1200" dirty="0">
              <a:solidFill>
                <a:prstClr val="black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470920" y="1974335"/>
            <a:ext cx="1825483" cy="4644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1300460" hangingPunct="1"/>
            <a:r>
              <a:rPr lang="en-US" altLang="zh-TW" sz="2418" b="1" kern="1200" dirty="0">
                <a:solidFill>
                  <a:srgbClr val="002060"/>
                </a:solidFill>
              </a:rPr>
              <a:t>Test Set</a:t>
            </a:r>
            <a:endParaRPr lang="zh-TW" altLang="en-US" sz="2418" b="1" kern="1200" dirty="0">
              <a:solidFill>
                <a:srgbClr val="002060"/>
              </a:solidFill>
            </a:endParaRPr>
          </a:p>
        </p:txBody>
      </p:sp>
      <p:sp>
        <p:nvSpPr>
          <p:cNvPr id="74" name="向下箭號 73"/>
          <p:cNvSpPr/>
          <p:nvPr/>
        </p:nvSpPr>
        <p:spPr>
          <a:xfrm>
            <a:off x="6945932" y="4032881"/>
            <a:ext cx="240013" cy="87346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945932" y="4217919"/>
            <a:ext cx="1814977" cy="464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00460" hangingPunct="1"/>
            <a:r>
              <a:rPr lang="en-US" altLang="zh-TW" sz="2418" b="1" kern="1200" dirty="0">
                <a:solidFill>
                  <a:srgbClr val="FF0000"/>
                </a:solidFill>
              </a:rPr>
              <a:t>(2)Testing</a:t>
            </a:r>
            <a:endParaRPr lang="zh-TW" altLang="en-US" sz="2418" b="1" kern="1200" dirty="0">
              <a:solidFill>
                <a:srgbClr val="FF000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5283425" y="5001672"/>
            <a:ext cx="244791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2560" kern="1200" dirty="0">
                <a:solidFill>
                  <a:srgbClr val="FF0000"/>
                </a:solidFill>
              </a:rPr>
              <a:t>Classifier (DT)</a:t>
            </a:r>
            <a:endParaRPr lang="zh-TW" altLang="en-US" sz="2560" kern="1200" dirty="0">
              <a:solidFill>
                <a:prstClr val="black"/>
              </a:solidFill>
            </a:endParaRPr>
          </a:p>
        </p:txBody>
      </p:sp>
      <p:cxnSp>
        <p:nvCxnSpPr>
          <p:cNvPr id="110" name="直線單箭頭接點 109"/>
          <p:cNvCxnSpPr>
            <a:stCxn id="10" idx="3"/>
            <a:endCxn id="70" idx="1"/>
          </p:cNvCxnSpPr>
          <p:nvPr/>
        </p:nvCxnSpPr>
        <p:spPr>
          <a:xfrm>
            <a:off x="7526513" y="6510402"/>
            <a:ext cx="1638583" cy="1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33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7" grpId="0" animBg="1"/>
      <p:bldP spid="9" grpId="0"/>
      <p:bldP spid="10" grpId="0" animBg="1"/>
      <p:bldP spid="40" grpId="0"/>
      <p:bldP spid="42" grpId="0" animBg="1"/>
      <p:bldP spid="70" grpId="0" animBg="1"/>
      <p:bldP spid="72" grpId="0" animBg="1"/>
      <p:bldP spid="73" grpId="0" animBg="1"/>
      <p:bldP spid="74" grpId="0" animBg="1"/>
      <p:bldP spid="75" grpId="0"/>
      <p:bldP spid="10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0" y="268288"/>
            <a:ext cx="11704320" cy="1106628"/>
          </a:xfrm>
        </p:spPr>
        <p:txBody>
          <a:bodyPr/>
          <a:lstStyle/>
          <a:p>
            <a:r>
              <a:rPr lang="en-US" altLang="zh-TW" dirty="0"/>
              <a:t>Regression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0240" y="1497225"/>
            <a:ext cx="11996843" cy="2457873"/>
          </a:xfrm>
        </p:spPr>
        <p:txBody>
          <a:bodyPr>
            <a:normAutofit/>
          </a:bodyPr>
          <a:lstStyle/>
          <a:p>
            <a:r>
              <a:rPr lang="en-US" altLang="zh-TW" dirty="0"/>
              <a:t>A supervised learning task that, given a feature vector </a:t>
            </a:r>
            <a:r>
              <a:rPr lang="en-US" altLang="zh-TW" b="1" i="1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altLang="zh-TW" dirty="0"/>
              <a:t>, predicts the target value </a:t>
            </a:r>
            <a:r>
              <a:rPr lang="en-US" altLang="zh-TW" i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altLang="zh-TW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∈ R</a:t>
            </a:r>
            <a:r>
              <a:rPr lang="en-US" altLang="zh-TW" dirty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r>
              <a:rPr lang="en-US" altLang="zh-TW" dirty="0">
                <a:sym typeface="Wingdings" pitchFamily="2" charset="2"/>
              </a:rPr>
              <a:t>Training and predicting of a regression problem:</a:t>
            </a:r>
            <a:endParaRPr lang="en-US" altLang="zh-TW" dirty="0"/>
          </a:p>
          <a:p>
            <a:endParaRPr lang="zh-TW" altLang="en-US" dirty="0">
              <a:latin typeface="Cambria Math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08626"/>
              </p:ext>
            </p:extLst>
          </p:nvPr>
        </p:nvGraphicFramePr>
        <p:xfrm>
          <a:off x="460128" y="4364743"/>
          <a:ext cx="5837449" cy="405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9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/>
                        <a:t>Feature Vector </a:t>
                      </a:r>
                      <a:r>
                        <a:rPr lang="en-US" altLang="zh-TW" sz="3600" b="0" dirty="0"/>
                        <a:t>(</a:t>
                      </a:r>
                      <a:r>
                        <a:rPr lang="en-US" altLang="zh-TW" sz="3600" b="1" i="1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3600" b="0" i="1" baseline="-25000" dirty="0">
                          <a:latin typeface="Cambria Math" pitchFamily="18" charset="0"/>
                          <a:ea typeface="Cambria Math" pitchFamily="18" charset="0"/>
                        </a:rPr>
                        <a:t>i</a:t>
                      </a:r>
                      <a:r>
                        <a:rPr lang="en-US" altLang="zh-TW" sz="2600" baseline="-25000" dirty="0">
                          <a:latin typeface="Cambria Math" pitchFamily="18" charset="0"/>
                          <a:ea typeface="Cambria Math" pitchFamily="18" charset="0"/>
                        </a:rPr>
                        <a:t> </a:t>
                      </a:r>
                      <a:r>
                        <a:rPr lang="en-US" altLang="zh-TW" sz="3600" b="0" dirty="0">
                          <a:latin typeface="Cambria Math"/>
                          <a:ea typeface="Cambria Math"/>
                        </a:rPr>
                        <a:t>∈</a:t>
                      </a:r>
                      <a:r>
                        <a:rPr lang="en-US" altLang="zh-TW" sz="3600" dirty="0">
                          <a:latin typeface="Cambria Math"/>
                          <a:ea typeface="Cambria Math"/>
                        </a:rPr>
                        <a:t> R</a:t>
                      </a:r>
                      <a:r>
                        <a:rPr lang="en-US" altLang="zh-TW" sz="3600" b="0" baseline="30000" dirty="0">
                          <a:latin typeface="Cambria Math"/>
                          <a:ea typeface="Cambria Math"/>
                        </a:rPr>
                        <a:t>d</a:t>
                      </a:r>
                      <a:r>
                        <a:rPr lang="en-US" altLang="zh-TW" sz="3600" b="0" dirty="0"/>
                        <a:t>)</a:t>
                      </a:r>
                      <a:endParaRPr lang="zh-TW" altLang="en-US" sz="3600" b="0" baseline="300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>
                          <a:latin typeface="Cambria Math" pitchFamily="18" charset="0"/>
                          <a:ea typeface="Cambria Math" pitchFamily="18" charset="0"/>
                        </a:rPr>
                        <a:t>y</a:t>
                      </a:r>
                      <a:r>
                        <a:rPr lang="en-US" altLang="zh-TW" sz="3600" b="0" baseline="-25000" dirty="0">
                          <a:latin typeface="Cambria Math" pitchFamily="18" charset="0"/>
                          <a:ea typeface="Cambria Math" pitchFamily="18" charset="0"/>
                        </a:rPr>
                        <a:t>i</a:t>
                      </a:r>
                      <a:r>
                        <a:rPr lang="en-US" altLang="zh-TW" sz="3600" b="0" dirty="0">
                          <a:latin typeface="Cambria Math" pitchFamily="18" charset="0"/>
                          <a:ea typeface="Cambria Math" pitchFamily="18" charset="0"/>
                        </a:rPr>
                        <a:t> ∈</a:t>
                      </a:r>
                      <a:r>
                        <a:rPr lang="en-US" altLang="zh-TW" sz="3600" dirty="0">
                          <a:latin typeface="Cambria Math" pitchFamily="18" charset="0"/>
                          <a:ea typeface="Cambria Math" pitchFamily="18" charset="0"/>
                        </a:rPr>
                        <a:t> R</a:t>
                      </a:r>
                      <a:endParaRPr lang="zh-TW" altLang="en-US" sz="360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i="1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800" i="0" baseline="-25000" dirty="0">
                          <a:latin typeface="Cambria Math" pitchFamily="18" charset="0"/>
                          <a:ea typeface="Cambria Math" pitchFamily="18" charset="0"/>
                        </a:rPr>
                        <a:t>1</a:t>
                      </a:r>
                      <a:endParaRPr lang="zh-TW" altLang="en-US" sz="2800" i="0" baseline="-2500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Cambria Math" pitchFamily="18" charset="0"/>
                          <a:ea typeface="Cambria Math" pitchFamily="18" charset="0"/>
                        </a:rPr>
                        <a:t>+0.26</a:t>
                      </a:r>
                      <a:endParaRPr lang="zh-TW" altLang="en-US" sz="280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i="1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800" baseline="-25000" dirty="0">
                          <a:latin typeface="Cambria Math" pitchFamily="18" charset="0"/>
                          <a:ea typeface="Cambria Math" pitchFamily="18" charset="0"/>
                        </a:rPr>
                        <a:t>2</a:t>
                      </a:r>
                      <a:endParaRPr lang="zh-TW" altLang="en-US" sz="28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Cambria Math" pitchFamily="18" charset="0"/>
                          <a:ea typeface="Cambria Math" pitchFamily="18" charset="0"/>
                        </a:rPr>
                        <a:t>-3.94</a:t>
                      </a:r>
                      <a:endParaRPr lang="zh-TW" altLang="en-US" sz="280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…</a:t>
                      </a:r>
                      <a:endParaRPr lang="zh-TW" altLang="en-US" sz="2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Cambria Math" pitchFamily="18" charset="0"/>
                          <a:ea typeface="Cambria Math" pitchFamily="18" charset="0"/>
                        </a:rPr>
                        <a:t>…</a:t>
                      </a:r>
                      <a:endParaRPr lang="zh-TW" altLang="en-US" sz="280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i="1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800" i="1" baseline="-25000" dirty="0">
                          <a:latin typeface="Cambria Math" pitchFamily="18" charset="0"/>
                          <a:ea typeface="Cambria Math" pitchFamily="18" charset="0"/>
                        </a:rPr>
                        <a:t>n</a:t>
                      </a:r>
                      <a:r>
                        <a:rPr lang="en-US" altLang="zh-TW" sz="2800" i="0" baseline="-25000" dirty="0">
                          <a:latin typeface="Cambria Math" pitchFamily="18" charset="0"/>
                          <a:ea typeface="Cambria Math" pitchFamily="18" charset="0"/>
                        </a:rPr>
                        <a:t>-1</a:t>
                      </a:r>
                      <a:endParaRPr lang="zh-TW" altLang="en-US" sz="28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Cambria Math" pitchFamily="18" charset="0"/>
                          <a:ea typeface="Cambria Math" pitchFamily="18" charset="0"/>
                        </a:rPr>
                        <a:t>-1.78</a:t>
                      </a:r>
                      <a:endParaRPr lang="zh-TW" altLang="en-US" sz="280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i="1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800" i="1" baseline="-25000" dirty="0">
                          <a:latin typeface="Cambria Math" pitchFamily="18" charset="0"/>
                          <a:ea typeface="Cambria Math" pitchFamily="18" charset="0"/>
                        </a:rPr>
                        <a:t>n</a:t>
                      </a:r>
                      <a:endParaRPr lang="zh-TW" altLang="en-US" sz="2800" i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Cambria Math" pitchFamily="18" charset="0"/>
                          <a:ea typeface="Cambria Math" pitchFamily="18" charset="0"/>
                        </a:rPr>
                        <a:t>+5.31</a:t>
                      </a:r>
                      <a:endParaRPr lang="zh-TW" altLang="en-US" sz="280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內容版面配置區 2"/>
          <p:cNvSpPr txBox="1">
            <a:spLocks/>
          </p:cNvSpPr>
          <p:nvPr/>
        </p:nvSpPr>
        <p:spPr>
          <a:xfrm>
            <a:off x="767363" y="3852686"/>
            <a:ext cx="5222980" cy="614468"/>
          </a:xfrm>
          <a:prstGeom prst="rect">
            <a:avLst/>
          </a:prstGeom>
        </p:spPr>
        <p:txBody>
          <a:bodyPr vert="horz" lIns="130048" tIns="65024" rIns="130048" bIns="65024" rtlCol="0">
            <a:normAutofit/>
          </a:bodyPr>
          <a:lstStyle/>
          <a:p>
            <a:pPr marL="487672" indent="-487672" defTabSz="1300460" hangingPunct="1">
              <a:spcBef>
                <a:spcPct val="20000"/>
              </a:spcBef>
              <a:defRPr/>
            </a:pPr>
            <a:r>
              <a:rPr lang="en-US" altLang="zh-TW" sz="2844" kern="1200" dirty="0">
                <a:solidFill>
                  <a:prstClr val="black"/>
                </a:solidFill>
              </a:rPr>
              <a:t>Training set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52174"/>
              </p:ext>
            </p:extLst>
          </p:nvPr>
        </p:nvGraphicFramePr>
        <p:xfrm>
          <a:off x="6809634" y="5431649"/>
          <a:ext cx="5837449" cy="1803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9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/>
                        <a:t>Feature Vector </a:t>
                      </a:r>
                      <a:r>
                        <a:rPr lang="en-US" altLang="zh-TW" sz="3600" b="0" dirty="0"/>
                        <a:t>(</a:t>
                      </a:r>
                      <a:r>
                        <a:rPr lang="en-US" altLang="zh-TW" sz="2600" b="0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600" b="0" baseline="-25000" dirty="0">
                          <a:latin typeface="Cambria Math" pitchFamily="18" charset="0"/>
                          <a:ea typeface="Cambria Math" pitchFamily="18" charset="0"/>
                        </a:rPr>
                        <a:t>new</a:t>
                      </a:r>
                      <a:r>
                        <a:rPr lang="en-US" altLang="zh-TW" sz="2600" baseline="-25000" dirty="0">
                          <a:latin typeface="Cambria Math" pitchFamily="18" charset="0"/>
                          <a:ea typeface="Cambria Math" pitchFamily="18" charset="0"/>
                        </a:rPr>
                        <a:t> </a:t>
                      </a:r>
                      <a:r>
                        <a:rPr lang="en-US" altLang="zh-TW" sz="3600" b="0" dirty="0">
                          <a:latin typeface="Cambria Math"/>
                          <a:ea typeface="Cambria Math"/>
                        </a:rPr>
                        <a:t>∈</a:t>
                      </a:r>
                      <a:r>
                        <a:rPr lang="en-US" altLang="zh-TW" sz="3600" dirty="0">
                          <a:latin typeface="Cambria Math"/>
                          <a:ea typeface="Cambria Math"/>
                        </a:rPr>
                        <a:t> R</a:t>
                      </a:r>
                      <a:r>
                        <a:rPr lang="en-US" altLang="zh-TW" sz="3600" b="0" baseline="30000" dirty="0">
                          <a:latin typeface="Cambria Math"/>
                          <a:ea typeface="Cambria Math"/>
                        </a:rPr>
                        <a:t>d</a:t>
                      </a:r>
                      <a:r>
                        <a:rPr lang="en-US" altLang="zh-TW" sz="3600" b="0" dirty="0"/>
                        <a:t>)</a:t>
                      </a:r>
                      <a:endParaRPr lang="zh-TW" altLang="en-US" sz="3600" b="0" baseline="300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b="0" dirty="0">
                          <a:latin typeface="Cambria Math" pitchFamily="18" charset="0"/>
                          <a:ea typeface="Cambria Math" pitchFamily="18" charset="0"/>
                        </a:rPr>
                        <a:t>y</a:t>
                      </a:r>
                      <a:r>
                        <a:rPr lang="en-US" altLang="zh-TW" sz="3600" b="0" baseline="-25000" dirty="0">
                          <a:latin typeface="Cambria Math" pitchFamily="18" charset="0"/>
                          <a:ea typeface="Cambria Math" pitchFamily="18" charset="0"/>
                        </a:rPr>
                        <a:t>new</a:t>
                      </a:r>
                      <a:r>
                        <a:rPr lang="en-US" altLang="zh-TW" sz="3600" b="0" dirty="0">
                          <a:latin typeface="Cambria Math" pitchFamily="18" charset="0"/>
                          <a:ea typeface="Cambria Math" pitchFamily="18" charset="0"/>
                        </a:rPr>
                        <a:t> ∈</a:t>
                      </a:r>
                      <a:r>
                        <a:rPr lang="en-US" altLang="zh-TW" sz="3600" dirty="0">
                          <a:latin typeface="Cambria Math" pitchFamily="18" charset="0"/>
                          <a:ea typeface="Cambria Math" pitchFamily="18" charset="0"/>
                        </a:rPr>
                        <a:t> R</a:t>
                      </a:r>
                      <a:endParaRPr lang="zh-TW" altLang="en-US" sz="3600" dirty="0"/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i="1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800" i="0" baseline="-25000" dirty="0">
                          <a:latin typeface="Cambria Math" pitchFamily="18" charset="0"/>
                          <a:ea typeface="Cambria Math" pitchFamily="18" charset="0"/>
                        </a:rPr>
                        <a:t>new</a:t>
                      </a:r>
                      <a:endParaRPr lang="zh-TW" altLang="en-US" sz="2800" i="0" baseline="-2500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?</a:t>
                      </a:r>
                      <a:endParaRPr lang="zh-TW" altLang="en-US" sz="2800" b="1" dirty="0">
                        <a:solidFill>
                          <a:srgbClr val="FF0000"/>
                        </a:solidFill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內容版面配置區 2"/>
          <p:cNvSpPr txBox="1">
            <a:spLocks/>
          </p:cNvSpPr>
          <p:nvPr/>
        </p:nvSpPr>
        <p:spPr>
          <a:xfrm>
            <a:off x="8345805" y="4919592"/>
            <a:ext cx="5222980" cy="614468"/>
          </a:xfrm>
          <a:prstGeom prst="rect">
            <a:avLst/>
          </a:prstGeom>
        </p:spPr>
        <p:txBody>
          <a:bodyPr vert="horz" lIns="130048" tIns="65024" rIns="130048" bIns="65024" rtlCol="0">
            <a:normAutofit/>
          </a:bodyPr>
          <a:lstStyle/>
          <a:p>
            <a:pPr marL="487672" indent="-487672" algn="l" defTabSz="1300460" hangingPunct="1">
              <a:spcBef>
                <a:spcPct val="20000"/>
              </a:spcBef>
              <a:defRPr/>
            </a:pPr>
            <a:r>
              <a:rPr lang="en-US" altLang="zh-TW" sz="2844" kern="1200" dirty="0">
                <a:solidFill>
                  <a:prstClr val="black"/>
                </a:solidFill>
              </a:rPr>
              <a:t>A new instance</a:t>
            </a:r>
          </a:p>
        </p:txBody>
      </p:sp>
      <p:cxnSp>
        <p:nvCxnSpPr>
          <p:cNvPr id="9" name="肘形接點 9"/>
          <p:cNvCxnSpPr>
            <a:stCxn id="12" idx="2"/>
            <a:endCxn id="18" idx="1"/>
          </p:cNvCxnSpPr>
          <p:nvPr/>
        </p:nvCxnSpPr>
        <p:spPr>
          <a:xfrm rot="16200000" flipH="1">
            <a:off x="3327648" y="7385878"/>
            <a:ext cx="1280143" cy="199702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13"/>
          <p:cNvCxnSpPr>
            <a:stCxn id="18" idx="3"/>
          </p:cNvCxnSpPr>
          <p:nvPr/>
        </p:nvCxnSpPr>
        <p:spPr>
          <a:xfrm flipV="1">
            <a:off x="7526514" y="6998678"/>
            <a:ext cx="4220009" cy="202578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1930203" y="6353351"/>
            <a:ext cx="102411" cy="102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18002" y="7641907"/>
            <a:ext cx="102411" cy="102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201122" y="8256376"/>
            <a:ext cx="2867519" cy="5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3129" kern="1200" dirty="0">
                <a:solidFill>
                  <a:prstClr val="black"/>
                </a:solidFill>
              </a:rPr>
              <a:t>(1) Training</a:t>
            </a:r>
            <a:endParaRPr lang="zh-TW" altLang="en-US" sz="3129" kern="1200" dirty="0">
              <a:solidFill>
                <a:prstClr val="black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550627" y="8256376"/>
            <a:ext cx="2867519" cy="5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3129" kern="1200" dirty="0">
                <a:solidFill>
                  <a:prstClr val="black"/>
                </a:solidFill>
              </a:rPr>
              <a:t>(2) Predicting</a:t>
            </a:r>
            <a:endParaRPr lang="zh-TW" altLang="en-US" sz="3129" kern="1200" dirty="0">
              <a:solidFill>
                <a:prstClr val="black"/>
              </a:solidFill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1A43-DA24-4A8B-BF04-41E01DF6ABF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圓角矩形 5"/>
          <p:cNvSpPr/>
          <p:nvPr/>
        </p:nvSpPr>
        <p:spPr>
          <a:xfrm>
            <a:off x="4966230" y="8563610"/>
            <a:ext cx="2560284" cy="9217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r>
              <a:rPr lang="en-US" altLang="zh-TW" sz="3413" kern="1200" dirty="0" err="1">
                <a:solidFill>
                  <a:prstClr val="black"/>
                </a:solidFill>
              </a:rPr>
              <a:t>Regressor</a:t>
            </a:r>
            <a:r>
              <a:rPr lang="en-US" altLang="zh-TW" sz="3413" kern="1200" dirty="0">
                <a:solidFill>
                  <a:prstClr val="black"/>
                </a:solidFill>
              </a:rPr>
              <a:t> f(x)</a:t>
            </a:r>
            <a:endParaRPr lang="zh-TW" altLang="en-US" sz="3413" kern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7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2" grpId="0"/>
      <p:bldP spid="13" grpId="0"/>
      <p:bldP spid="14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0" y="268288"/>
            <a:ext cx="11704320" cy="1106628"/>
          </a:xfrm>
        </p:spPr>
        <p:txBody>
          <a:bodyPr/>
          <a:lstStyle/>
          <a:p>
            <a:r>
              <a:rPr lang="en-US" altLang="zh-TW" dirty="0"/>
              <a:t>Regression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0240" y="1497225"/>
            <a:ext cx="11704320" cy="1945816"/>
          </a:xfrm>
        </p:spPr>
        <p:txBody>
          <a:bodyPr>
            <a:normAutofit/>
          </a:bodyPr>
          <a:lstStyle/>
          <a:p>
            <a:r>
              <a:rPr lang="en-US" altLang="zh-TW" dirty="0"/>
              <a:t>The geometric view of a linear regression function</a:t>
            </a:r>
            <a:endParaRPr lang="zh-TW" altLang="en-US" dirty="0">
              <a:latin typeface="Cambria Math" pitchFamily="18" charset="0"/>
            </a:endParaRP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>
          <a:xfrm>
            <a:off x="664951" y="6617794"/>
            <a:ext cx="11704320" cy="1945816"/>
          </a:xfrm>
          <a:prstGeom prst="rect">
            <a:avLst/>
          </a:prstGeom>
        </p:spPr>
        <p:txBody>
          <a:bodyPr vert="horz" lIns="130048" tIns="65024" rIns="130048" bIns="65024" rtlCol="0">
            <a:normAutofit/>
          </a:bodyPr>
          <a:lstStyle/>
          <a:p>
            <a:pPr marL="487672" indent="-487672" algn="l" defTabSz="1300460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4551" kern="1200" dirty="0">
                <a:solidFill>
                  <a:prstClr val="black"/>
                </a:solidFill>
              </a:rPr>
              <a:t>Some types of regression: linear regression, support vector regression, …</a:t>
            </a:r>
          </a:p>
          <a:p>
            <a:pPr marL="1137902" lvl="1" indent="-487672" algn="l" defTabSz="1300460" hangingPunct="1">
              <a:spcBef>
                <a:spcPct val="20000"/>
              </a:spcBef>
              <a:buFont typeface="Arial" pitchFamily="34" charset="0"/>
              <a:buChar char="•"/>
            </a:pPr>
            <a:endParaRPr lang="zh-TW" altLang="en-US" sz="4551" kern="1200" dirty="0">
              <a:solidFill>
                <a:prstClr val="black"/>
              </a:solidFill>
              <a:latin typeface="Cambria Math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3327647" y="5696091"/>
            <a:ext cx="49157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3942116" y="3135806"/>
            <a:ext cx="0" cy="31747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4556584" y="5798502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cxnSp>
        <p:nvCxnSpPr>
          <p:cNvPr id="27" name="直線接點 26"/>
          <p:cNvCxnSpPr/>
          <p:nvPr/>
        </p:nvCxnSpPr>
        <p:spPr>
          <a:xfrm flipV="1">
            <a:off x="4044527" y="3033395"/>
            <a:ext cx="3481987" cy="307234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4761406" y="4876800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5171052" y="4262332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5580697" y="4876800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5887932" y="3955097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6604811" y="3955097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6809634" y="3135806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7116868" y="3750275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297577" y="4467154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EE97-04FB-4B50-94F1-0B048E8D79E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9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4951" y="0"/>
            <a:ext cx="11704320" cy="1625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Real Example: Stock price prediction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4951" y="1497226"/>
            <a:ext cx="11704320" cy="921702"/>
          </a:xfrm>
        </p:spPr>
        <p:txBody>
          <a:bodyPr>
            <a:normAutofit/>
          </a:bodyPr>
          <a:lstStyle/>
          <a:p>
            <a:r>
              <a:rPr lang="en-US" altLang="zh-TW" sz="3982" dirty="0"/>
              <a:t>Predicting the price of stock</a:t>
            </a:r>
            <a:endParaRPr lang="zh-TW" altLang="en-US" sz="3982" dirty="0"/>
          </a:p>
        </p:txBody>
      </p:sp>
      <p:sp>
        <p:nvSpPr>
          <p:cNvPr id="33" name="流程圖: 多重文件 32"/>
          <p:cNvSpPr/>
          <p:nvPr/>
        </p:nvSpPr>
        <p:spPr>
          <a:xfrm>
            <a:off x="3835633" y="2999862"/>
            <a:ext cx="2205744" cy="1231553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1300460" hangingPunct="1"/>
            <a:r>
              <a:rPr lang="en-US" altLang="zh-TW" sz="2560" kern="1200" dirty="0">
                <a:solidFill>
                  <a:prstClr val="black"/>
                </a:solidFill>
              </a:rPr>
              <a:t>Stock Data</a:t>
            </a:r>
            <a:endParaRPr lang="zh-TW" altLang="en-US" sz="2560" kern="1200" dirty="0">
              <a:solidFill>
                <a:prstClr val="black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017331" y="2285600"/>
            <a:ext cx="1825483" cy="4644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2418" b="1" kern="1200" dirty="0">
                <a:solidFill>
                  <a:srgbClr val="002060"/>
                </a:solidFill>
              </a:rPr>
              <a:t>Training Set</a:t>
            </a:r>
            <a:endParaRPr lang="zh-TW" altLang="en-US" sz="2418" b="1" kern="1200" dirty="0">
              <a:solidFill>
                <a:srgbClr val="002060"/>
              </a:solidFill>
            </a:endParaRPr>
          </a:p>
        </p:txBody>
      </p:sp>
      <p:sp>
        <p:nvSpPr>
          <p:cNvPr id="38" name="向下箭號 37"/>
          <p:cNvSpPr/>
          <p:nvPr/>
        </p:nvSpPr>
        <p:spPr>
          <a:xfrm>
            <a:off x="4792144" y="4327891"/>
            <a:ext cx="240013" cy="87346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792144" y="4450275"/>
            <a:ext cx="1789343" cy="464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00460" hangingPunct="1"/>
            <a:r>
              <a:rPr lang="en-US" altLang="zh-TW" sz="2418" b="1" kern="1200" dirty="0">
                <a:solidFill>
                  <a:srgbClr val="FF0000"/>
                </a:solidFill>
              </a:rPr>
              <a:t>(1) Training</a:t>
            </a:r>
            <a:endParaRPr lang="zh-TW" altLang="en-US" sz="2418" b="1" kern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590024" y="5313337"/>
                <a:ext cx="2969929" cy="2946765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defTabSz="1300460" hangingPunct="1"/>
                <a:r>
                  <a:rPr lang="en-US" altLang="zh-TW" sz="2276" kern="1200" dirty="0">
                    <a:solidFill>
                      <a:prstClr val="white"/>
                    </a:solidFill>
                  </a:rPr>
                  <a:t>Regression Model</a:t>
                </a:r>
              </a:p>
              <a:p>
                <a:pPr defTabSz="130046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76" i="1" kern="1200">
                          <a:solidFill>
                            <a:prstClr val="white"/>
                          </a:solidFill>
                          <a:latin typeface="Cambria Math"/>
                        </a:rPr>
                        <m:t>𝑌</m:t>
                      </m:r>
                      <m:r>
                        <a:rPr lang="en-US" altLang="zh-TW" sz="2276" i="1" kern="120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TW" sz="2276" i="1" kern="1200">
                          <a:solidFill>
                            <a:prstClr val="white"/>
                          </a:solidFill>
                          <a:latin typeface="Cambria Math"/>
                        </a:rPr>
                        <m:t>𝑋</m:t>
                      </m:r>
                      <m:r>
                        <a:rPr lang="zh-TW" altLang="en-US" sz="2276" i="1" kern="1200">
                          <a:solidFill>
                            <a:prstClr val="white"/>
                          </a:solidFill>
                          <a:latin typeface="Cambria Math"/>
                        </a:rPr>
                        <m:t>𝛽</m:t>
                      </m:r>
                      <m:r>
                        <a:rPr lang="en-US" altLang="zh-TW" sz="2276" i="1" kern="120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TW" sz="2276" i="1" kern="120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</m:oMath>
                  </m:oMathPara>
                </a14:m>
                <a:endParaRPr lang="zh-TW" altLang="en-US" sz="2276" kern="12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360" y="3735940"/>
                <a:ext cx="2088231" cy="2071944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字方塊 43"/>
          <p:cNvSpPr txBox="1"/>
          <p:nvPr/>
        </p:nvSpPr>
        <p:spPr>
          <a:xfrm>
            <a:off x="10582592" y="6412972"/>
            <a:ext cx="1126525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2560" kern="1200" dirty="0">
                <a:solidFill>
                  <a:prstClr val="black"/>
                </a:solidFill>
              </a:rPr>
              <a:t>price</a:t>
            </a:r>
            <a:endParaRPr lang="zh-TW" altLang="en-US" sz="2560" kern="1200" baseline="-25000" dirty="0">
              <a:solidFill>
                <a:prstClr val="black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8755450" y="5491269"/>
            <a:ext cx="3584398" cy="4862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2560" b="1" kern="1200" dirty="0">
                <a:solidFill>
                  <a:srgbClr val="002060"/>
                </a:solidFill>
              </a:rPr>
              <a:t>Output (with real value)</a:t>
            </a:r>
            <a:endParaRPr lang="zh-TW" altLang="en-US" sz="2560" b="1" kern="1200" dirty="0">
              <a:solidFill>
                <a:srgbClr val="002060"/>
              </a:solidFill>
            </a:endParaRPr>
          </a:p>
        </p:txBody>
      </p:sp>
      <p:sp>
        <p:nvSpPr>
          <p:cNvPr id="55" name="流程圖: 文件 54"/>
          <p:cNvSpPr/>
          <p:nvPr/>
        </p:nvSpPr>
        <p:spPr>
          <a:xfrm>
            <a:off x="9165097" y="6293185"/>
            <a:ext cx="1417496" cy="979849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defTabSz="1300460" hangingPunct="1"/>
            <a:r>
              <a:rPr lang="en-US" altLang="zh-TW" sz="2560" kern="1200" dirty="0">
                <a:solidFill>
                  <a:prstClr val="black"/>
                </a:solidFill>
              </a:rPr>
              <a:t>Stock</a:t>
            </a:r>
            <a:endParaRPr lang="zh-TW" altLang="en-US" sz="2560" kern="1200" baseline="-25000" dirty="0">
              <a:solidFill>
                <a:prstClr val="black"/>
              </a:solidFill>
            </a:endParaRPr>
          </a:p>
        </p:txBody>
      </p:sp>
      <p:sp>
        <p:nvSpPr>
          <p:cNvPr id="56" name="流程圖: 多重文件 55"/>
          <p:cNvSpPr/>
          <p:nvPr/>
        </p:nvSpPr>
        <p:spPr>
          <a:xfrm>
            <a:off x="6183911" y="2964366"/>
            <a:ext cx="2205744" cy="1231553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1300460" hangingPunct="1"/>
            <a:r>
              <a:rPr lang="en-US" altLang="zh-TW" sz="2560" kern="1200" dirty="0">
                <a:solidFill>
                  <a:prstClr val="black"/>
                </a:solidFill>
              </a:rPr>
              <a:t>Stock Data</a:t>
            </a:r>
            <a:endParaRPr lang="zh-TW" altLang="en-US" sz="2560" kern="1200" dirty="0">
              <a:solidFill>
                <a:prstClr val="black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504359" y="2250653"/>
            <a:ext cx="1825483" cy="4644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1300460" hangingPunct="1"/>
            <a:r>
              <a:rPr lang="en-US" altLang="zh-TW" sz="2418" b="1" kern="1200" dirty="0">
                <a:solidFill>
                  <a:srgbClr val="002060"/>
                </a:solidFill>
              </a:rPr>
              <a:t>Test Set</a:t>
            </a:r>
            <a:endParaRPr lang="zh-TW" altLang="en-US" sz="2418" b="1" kern="1200" dirty="0">
              <a:solidFill>
                <a:srgbClr val="002060"/>
              </a:solidFill>
            </a:endParaRPr>
          </a:p>
        </p:txBody>
      </p:sp>
      <p:sp>
        <p:nvSpPr>
          <p:cNvPr id="58" name="向下箭號 57"/>
          <p:cNvSpPr/>
          <p:nvPr/>
        </p:nvSpPr>
        <p:spPr>
          <a:xfrm>
            <a:off x="6979371" y="4309199"/>
            <a:ext cx="240013" cy="87346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6903638" y="4494237"/>
            <a:ext cx="1814977" cy="464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00460" hangingPunct="1"/>
            <a:r>
              <a:rPr lang="en-US" altLang="zh-TW" sz="2418" b="1" kern="1200" dirty="0">
                <a:solidFill>
                  <a:srgbClr val="FF0000"/>
                </a:solidFill>
              </a:rPr>
              <a:t>(2)Testing</a:t>
            </a:r>
            <a:endParaRPr lang="zh-TW" altLang="en-US" sz="2418" b="1" kern="1200" dirty="0">
              <a:solidFill>
                <a:srgbClr val="FF0000"/>
              </a:solidFill>
            </a:endParaRPr>
          </a:p>
        </p:txBody>
      </p:sp>
      <p:cxnSp>
        <p:nvCxnSpPr>
          <p:cNvPr id="64" name="直線單箭頭接點 63"/>
          <p:cNvCxnSpPr>
            <a:stCxn id="40" idx="3"/>
            <a:endCxn id="55" idx="1"/>
          </p:cNvCxnSpPr>
          <p:nvPr/>
        </p:nvCxnSpPr>
        <p:spPr>
          <a:xfrm flipV="1">
            <a:off x="7559952" y="6783109"/>
            <a:ext cx="1605144" cy="36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5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8" grpId="0" animBg="1"/>
      <p:bldP spid="39" grpId="0"/>
      <p:bldP spid="40" grpId="0" animBg="1"/>
      <p:bldP spid="44" grpId="0"/>
      <p:bldP spid="48" grpId="0" animBg="1"/>
      <p:bldP spid="55" grpId="0" animBg="1"/>
      <p:bldP spid="56" grpId="0" animBg="1"/>
      <p:bldP spid="57" grpId="0" animBg="1"/>
      <p:bldP spid="58" grpId="0" animBg="1"/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0" y="165877"/>
            <a:ext cx="11704320" cy="1106628"/>
          </a:xfrm>
        </p:spPr>
        <p:txBody>
          <a:bodyPr/>
          <a:lstStyle/>
          <a:p>
            <a:r>
              <a:rPr lang="en-US" altLang="zh-TW" dirty="0"/>
              <a:t>Clustering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2540" y="1394813"/>
            <a:ext cx="6554328" cy="2662696"/>
          </a:xfrm>
        </p:spPr>
        <p:txBody>
          <a:bodyPr>
            <a:normAutofit fontScale="92500"/>
          </a:bodyPr>
          <a:lstStyle/>
          <a:p>
            <a:r>
              <a:rPr lang="en-US" altLang="zh-TW" sz="3982" dirty="0"/>
              <a:t>An unsupervised learning task</a:t>
            </a:r>
          </a:p>
          <a:p>
            <a:r>
              <a:rPr lang="en-US" altLang="zh-TW" sz="3982" dirty="0"/>
              <a:t>Given a finite set of real-valued feature vector </a:t>
            </a:r>
            <a:r>
              <a:rPr lang="en-US" altLang="zh-TW" sz="3982" dirty="0">
                <a:latin typeface="Cambria Math" pitchFamily="18" charset="0"/>
                <a:ea typeface="Cambria Math" pitchFamily="18" charset="0"/>
              </a:rPr>
              <a:t>S </a:t>
            </a:r>
            <a:r>
              <a:rPr lang="en-US" altLang="zh-TW" sz="3982" dirty="0">
                <a:latin typeface="Cambria Math"/>
                <a:ea typeface="Cambria Math"/>
              </a:rPr>
              <a:t>⊂ </a:t>
            </a:r>
            <a:r>
              <a:rPr lang="en-US" altLang="zh-TW" sz="3982" dirty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altLang="zh-TW" sz="3982" baseline="30000" dirty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altLang="zh-TW" sz="3982" dirty="0"/>
              <a:t>, discover clusters in </a:t>
            </a:r>
            <a:r>
              <a:rPr lang="en-US" altLang="zh-TW" sz="3982" dirty="0">
                <a:latin typeface="Cambria Math" pitchFamily="18" charset="0"/>
                <a:ea typeface="Cambria Math" pitchFamily="18" charset="0"/>
              </a:rPr>
              <a:t>S</a:t>
            </a:r>
            <a:endParaRPr lang="en-US" altLang="zh-TW" sz="3982" dirty="0"/>
          </a:p>
          <a:p>
            <a:endParaRPr lang="zh-TW" altLang="en-US" sz="3982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348854"/>
              </p:ext>
            </p:extLst>
          </p:nvPr>
        </p:nvGraphicFramePr>
        <p:xfrm>
          <a:off x="1014755" y="4344479"/>
          <a:ext cx="4551231" cy="350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4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/>
                        <a:t>Feature Vector </a:t>
                      </a:r>
                      <a:r>
                        <a:rPr lang="en-US" altLang="zh-TW" sz="3600" b="0" dirty="0"/>
                        <a:t>(</a:t>
                      </a:r>
                      <a:r>
                        <a:rPr lang="en-US" altLang="zh-TW" sz="3600" b="1" i="1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3600" b="0" i="1" baseline="-25000" dirty="0">
                          <a:latin typeface="Cambria Math" pitchFamily="18" charset="0"/>
                          <a:ea typeface="Cambria Math" pitchFamily="18" charset="0"/>
                        </a:rPr>
                        <a:t>i</a:t>
                      </a:r>
                      <a:r>
                        <a:rPr lang="en-US" altLang="zh-TW" sz="3600" i="1" baseline="-25000" dirty="0">
                          <a:latin typeface="Cambria Math" pitchFamily="18" charset="0"/>
                          <a:ea typeface="Cambria Math" pitchFamily="18" charset="0"/>
                        </a:rPr>
                        <a:t> </a:t>
                      </a:r>
                      <a:r>
                        <a:rPr lang="en-US" altLang="zh-TW" sz="3600" b="0" dirty="0">
                          <a:latin typeface="Cambria Math"/>
                          <a:ea typeface="Cambria Math"/>
                        </a:rPr>
                        <a:t>∈</a:t>
                      </a:r>
                      <a:r>
                        <a:rPr lang="en-US" altLang="zh-TW" sz="3600" dirty="0">
                          <a:latin typeface="Cambria Math"/>
                          <a:ea typeface="Cambria Math"/>
                        </a:rPr>
                        <a:t> R</a:t>
                      </a:r>
                      <a:r>
                        <a:rPr lang="en-US" altLang="zh-TW" sz="3600" b="0" baseline="30000" dirty="0">
                          <a:latin typeface="Cambria Math"/>
                          <a:ea typeface="Cambria Math"/>
                        </a:rPr>
                        <a:t>d</a:t>
                      </a:r>
                      <a:r>
                        <a:rPr lang="en-US" altLang="zh-TW" sz="3600" b="0" dirty="0"/>
                        <a:t>)</a:t>
                      </a:r>
                      <a:endParaRPr lang="zh-TW" altLang="en-US" sz="3600" b="0" baseline="30000" dirty="0"/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i="1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800" i="0" baseline="-25000" dirty="0">
                          <a:latin typeface="Cambria Math" pitchFamily="18" charset="0"/>
                          <a:ea typeface="Cambria Math" pitchFamily="18" charset="0"/>
                        </a:rPr>
                        <a:t>1</a:t>
                      </a:r>
                      <a:endParaRPr lang="zh-TW" altLang="en-US" sz="2800" i="0" baseline="-2500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i="1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800" baseline="-25000" dirty="0">
                          <a:latin typeface="Cambria Math" pitchFamily="18" charset="0"/>
                          <a:ea typeface="Cambria Math" pitchFamily="18" charset="0"/>
                        </a:rPr>
                        <a:t>2</a:t>
                      </a:r>
                      <a:endParaRPr lang="zh-TW" altLang="en-US" sz="2800" dirty="0"/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…</a:t>
                      </a:r>
                      <a:endParaRPr lang="zh-TW" altLang="en-US" sz="2800" b="1" dirty="0"/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i="1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800" b="0" i="1" baseline="-25000" dirty="0">
                          <a:latin typeface="Cambria Math" pitchFamily="18" charset="0"/>
                          <a:ea typeface="Cambria Math" pitchFamily="18" charset="0"/>
                        </a:rPr>
                        <a:t>n</a:t>
                      </a:r>
                      <a:r>
                        <a:rPr lang="en-US" altLang="zh-TW" sz="2800" i="0" baseline="-25000" dirty="0">
                          <a:latin typeface="Cambria Math" pitchFamily="18" charset="0"/>
                          <a:ea typeface="Cambria Math" pitchFamily="18" charset="0"/>
                        </a:rPr>
                        <a:t>-1</a:t>
                      </a:r>
                      <a:endParaRPr lang="zh-TW" altLang="en-US" sz="2800" dirty="0"/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i="1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800" i="1" baseline="-25000" dirty="0">
                          <a:latin typeface="Cambria Math" pitchFamily="18" charset="0"/>
                          <a:ea typeface="Cambria Math" pitchFamily="18" charset="0"/>
                        </a:rPr>
                        <a:t>n</a:t>
                      </a:r>
                      <a:endParaRPr lang="zh-TW" altLang="en-US" sz="2800" i="1" dirty="0"/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020413" y="3750276"/>
            <a:ext cx="716880" cy="705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3982" kern="12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S</a:t>
            </a:r>
            <a:endParaRPr lang="zh-TW" altLang="en-US" sz="3982" kern="1200" dirty="0">
              <a:solidFill>
                <a:prstClr val="black"/>
              </a:solidFill>
              <a:latin typeface="Cambria Math" pitchFamily="18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912045" y="5388857"/>
            <a:ext cx="5325392" cy="6144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r>
              <a:rPr lang="en-US" altLang="zh-TW" sz="3413" kern="1200" dirty="0">
                <a:solidFill>
                  <a:prstClr val="black"/>
                </a:solidFill>
              </a:rPr>
              <a:t>Clustering Algorithm</a:t>
            </a:r>
            <a:endParaRPr lang="zh-TW" altLang="en-US" sz="3413" kern="1200" dirty="0">
              <a:solidFill>
                <a:prstClr val="black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7833748" y="2828572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7" name="向下箭號 16"/>
          <p:cNvSpPr/>
          <p:nvPr/>
        </p:nvSpPr>
        <p:spPr>
          <a:xfrm>
            <a:off x="9267507" y="4774388"/>
            <a:ext cx="614468" cy="40964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18" name="向下箭號 17"/>
          <p:cNvSpPr/>
          <p:nvPr/>
        </p:nvSpPr>
        <p:spPr>
          <a:xfrm>
            <a:off x="9267507" y="6310559"/>
            <a:ext cx="614468" cy="40964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8050494" y="3045319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7731336" y="3135806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7628925" y="2521338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7936159" y="2521338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8243393" y="2623750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8448216" y="2930984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9062684" y="3545452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9369918" y="3647863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9574741" y="3955097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9267507" y="3955097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8755450" y="3852686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8550627" y="3647863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8345805" y="3955097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8653039" y="4159920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9062684" y="4159920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8448216" y="4262332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9472330" y="4262332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9881975" y="4057509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9574741" y="2521338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9881975" y="2521338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9779564" y="2828572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9369918" y="2726161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9062684" y="2418927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9165096" y="2828572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9472330" y="3135806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9881975" y="3238218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10086798" y="2930984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9472330" y="2316515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9165096" y="2111693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88" name="橢圓 87"/>
          <p:cNvSpPr/>
          <p:nvPr/>
        </p:nvSpPr>
        <p:spPr>
          <a:xfrm>
            <a:off x="10189209" y="2521338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89" name="橢圓 88"/>
          <p:cNvSpPr/>
          <p:nvPr/>
        </p:nvSpPr>
        <p:spPr>
          <a:xfrm>
            <a:off x="10394032" y="2726161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91" name="橢圓 90"/>
          <p:cNvSpPr/>
          <p:nvPr/>
        </p:nvSpPr>
        <p:spPr>
          <a:xfrm>
            <a:off x="10291621" y="3238218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92" name="橢圓 91"/>
          <p:cNvSpPr/>
          <p:nvPr/>
        </p:nvSpPr>
        <p:spPr>
          <a:xfrm>
            <a:off x="10496444" y="3443041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93" name="橢圓 92"/>
          <p:cNvSpPr/>
          <p:nvPr/>
        </p:nvSpPr>
        <p:spPr>
          <a:xfrm>
            <a:off x="10701266" y="3238218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94" name="橢圓 93"/>
          <p:cNvSpPr/>
          <p:nvPr/>
        </p:nvSpPr>
        <p:spPr>
          <a:xfrm>
            <a:off x="10701266" y="2828572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95" name="橢圓 94"/>
          <p:cNvSpPr/>
          <p:nvPr/>
        </p:nvSpPr>
        <p:spPr>
          <a:xfrm>
            <a:off x="10906089" y="3545452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96" name="橢圓 95"/>
          <p:cNvSpPr/>
          <p:nvPr/>
        </p:nvSpPr>
        <p:spPr>
          <a:xfrm>
            <a:off x="10906089" y="3135806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97" name="橢圓 96"/>
          <p:cNvSpPr/>
          <p:nvPr/>
        </p:nvSpPr>
        <p:spPr>
          <a:xfrm>
            <a:off x="11008501" y="2623750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98" name="橢圓 97"/>
          <p:cNvSpPr/>
          <p:nvPr/>
        </p:nvSpPr>
        <p:spPr>
          <a:xfrm>
            <a:off x="10496444" y="2418927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99" name="橢圓 98"/>
          <p:cNvSpPr/>
          <p:nvPr/>
        </p:nvSpPr>
        <p:spPr>
          <a:xfrm>
            <a:off x="9881975" y="2214104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01" name="橢圓 100"/>
          <p:cNvSpPr/>
          <p:nvPr/>
        </p:nvSpPr>
        <p:spPr>
          <a:xfrm>
            <a:off x="10189209" y="2214104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02" name="橢圓 101"/>
          <p:cNvSpPr/>
          <p:nvPr/>
        </p:nvSpPr>
        <p:spPr>
          <a:xfrm>
            <a:off x="10496444" y="2111693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03" name="橢圓 102"/>
          <p:cNvSpPr/>
          <p:nvPr/>
        </p:nvSpPr>
        <p:spPr>
          <a:xfrm>
            <a:off x="10086798" y="1906870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04" name="橢圓 103"/>
          <p:cNvSpPr/>
          <p:nvPr/>
        </p:nvSpPr>
        <p:spPr>
          <a:xfrm>
            <a:off x="10803678" y="2214104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55" name="橢圓 154"/>
          <p:cNvSpPr/>
          <p:nvPr/>
        </p:nvSpPr>
        <p:spPr>
          <a:xfrm>
            <a:off x="7833748" y="7641907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56" name="橢圓 155"/>
          <p:cNvSpPr/>
          <p:nvPr/>
        </p:nvSpPr>
        <p:spPr>
          <a:xfrm>
            <a:off x="8050494" y="7858654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57" name="橢圓 156"/>
          <p:cNvSpPr/>
          <p:nvPr/>
        </p:nvSpPr>
        <p:spPr>
          <a:xfrm>
            <a:off x="7731336" y="7949141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58" name="橢圓 157"/>
          <p:cNvSpPr/>
          <p:nvPr/>
        </p:nvSpPr>
        <p:spPr>
          <a:xfrm>
            <a:off x="7628925" y="7334673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59" name="橢圓 158"/>
          <p:cNvSpPr/>
          <p:nvPr/>
        </p:nvSpPr>
        <p:spPr>
          <a:xfrm>
            <a:off x="7936159" y="7334673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60" name="橢圓 159"/>
          <p:cNvSpPr/>
          <p:nvPr/>
        </p:nvSpPr>
        <p:spPr>
          <a:xfrm>
            <a:off x="8243393" y="7437084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61" name="橢圓 160"/>
          <p:cNvSpPr/>
          <p:nvPr/>
        </p:nvSpPr>
        <p:spPr>
          <a:xfrm>
            <a:off x="8448216" y="7744318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62" name="橢圓 161"/>
          <p:cNvSpPr/>
          <p:nvPr/>
        </p:nvSpPr>
        <p:spPr>
          <a:xfrm>
            <a:off x="9062684" y="8358787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63" name="橢圓 162"/>
          <p:cNvSpPr/>
          <p:nvPr/>
        </p:nvSpPr>
        <p:spPr>
          <a:xfrm>
            <a:off x="9369918" y="8461198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64" name="橢圓 163"/>
          <p:cNvSpPr/>
          <p:nvPr/>
        </p:nvSpPr>
        <p:spPr>
          <a:xfrm>
            <a:off x="9574741" y="8768432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65" name="橢圓 164"/>
          <p:cNvSpPr/>
          <p:nvPr/>
        </p:nvSpPr>
        <p:spPr>
          <a:xfrm>
            <a:off x="9267507" y="8768432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66" name="橢圓 165"/>
          <p:cNvSpPr/>
          <p:nvPr/>
        </p:nvSpPr>
        <p:spPr>
          <a:xfrm>
            <a:off x="8755450" y="8666021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67" name="橢圓 166"/>
          <p:cNvSpPr/>
          <p:nvPr/>
        </p:nvSpPr>
        <p:spPr>
          <a:xfrm>
            <a:off x="8550627" y="8461198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68" name="橢圓 167"/>
          <p:cNvSpPr/>
          <p:nvPr/>
        </p:nvSpPr>
        <p:spPr>
          <a:xfrm>
            <a:off x="8345805" y="8768432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69" name="橢圓 168"/>
          <p:cNvSpPr/>
          <p:nvPr/>
        </p:nvSpPr>
        <p:spPr>
          <a:xfrm>
            <a:off x="8653039" y="8973255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70" name="橢圓 169"/>
          <p:cNvSpPr/>
          <p:nvPr/>
        </p:nvSpPr>
        <p:spPr>
          <a:xfrm>
            <a:off x="9062684" y="8973255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71" name="橢圓 170"/>
          <p:cNvSpPr/>
          <p:nvPr/>
        </p:nvSpPr>
        <p:spPr>
          <a:xfrm>
            <a:off x="8448216" y="9075666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72" name="橢圓 171"/>
          <p:cNvSpPr/>
          <p:nvPr/>
        </p:nvSpPr>
        <p:spPr>
          <a:xfrm>
            <a:off x="9472330" y="9075666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73" name="橢圓 172"/>
          <p:cNvSpPr/>
          <p:nvPr/>
        </p:nvSpPr>
        <p:spPr>
          <a:xfrm>
            <a:off x="9881975" y="8870844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74" name="橢圓 173"/>
          <p:cNvSpPr/>
          <p:nvPr/>
        </p:nvSpPr>
        <p:spPr>
          <a:xfrm>
            <a:off x="9574741" y="7334673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75" name="橢圓 174"/>
          <p:cNvSpPr/>
          <p:nvPr/>
        </p:nvSpPr>
        <p:spPr>
          <a:xfrm>
            <a:off x="9881975" y="7334673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76" name="橢圓 175"/>
          <p:cNvSpPr/>
          <p:nvPr/>
        </p:nvSpPr>
        <p:spPr>
          <a:xfrm>
            <a:off x="9779564" y="7641907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77" name="橢圓 176"/>
          <p:cNvSpPr/>
          <p:nvPr/>
        </p:nvSpPr>
        <p:spPr>
          <a:xfrm>
            <a:off x="9369918" y="7539496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78" name="橢圓 177"/>
          <p:cNvSpPr/>
          <p:nvPr/>
        </p:nvSpPr>
        <p:spPr>
          <a:xfrm>
            <a:off x="9062684" y="7232262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79" name="橢圓 178"/>
          <p:cNvSpPr/>
          <p:nvPr/>
        </p:nvSpPr>
        <p:spPr>
          <a:xfrm>
            <a:off x="9165096" y="7641907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80" name="橢圓 179"/>
          <p:cNvSpPr/>
          <p:nvPr/>
        </p:nvSpPr>
        <p:spPr>
          <a:xfrm>
            <a:off x="9472330" y="7949141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81" name="橢圓 180"/>
          <p:cNvSpPr/>
          <p:nvPr/>
        </p:nvSpPr>
        <p:spPr>
          <a:xfrm>
            <a:off x="9881975" y="8051553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82" name="橢圓 181"/>
          <p:cNvSpPr/>
          <p:nvPr/>
        </p:nvSpPr>
        <p:spPr>
          <a:xfrm>
            <a:off x="10086798" y="7744318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83" name="橢圓 182"/>
          <p:cNvSpPr/>
          <p:nvPr/>
        </p:nvSpPr>
        <p:spPr>
          <a:xfrm>
            <a:off x="9472330" y="7129850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84" name="橢圓 183"/>
          <p:cNvSpPr/>
          <p:nvPr/>
        </p:nvSpPr>
        <p:spPr>
          <a:xfrm>
            <a:off x="9165096" y="6925027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85" name="橢圓 184"/>
          <p:cNvSpPr/>
          <p:nvPr/>
        </p:nvSpPr>
        <p:spPr>
          <a:xfrm>
            <a:off x="10189209" y="7334673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86" name="橢圓 185"/>
          <p:cNvSpPr/>
          <p:nvPr/>
        </p:nvSpPr>
        <p:spPr>
          <a:xfrm>
            <a:off x="10394032" y="7539496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87" name="橢圓 186"/>
          <p:cNvSpPr/>
          <p:nvPr/>
        </p:nvSpPr>
        <p:spPr>
          <a:xfrm>
            <a:off x="10291621" y="8051553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88" name="橢圓 187"/>
          <p:cNvSpPr/>
          <p:nvPr/>
        </p:nvSpPr>
        <p:spPr>
          <a:xfrm>
            <a:off x="10496444" y="8256375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89" name="橢圓 188"/>
          <p:cNvSpPr/>
          <p:nvPr/>
        </p:nvSpPr>
        <p:spPr>
          <a:xfrm>
            <a:off x="10701266" y="8051553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90" name="橢圓 189"/>
          <p:cNvSpPr/>
          <p:nvPr/>
        </p:nvSpPr>
        <p:spPr>
          <a:xfrm>
            <a:off x="10701266" y="7641907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91" name="橢圓 190"/>
          <p:cNvSpPr/>
          <p:nvPr/>
        </p:nvSpPr>
        <p:spPr>
          <a:xfrm>
            <a:off x="10906089" y="8358787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92" name="橢圓 191"/>
          <p:cNvSpPr/>
          <p:nvPr/>
        </p:nvSpPr>
        <p:spPr>
          <a:xfrm>
            <a:off x="10906089" y="7949141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93" name="橢圓 192"/>
          <p:cNvSpPr/>
          <p:nvPr/>
        </p:nvSpPr>
        <p:spPr>
          <a:xfrm>
            <a:off x="11008501" y="7437084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94" name="橢圓 193"/>
          <p:cNvSpPr/>
          <p:nvPr/>
        </p:nvSpPr>
        <p:spPr>
          <a:xfrm>
            <a:off x="10496444" y="7232262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95" name="橢圓 194"/>
          <p:cNvSpPr/>
          <p:nvPr/>
        </p:nvSpPr>
        <p:spPr>
          <a:xfrm>
            <a:off x="9881975" y="7027439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96" name="橢圓 195"/>
          <p:cNvSpPr/>
          <p:nvPr/>
        </p:nvSpPr>
        <p:spPr>
          <a:xfrm>
            <a:off x="10189209" y="7027439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97" name="橢圓 196"/>
          <p:cNvSpPr/>
          <p:nvPr/>
        </p:nvSpPr>
        <p:spPr>
          <a:xfrm>
            <a:off x="10496444" y="6925027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98" name="橢圓 197"/>
          <p:cNvSpPr/>
          <p:nvPr/>
        </p:nvSpPr>
        <p:spPr>
          <a:xfrm>
            <a:off x="10086798" y="6720205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99" name="橢圓 198"/>
          <p:cNvSpPr/>
          <p:nvPr/>
        </p:nvSpPr>
        <p:spPr>
          <a:xfrm>
            <a:off x="10803678" y="7027439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00" name="向右箭號 199"/>
          <p:cNvSpPr/>
          <p:nvPr/>
        </p:nvSpPr>
        <p:spPr>
          <a:xfrm rot="20103912">
            <a:off x="6455270" y="4065125"/>
            <a:ext cx="562917" cy="51205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201" name="內容版面配置區 2"/>
          <p:cNvSpPr txBox="1">
            <a:spLocks/>
          </p:cNvSpPr>
          <p:nvPr/>
        </p:nvSpPr>
        <p:spPr>
          <a:xfrm>
            <a:off x="562540" y="8051553"/>
            <a:ext cx="6963974" cy="1024114"/>
          </a:xfrm>
          <a:prstGeom prst="rect">
            <a:avLst/>
          </a:prstGeom>
        </p:spPr>
        <p:txBody>
          <a:bodyPr vert="horz" lIns="130048" tIns="65024" rIns="130048" bIns="65024" rtlCol="0">
            <a:normAutofit fontScale="85000" lnSpcReduction="20000"/>
          </a:bodyPr>
          <a:lstStyle/>
          <a:p>
            <a:pPr marL="487672" indent="-487672" algn="l" defTabSz="130046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3982" kern="1200" dirty="0">
                <a:solidFill>
                  <a:prstClr val="black"/>
                </a:solidFill>
              </a:rPr>
              <a:t>K-</a:t>
            </a:r>
            <a:r>
              <a:rPr lang="en-US" altLang="zh-TW" sz="3982" kern="1200" dirty="0" err="1">
                <a:solidFill>
                  <a:prstClr val="black"/>
                </a:solidFill>
              </a:rPr>
              <a:t>Means,Hierarchical</a:t>
            </a:r>
            <a:r>
              <a:rPr lang="en-US" altLang="zh-TW" sz="3982" kern="1200" dirty="0">
                <a:solidFill>
                  <a:prstClr val="black"/>
                </a:solidFill>
              </a:rPr>
              <a:t> clustering, DBSCAN, </a:t>
            </a:r>
            <a:r>
              <a:rPr lang="en-US" altLang="zh-TW" sz="3982" kern="1200" dirty="0" err="1">
                <a:solidFill>
                  <a:prstClr val="black"/>
                </a:solidFill>
              </a:rPr>
              <a:t>etc</a:t>
            </a:r>
            <a:endParaRPr lang="zh-TW" altLang="en-US" sz="3982" kern="1200" dirty="0">
              <a:solidFill>
                <a:prstClr val="black"/>
              </a:solidFill>
            </a:endParaRPr>
          </a:p>
        </p:txBody>
      </p:sp>
      <p:sp>
        <p:nvSpPr>
          <p:cNvPr id="105" name="Date Placeholder 10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5D22-C9D8-46B1-9A6C-F79D7524446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7" name="Footer Placeholder 10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3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88" grpId="0" animBg="1"/>
      <p:bldP spid="89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Modeling is critical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It is very important to know how to </a:t>
            </a:r>
            <a:r>
              <a:rPr lang="en-US" altLang="zh-TW" dirty="0">
                <a:solidFill>
                  <a:srgbClr val="FF0000"/>
                </a:solidFill>
              </a:rPr>
              <a:t>model</a:t>
            </a:r>
            <a:r>
              <a:rPr lang="en-US" altLang="zh-TW" dirty="0"/>
              <a:t> the problem into a suitable ML task</a:t>
            </a:r>
          </a:p>
          <a:p>
            <a:pPr lvl="1"/>
            <a:r>
              <a:rPr lang="en-US" altLang="zh-TW" dirty="0"/>
              <a:t>Incorrect problem modeling leads you to nowhere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1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An example: click-through rate prediction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129" y="2275840"/>
            <a:ext cx="12186954" cy="731188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Assuming you want to predict quality of an advertisement by estimating its click-ratio (i.e. how likely a person would buy the product after viewing this ad)</a:t>
            </a:r>
          </a:p>
          <a:p>
            <a:pPr lvl="1"/>
            <a:r>
              <a:rPr lang="en-US" altLang="zh-TW" dirty="0"/>
              <a:t>Since this click-ratio is a real number between 0 and 1, a natural way is to model it as a regression problem.</a:t>
            </a:r>
          </a:p>
          <a:p>
            <a:pPr lvl="1"/>
            <a:r>
              <a:rPr lang="en-US" altLang="zh-TW" dirty="0"/>
              <a:t>However, an experienced machine learning person would suggest decomposing this into a binary classification problem (i.e. 3/8 will be decomposed into 3 positive instances and 5 negative instances)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55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creen Shot 2017-02-08 at 3.36.56 PM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62"/>
          <a:stretch>
            <a:fillRect/>
          </a:stretch>
        </p:blipFill>
        <p:spPr>
          <a:xfrm>
            <a:off x="5929114" y="635000"/>
            <a:ext cx="6923643" cy="8229600"/>
          </a:xfrm>
          <a:prstGeom prst="rect">
            <a:avLst/>
          </a:prstGeom>
        </p:spPr>
      </p:pic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723900" y="635000"/>
            <a:ext cx="5059313" cy="3987800"/>
          </a:xfrm>
          <a:prstGeom prst="rect">
            <a:avLst/>
          </a:prstGeom>
        </p:spPr>
        <p:txBody>
          <a:bodyPr/>
          <a:lstStyle/>
          <a:p>
            <a:r>
              <a:rPr dirty="0"/>
              <a:t>Examples of machine learning today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vs </a:t>
            </a:r>
            <a:r>
              <a:rPr lang="en-US" dirty="0" err="1"/>
              <a:t>underfitting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0EA46E-1A97-124B-BDEA-9B5B426C5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930400"/>
            <a:ext cx="104648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1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lang="en-US" dirty="0"/>
              <a:t>Quiz</a:t>
            </a:r>
            <a:endParaRPr dirty="0"/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916"/>
            </a:pPr>
            <a:r>
              <a:rPr lang="en-US" dirty="0"/>
              <a:t>Explain the difference between a supervised and an unsupervised algorithm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lang="en-US" dirty="0"/>
              <a:t>Explain the difference between classification and regression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lang="en-US" dirty="0"/>
              <a:t>Blocking the junk email and passing the normal email based on the labeled datasets</a:t>
            </a:r>
          </a:p>
          <a:p>
            <a:pPr marL="804545" lvl="1" indent="-360045" defTabSz="473201">
              <a:spcBef>
                <a:spcPts val="3400"/>
              </a:spcBef>
              <a:defRPr sz="2916"/>
            </a:pPr>
            <a:r>
              <a:rPr lang="en-US" dirty="0"/>
              <a:t>Supervised or unsupervised?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lang="en-US" dirty="0"/>
              <a:t>Predicting the price of stock</a:t>
            </a:r>
          </a:p>
          <a:p>
            <a:pPr marL="804545" lvl="1" indent="-360045" defTabSz="473201">
              <a:spcBef>
                <a:spcPts val="3400"/>
              </a:spcBef>
              <a:defRPr sz="2916"/>
            </a:pPr>
            <a:r>
              <a:rPr lang="en-US" dirty="0"/>
              <a:t>Classification or regression?</a:t>
            </a:r>
          </a:p>
        </p:txBody>
      </p:sp>
    </p:spTree>
    <p:extLst>
      <p:ext uri="{BB962C8B-B14F-4D97-AF65-F5344CB8AC3E}">
        <p14:creationId xmlns:p14="http://schemas.microsoft.com/office/powerpoint/2010/main" val="212110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Traditional algorithm vs data driven algorithm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How to detect a face?</a:t>
            </a:r>
          </a:p>
          <a:p>
            <a:pPr lvl="1"/>
            <a:r>
              <a:rPr lang="en-US" altLang="zh-TW" dirty="0"/>
              <a:t>Traditional algorithm</a:t>
            </a:r>
          </a:p>
          <a:p>
            <a:pPr lvl="2"/>
            <a:r>
              <a:rPr lang="en-US" altLang="zh-TW" dirty="0"/>
              <a:t>Round shape, with two black circles (eyes), </a:t>
            </a:r>
            <a:r>
              <a:rPr lang="is-IS" altLang="zh-TW" dirty="0"/>
              <a:t>…</a:t>
            </a:r>
          </a:p>
          <a:p>
            <a:pPr lvl="2"/>
            <a:r>
              <a:rPr lang="en-US" altLang="zh-TW" dirty="0"/>
              <a:t>Solve a problem based on your knowledge (prior information)</a:t>
            </a:r>
            <a:endParaRPr lang="is-IS" altLang="zh-TW" dirty="0"/>
          </a:p>
          <a:p>
            <a:pPr lvl="1"/>
            <a:r>
              <a:rPr lang="en-US" altLang="zh-TW" dirty="0"/>
              <a:t>Data driven algorithm</a:t>
            </a:r>
          </a:p>
          <a:p>
            <a:pPr lvl="2"/>
            <a:r>
              <a:rPr lang="en-US" altLang="zh-TW" dirty="0"/>
              <a:t>Show many face/non-face photos to the machine, and let the machine identifies their differences</a:t>
            </a:r>
          </a:p>
          <a:p>
            <a:pPr lvl="2"/>
            <a:r>
              <a:rPr lang="en-US" altLang="zh-TW" dirty="0"/>
              <a:t>Solve the problem based on the data (and maybe some of the prior knowledge)</a:t>
            </a:r>
          </a:p>
          <a:p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1ADB-17ED-4C9B-B9DB-FDC62FA9D59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8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Machine Learning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Based on the input-output structure, ML can be categorized as:</a:t>
            </a:r>
          </a:p>
          <a:p>
            <a:pPr lvl="1"/>
            <a:r>
              <a:rPr lang="en-US" altLang="zh-TW" dirty="0"/>
              <a:t>Supervised Learning</a:t>
            </a:r>
          </a:p>
          <a:p>
            <a:pPr lvl="1"/>
            <a:r>
              <a:rPr lang="en-US" altLang="zh-TW" dirty="0"/>
              <a:t>Unsupervised Learning</a:t>
            </a:r>
          </a:p>
          <a:p>
            <a:pPr lvl="1"/>
            <a:r>
              <a:rPr lang="en-US" altLang="zh-TW" dirty="0"/>
              <a:t>Semi-supervised Learning</a:t>
            </a:r>
          </a:p>
          <a:p>
            <a:pPr lvl="1"/>
            <a:r>
              <a:rPr lang="en-US" altLang="zh-TW" dirty="0"/>
              <a:t>Reinforcement Learning 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1ADB-17ED-4C9B-B9DB-FDC62FA9D59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262448" y="3903785"/>
            <a:ext cx="720970" cy="562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79673" y="3776896"/>
            <a:ext cx="4363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mostly discuss the first type in this class</a:t>
            </a:r>
          </a:p>
        </p:txBody>
      </p:sp>
    </p:spTree>
    <p:extLst>
      <p:ext uri="{BB962C8B-B14F-4D97-AF65-F5344CB8AC3E}">
        <p14:creationId xmlns:p14="http://schemas.microsoft.com/office/powerpoint/2010/main" val="35736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Supervised Learning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2275840"/>
            <a:ext cx="11996843" cy="7311883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Given: a set of &lt;input, output&gt; pairs</a:t>
            </a:r>
          </a:p>
          <a:p>
            <a:r>
              <a:rPr lang="en-US" altLang="zh-TW" dirty="0"/>
              <a:t>Goal: given an unseen input, predict the corresponding output</a:t>
            </a:r>
          </a:p>
          <a:p>
            <a:r>
              <a:rPr lang="en-US" altLang="zh-TW" dirty="0"/>
              <a:t>For example:</a:t>
            </a:r>
          </a:p>
          <a:p>
            <a:pPr marL="1381738" lvl="1" indent="-731509">
              <a:buFont typeface="+mj-lt"/>
              <a:buAutoNum type="arabicPeriod"/>
            </a:pPr>
            <a:r>
              <a:rPr lang="en-US" altLang="zh-TW" dirty="0"/>
              <a:t>Input: </a:t>
            </a:r>
            <a:r>
              <a:rPr lang="en-US" altLang="zh-TW" dirty="0">
                <a:solidFill>
                  <a:srgbClr val="FF0000"/>
                </a:solidFill>
              </a:rPr>
              <a:t>X-ray photo of chests</a:t>
            </a:r>
            <a:r>
              <a:rPr lang="en-US" altLang="zh-TW" dirty="0"/>
              <a:t>, output: </a:t>
            </a:r>
            <a:r>
              <a:rPr lang="en-US" altLang="zh-TW" dirty="0">
                <a:solidFill>
                  <a:srgbClr val="00B050"/>
                </a:solidFill>
              </a:rPr>
              <a:t>whether it is cancerous</a:t>
            </a:r>
          </a:p>
          <a:p>
            <a:pPr marL="1381738" lvl="1" indent="-731509">
              <a:buFont typeface="+mj-lt"/>
              <a:buAutoNum type="arabicPeriod"/>
            </a:pPr>
            <a:r>
              <a:rPr lang="en-US" altLang="zh-TW" dirty="0"/>
              <a:t>Input: </a:t>
            </a:r>
            <a:r>
              <a:rPr lang="en-US" altLang="zh-TW" dirty="0">
                <a:solidFill>
                  <a:srgbClr val="FF0000"/>
                </a:solidFill>
              </a:rPr>
              <a:t>a sentence,</a:t>
            </a:r>
            <a:r>
              <a:rPr lang="en-US" altLang="zh-TW" dirty="0"/>
              <a:t> output: </a:t>
            </a:r>
            <a:r>
              <a:rPr lang="en-US" altLang="zh-TW" dirty="0">
                <a:solidFill>
                  <a:srgbClr val="00B050"/>
                </a:solidFill>
              </a:rPr>
              <a:t>whether a sentence is grammatical</a:t>
            </a:r>
          </a:p>
          <a:p>
            <a:pPr marL="1381738" lvl="1" indent="-731509">
              <a:buFont typeface="+mj-lt"/>
              <a:buAutoNum type="arabicPeriod"/>
            </a:pPr>
            <a:r>
              <a:rPr lang="en-US" altLang="zh-TW" dirty="0"/>
              <a:t>Input: </a:t>
            </a:r>
            <a:r>
              <a:rPr lang="en-US" altLang="zh-TW" dirty="0">
                <a:solidFill>
                  <a:srgbClr val="FF0000"/>
                </a:solidFill>
              </a:rPr>
              <a:t>some indicators of a company</a:t>
            </a:r>
            <a:r>
              <a:rPr lang="en-US" altLang="zh-TW" dirty="0"/>
              <a:t>, output: </a:t>
            </a:r>
            <a:r>
              <a:rPr lang="en-US" altLang="zh-TW" dirty="0">
                <a:solidFill>
                  <a:srgbClr val="00B050"/>
                </a:solidFill>
              </a:rPr>
              <a:t>whether it will make profit next year</a:t>
            </a:r>
          </a:p>
          <a:p>
            <a:r>
              <a:rPr lang="en-US" altLang="zh-TW" dirty="0"/>
              <a:t>Two typical types of outputs an ML system generates</a:t>
            </a:r>
          </a:p>
          <a:p>
            <a:pPr lvl="1"/>
            <a:r>
              <a:rPr lang="en-US" altLang="zh-TW" dirty="0"/>
              <a:t>Categorical</a:t>
            </a:r>
            <a:r>
              <a:rPr lang="en-US" altLang="zh-TW" b="1" i="1" dirty="0"/>
              <a:t>: classification problem</a:t>
            </a:r>
          </a:p>
          <a:p>
            <a:pPr lvl="2"/>
            <a:r>
              <a:rPr lang="en-US" altLang="zh-TW" i="1" dirty="0"/>
              <a:t>Ordinal outputs: small, medium, large</a:t>
            </a:r>
          </a:p>
          <a:p>
            <a:pPr lvl="2"/>
            <a:r>
              <a:rPr lang="en-US" altLang="zh-TW" i="1" dirty="0"/>
              <a:t>Non-ordinal outputs: blue, green, orange</a:t>
            </a:r>
          </a:p>
          <a:p>
            <a:pPr lvl="1"/>
            <a:r>
              <a:rPr lang="en-US" altLang="zh-TW" dirty="0"/>
              <a:t>Real values</a:t>
            </a:r>
            <a:r>
              <a:rPr lang="en-US" altLang="zh-TW" b="1" i="1" dirty="0"/>
              <a:t>: regression problem</a:t>
            </a:r>
          </a:p>
          <a:p>
            <a:r>
              <a:rPr lang="en-US" altLang="zh-TW" dirty="0"/>
              <a:t>There are several other variations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3588-EC65-4DB3-A0E0-A9B970C691E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outputs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69" y="2744632"/>
            <a:ext cx="8979648" cy="5155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65977" y="7899912"/>
            <a:ext cx="29720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Source: Hung-Yi Lee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https://www.slideshare.net/tw_dsconf/ss-62245351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165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Training data: a set of data used to discover potentially predictive relationships</a:t>
            </a:r>
          </a:p>
          <a:p>
            <a:pPr fontAlgn="base"/>
            <a:r>
              <a:rPr lang="en-US" dirty="0"/>
              <a:t>Test data: the data that has been specifically identified for use in tests</a:t>
            </a:r>
          </a:p>
          <a:p>
            <a:pPr fontAlgn="base"/>
            <a:r>
              <a:rPr lang="en-US" dirty="0"/>
              <a:t>Features (a.k.a. attributes, independent variables)</a:t>
            </a:r>
          </a:p>
          <a:p>
            <a:pPr lvl="1" fontAlgn="base"/>
            <a:r>
              <a:rPr lang="en-US" dirty="0"/>
              <a:t>We usually use </a:t>
            </a:r>
            <a:r>
              <a:rPr lang="en-US" i="1" dirty="0"/>
              <a:t>X</a:t>
            </a:r>
            <a:r>
              <a:rPr lang="en-US" dirty="0"/>
              <a:t> to represent features</a:t>
            </a:r>
          </a:p>
          <a:p>
            <a:pPr lvl="1" fontAlgn="base"/>
            <a:r>
              <a:rPr lang="en-US" dirty="0"/>
              <a:t>Features are the “input” of a prediction task</a:t>
            </a:r>
          </a:p>
          <a:p>
            <a:pPr fontAlgn="base"/>
            <a:r>
              <a:rPr lang="en-US" dirty="0"/>
              <a:t>Target variable (a.k.a. outputs, dependent variables)</a:t>
            </a:r>
          </a:p>
          <a:p>
            <a:pPr lvl="1" fontAlgn="base"/>
            <a:r>
              <a:rPr lang="en-US" dirty="0"/>
              <a:t>In classification, target variables are also called classes</a:t>
            </a:r>
          </a:p>
          <a:p>
            <a:pPr lvl="1" fontAlgn="base"/>
            <a:r>
              <a:rPr lang="en-US" dirty="0"/>
              <a:t>We usually use </a:t>
            </a:r>
            <a:r>
              <a:rPr lang="en-US" i="1" dirty="0"/>
              <a:t>y</a:t>
            </a:r>
            <a:r>
              <a:rPr lang="en-US" dirty="0"/>
              <a:t> to represent target variables</a:t>
            </a:r>
          </a:p>
          <a:p>
            <a:pPr lvl="1" fontAlgn="base"/>
            <a:r>
              <a:rPr lang="en-US" dirty="0"/>
              <a:t>Targets are the “output” of a prediction task</a:t>
            </a:r>
          </a:p>
        </p:txBody>
      </p:sp>
    </p:spTree>
    <p:extLst>
      <p:ext uri="{BB962C8B-B14F-4D97-AF65-F5344CB8AC3E}">
        <p14:creationId xmlns:p14="http://schemas.microsoft.com/office/powerpoint/2010/main" val="17296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074" name="Picture 2" descr="creen Shot 2016-09-03 at 6.51.10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938" y="4623759"/>
            <a:ext cx="11312487" cy="275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38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Unsupervised Learning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Learning without teachers (presumably harder than supervised learning)</a:t>
            </a:r>
          </a:p>
          <a:p>
            <a:pPr lvl="1"/>
            <a:r>
              <a:rPr lang="tr-TR" altLang="zh-TW" dirty="0"/>
              <a:t>Learning “what normally happens”</a:t>
            </a:r>
          </a:p>
          <a:p>
            <a:pPr lvl="1"/>
            <a:r>
              <a:rPr lang="en-US" altLang="zh-TW" dirty="0"/>
              <a:t>Think of how babies learn their first language (unsupervised) comparing with how people learn their 2</a:t>
            </a:r>
            <a:r>
              <a:rPr lang="en-US" altLang="zh-TW" baseline="30000" dirty="0"/>
              <a:t>nd</a:t>
            </a:r>
            <a:r>
              <a:rPr lang="en-US" altLang="zh-TW" dirty="0"/>
              <a:t> language (supervised).</a:t>
            </a:r>
          </a:p>
          <a:p>
            <a:r>
              <a:rPr lang="en-US" altLang="zh-TW" dirty="0"/>
              <a:t>Given: a bunch of input </a:t>
            </a:r>
            <a:r>
              <a:rPr lang="en-US" altLang="zh-TW" i="1" dirty="0"/>
              <a:t>X</a:t>
            </a:r>
            <a:r>
              <a:rPr lang="en-US" altLang="zh-TW" dirty="0"/>
              <a:t> (there is no output </a:t>
            </a:r>
            <a:r>
              <a:rPr lang="en-US" altLang="zh-TW" i="1" dirty="0"/>
              <a:t>y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Goal: depending on the tasks, for example</a:t>
            </a:r>
          </a:p>
          <a:p>
            <a:pPr lvl="1"/>
            <a:r>
              <a:rPr lang="en-US" altLang="zh-TW" dirty="0"/>
              <a:t>Estimate P(</a:t>
            </a:r>
            <a:r>
              <a:rPr lang="en-US" altLang="zh-TW" i="1" dirty="0"/>
              <a:t>X</a:t>
            </a:r>
            <a:r>
              <a:rPr lang="en-US" altLang="zh-TW" dirty="0"/>
              <a:t>) </a:t>
            </a:r>
            <a:r>
              <a:rPr lang="en-US" altLang="zh-TW" dirty="0">
                <a:sym typeface="Wingdings" pitchFamily="2" charset="2"/>
              </a:rPr>
              <a:t> then we can find </a:t>
            </a:r>
            <a:r>
              <a:rPr lang="en-US" altLang="zh-TW" dirty="0" err="1">
                <a:sym typeface="Wingdings" pitchFamily="2" charset="2"/>
              </a:rPr>
              <a:t>augmax</a:t>
            </a:r>
            <a:r>
              <a:rPr lang="en-US" altLang="zh-TW" dirty="0">
                <a:sym typeface="Wingdings" pitchFamily="2" charset="2"/>
              </a:rPr>
              <a:t> P(</a:t>
            </a:r>
            <a:r>
              <a:rPr lang="en-US" altLang="zh-TW" i="1" dirty="0">
                <a:sym typeface="Wingdings" pitchFamily="2" charset="2"/>
              </a:rPr>
              <a:t>X</a:t>
            </a:r>
            <a:r>
              <a:rPr lang="en-US" altLang="zh-TW" dirty="0">
                <a:sym typeface="Wingdings" pitchFamily="2" charset="2"/>
              </a:rPr>
              <a:t>)</a:t>
            </a:r>
            <a:endParaRPr lang="en-US" altLang="zh-TW" dirty="0"/>
          </a:p>
          <a:p>
            <a:pPr lvl="1"/>
            <a:r>
              <a:rPr lang="en-US" altLang="zh-TW" dirty="0"/>
              <a:t>Finding </a:t>
            </a:r>
            <a:r>
              <a:rPr lang="en-US" altLang="zh-TW" dirty="0" err="1"/>
              <a:t>Sim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baseline="-25000" dirty="0"/>
              <a:t>1</a:t>
            </a:r>
            <a:r>
              <a:rPr lang="en-US" altLang="zh-TW" dirty="0"/>
              <a:t>,</a:t>
            </a:r>
            <a:r>
              <a:rPr lang="en-US" altLang="zh-TW" i="1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) </a:t>
            </a:r>
            <a:r>
              <a:rPr lang="en-US" altLang="zh-TW" dirty="0">
                <a:sym typeface="Wingdings" pitchFamily="2" charset="2"/>
              </a:rPr>
              <a:t> then we can group similar </a:t>
            </a:r>
            <a:r>
              <a:rPr lang="en-US" altLang="zh-TW" i="1" dirty="0">
                <a:sym typeface="Wingdings" pitchFamily="2" charset="2"/>
              </a:rPr>
              <a:t>X</a:t>
            </a:r>
            <a:r>
              <a:rPr lang="en-US" altLang="zh-TW" dirty="0">
                <a:sym typeface="Wingdings" pitchFamily="2" charset="2"/>
              </a:rPr>
              <a:t>’s</a:t>
            </a:r>
          </a:p>
          <a:p>
            <a:pPr lvl="1"/>
            <a:r>
              <a:rPr lang="en-US" altLang="zh-TW" dirty="0">
                <a:sym typeface="Wingdings" pitchFamily="2" charset="2"/>
              </a:rPr>
              <a:t>Finding P(</a:t>
            </a:r>
            <a:r>
              <a:rPr lang="en-US" altLang="zh-TW" i="1" dirty="0">
                <a:sym typeface="Wingdings" pitchFamily="2" charset="2"/>
              </a:rPr>
              <a:t>X</a:t>
            </a:r>
            <a:r>
              <a:rPr lang="en-US" altLang="zh-TW" baseline="-25000" dirty="0">
                <a:sym typeface="Wingdings" pitchFamily="2" charset="2"/>
              </a:rPr>
              <a:t>2</a:t>
            </a:r>
            <a:r>
              <a:rPr lang="en-US" altLang="zh-TW" dirty="0">
                <a:sym typeface="Wingdings" pitchFamily="2" charset="2"/>
              </a:rPr>
              <a:t>|</a:t>
            </a:r>
            <a:r>
              <a:rPr lang="en-US" altLang="zh-TW" i="1" dirty="0">
                <a:sym typeface="Wingdings" pitchFamily="2" charset="2"/>
              </a:rPr>
              <a:t>X</a:t>
            </a:r>
            <a:r>
              <a:rPr lang="en-US" altLang="zh-TW" baseline="-25000" dirty="0">
                <a:sym typeface="Wingdings" pitchFamily="2" charset="2"/>
              </a:rPr>
              <a:t>1</a:t>
            </a:r>
            <a:r>
              <a:rPr lang="en-US" altLang="zh-TW" dirty="0">
                <a:sym typeface="Wingdings" pitchFamily="2" charset="2"/>
              </a:rPr>
              <a:t>) we can know whether some items can occur together.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59E8-FFD8-4FA3-A484-D3E0AF1EFC4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6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1195</Words>
  <Application>Microsoft Macintosh PowerPoint</Application>
  <PresentationFormat>Custom</PresentationFormat>
  <Paragraphs>238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Cambria Math</vt:lpstr>
      <vt:lpstr>Helvetica Light</vt:lpstr>
      <vt:lpstr>Helvetica Neue</vt:lpstr>
      <vt:lpstr>White</vt:lpstr>
      <vt:lpstr>Office Theme</vt:lpstr>
      <vt:lpstr>1_Office Theme</vt:lpstr>
      <vt:lpstr>1_White</vt:lpstr>
      <vt:lpstr>Introduction to Data Science</vt:lpstr>
      <vt:lpstr>Examples of machine learning today</vt:lpstr>
      <vt:lpstr>Traditional algorithm vs data driven algorithm</vt:lpstr>
      <vt:lpstr>Types of Machine Learning </vt:lpstr>
      <vt:lpstr>Supervised Learning</vt:lpstr>
      <vt:lpstr>Different types of outputs</vt:lpstr>
      <vt:lpstr>Terminology</vt:lpstr>
      <vt:lpstr>Example</vt:lpstr>
      <vt:lpstr>Unsupervised Learning</vt:lpstr>
      <vt:lpstr>A variety of ML Tasks</vt:lpstr>
      <vt:lpstr>Classification (1/2)</vt:lpstr>
      <vt:lpstr>Classification (2/2)</vt:lpstr>
      <vt:lpstr>Real example: E-mail spam check</vt:lpstr>
      <vt:lpstr>Regression (1/2)</vt:lpstr>
      <vt:lpstr>Regression (2/2)</vt:lpstr>
      <vt:lpstr>Real Example: Stock price prediction</vt:lpstr>
      <vt:lpstr>Clustering</vt:lpstr>
      <vt:lpstr>Problem Modeling is critical</vt:lpstr>
      <vt:lpstr>An example: click-through rate prediction</vt:lpstr>
      <vt:lpstr>Overfitting vs underfitting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cp:lastModifiedBy>陳弘軒 (hhchen)</cp:lastModifiedBy>
  <cp:revision>55</cp:revision>
  <dcterms:modified xsi:type="dcterms:W3CDTF">2020-09-16T02:03:37Z</dcterms:modified>
</cp:coreProperties>
</file>