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308" r:id="rId5"/>
    <p:sldId id="309" r:id="rId6"/>
    <p:sldId id="317" r:id="rId7"/>
    <p:sldId id="318" r:id="rId8"/>
    <p:sldId id="319" r:id="rId9"/>
    <p:sldId id="321" r:id="rId10"/>
    <p:sldId id="311" r:id="rId11"/>
    <p:sldId id="312" r:id="rId12"/>
    <p:sldId id="313" r:id="rId13"/>
    <p:sldId id="314" r:id="rId14"/>
    <p:sldId id="315" r:id="rId15"/>
    <p:sldId id="316" r:id="rId16"/>
    <p:sldId id="32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/>
    <p:restoredTop sz="92581"/>
  </p:normalViewPr>
  <p:slideViewPr>
    <p:cSldViewPr snapToGrid="0" snapToObjects="1">
      <p:cViewPr varScale="1">
        <p:scale>
          <a:sx n="40" d="100"/>
          <a:sy n="40" d="100"/>
        </p:scale>
        <p:origin x="17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27379" y="6285654"/>
            <a:ext cx="11054080" cy="22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89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buNone/>
              <a:defRPr sz="3413" b="0"/>
            </a:lvl1pPr>
            <a:lvl2pPr>
              <a:buNone/>
              <a:defRPr sz="3413"/>
            </a:lvl2pPr>
            <a:lvl3pPr>
              <a:buNone/>
              <a:defRPr sz="2844"/>
            </a:lvl3pPr>
            <a:lvl4pPr>
              <a:buNone/>
              <a:defRPr sz="2560"/>
            </a:lvl4pPr>
            <a:lvl5pPr>
              <a:buNone/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buNone/>
              <a:defRPr sz="3413" b="0"/>
            </a:lvl1pPr>
            <a:lvl2pPr>
              <a:buNone/>
              <a:defRPr sz="3413"/>
            </a:lvl2pPr>
            <a:lvl3pPr>
              <a:buNone/>
              <a:defRPr sz="2844"/>
            </a:lvl3pPr>
            <a:lvl4pPr>
              <a:buNone/>
              <a:defRPr sz="2560"/>
            </a:lvl4pPr>
            <a:lvl5pPr>
              <a:buNone/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0240" y="1625600"/>
            <a:ext cx="11704320" cy="2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buNone/>
              <a:defRPr sz="3413"/>
            </a:lvl1pPr>
            <a:lvl2pPr>
              <a:buNone/>
              <a:defRPr sz="2844"/>
            </a:lvl2pPr>
            <a:lvl3pPr>
              <a:buNone/>
              <a:defRPr sz="2560"/>
            </a:lvl3pPr>
            <a:lvl4pPr>
              <a:buNone/>
              <a:defRPr sz="2276"/>
            </a:lvl4pPr>
            <a:lvl5pPr>
              <a:buNone/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buNone/>
              <a:defRPr sz="3413"/>
            </a:lvl1pPr>
            <a:lvl2pPr>
              <a:buNone/>
              <a:defRPr sz="2844"/>
            </a:lvl2pPr>
            <a:lvl3pPr>
              <a:buNone/>
              <a:defRPr sz="2560"/>
            </a:lvl3pPr>
            <a:lvl4pPr>
              <a:buNone/>
              <a:defRPr sz="2276"/>
            </a:lvl4pPr>
            <a:lvl5pPr>
              <a:buNone/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50240" y="1625600"/>
            <a:ext cx="11704320" cy="1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625600"/>
            <a:ext cx="2258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50240" y="1625600"/>
            <a:ext cx="11704320" cy="1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buNone/>
              <a:defRPr sz="4551"/>
            </a:lvl1pPr>
            <a:lvl2pPr>
              <a:buNone/>
              <a:defRPr sz="3982"/>
            </a:lvl2pPr>
            <a:lvl3pPr>
              <a:buNone/>
              <a:defRPr sz="3413"/>
            </a:lvl3pPr>
            <a:lvl4pPr>
              <a:buNone/>
              <a:defRPr sz="2844"/>
            </a:lvl4pPr>
            <a:lvl5pPr>
              <a:buNone/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89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87" y="2275841"/>
            <a:ext cx="11270827" cy="6436925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0240" y="1733974"/>
            <a:ext cx="11704320" cy="2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CB4E2D75-176A-4731-8E9E-D5878C72AE7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9/17/2019</a:t>
            </a:fld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FECA1D74-A88E-44E7-9F6E-F7237237E53C}" type="slidenum">
              <a:rPr lang="en-GB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0460" rtl="0" eaLnBrk="1" latinLnBrk="0" hangingPunct="1">
        <a:spcBef>
          <a:spcPct val="0"/>
        </a:spcBef>
        <a:buNone/>
        <a:defRPr sz="625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None/>
        <a:defRPr sz="4551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None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2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K-nearest neighbors</a:t>
            </a:r>
            <a:r>
              <a:rPr lang="zh-TW" altLang="en-US" dirty="0"/>
              <a:t>　</a:t>
            </a:r>
            <a:r>
              <a:rPr lang="en-US" altLang="zh-TW" dirty="0"/>
              <a:t>classifier </a:t>
            </a:r>
            <a:r>
              <a:rPr lang="en-US" dirty="0"/>
              <a:t>(KNN)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072" y="9048715"/>
            <a:ext cx="88405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Slides adapted from </a:t>
            </a:r>
            <a:r>
              <a:rPr lang="en-US" sz="2400" dirty="0" err="1"/>
              <a:t>Xiaoli</a:t>
            </a:r>
            <a:r>
              <a:rPr lang="en-US" sz="2400" dirty="0"/>
              <a:t> Fern (Oregon State), </a:t>
            </a:r>
            <a:r>
              <a:rPr lang="en-US" sz="2400" dirty="0" err="1"/>
              <a:t>Rong</a:t>
            </a:r>
            <a:r>
              <a:rPr lang="en-US" sz="2400" dirty="0"/>
              <a:t> </a:t>
            </a:r>
            <a:r>
              <a:rPr lang="en-US" sz="2400" dirty="0" err="1"/>
              <a:t>Jin</a:t>
            </a:r>
            <a:r>
              <a:rPr lang="en-US" sz="2400" dirty="0"/>
              <a:t> (MSU)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to select </a:t>
            </a:r>
            <a:r>
              <a:rPr lang="en-US" i="1" dirty="0"/>
              <a:t>k</a:t>
            </a:r>
            <a:r>
              <a:rPr lang="en-US" dirty="0"/>
              <a:t>?</a:t>
            </a:r>
          </a:p>
          <a:p>
            <a:pPr lvl="1" fontAlgn="base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is an even number?</a:t>
            </a:r>
          </a:p>
          <a:p>
            <a:pPr lvl="1" fontAlgn="base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equals 1?</a:t>
            </a:r>
          </a:p>
          <a:p>
            <a:pPr lvl="1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equals the number of the training instances?</a:t>
            </a:r>
          </a:p>
          <a:p>
            <a:pPr fontAlgn="base"/>
            <a:r>
              <a:rPr lang="en-US" dirty="0"/>
              <a:t>How fast for model training/testing?</a:t>
            </a:r>
          </a:p>
        </p:txBody>
      </p:sp>
    </p:spTree>
    <p:extLst>
      <p:ext uri="{BB962C8B-B14F-4D97-AF65-F5344CB8AC3E}">
        <p14:creationId xmlns:p14="http://schemas.microsoft.com/office/powerpoint/2010/main" val="15985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How to accelerate testing time? </a:t>
            </a:r>
          </a:p>
          <a:p>
            <a:pPr lvl="1" fontAlgn="base"/>
            <a:r>
              <a:rPr lang="en-US" dirty="0"/>
              <a:t>E.g., by designing a special data structure and algorithm? By approximation?</a:t>
            </a:r>
          </a:p>
          <a:p>
            <a:pPr lvl="2" fontAlgn="base"/>
            <a:r>
              <a:rPr lang="en-US" dirty="0"/>
              <a:t>Although this may increase the training time</a:t>
            </a:r>
          </a:p>
          <a:p>
            <a:pPr lvl="1" fontAlgn="base"/>
            <a:r>
              <a:rPr lang="en-US" dirty="0"/>
              <a:t>This could be a research project!</a:t>
            </a:r>
          </a:p>
          <a:p>
            <a:pPr fontAlgn="base"/>
            <a:r>
              <a:rPr lang="en-US" dirty="0"/>
              <a:t>How to measure “distance”?</a:t>
            </a:r>
          </a:p>
          <a:p>
            <a:pPr lvl="1" fontAlgn="base"/>
            <a:r>
              <a:rPr lang="en-US" dirty="0"/>
              <a:t>Euclidean distance, Cosine distance, etc.</a:t>
            </a:r>
          </a:p>
          <a:p>
            <a:pPr fontAlgn="base"/>
            <a:r>
              <a:rPr lang="en-US" dirty="0"/>
              <a:t>Can we apply knn when some features are categorical?</a:t>
            </a:r>
          </a:p>
          <a:p>
            <a:pPr fontAlgn="base"/>
            <a:r>
              <a:rPr lang="en-US" dirty="0"/>
              <a:t>Can we use KNN to do regression?</a:t>
            </a:r>
          </a:p>
        </p:txBody>
      </p:sp>
    </p:spTree>
    <p:extLst>
      <p:ext uri="{BB962C8B-B14F-4D97-AF65-F5344CB8AC3E}">
        <p14:creationId xmlns:p14="http://schemas.microsoft.com/office/powerpoint/2010/main" val="45168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Why feature normalization?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B1EA9-B707-304A-864D-D07E7089E456}"/>
              </a:ext>
            </a:extLst>
          </p:cNvPr>
          <p:cNvSpPr txBox="1"/>
          <p:nvPr/>
        </p:nvSpPr>
        <p:spPr>
          <a:xfrm>
            <a:off x="458814" y="3601792"/>
            <a:ext cx="343617" cy="54489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4860A-7C29-0945-BD11-B8E468E5E9E3}"/>
              </a:ext>
            </a:extLst>
          </p:cNvPr>
          <p:cNvSpPr txBox="1"/>
          <p:nvPr/>
        </p:nvSpPr>
        <p:spPr>
          <a:xfrm>
            <a:off x="6724560" y="4516016"/>
            <a:ext cx="335853" cy="43575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B27F0-D617-1740-AEF4-557A559A815C}"/>
              </a:ext>
            </a:extLst>
          </p:cNvPr>
          <p:cNvSpPr txBox="1"/>
          <p:nvPr/>
        </p:nvSpPr>
        <p:spPr>
          <a:xfrm>
            <a:off x="308745" y="8747588"/>
            <a:ext cx="6148039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4371F-6351-E94C-ADF2-32E1A5F5B2DF}"/>
              </a:ext>
            </a:extLst>
          </p:cNvPr>
          <p:cNvSpPr txBox="1"/>
          <p:nvPr/>
        </p:nvSpPr>
        <p:spPr>
          <a:xfrm>
            <a:off x="6238365" y="8747588"/>
            <a:ext cx="6148039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5F2CF-84F2-E648-AA45-7D82E6A1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7" y="3700714"/>
            <a:ext cx="5400000" cy="3854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E0796-788D-464A-9F45-4692254A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80" y="3700714"/>
            <a:ext cx="5400000" cy="38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feature normalization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Normalized to N(0, 1)</a:t>
            </a:r>
          </a:p>
          <a:p>
            <a:pPr fontAlgn="base"/>
            <a:r>
              <a:rPr lang="en-US" dirty="0"/>
              <a:t>Scale to [o, 1]</a:t>
            </a:r>
          </a:p>
          <a:p>
            <a:pPr fontAlgn="base"/>
            <a:r>
              <a:rPr lang="en-US" dirty="0"/>
              <a:t>Scale to [-1, 1]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Training data: (X=height, y=gender)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Given a new student’s height, explain how to predict the student’s gender by </a:t>
            </a:r>
            <a:r>
              <a:rPr lang="en-US" dirty="0" err="1"/>
              <a:t>kNN</a:t>
            </a:r>
            <a:r>
              <a:rPr lang="en-US" dirty="0"/>
              <a:t> (k=3)?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overfitting and </a:t>
            </a:r>
            <a:r>
              <a:rPr lang="en-US" dirty="0" err="1"/>
              <a:t>underfitting</a:t>
            </a:r>
            <a:endParaRPr lang="en-US" dirty="0"/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When using KNN with a very small </a:t>
            </a:r>
            <a:r>
              <a:rPr lang="en-US" i="1" dirty="0"/>
              <a:t>k</a:t>
            </a:r>
            <a:r>
              <a:rPr lang="en-US" dirty="0"/>
              <a:t>, will the model tend to overfit or </a:t>
            </a:r>
            <a:r>
              <a:rPr lang="en-US" dirty="0" err="1"/>
              <a:t>underfit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00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movie </a:t>
            </a:r>
            <a:r>
              <a:rPr lang="en-US"/>
              <a:t>type classification</a:t>
            </a:r>
          </a:p>
        </p:txBody>
      </p:sp>
      <p:pic>
        <p:nvPicPr>
          <p:cNvPr id="2050" name="Picture 2" descr="creen Shot 2016-09-03 at 7.01.15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3190096"/>
            <a:ext cx="11957586" cy="50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C7D-6608-664D-9C13-A8CE799E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pic>
        <p:nvPicPr>
          <p:cNvPr id="1026" name="Picture 2" descr="creen Shot 2016-09-03 at 6.58.55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12" y="2836506"/>
            <a:ext cx="9116446" cy="63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987" y="406380"/>
            <a:ext cx="11812693" cy="1625600"/>
          </a:xfrm>
        </p:spPr>
        <p:txBody>
          <a:bodyPr/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-Nearest-Neighbor (</a:t>
            </a:r>
            <a:r>
              <a:rPr lang="en-US" altLang="ja-JP" i="1" dirty="0" err="1">
                <a:ea typeface="ＭＳ Ｐゴシック" pitchFamily="34" charset="-128"/>
              </a:rPr>
              <a:t>k</a:t>
            </a:r>
            <a:r>
              <a:rPr lang="en-US" altLang="ja-JP" dirty="0" err="1">
                <a:ea typeface="ＭＳ Ｐゴシック" pitchFamily="34" charset="-128"/>
              </a:rPr>
              <a:t>NN</a:t>
            </a:r>
            <a:r>
              <a:rPr lang="en-US" altLang="ja-JP" dirty="0">
                <a:ea typeface="ＭＳ Ｐゴシック" pitchFamily="34" charset="-128"/>
              </a:rPr>
              <a:t>) Classifier </a:t>
            </a:r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6068907" y="6177280"/>
            <a:ext cx="282223" cy="309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600960" y="4334934"/>
            <a:ext cx="8019627" cy="4334933"/>
            <a:chOff x="1152" y="1344"/>
            <a:chExt cx="3552" cy="1920"/>
          </a:xfrm>
        </p:grpSpPr>
        <p:sp>
          <p:nvSpPr>
            <p:cNvPr id="73733" name="Oval 1029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4" name="Rectangle 1030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5" name="Rectangle 1031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6" name="Rectangle 1032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7" name="Rectangle 1033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8" name="Rectangle 1034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9" name="Rectangle 1035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0" name="Rectangle 1036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1" name="Rectangle 1037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4" name="Rectangle 1040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5" name="Rectangle 1041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6" name="Rectangle 1042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7" name="Rectangle 1043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8" name="Rectangle 104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9" name="Rectangle 1045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0" name="Rectangle 1046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1" name="Rectangle 1047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2" name="Rectangle 1048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3" name="Rectangle 1049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4" name="Rectangle 1050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5" name="Rectangle 1051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6" name="Rectangle 1052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7" name="Rectangle 1053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8" name="Rectangle 1054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9" name="Rectangle 1055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0" name="Rectangle 1056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1" name="Rectangle 1057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2" name="Rectangle 1058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3" name="Rectangle 1059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4" name="Rectangle 1060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5" name="Rectangle 1061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6" name="Rectangle 1062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7" name="Rectangle 1063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8" name="Rectangle 106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9" name="Rectangle 1065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0" name="Rectangle 1066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1" name="Rectangle 1067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2" name="Rectangle 1068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3" name="Rectangle 1069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4" name="Rectangle 1070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5" name="Rectangle 1071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6" name="Rectangle 1072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7" name="Rectangle 1073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8" name="Rectangle 1074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9" name="Rectangle 1075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0" name="Rectangle 1076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1" name="Rectangle 1077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2" name="Rectangle 1078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3" name="Rectangle 1079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4" name="Rectangle 1080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73785" name="Rectangle 1081"/>
          <p:cNvSpPr>
            <a:spLocks noChangeArrowheads="1"/>
          </p:cNvSpPr>
          <p:nvPr/>
        </p:nvSpPr>
        <p:spPr bwMode="auto">
          <a:xfrm>
            <a:off x="2492587" y="4226560"/>
            <a:ext cx="325120" cy="3093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3" name="Group 1083"/>
          <p:cNvGrpSpPr>
            <a:grpSpLocks/>
          </p:cNvGrpSpPr>
          <p:nvPr/>
        </p:nvGrpSpPr>
        <p:grpSpPr bwMode="auto">
          <a:xfrm>
            <a:off x="1277903" y="3497299"/>
            <a:ext cx="5332871" cy="3221848"/>
            <a:chOff x="566" y="973"/>
            <a:chExt cx="2362" cy="1427"/>
          </a:xfrm>
        </p:grpSpPr>
        <p:sp>
          <p:nvSpPr>
            <p:cNvPr id="73788" name="Oval 1084"/>
            <p:cNvSpPr>
              <a:spLocks noChangeArrowheads="1"/>
            </p:cNvSpPr>
            <p:nvPr/>
          </p:nvSpPr>
          <p:spPr bwMode="auto">
            <a:xfrm>
              <a:off x="2304" y="206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9" name="Text Box 1085"/>
            <p:cNvSpPr txBox="1">
              <a:spLocks noChangeArrowheads="1"/>
            </p:cNvSpPr>
            <p:nvPr/>
          </p:nvSpPr>
          <p:spPr bwMode="auto">
            <a:xfrm>
              <a:off x="566" y="973"/>
              <a:ext cx="482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(k=1)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0" name="Line 1086"/>
            <p:cNvSpPr>
              <a:spLocks noChangeShapeType="1"/>
            </p:cNvSpPr>
            <p:nvPr/>
          </p:nvSpPr>
          <p:spPr bwMode="auto">
            <a:xfrm>
              <a:off x="1056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0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MMI10" pitchFamily="34" charset="2"/>
              </a:rPr>
              <a:t>K</a:t>
            </a:r>
            <a:r>
              <a:rPr lang="en-GB" dirty="0"/>
              <a:t> Nearest Neighbour (</a:t>
            </a:r>
            <a:r>
              <a:rPr lang="en-GB" i="1" dirty="0" err="1"/>
              <a:t>k</a:t>
            </a:r>
            <a:r>
              <a:rPr lang="en-GB" dirty="0" err="1"/>
              <a:t>NN</a:t>
            </a:r>
            <a:r>
              <a:rPr lang="en-GB" dirty="0"/>
              <a:t>) Classifier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3251177" y="2336784"/>
            <a:ext cx="6807248" cy="5979828"/>
            <a:chOff x="4895050" y="1980362"/>
            <a:chExt cx="3657600" cy="3665618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298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 hangingPunct="1"/>
              <a:r>
                <a:rPr lang="en-GB" sz="2560" kern="1200" dirty="0">
                  <a:solidFill>
                    <a:prstClr val="black"/>
                  </a:solidFill>
                  <a:latin typeface="CMMI10" pitchFamily="34" charset="2"/>
                </a:rPr>
                <a:t>K</a:t>
              </a:r>
              <a:r>
                <a:rPr lang="en-GB" sz="2560" kern="1200" dirty="0">
                  <a:solidFill>
                    <a:prstClr val="black"/>
                  </a:solidFill>
                  <a:latin typeface="CMR12" pitchFamily="34" charset="2"/>
                </a:rPr>
                <a:t>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7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987" y="406380"/>
            <a:ext cx="11812693" cy="1625600"/>
          </a:xfrm>
        </p:spPr>
        <p:txBody>
          <a:bodyPr/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 Nearest </a:t>
            </a:r>
            <a:r>
              <a:rPr lang="en-US" altLang="ja-JP" dirty="0" err="1">
                <a:ea typeface="ＭＳ Ｐゴシック" pitchFamily="34" charset="-128"/>
              </a:rPr>
              <a:t>Neighbour</a:t>
            </a:r>
            <a:r>
              <a:rPr lang="en-US" altLang="ja-JP" dirty="0">
                <a:ea typeface="ＭＳ Ｐゴシック" pitchFamily="34" charset="-128"/>
              </a:rPr>
              <a:t> (</a:t>
            </a:r>
            <a:r>
              <a:rPr lang="en-US" altLang="ja-JP" i="1" dirty="0" err="1">
                <a:ea typeface="ＭＳ Ｐゴシック" pitchFamily="34" charset="-128"/>
              </a:rPr>
              <a:t>k</a:t>
            </a:r>
            <a:r>
              <a:rPr lang="en-US" altLang="ja-JP" dirty="0" err="1">
                <a:ea typeface="ＭＳ Ｐゴシック" pitchFamily="34" charset="-128"/>
              </a:rPr>
              <a:t>NN</a:t>
            </a:r>
            <a:r>
              <a:rPr lang="en-US" altLang="ja-JP" dirty="0">
                <a:ea typeface="ＭＳ Ｐゴシック" pitchFamily="34" charset="-128"/>
              </a:rPr>
              <a:t>) Classifier </a:t>
            </a:r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6068907" y="6177280"/>
            <a:ext cx="282223" cy="309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600960" y="4334934"/>
            <a:ext cx="8019627" cy="4334933"/>
            <a:chOff x="1152" y="1344"/>
            <a:chExt cx="3552" cy="1920"/>
          </a:xfrm>
        </p:grpSpPr>
        <p:sp>
          <p:nvSpPr>
            <p:cNvPr id="73733" name="Oval 1029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4" name="Rectangle 1030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5" name="Rectangle 1031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6" name="Rectangle 1032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7" name="Rectangle 1033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8" name="Rectangle 1034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9" name="Rectangle 1035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0" name="Rectangle 1036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1" name="Rectangle 1037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4" name="Rectangle 1040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5" name="Rectangle 1041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6" name="Rectangle 1042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7" name="Rectangle 1043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8" name="Rectangle 104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9" name="Rectangle 1045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0" name="Rectangle 1046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1" name="Rectangle 1047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2" name="Rectangle 1048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3" name="Rectangle 1049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4" name="Rectangle 1050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5" name="Rectangle 1051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6" name="Rectangle 1052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7" name="Rectangle 1053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8" name="Rectangle 1054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9" name="Rectangle 1055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0" name="Rectangle 1056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1" name="Rectangle 1057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2" name="Rectangle 1058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3" name="Rectangle 1059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4" name="Rectangle 1060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5" name="Rectangle 1061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6" name="Rectangle 1062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7" name="Rectangle 1063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8" name="Rectangle 106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9" name="Rectangle 1065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0" name="Rectangle 1066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1" name="Rectangle 1067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2" name="Rectangle 1068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3" name="Rectangle 1069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4" name="Rectangle 1070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5" name="Rectangle 1071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6" name="Rectangle 1072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7" name="Rectangle 1073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8" name="Rectangle 1074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9" name="Rectangle 1075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0" name="Rectangle 1076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1" name="Rectangle 1077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2" name="Rectangle 1078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3" name="Rectangle 1079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4" name="Rectangle 1080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73785" name="Rectangle 1081"/>
          <p:cNvSpPr>
            <a:spLocks noChangeArrowheads="1"/>
          </p:cNvSpPr>
          <p:nvPr/>
        </p:nvSpPr>
        <p:spPr bwMode="auto">
          <a:xfrm>
            <a:off x="2492587" y="4226560"/>
            <a:ext cx="325120" cy="3093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sp>
        <p:nvSpPr>
          <p:cNvPr id="73786" name="Rectangle 1082"/>
          <p:cNvSpPr>
            <a:spLocks noChangeArrowheads="1"/>
          </p:cNvSpPr>
          <p:nvPr/>
        </p:nvSpPr>
        <p:spPr bwMode="auto">
          <a:xfrm>
            <a:off x="10620587" y="3901440"/>
            <a:ext cx="282223" cy="30931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3" name="Group 1083"/>
          <p:cNvGrpSpPr>
            <a:grpSpLocks/>
          </p:cNvGrpSpPr>
          <p:nvPr/>
        </p:nvGrpSpPr>
        <p:grpSpPr bwMode="auto">
          <a:xfrm>
            <a:off x="1277903" y="3497299"/>
            <a:ext cx="5332871" cy="3221848"/>
            <a:chOff x="566" y="973"/>
            <a:chExt cx="2362" cy="1427"/>
          </a:xfrm>
        </p:grpSpPr>
        <p:sp>
          <p:nvSpPr>
            <p:cNvPr id="73788" name="Oval 1084"/>
            <p:cNvSpPr>
              <a:spLocks noChangeArrowheads="1"/>
            </p:cNvSpPr>
            <p:nvPr/>
          </p:nvSpPr>
          <p:spPr bwMode="auto">
            <a:xfrm>
              <a:off x="2304" y="206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9" name="Text Box 1085"/>
            <p:cNvSpPr txBox="1">
              <a:spLocks noChangeArrowheads="1"/>
            </p:cNvSpPr>
            <p:nvPr/>
          </p:nvSpPr>
          <p:spPr bwMode="auto">
            <a:xfrm>
              <a:off x="566" y="973"/>
              <a:ext cx="482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(k=1)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0" name="Line 1086"/>
            <p:cNvSpPr>
              <a:spLocks noChangeShapeType="1"/>
            </p:cNvSpPr>
            <p:nvPr/>
          </p:nvSpPr>
          <p:spPr bwMode="auto">
            <a:xfrm>
              <a:off x="1056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087"/>
          <p:cNvGrpSpPr>
            <a:grpSpLocks/>
          </p:cNvGrpSpPr>
          <p:nvPr/>
        </p:nvGrpSpPr>
        <p:grpSpPr bwMode="auto">
          <a:xfrm>
            <a:off x="5310293" y="3221850"/>
            <a:ext cx="5089031" cy="3822417"/>
            <a:chOff x="2352" y="851"/>
            <a:chExt cx="2254" cy="1693"/>
          </a:xfrm>
        </p:grpSpPr>
        <p:sp>
          <p:nvSpPr>
            <p:cNvPr id="73792" name="Oval 1088"/>
            <p:cNvSpPr>
              <a:spLocks noChangeArrowheads="1"/>
            </p:cNvSpPr>
            <p:nvPr/>
          </p:nvSpPr>
          <p:spPr bwMode="auto">
            <a:xfrm>
              <a:off x="2352" y="1872"/>
              <a:ext cx="76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93" name="Text Box 1089"/>
            <p:cNvSpPr txBox="1">
              <a:spLocks noChangeArrowheads="1"/>
            </p:cNvSpPr>
            <p:nvPr/>
          </p:nvSpPr>
          <p:spPr bwMode="auto">
            <a:xfrm>
              <a:off x="4080" y="851"/>
              <a:ext cx="526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(k=4) 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4" name="Line 1090"/>
            <p:cNvSpPr>
              <a:spLocks noChangeShapeType="1"/>
            </p:cNvSpPr>
            <p:nvPr/>
          </p:nvSpPr>
          <p:spPr bwMode="auto">
            <a:xfrm flipH="1">
              <a:off x="3120" y="1392"/>
              <a:ext cx="12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7205" y="2322334"/>
            <a:ext cx="689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hyperparameter</a:t>
            </a:r>
            <a:r>
              <a:rPr lang="en-US" dirty="0"/>
              <a:t> of the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20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17A9-5B0F-0949-ABED-79BCCBDF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E5B2-988D-964B-A376-CAE040046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query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find the </a:t>
                </a:r>
                <a:r>
                  <a:rPr lang="en-US" i="1" dirty="0"/>
                  <a:t>k</a:t>
                </a:r>
                <a:r>
                  <a:rPr lang="en-US" dirty="0"/>
                  <a:t> nearest training instances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make prediction based on majority vote among these </a:t>
                </a:r>
                <a:r>
                  <a:rPr lang="en-US" i="1" dirty="0"/>
                  <a:t>k</a:t>
                </a:r>
                <a:r>
                  <a:rPr lang="en-US" dirty="0"/>
                  <a:t> neighbors</a:t>
                </a:r>
              </a:p>
              <a:p>
                <a:r>
                  <a:rPr lang="en-US" dirty="0"/>
                  <a:t>Feature normalization is usually performed as a preprocessing step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E5B2-988D-964B-A376-CAE040046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50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68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select </a:t>
            </a:r>
            <a:r>
              <a:rPr lang="en-US" i="1"/>
              <a:t>k</a:t>
            </a:r>
            <a:r>
              <a:rPr lang="en-US"/>
              <a:t>?</a:t>
            </a:r>
          </a:p>
        </p:txBody>
      </p:sp>
      <p:pic>
        <p:nvPicPr>
          <p:cNvPr id="3075" name="Picture 3" descr="creen Shot 2016-09-06 at 9.02.54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2603500"/>
            <a:ext cx="535305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reen Shot 2016-09-06 at 9.02.43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08250"/>
            <a:ext cx="55149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787" y="7999274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15-nearest neighbors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0462" y="7999274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1-nearest neighbors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vs </a:t>
            </a:r>
            <a:r>
              <a:rPr lang="en-US" dirty="0" err="1"/>
              <a:t>underfitting</a:t>
            </a:r>
            <a:r>
              <a:rPr lang="en-US" dirty="0"/>
              <a:t> of KNN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27" y="2936630"/>
            <a:ext cx="10689848" cy="5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Custom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CMMI10</vt:lpstr>
      <vt:lpstr>CMR12</vt:lpstr>
      <vt:lpstr>Helvetica Light</vt:lpstr>
      <vt:lpstr>Helvetica Neue</vt:lpstr>
      <vt:lpstr>Arial</vt:lpstr>
      <vt:lpstr>Calibri</vt:lpstr>
      <vt:lpstr>Cambria Math</vt:lpstr>
      <vt:lpstr>White</vt:lpstr>
      <vt:lpstr>prml</vt:lpstr>
      <vt:lpstr>1_White</vt:lpstr>
      <vt:lpstr>K-nearest neighbors　classifier (KNN)</vt:lpstr>
      <vt:lpstr>An example of movie type classification</vt:lpstr>
      <vt:lpstr>Visualize the data</vt:lpstr>
      <vt:lpstr>K-Nearest-Neighbor (kNN) Classifier </vt:lpstr>
      <vt:lpstr>K Nearest Neighbour (kNN) Classifier</vt:lpstr>
      <vt:lpstr>K Nearest Neighbour (kNN) Classifier </vt:lpstr>
      <vt:lpstr>KNN classifier</vt:lpstr>
      <vt:lpstr>How to select k?</vt:lpstr>
      <vt:lpstr>Overfitting vs underfitting of KNN</vt:lpstr>
      <vt:lpstr>Discussion</vt:lpstr>
      <vt:lpstr>Discussion (cont’)</vt:lpstr>
      <vt:lpstr>Discussion (cont’)</vt:lpstr>
      <vt:lpstr>Popular feature normalization methods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 Chen</cp:lastModifiedBy>
  <cp:revision>66</cp:revision>
  <dcterms:modified xsi:type="dcterms:W3CDTF">2019-09-17T08:18:34Z</dcterms:modified>
</cp:coreProperties>
</file>