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59" r:id="rId3"/>
    <p:sldId id="260" r:id="rId4"/>
    <p:sldId id="283" r:id="rId5"/>
    <p:sldId id="261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0881"/>
  </p:normalViewPr>
  <p:slideViewPr>
    <p:cSldViewPr>
      <p:cViewPr varScale="1">
        <p:scale>
          <a:sx n="55" d="100"/>
          <a:sy n="55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1A4CCB-AC76-9C44-80C4-7279D0124FA9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B92DA6-3DBA-B841-9199-2BB326210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CE92805-94A6-B740-849E-14CF18358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20E48-4BD3-3040-9BD4-0206A8DB2C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057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CA9C8-CA1B-C649-8410-4654BEDCDE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4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A3B49-2C0D-2247-B61F-8458B7F450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1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D07B7-8123-B940-82DB-66B6C7777A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79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76AE3-85D3-D545-9DCE-70627693CF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9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AB04C-178C-D64F-9E38-6DD338938B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2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38C95-9F05-E141-83CC-C4106A7759A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46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1C4E1-7DD0-2149-AEA9-E167434414C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D3F45-913C-8742-9B0D-C4F4DD501A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57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9699-770E-184B-B3E9-FDFE723E370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C4CD-17CD-7044-8424-929AD575E9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23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EBEC8668-8973-6D46-9B07-BC6347BAF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measures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Reproduced from Jeffrey D. Ullman at Stanford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B3DF-5520-D244-9459-CFED37FCAF25}" type="slidenum">
              <a:rPr lang="en-US" altLang="x-none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3B79D-40FC-6B43-87E6-55549F56753D}" type="slidenum">
              <a:rPr lang="en-US" altLang="x-none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Distances beyond L</a:t>
            </a:r>
            <a:r>
              <a:rPr lang="en-US" altLang="x-none" baseline="-25000" dirty="0"/>
              <a:t>k</a:t>
            </a:r>
            <a:r>
              <a:rPr lang="en-US" altLang="x-none" dirty="0"/>
              <a:t> norms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altLang="x-none" i="1" dirty="0" err="1">
                <a:solidFill>
                  <a:srgbClr val="FF0066"/>
                </a:solidFill>
              </a:rPr>
              <a:t>Jaccard</a:t>
            </a:r>
            <a:r>
              <a:rPr lang="en-US" altLang="x-none" i="1" dirty="0">
                <a:solidFill>
                  <a:srgbClr val="FF0066"/>
                </a:solidFill>
              </a:rPr>
              <a:t> distance</a:t>
            </a:r>
            <a:r>
              <a:rPr lang="en-US" altLang="x-none" dirty="0"/>
              <a:t>  for sets = 1 minus </a:t>
            </a:r>
            <a:r>
              <a:rPr lang="en-US" altLang="x-none" dirty="0" err="1"/>
              <a:t>Jaccard</a:t>
            </a:r>
            <a:r>
              <a:rPr lang="en-US" altLang="x-none" dirty="0"/>
              <a:t> similarity.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Cosine distance</a:t>
            </a:r>
            <a:r>
              <a:rPr lang="en-US" altLang="x-none" dirty="0"/>
              <a:t> = angle between vectors from the origin to the points in question.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Edit distance</a:t>
            </a:r>
            <a:r>
              <a:rPr lang="en-US" altLang="x-none" dirty="0"/>
              <a:t> = number of inserts and deletes to change one string into another.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Hamming Distance</a:t>
            </a:r>
            <a:r>
              <a:rPr lang="en-US" altLang="x-none" dirty="0"/>
              <a:t> = number of positions in which bit vectors differ.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4E8EE-0409-B84D-8E88-254831A67F70}" type="slidenum">
              <a:rPr lang="en-US" altLang="x-none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x-none">
                <a:solidFill>
                  <a:schemeClr val="tx1"/>
                </a:solidFill>
              </a:rPr>
              <a:t>Jaccard Distance</a:t>
            </a:r>
            <a:r>
              <a:rPr lang="en-US" altLang="x-none" i="1">
                <a:solidFill>
                  <a:srgbClr val="FF0066"/>
                </a:solidFill>
              </a:rPr>
              <a:t> </a:t>
            </a:r>
            <a:r>
              <a:rPr lang="en-US" altLang="x-none"/>
              <a:t> for Sets (Bit-Vectors)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657600"/>
          </a:xfrm>
        </p:spPr>
        <p:txBody>
          <a:bodyPr/>
          <a:lstStyle/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p</a:t>
            </a:r>
            <a:r>
              <a:rPr lang="en-US" altLang="x-none" baseline="-25000" dirty="0"/>
              <a:t>1</a:t>
            </a:r>
            <a:r>
              <a:rPr lang="en-US" altLang="x-none" dirty="0"/>
              <a:t> = 10111; p</a:t>
            </a:r>
            <a:r>
              <a:rPr lang="en-US" altLang="x-none" baseline="-25000" dirty="0"/>
              <a:t>2</a:t>
            </a:r>
            <a:r>
              <a:rPr lang="en-US" altLang="x-none" dirty="0"/>
              <a:t> = 10011.</a:t>
            </a:r>
          </a:p>
          <a:p>
            <a:pPr>
              <a:defRPr/>
            </a:pPr>
            <a:r>
              <a:rPr lang="en-US" altLang="x-none" dirty="0"/>
              <a:t>Size of intersection = 3; size of union = 4, </a:t>
            </a:r>
            <a:r>
              <a:rPr lang="en-US" altLang="x-none" dirty="0" err="1"/>
              <a:t>Jaccard</a:t>
            </a:r>
            <a:r>
              <a:rPr lang="en-US" altLang="x-none" dirty="0"/>
              <a:t> similarity (not distance) = 3/4.</a:t>
            </a:r>
          </a:p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1 – (</a:t>
            </a:r>
            <a:r>
              <a:rPr lang="en-US" altLang="x-none" dirty="0" err="1"/>
              <a:t>Jaccard</a:t>
            </a:r>
            <a:r>
              <a:rPr lang="en-US" altLang="x-none" dirty="0"/>
              <a:t> similarity) = 1/4.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B9F7C-698A-B342-A7DA-C83004826549}" type="slidenum">
              <a:rPr lang="en-US" altLang="x-none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J.D. Is a Distance Measure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</a:t>
            </a:r>
            <a:r>
              <a:rPr lang="en-US" altLang="x-none" dirty="0" err="1"/>
              <a:t>x</a:t>
            </a:r>
            <a:r>
              <a:rPr lang="en-US" altLang="x-none" dirty="0" err="1">
                <a:sym typeface="Symbol" charset="2"/>
              </a:rPr>
              <a:t>x</a:t>
            </a:r>
            <a:r>
              <a:rPr lang="en-US" altLang="x-none" dirty="0">
                <a:sym typeface="Symbol" charset="2"/>
              </a:rPr>
              <a:t> = </a:t>
            </a:r>
            <a:r>
              <a:rPr lang="en-US" altLang="x-none" dirty="0" err="1">
                <a:sym typeface="Symbol" charset="2"/>
              </a:rPr>
              <a:t>xx</a:t>
            </a:r>
            <a:r>
              <a:rPr lang="en-US" altLang="x-none" dirty="0">
                <a:sym typeface="Symbol" charset="2"/>
              </a:rPr>
              <a:t>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because union and intersection are symmetric.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because |</a:t>
            </a:r>
            <a:r>
              <a:rPr lang="en-US" altLang="x-none" dirty="0" err="1"/>
              <a:t>x</a:t>
            </a:r>
            <a:r>
              <a:rPr lang="en-US" altLang="x-none" dirty="0" err="1">
                <a:sym typeface="Symbol" charset="2"/>
              </a:rPr>
              <a:t>y</a:t>
            </a:r>
            <a:r>
              <a:rPr lang="en-US" altLang="x-none" dirty="0">
                <a:sym typeface="Symbol" charset="2"/>
              </a:rPr>
              <a:t>| </a:t>
            </a:r>
            <a:r>
              <a:rPr lang="en-US" altLang="x-none" u="sng" dirty="0">
                <a:sym typeface="Symbol" charset="2"/>
              </a:rPr>
              <a:t>&lt;</a:t>
            </a:r>
            <a:r>
              <a:rPr lang="en-US" altLang="x-none" dirty="0">
                <a:sym typeface="Symbol" charset="2"/>
              </a:rPr>
              <a:t> |</a:t>
            </a:r>
            <a:r>
              <a:rPr lang="en-US" altLang="x-none" dirty="0" err="1">
                <a:sym typeface="Symbol" charset="2"/>
              </a:rPr>
              <a:t>xy</a:t>
            </a:r>
            <a:r>
              <a:rPr lang="en-US" altLang="x-none" dirty="0">
                <a:sym typeface="Symbol" charset="2"/>
              </a:rPr>
              <a:t>|.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&lt;</a:t>
            </a:r>
            <a:r>
              <a:rPr lang="en-US" altLang="x-none" dirty="0">
                <a:sym typeface="Symbol" charset="2"/>
              </a:rPr>
              <a:t> d(</a:t>
            </a:r>
            <a:r>
              <a:rPr lang="en-US" altLang="x-none" dirty="0" err="1">
                <a:sym typeface="Symbol" charset="2"/>
              </a:rPr>
              <a:t>x,z</a:t>
            </a:r>
            <a:r>
              <a:rPr lang="en-US" altLang="x-none" dirty="0">
                <a:sym typeface="Symbol" charset="2"/>
              </a:rPr>
              <a:t>) + d(</a:t>
            </a:r>
            <a:r>
              <a:rPr lang="en-US" altLang="x-none" dirty="0" err="1">
                <a:sym typeface="Symbol" charset="2"/>
              </a:rPr>
              <a:t>z,y</a:t>
            </a:r>
            <a:r>
              <a:rPr lang="en-US" altLang="x-none" dirty="0">
                <a:sym typeface="Symbol" charset="2"/>
              </a:rPr>
              <a:t>) trickier – ignore the proof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99581-89E9-0A4D-9ECA-83A1114378F8}" type="slidenum">
              <a:rPr lang="en-US" altLang="x-none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Cosine Distance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Think of a point as a vector from the origin (0,0,…,0) to its location.</a:t>
            </a:r>
          </a:p>
          <a:p>
            <a:pPr>
              <a:defRPr/>
            </a:pPr>
            <a:r>
              <a:rPr lang="en-US" altLang="x-none" dirty="0"/>
              <a:t>Two points’ vectors make an angle, whose cosine is the normalized dot-product of the vectors: p</a:t>
            </a:r>
            <a:r>
              <a:rPr lang="en-US" altLang="x-none" baseline="-25000" dirty="0"/>
              <a:t>1</a:t>
            </a:r>
            <a:r>
              <a:rPr lang="en-US" altLang="x-none" dirty="0"/>
              <a:t>.p</a:t>
            </a:r>
            <a:r>
              <a:rPr lang="en-US" altLang="x-none" baseline="-25000" dirty="0"/>
              <a:t>2</a:t>
            </a:r>
            <a:r>
              <a:rPr lang="en-US" altLang="x-none" dirty="0"/>
              <a:t>/|p</a:t>
            </a:r>
            <a:r>
              <a:rPr lang="en-US" altLang="x-none" baseline="-25000" dirty="0"/>
              <a:t>2</a:t>
            </a:r>
            <a:r>
              <a:rPr lang="en-US" altLang="x-none" dirty="0"/>
              <a:t>||p</a:t>
            </a:r>
            <a:r>
              <a:rPr lang="en-US" altLang="x-none" baseline="-25000" dirty="0"/>
              <a:t>1</a:t>
            </a:r>
            <a:r>
              <a:rPr lang="en-US" altLang="x-none" dirty="0"/>
              <a:t>|.</a:t>
            </a:r>
          </a:p>
          <a:p>
            <a:pPr lvl="1"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p</a:t>
            </a:r>
            <a:r>
              <a:rPr lang="en-US" altLang="x-none" baseline="-25000" dirty="0"/>
              <a:t>1</a:t>
            </a:r>
            <a:r>
              <a:rPr lang="en-US" altLang="x-none" dirty="0"/>
              <a:t> = 00111; p</a:t>
            </a:r>
            <a:r>
              <a:rPr lang="en-US" altLang="x-none" baseline="-25000" dirty="0"/>
              <a:t>2</a:t>
            </a:r>
            <a:r>
              <a:rPr lang="en-US" altLang="x-none" dirty="0"/>
              <a:t> = 10011.</a:t>
            </a:r>
          </a:p>
          <a:p>
            <a:pPr lvl="1">
              <a:defRPr/>
            </a:pPr>
            <a:r>
              <a:rPr lang="en-US" altLang="x-none" dirty="0"/>
              <a:t>p</a:t>
            </a:r>
            <a:r>
              <a:rPr lang="en-US" altLang="x-none" baseline="-25000" dirty="0"/>
              <a:t>1</a:t>
            </a:r>
            <a:r>
              <a:rPr lang="en-US" altLang="x-none" dirty="0"/>
              <a:t>.p</a:t>
            </a:r>
            <a:r>
              <a:rPr lang="en-US" altLang="x-none" baseline="-25000" dirty="0"/>
              <a:t>2</a:t>
            </a:r>
            <a:r>
              <a:rPr lang="en-US" altLang="x-none" dirty="0"/>
              <a:t> = 2; |p</a:t>
            </a:r>
            <a:r>
              <a:rPr lang="en-US" altLang="x-none" baseline="-25000" dirty="0"/>
              <a:t>1</a:t>
            </a:r>
            <a:r>
              <a:rPr lang="en-US" altLang="x-none" dirty="0"/>
              <a:t>| = |p</a:t>
            </a:r>
            <a:r>
              <a:rPr lang="en-US" altLang="x-none" baseline="-25000" dirty="0"/>
              <a:t>2</a:t>
            </a:r>
            <a:r>
              <a:rPr lang="en-US" altLang="x-none" dirty="0"/>
              <a:t>| = </a:t>
            </a:r>
            <a:r>
              <a:rPr lang="en-US" altLang="x-none" dirty="0">
                <a:sym typeface="Symbol" charset="2"/>
              </a:rPr>
              <a:t></a:t>
            </a:r>
            <a:r>
              <a:rPr lang="en-US" altLang="x-none" dirty="0"/>
              <a:t>3.</a:t>
            </a:r>
          </a:p>
          <a:p>
            <a:pPr lvl="1">
              <a:defRPr/>
            </a:pPr>
            <a:r>
              <a:rPr lang="en-US" altLang="x-none" dirty="0"/>
              <a:t>cos(</a:t>
            </a:r>
            <a:r>
              <a:rPr lang="en-US" altLang="x-none" dirty="0">
                <a:latin typeface="WP Greek Century" charset="0"/>
                <a:sym typeface="Symbol" charset="2"/>
              </a:rPr>
              <a:t></a:t>
            </a:r>
            <a:r>
              <a:rPr lang="en-US" altLang="x-none" dirty="0"/>
              <a:t>) = 2/3; </a:t>
            </a:r>
            <a:r>
              <a:rPr lang="en-US" altLang="x-none" dirty="0">
                <a:latin typeface="WP Greek Century" charset="0"/>
                <a:sym typeface="Symbol" charset="2"/>
              </a:rPr>
              <a:t></a:t>
            </a:r>
            <a:r>
              <a:rPr lang="en-US" altLang="x-none" dirty="0"/>
              <a:t> is about 48 degrees.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5626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8001B-08E9-504B-ACE1-7EF00590A9B8}" type="slidenum">
              <a:rPr lang="en-US" altLang="x-none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Cosine-Measure Diagram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895600" y="2819400"/>
            <a:ext cx="2362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895600" y="4495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1816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65725" y="2319338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p</a:t>
            </a:r>
            <a:r>
              <a:rPr lang="en-US" altLang="x-none" sz="2400" baseline="-25000"/>
              <a:t>1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80125" y="4376738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p</a:t>
            </a:r>
            <a:r>
              <a:rPr lang="en-US" altLang="x-none" sz="2400" baseline="-25000"/>
              <a:t>2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625850" y="4495800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33CC33"/>
                </a:solidFill>
              </a:rPr>
              <a:t>p</a:t>
            </a:r>
            <a:r>
              <a:rPr lang="en-US" altLang="x-none" sz="2400" baseline="-25000">
                <a:solidFill>
                  <a:srgbClr val="33CC33"/>
                </a:solidFill>
              </a:rPr>
              <a:t>1</a:t>
            </a:r>
            <a:r>
              <a:rPr lang="en-US" altLang="x-none" sz="2400">
                <a:solidFill>
                  <a:srgbClr val="33CC33"/>
                </a:solidFill>
              </a:rPr>
              <a:t>.p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289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572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489325" y="3978275"/>
            <a:ext cx="39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3200">
                <a:latin typeface="WP Greek Century" charset="0"/>
                <a:sym typeface="Symbol" charset="2"/>
              </a:rPr>
              <a:t>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7338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794125" y="4910138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33CC33"/>
                </a:solidFill>
              </a:rPr>
              <a:t>|p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  <a:r>
              <a:rPr lang="en-US" altLang="x-none" sz="2400">
                <a:solidFill>
                  <a:srgbClr val="33CC33"/>
                </a:solidFill>
              </a:rPr>
              <a:t>|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990600" y="5562600"/>
            <a:ext cx="5343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d (p</a:t>
            </a:r>
            <a:r>
              <a:rPr lang="en-US" altLang="x-none" sz="2400" baseline="-25000"/>
              <a:t>1</a:t>
            </a:r>
            <a:r>
              <a:rPr lang="en-US" altLang="x-none" sz="2400"/>
              <a:t>, p</a:t>
            </a:r>
            <a:r>
              <a:rPr lang="en-US" altLang="x-none" sz="2400" baseline="-25000"/>
              <a:t>2</a:t>
            </a:r>
            <a:r>
              <a:rPr lang="en-US" altLang="x-none" sz="2400"/>
              <a:t>) = </a:t>
            </a:r>
            <a:r>
              <a:rPr lang="en-US" altLang="x-none" sz="3200">
                <a:latin typeface="WP Greek Century" charset="0"/>
                <a:sym typeface="Symbol" charset="2"/>
              </a:rPr>
              <a:t></a:t>
            </a:r>
            <a:r>
              <a:rPr lang="en-US" altLang="x-none" sz="2400"/>
              <a:t> = arccos(</a:t>
            </a:r>
            <a:r>
              <a:rPr lang="en-US" altLang="x-none" sz="2400">
                <a:solidFill>
                  <a:srgbClr val="33CC33"/>
                </a:solidFill>
              </a:rPr>
              <a:t>p</a:t>
            </a:r>
            <a:r>
              <a:rPr lang="en-US" altLang="x-none" sz="2400" baseline="-25000">
                <a:solidFill>
                  <a:srgbClr val="33CC33"/>
                </a:solidFill>
              </a:rPr>
              <a:t>1</a:t>
            </a:r>
            <a:r>
              <a:rPr lang="en-US" altLang="x-none" sz="2400">
                <a:solidFill>
                  <a:srgbClr val="33CC33"/>
                </a:solidFill>
              </a:rPr>
              <a:t>.p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  <a:r>
              <a:rPr lang="en-US" altLang="x-none" sz="2400">
                <a:solidFill>
                  <a:srgbClr val="33CC33"/>
                </a:solidFill>
              </a:rPr>
              <a:t>/|p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  <a:r>
              <a:rPr lang="en-US" altLang="x-none" sz="2400">
                <a:solidFill>
                  <a:srgbClr val="33CC33"/>
                </a:solidFill>
              </a:rPr>
              <a:t>|</a:t>
            </a:r>
            <a:r>
              <a:rPr lang="en-US" altLang="x-none" sz="2400"/>
              <a:t>|p</a:t>
            </a:r>
            <a:r>
              <a:rPr lang="en-US" altLang="x-none" sz="2400" baseline="-25000"/>
              <a:t>1</a:t>
            </a:r>
            <a:r>
              <a:rPr lang="en-US" altLang="x-none" sz="2400"/>
              <a:t>|)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AF471-3613-4145-A9F2-7ED5CD76F3A7}" type="slidenum">
              <a:rPr lang="en-US" altLang="x-none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C.D. Is a Distance Measure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</a:t>
            </a:r>
            <a:r>
              <a:rPr lang="en-US" altLang="x-none" dirty="0" err="1"/>
              <a:t>arccos</a:t>
            </a:r>
            <a:r>
              <a:rPr lang="en-US" altLang="x-none" dirty="0"/>
              <a:t>(1) = 0.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by symmetry.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because angles are chosen to be in the range 0 to 180 degrees.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physical reasoning.  If I rotate an angle from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 and then from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, I can’t rotate less than from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2DEC5-8242-E243-A284-D990851805BE}" type="slidenum">
              <a:rPr lang="en-US" altLang="x-none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Edit Distance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The </a:t>
            </a:r>
            <a:r>
              <a:rPr lang="en-US" altLang="x-none" i="1" dirty="0">
                <a:solidFill>
                  <a:srgbClr val="FF0066"/>
                </a:solidFill>
              </a:rPr>
              <a:t>edit distance </a:t>
            </a:r>
            <a:r>
              <a:rPr lang="en-US" altLang="x-none" dirty="0"/>
              <a:t> of two strings is the number of inserts and deletes of characters needed to turn one into the other.  Equivalently:</a:t>
            </a:r>
          </a:p>
          <a:p>
            <a:pPr>
              <a:defRPr/>
            </a:pPr>
            <a:r>
              <a:rPr lang="en-US" altLang="x-none" dirty="0"/>
              <a:t> d(</a:t>
            </a:r>
            <a:r>
              <a:rPr lang="en-US" altLang="x-none" dirty="0" err="1"/>
              <a:t>x,y</a:t>
            </a:r>
            <a:r>
              <a:rPr lang="en-US" altLang="x-none" dirty="0"/>
              <a:t>) = |x| + |y| - 2|LCS(</a:t>
            </a:r>
            <a:r>
              <a:rPr lang="en-US" altLang="x-none" dirty="0" err="1"/>
              <a:t>x,y</a:t>
            </a:r>
            <a:r>
              <a:rPr lang="en-US" altLang="x-none" dirty="0"/>
              <a:t>)|.</a:t>
            </a:r>
          </a:p>
          <a:p>
            <a:pPr lvl="1">
              <a:defRPr/>
            </a:pPr>
            <a:r>
              <a:rPr lang="en-US" altLang="x-none" dirty="0"/>
              <a:t>LCS = </a:t>
            </a:r>
            <a:r>
              <a:rPr lang="en-US" altLang="x-none" i="1" dirty="0">
                <a:solidFill>
                  <a:srgbClr val="FF0066"/>
                </a:solidFill>
              </a:rPr>
              <a:t>longest common subsequence</a:t>
            </a:r>
            <a:r>
              <a:rPr lang="en-US" altLang="x-none" dirty="0"/>
              <a:t> = any longest string obtained both by deleting from </a:t>
            </a:r>
            <a:r>
              <a:rPr lang="en-US" altLang="x-none" i="1" dirty="0"/>
              <a:t>x</a:t>
            </a:r>
            <a:r>
              <a:rPr lang="en-US" altLang="x-none" dirty="0"/>
              <a:t>  and deleting from </a:t>
            </a:r>
            <a:r>
              <a:rPr lang="en-US" altLang="x-none" i="1" dirty="0"/>
              <a:t>y</a:t>
            </a:r>
            <a:r>
              <a:rPr lang="en-US" altLang="x-none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DC2B8-8D90-404C-9A42-BCB304D31404}" type="slidenum">
              <a:rPr lang="en-US" altLang="x-none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33CC33"/>
                </a:solidFill>
              </a:rPr>
              <a:t>Example</a:t>
            </a:r>
            <a:r>
              <a:rPr lang="en-US" altLang="x-none">
                <a:solidFill>
                  <a:schemeClr val="tx1"/>
                </a:solidFill>
              </a:rPr>
              <a:t>: LCS</a:t>
            </a:r>
            <a:endParaRPr lang="en-US" altLang="x-none">
              <a:solidFill>
                <a:srgbClr val="33CC33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altLang="x-none" i="1" dirty="0"/>
              <a:t>x</a:t>
            </a:r>
            <a:r>
              <a:rPr lang="en-US" altLang="x-none" dirty="0"/>
              <a:t> = </a:t>
            </a:r>
            <a:r>
              <a:rPr lang="en-US" altLang="x-none" i="1" dirty="0" err="1">
                <a:solidFill>
                  <a:srgbClr val="FF0066"/>
                </a:solidFill>
              </a:rPr>
              <a:t>abcde</a:t>
            </a:r>
            <a:r>
              <a:rPr lang="en-US" altLang="x-none" i="1" dirty="0"/>
              <a:t> </a:t>
            </a:r>
            <a:r>
              <a:rPr lang="en-US" altLang="x-none" dirty="0"/>
              <a:t>; </a:t>
            </a:r>
            <a:r>
              <a:rPr lang="en-US" altLang="x-none" i="1" dirty="0"/>
              <a:t>y</a:t>
            </a:r>
            <a:r>
              <a:rPr lang="en-US" altLang="x-none" dirty="0"/>
              <a:t> = </a:t>
            </a:r>
            <a:r>
              <a:rPr lang="en-US" altLang="x-none" i="1" dirty="0" err="1">
                <a:solidFill>
                  <a:srgbClr val="FF0066"/>
                </a:solidFill>
              </a:rPr>
              <a:t>bcduve</a:t>
            </a:r>
            <a:r>
              <a:rPr lang="en-US" altLang="x-none" dirty="0"/>
              <a:t>.</a:t>
            </a:r>
          </a:p>
          <a:p>
            <a:pPr>
              <a:defRPr/>
            </a:pPr>
            <a:r>
              <a:rPr lang="en-US" altLang="x-none" dirty="0"/>
              <a:t>Turn </a:t>
            </a:r>
            <a:r>
              <a:rPr lang="en-US" altLang="x-none" i="1" dirty="0"/>
              <a:t>x</a:t>
            </a:r>
            <a:r>
              <a:rPr lang="en-US" altLang="x-none" dirty="0"/>
              <a:t>  into </a:t>
            </a:r>
            <a:r>
              <a:rPr lang="en-US" altLang="x-none" i="1" dirty="0"/>
              <a:t>y</a:t>
            </a:r>
            <a:r>
              <a:rPr lang="en-US" altLang="x-none" dirty="0"/>
              <a:t>  by deleting </a:t>
            </a:r>
            <a:r>
              <a:rPr lang="en-US" altLang="x-none" i="1" dirty="0">
                <a:solidFill>
                  <a:srgbClr val="FF0066"/>
                </a:solidFill>
              </a:rPr>
              <a:t>a</a:t>
            </a:r>
            <a:r>
              <a:rPr lang="en-US" altLang="x-none" dirty="0"/>
              <a:t>, then inserting </a:t>
            </a:r>
            <a:r>
              <a:rPr lang="en-US" altLang="x-none" i="1" dirty="0">
                <a:solidFill>
                  <a:srgbClr val="FF0066"/>
                </a:solidFill>
              </a:rPr>
              <a:t>u</a:t>
            </a:r>
            <a:r>
              <a:rPr lang="en-US" altLang="x-none" dirty="0"/>
              <a:t>  and </a:t>
            </a:r>
            <a:r>
              <a:rPr lang="en-US" altLang="x-none" i="1" dirty="0">
                <a:solidFill>
                  <a:srgbClr val="FF0066"/>
                </a:solidFill>
              </a:rPr>
              <a:t>v</a:t>
            </a:r>
            <a:r>
              <a:rPr lang="en-US" altLang="x-none" dirty="0"/>
              <a:t>  after </a:t>
            </a:r>
            <a:r>
              <a:rPr lang="en-US" altLang="x-none" i="1" dirty="0">
                <a:solidFill>
                  <a:srgbClr val="FF0066"/>
                </a:solidFill>
              </a:rPr>
              <a:t>d</a:t>
            </a:r>
            <a:r>
              <a:rPr lang="en-US" altLang="x-none" dirty="0"/>
              <a:t>.</a:t>
            </a:r>
          </a:p>
          <a:p>
            <a:pPr lvl="1">
              <a:defRPr/>
            </a:pPr>
            <a:r>
              <a:rPr lang="en-US" altLang="x-none" dirty="0"/>
              <a:t>Edit distance = 3.</a:t>
            </a:r>
          </a:p>
          <a:p>
            <a:pPr>
              <a:defRPr/>
            </a:pPr>
            <a:r>
              <a:rPr lang="en-US" altLang="x-none" dirty="0"/>
              <a:t>Or, LCS(</a:t>
            </a:r>
            <a:r>
              <a:rPr lang="en-US" altLang="x-none" dirty="0" err="1"/>
              <a:t>x,y</a:t>
            </a:r>
            <a:r>
              <a:rPr lang="en-US" altLang="x-none" dirty="0"/>
              <a:t>) = </a:t>
            </a:r>
            <a:r>
              <a:rPr lang="en-US" altLang="x-none" i="1" dirty="0" err="1">
                <a:solidFill>
                  <a:srgbClr val="FF0066"/>
                </a:solidFill>
              </a:rPr>
              <a:t>bcde</a:t>
            </a:r>
            <a:r>
              <a:rPr lang="en-US" altLang="x-none" dirty="0"/>
              <a:t>.</a:t>
            </a:r>
          </a:p>
          <a:p>
            <a:pPr>
              <a:defRPr/>
            </a:pPr>
            <a:r>
              <a:rPr lang="en-US" altLang="x-none" dirty="0">
                <a:solidFill>
                  <a:schemeClr val="accent2"/>
                </a:solidFill>
              </a:rPr>
              <a:t>Note</a:t>
            </a:r>
            <a:r>
              <a:rPr lang="en-US" altLang="x-none" dirty="0"/>
              <a:t>: |x| + |y| - 2|LCS(</a:t>
            </a:r>
            <a:r>
              <a:rPr lang="en-US" altLang="x-none" dirty="0" err="1"/>
              <a:t>x,y</a:t>
            </a:r>
            <a:r>
              <a:rPr lang="en-US" altLang="x-none" dirty="0"/>
              <a:t>)| =               5 + 6 –2*4 = 3 = edit distance.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6FAD2-DB06-4A4A-B564-829CF68F3632}" type="slidenum">
              <a:rPr lang="en-US" altLang="x-none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Edit Distance Is a Distance Measure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0 edits suffice.</a:t>
            </a:r>
            <a:endParaRPr lang="en-US" altLang="x-none" dirty="0">
              <a:sym typeface="Symbol" charset="2"/>
            </a:endParaRP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because insert/delete are inverses of each other.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0: no notion of negative edits.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changing</a:t>
            </a:r>
            <a:r>
              <a:rPr lang="en-US" altLang="x-none" i="1" dirty="0">
                <a:sym typeface="Symbol" charset="2"/>
              </a:rPr>
              <a:t> 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and then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is one way to change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5E82E-F0B5-C94A-9EC0-3DBCB47D0E69}" type="slidenum">
              <a:rPr lang="en-US" altLang="x-none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Allow insert, delete, and </a:t>
            </a:r>
            <a:r>
              <a:rPr lang="en-US" altLang="x-none" i="1" dirty="0">
                <a:solidFill>
                  <a:srgbClr val="FF0066"/>
                </a:solidFill>
              </a:rPr>
              <a:t>mutate</a:t>
            </a:r>
            <a:r>
              <a:rPr lang="en-US" altLang="x-none" dirty="0"/>
              <a:t>.</a:t>
            </a:r>
          </a:p>
          <a:p>
            <a:pPr lvl="1">
              <a:defRPr/>
            </a:pPr>
            <a:r>
              <a:rPr lang="en-US" altLang="x-none" dirty="0"/>
              <a:t>Change one character into another.</a:t>
            </a:r>
          </a:p>
          <a:p>
            <a:pPr>
              <a:defRPr/>
            </a:pPr>
            <a:r>
              <a:rPr lang="en-US" altLang="x-none" dirty="0"/>
              <a:t>Minimum number of inserts, deletes, and mutates also forms a distance measure.</a:t>
            </a:r>
          </a:p>
          <a:p>
            <a:pPr>
              <a:defRPr/>
            </a:pPr>
            <a:r>
              <a:rPr lang="en-US" altLang="x-none" dirty="0"/>
              <a:t>Ditto for any set of operations on strings.</a:t>
            </a:r>
          </a:p>
          <a:p>
            <a:pPr lvl="1"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substring reversal OK for DNA sequences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0832C-A950-3F41-A92E-6619353473AE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Axioms of a Distance Measure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x-none" sz="2800" i="1" dirty="0"/>
              <a:t>d</a:t>
            </a:r>
            <a:r>
              <a:rPr lang="en-US" altLang="x-none" sz="2800" dirty="0"/>
              <a:t>  is a </a:t>
            </a:r>
            <a:r>
              <a:rPr lang="en-US" altLang="x-none" sz="2800" i="1" dirty="0">
                <a:solidFill>
                  <a:srgbClr val="FF0066"/>
                </a:solidFill>
              </a:rPr>
              <a:t>distance measure</a:t>
            </a:r>
            <a:r>
              <a:rPr lang="en-US" altLang="x-none" sz="2800" dirty="0"/>
              <a:t>  if it is a function from pairs of points to real numbers such that: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</a:t>
            </a:r>
            <a:r>
              <a:rPr lang="en-US" altLang="x-none" sz="2400" u="sng" dirty="0"/>
              <a:t>&gt;</a:t>
            </a:r>
            <a:r>
              <a:rPr lang="en-US" altLang="x-none" sz="2400" dirty="0"/>
              <a:t> 0. 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 0 </a:t>
            </a:r>
            <a:r>
              <a:rPr lang="en-US" altLang="x-none" sz="2400" dirty="0" err="1"/>
              <a:t>iff</a:t>
            </a:r>
            <a:r>
              <a:rPr lang="en-US" altLang="x-none" sz="2400" dirty="0"/>
              <a:t> x = y.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 d(</a:t>
            </a:r>
            <a:r>
              <a:rPr lang="en-US" altLang="x-none" sz="2400" dirty="0" err="1"/>
              <a:t>y,x</a:t>
            </a:r>
            <a:r>
              <a:rPr lang="en-US" altLang="x-none" sz="2400" dirty="0"/>
              <a:t>).</a:t>
            </a:r>
          </a:p>
          <a:p>
            <a:pPr marL="1390650" lvl="2" indent="-533400">
              <a:defRPr/>
            </a:pPr>
            <a:r>
              <a:rPr lang="en-US" altLang="x-none" sz="2000" dirty="0"/>
              <a:t>In fact, there are some asymmetric distance measures, so this constraint is not always required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</a:t>
            </a:r>
            <a:r>
              <a:rPr lang="en-US" altLang="x-none" sz="2400" u="sng" dirty="0"/>
              <a:t>&lt;</a:t>
            </a:r>
            <a:r>
              <a:rPr lang="en-US" altLang="x-none" sz="2400" dirty="0"/>
              <a:t> d(</a:t>
            </a:r>
            <a:r>
              <a:rPr lang="en-US" altLang="x-none" sz="2400" dirty="0" err="1"/>
              <a:t>x,z</a:t>
            </a:r>
            <a:r>
              <a:rPr lang="en-US" altLang="x-none" sz="2400" dirty="0"/>
              <a:t>) + d(</a:t>
            </a:r>
            <a:r>
              <a:rPr lang="en-US" altLang="x-none" sz="2400" dirty="0" err="1"/>
              <a:t>z,y</a:t>
            </a:r>
            <a:r>
              <a:rPr lang="en-US" altLang="x-none" sz="2400" dirty="0"/>
              <a:t>) (</a:t>
            </a:r>
            <a:r>
              <a:rPr lang="en-US" altLang="x-none" sz="2400" i="1" dirty="0">
                <a:solidFill>
                  <a:srgbClr val="FF0066"/>
                </a:solidFill>
              </a:rPr>
              <a:t>triangle inequality </a:t>
            </a:r>
            <a:r>
              <a:rPr lang="en-US" altLang="x-none" sz="2400"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406AC-D6C9-D243-B3D1-2AD6E9490EFA}" type="slidenum">
              <a:rPr lang="en-US" altLang="x-none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657600"/>
          </a:xfrm>
        </p:spPr>
        <p:txBody>
          <a:bodyPr/>
          <a:lstStyle/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Hamming distance</a:t>
            </a:r>
            <a:r>
              <a:rPr lang="en-US" altLang="x-none" dirty="0"/>
              <a:t>  is the number of positions in which bit-vectors differ.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p</a:t>
            </a:r>
            <a:r>
              <a:rPr lang="en-US" altLang="x-none" baseline="-25000" dirty="0"/>
              <a:t>1</a:t>
            </a:r>
            <a:r>
              <a:rPr lang="en-US" altLang="x-none" dirty="0"/>
              <a:t> = 10101; p</a:t>
            </a:r>
            <a:r>
              <a:rPr lang="en-US" altLang="x-none" baseline="-25000" dirty="0"/>
              <a:t>2</a:t>
            </a:r>
            <a:r>
              <a:rPr lang="en-US" altLang="x-none" dirty="0"/>
              <a:t> = 10011.</a:t>
            </a:r>
          </a:p>
          <a:p>
            <a:pPr>
              <a:defRPr/>
            </a:pPr>
            <a:r>
              <a:rPr lang="en-US" altLang="x-none" dirty="0"/>
              <a:t> d(p</a:t>
            </a:r>
            <a:r>
              <a:rPr lang="en-US" altLang="x-none" baseline="-25000" dirty="0"/>
              <a:t>1</a:t>
            </a:r>
            <a:r>
              <a:rPr lang="en-US" altLang="x-none" dirty="0"/>
              <a:t>, p</a:t>
            </a:r>
            <a:r>
              <a:rPr lang="en-US" altLang="x-none" baseline="-25000" dirty="0"/>
              <a:t>2</a:t>
            </a:r>
            <a:r>
              <a:rPr lang="en-US" altLang="x-none" dirty="0"/>
              <a:t>) = 2 because the bit-vectors differ in the 3</a:t>
            </a:r>
            <a:r>
              <a:rPr lang="en-US" altLang="x-none" baseline="30000" dirty="0"/>
              <a:t>rd</a:t>
            </a:r>
            <a:r>
              <a:rPr lang="en-US" altLang="x-none" dirty="0"/>
              <a:t> and 4</a:t>
            </a:r>
            <a:r>
              <a:rPr lang="en-US" altLang="x-none" baseline="30000" dirty="0"/>
              <a:t>th</a:t>
            </a:r>
            <a:r>
              <a:rPr lang="en-US" altLang="x-none" dirty="0"/>
              <a:t> positions.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DCD4E-1368-2248-9DD1-010A3512CF84}" type="slidenum">
              <a:rPr lang="en-US" altLang="x-none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Hamming Distance Is a Distance Measure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since no positions differ.</a:t>
            </a:r>
            <a:endParaRPr lang="en-US" altLang="x-none" dirty="0">
              <a:sym typeface="Symbol" charset="2"/>
            </a:endParaRP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by symmetry of “different from.”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since strings cannot differ in a negative number of positions.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changing</a:t>
            </a:r>
            <a:r>
              <a:rPr lang="en-US" altLang="x-none" i="1" dirty="0">
                <a:sym typeface="Symbol" charset="2"/>
              </a:rPr>
              <a:t> 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and then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is one way to change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between two distributions</a:t>
            </a:r>
          </a:p>
          <a:p>
            <a:pPr lvl="1">
              <a:defRPr/>
            </a:pPr>
            <a:r>
              <a:rPr lang="en-US" dirty="0"/>
              <a:t>KL-divergence (a well-known asymmetric distance measure)</a:t>
            </a:r>
          </a:p>
          <a:p>
            <a:pPr>
              <a:defRPr/>
            </a:pPr>
            <a:r>
              <a:rPr lang="en-US" dirty="0"/>
              <a:t>Number of steps to move a king (in a chess game) from (x1, y1) to (x2, y2), </a:t>
            </a:r>
          </a:p>
          <a:p>
            <a:pPr lvl="1">
              <a:defRPr/>
            </a:pPr>
            <a:r>
              <a:rPr lang="en-US" dirty="0"/>
              <a:t>A king can move to any of it’s neighboring square </a:t>
            </a:r>
          </a:p>
          <a:p>
            <a:pPr lvl="1">
              <a:defRPr/>
            </a:pPr>
            <a:r>
              <a:rPr lang="en-US" dirty="0"/>
              <a:t>A.k.a., infinity norm, or Chebyshev distance</a:t>
            </a:r>
          </a:p>
          <a:p>
            <a:pPr lvl="1">
              <a:defRPr/>
            </a:pPr>
            <a:r>
              <a:rPr lang="en-US" dirty="0"/>
              <a:t>Distance = max(|x1-x2|, |y1-y2|)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F15B4-86C8-B248-9427-5B8ABA528B13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Given an example in which Euclidean distance </a:t>
            </a:r>
            <a:r>
              <a:rPr lang="en-US" sz="2800"/>
              <a:t>may be inapplicable </a:t>
            </a:r>
            <a:r>
              <a:rPr lang="en-US" sz="2800" dirty="0"/>
              <a:t>or inappropriate</a:t>
            </a:r>
          </a:p>
          <a:p>
            <a:pPr>
              <a:defRPr/>
            </a:pPr>
            <a:r>
              <a:rPr lang="en-US" sz="2800" dirty="0"/>
              <a:t>How to define the distance between two sets (e.g., A=[1,2,3], B=[2,3,4], C=[5,6,7], S(A,B)=? S(A,C)=?)</a:t>
            </a:r>
          </a:p>
          <a:p>
            <a:pPr>
              <a:defRPr/>
            </a:pPr>
            <a:r>
              <a:rPr lang="en-US" sz="2800" dirty="0"/>
              <a:t>Doc1 has 100 word “w1” and 300 word “w2”; doc2 has 10 word “w1” and 30 word “w2”, doc3 has 101 word ”w1” and 200 word “w2”</a:t>
            </a:r>
          </a:p>
          <a:p>
            <a:pPr lvl="1">
              <a:defRPr/>
            </a:pPr>
            <a:r>
              <a:rPr lang="en-US" sz="2400" dirty="0"/>
              <a:t>Which doc is similar to doc1?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B4DFD-545D-8E4E-993F-7119B02AAC86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C435-5313-724E-894F-22211F44D491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Euclidean Distance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</a:t>
            </a:r>
            <a:r>
              <a:rPr lang="en-US" altLang="x-none" dirty="0">
                <a:sym typeface="Symbol" charset="2"/>
              </a:rPr>
              <a:t>square root of the sum of the squares of the differences between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and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in each dimension.</a:t>
            </a:r>
          </a:p>
          <a:p>
            <a:pPr lvl="1">
              <a:defRPr/>
            </a:pPr>
            <a:r>
              <a:rPr lang="en-US" altLang="x-none" dirty="0"/>
              <a:t>The most common notion of “distance.”</a:t>
            </a:r>
          </a:p>
          <a:p>
            <a:pPr>
              <a:defRPr/>
            </a:pPr>
            <a:r>
              <a:rPr lang="en-US" altLang="x-none" dirty="0"/>
              <a:t>A.k.a.,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baseline="-25000" dirty="0">
                <a:solidFill>
                  <a:srgbClr val="33CC33"/>
                </a:solidFill>
              </a:rPr>
              <a:t>2</a:t>
            </a:r>
            <a:r>
              <a:rPr lang="en-US" altLang="x-none" i="1" dirty="0">
                <a:solidFill>
                  <a:srgbClr val="33CC33"/>
                </a:solidFill>
              </a:rPr>
              <a:t> norm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35D0-5173-DD40-B65B-E386CFE8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F8F6-C04E-064F-A7D2-38C1F083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sum of the differences in each dimension.</a:t>
            </a:r>
          </a:p>
          <a:p>
            <a:pPr lvl="1">
              <a:defRPr/>
            </a:pPr>
            <a:r>
              <a:rPr lang="en-US" altLang="x-none" dirty="0"/>
              <a:t>Distance if you had to travel along coordinates only.</a:t>
            </a:r>
          </a:p>
          <a:p>
            <a:r>
              <a:rPr lang="en-US" dirty="0"/>
              <a:t>A.k.a.,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baseline="-25000" dirty="0">
                <a:solidFill>
                  <a:srgbClr val="33CC33"/>
                </a:solidFill>
              </a:rPr>
              <a:t>1</a:t>
            </a:r>
            <a:r>
              <a:rPr lang="en-US" altLang="x-none" i="1" dirty="0">
                <a:solidFill>
                  <a:srgbClr val="33CC33"/>
                </a:solidFill>
              </a:rPr>
              <a:t> norm</a:t>
            </a:r>
            <a:r>
              <a:rPr lang="en-US" altLang="x-none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8857-4367-374A-BDD6-2B70EA86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41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141C-3741-AC47-B48D-F76983A16720}" type="slidenum">
              <a:rPr lang="en-US" altLang="x-none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Examples</a:t>
            </a:r>
            <a:r>
              <a:rPr lang="en-US" altLang="x-none" dirty="0"/>
              <a:t> of Euclidean Distance and Manhattan Distance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a 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b = (9,8)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57400" y="1868488"/>
            <a:ext cx="1608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 dirty="0">
                <a:solidFill>
                  <a:srgbClr val="CC3300"/>
                </a:solidFill>
              </a:rPr>
              <a:t>L</a:t>
            </a:r>
            <a:r>
              <a:rPr lang="en-US" altLang="x-none" sz="2400" baseline="-25000" dirty="0">
                <a:solidFill>
                  <a:srgbClr val="CC3300"/>
                </a:solidFill>
              </a:rPr>
              <a:t>2</a:t>
            </a:r>
            <a:r>
              <a:rPr lang="en-US" altLang="x-none" sz="2400" dirty="0">
                <a:solidFill>
                  <a:srgbClr val="CC3300"/>
                </a:solidFill>
              </a:rPr>
              <a:t>-norm</a:t>
            </a:r>
            <a:r>
              <a:rPr lang="en-US" altLang="x-none" sz="2400" dirty="0"/>
              <a:t>:</a:t>
            </a:r>
          </a:p>
          <a:p>
            <a:pPr>
              <a:defRPr/>
            </a:pPr>
            <a:r>
              <a:rPr lang="en-US" altLang="x-none" sz="2400" dirty="0" err="1"/>
              <a:t>dist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</a:t>
            </a:r>
          </a:p>
          <a:p>
            <a:pPr>
              <a:defRPr/>
            </a:pPr>
            <a:r>
              <a:rPr lang="en-US" altLang="x-none" sz="2400" dirty="0">
                <a:sym typeface="Symbol" charset="2"/>
              </a:rPr>
              <a:t></a:t>
            </a:r>
            <a:r>
              <a:rPr lang="en-US" altLang="x-none" sz="2400" dirty="0"/>
              <a:t>(4</a:t>
            </a:r>
            <a:r>
              <a:rPr lang="en-US" altLang="x-none" sz="2400" baseline="30000" dirty="0"/>
              <a:t>2</a:t>
            </a:r>
            <a:r>
              <a:rPr lang="en-US" altLang="x-none" sz="2400" dirty="0"/>
              <a:t>+3</a:t>
            </a:r>
            <a:r>
              <a:rPr lang="en-US" altLang="x-none" sz="2400" baseline="30000" dirty="0"/>
              <a:t>2</a:t>
            </a:r>
            <a:r>
              <a:rPr lang="en-US" altLang="x-none" sz="2400" dirty="0"/>
              <a:t>)</a:t>
            </a:r>
          </a:p>
          <a:p>
            <a:pPr>
              <a:defRPr/>
            </a:pPr>
            <a:r>
              <a:rPr lang="en-US" altLang="x-none" sz="2400" dirty="0"/>
              <a:t>= 5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75325" y="3690938"/>
            <a:ext cx="1608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CC3300"/>
                </a:solidFill>
              </a:rPr>
              <a:t>L</a:t>
            </a:r>
            <a:r>
              <a:rPr lang="en-US" altLang="x-none" sz="2400" baseline="-25000">
                <a:solidFill>
                  <a:srgbClr val="CC3300"/>
                </a:solidFill>
              </a:rPr>
              <a:t>1</a:t>
            </a:r>
            <a:r>
              <a:rPr lang="en-US" altLang="x-none" sz="2400">
                <a:solidFill>
                  <a:srgbClr val="CC3300"/>
                </a:solidFill>
              </a:rPr>
              <a:t>-norm</a:t>
            </a:r>
            <a:r>
              <a:rPr lang="en-US" altLang="x-none" sz="2400"/>
              <a:t>:</a:t>
            </a:r>
          </a:p>
          <a:p>
            <a:pPr>
              <a:defRPr/>
            </a:pPr>
            <a:r>
              <a:rPr lang="en-US" altLang="x-none" sz="2400" dirty="0" err="1"/>
              <a:t>dist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</a:t>
            </a:r>
          </a:p>
          <a:p>
            <a:pPr>
              <a:defRPr/>
            </a:pPr>
            <a:r>
              <a:rPr lang="en-US" altLang="x-none" sz="2400" dirty="0"/>
              <a:t>4+3 = 7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5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2860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669E2-6600-4C44-8364-6BD1B2BBF703}" type="slidenum">
              <a:rPr lang="en-US" altLang="x-none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Other norms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i="1" baseline="-25000" dirty="0">
                <a:solidFill>
                  <a:srgbClr val="33CC33"/>
                </a:solidFill>
                <a:latin typeface="Lucida Sans Unicode" charset="0"/>
              </a:rPr>
              <a:t>∞</a:t>
            </a:r>
            <a:r>
              <a:rPr lang="en-US" altLang="x-none" i="1" dirty="0">
                <a:solidFill>
                  <a:srgbClr val="33CC33"/>
                </a:solidFill>
                <a:latin typeface="Lucida Sans Unicode" charset="0"/>
              </a:rPr>
              <a:t> norm</a:t>
            </a:r>
            <a:r>
              <a:rPr lang="en-US" altLang="x-none" dirty="0">
                <a:latin typeface="Lucida Sans Unicode" charset="0"/>
              </a:rPr>
              <a:t> : d(</a:t>
            </a:r>
            <a:r>
              <a:rPr lang="en-US" altLang="x-none" dirty="0" err="1">
                <a:latin typeface="Lucida Sans Unicode" charset="0"/>
              </a:rPr>
              <a:t>x,y</a:t>
            </a:r>
            <a:r>
              <a:rPr lang="en-US" altLang="x-none" dirty="0">
                <a:latin typeface="Lucida Sans Unicode" charset="0"/>
              </a:rPr>
              <a:t>) = the maximum of the differences between </a:t>
            </a:r>
            <a:r>
              <a:rPr lang="en-US" altLang="x-none" i="1" dirty="0">
                <a:latin typeface="Lucida Sans Unicode" charset="0"/>
              </a:rPr>
              <a:t>x</a:t>
            </a:r>
            <a:r>
              <a:rPr lang="en-US" altLang="x-none" dirty="0">
                <a:latin typeface="Lucida Sans Unicode" charset="0"/>
              </a:rPr>
              <a:t>  and </a:t>
            </a:r>
            <a:r>
              <a:rPr lang="en-US" altLang="x-none" i="1" dirty="0">
                <a:latin typeface="Lucida Sans Unicode" charset="0"/>
              </a:rPr>
              <a:t>y</a:t>
            </a:r>
            <a:r>
              <a:rPr lang="en-US" altLang="x-none" dirty="0">
                <a:latin typeface="Lucida Sans Unicode" charset="0"/>
              </a:rPr>
              <a:t>  in any dimension.</a:t>
            </a:r>
          </a:p>
          <a:p>
            <a:pPr>
              <a:defRPr/>
            </a:pPr>
            <a:r>
              <a:rPr lang="en-US" altLang="x-none" dirty="0">
                <a:solidFill>
                  <a:srgbClr val="CC3300"/>
                </a:solidFill>
                <a:latin typeface="Lucida Sans Unicode" charset="0"/>
              </a:rPr>
              <a:t>Note</a:t>
            </a:r>
            <a:r>
              <a:rPr lang="en-US" altLang="x-none" dirty="0">
                <a:latin typeface="Lucida Sans Unicode" charset="0"/>
              </a:rPr>
              <a:t>: the maximum is the limit as </a:t>
            </a:r>
            <a:r>
              <a:rPr lang="en-US" altLang="x-none" i="1" dirty="0">
                <a:latin typeface="Lucida Sans Unicode" charset="0"/>
              </a:rPr>
              <a:t>n</a:t>
            </a:r>
            <a:r>
              <a:rPr lang="en-US" altLang="x-none" dirty="0">
                <a:latin typeface="Lucida Sans Unicode" charset="0"/>
              </a:rPr>
              <a:t>  goes to ∞</a:t>
            </a:r>
            <a:r>
              <a:rPr lang="en-US" altLang="x-none" dirty="0">
                <a:latin typeface="MS Shell Dlg" charset="0"/>
              </a:rPr>
              <a:t> </a:t>
            </a:r>
            <a:r>
              <a:rPr lang="en-US" altLang="x-none" dirty="0"/>
              <a:t>of the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i="1" baseline="-25000" dirty="0">
                <a:solidFill>
                  <a:srgbClr val="33CC33"/>
                </a:solidFill>
              </a:rPr>
              <a:t>n</a:t>
            </a:r>
            <a:r>
              <a:rPr lang="en-US" altLang="x-none" dirty="0">
                <a:solidFill>
                  <a:srgbClr val="33CC33"/>
                </a:solidFill>
              </a:rPr>
              <a:t> norm</a:t>
            </a:r>
            <a:r>
              <a:rPr lang="en-US" altLang="x-none" dirty="0"/>
              <a:t>: what you get by taking the </a:t>
            </a:r>
            <a:r>
              <a:rPr lang="en-US" altLang="x-none" i="1" dirty="0"/>
              <a:t>n</a:t>
            </a:r>
            <a:r>
              <a:rPr lang="en-US" altLang="x-none" dirty="0"/>
              <a:t> </a:t>
            </a:r>
            <a:r>
              <a:rPr lang="en-US" altLang="x-none" baseline="30000" dirty="0" err="1"/>
              <a:t>th</a:t>
            </a:r>
            <a:r>
              <a:rPr lang="en-US" altLang="x-none" dirty="0"/>
              <a:t> power of the differences, summing and taking the    </a:t>
            </a:r>
            <a:r>
              <a:rPr lang="en-US" altLang="x-none" i="1" dirty="0"/>
              <a:t>n </a:t>
            </a:r>
            <a:r>
              <a:rPr lang="en-US" altLang="x-none" baseline="30000" dirty="0" err="1"/>
              <a:t>th</a:t>
            </a:r>
            <a:r>
              <a:rPr lang="en-US" altLang="x-none" dirty="0"/>
              <a:t> root.</a:t>
            </a:r>
            <a:endParaRPr lang="en-US" altLang="x-none" dirty="0">
              <a:latin typeface="MS Shell Dlg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times, data points do not form a circle shape</a:t>
            </a:r>
          </a:p>
          <a:p>
            <a:r>
              <a:rPr lang="en-US" dirty="0"/>
              <a:t>We probably need to consider the variability of each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" y="4304330"/>
            <a:ext cx="3564256" cy="2172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6" y="4255560"/>
            <a:ext cx="3707904" cy="22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f>
                              <m:f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into account the variation of each dimension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024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vs </a:t>
            </a:r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1601"/>
            <a:ext cx="7772400" cy="32339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552" y="5949280"/>
            <a:ext cx="74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3279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On-screen Show (4:3)</PresentationFormat>
  <Paragraphs>138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Monotype Sorts</vt:lpstr>
      <vt:lpstr>WP Greek Century</vt:lpstr>
      <vt:lpstr>Arial</vt:lpstr>
      <vt:lpstr>Cambria Math</vt:lpstr>
      <vt:lpstr>Lucida Sans Unicode</vt:lpstr>
      <vt:lpstr>MS Shell Dlg</vt:lpstr>
      <vt:lpstr>Tahoma</vt:lpstr>
      <vt:lpstr>Times New Roman</vt:lpstr>
      <vt:lpstr>Default Design</vt:lpstr>
      <vt:lpstr>Distance measures</vt:lpstr>
      <vt:lpstr>Axioms of a Distance Measure</vt:lpstr>
      <vt:lpstr>Euclidean Distance</vt:lpstr>
      <vt:lpstr>Manhattan Distance</vt:lpstr>
      <vt:lpstr>Examples of Euclidean Distance and Manhattan Distance</vt:lpstr>
      <vt:lpstr>Other norms</vt:lpstr>
      <vt:lpstr>Mahalanobis distance</vt:lpstr>
      <vt:lpstr>Mahalanobis distance</vt:lpstr>
      <vt:lpstr>Euclidean vs Mahalanobis distance</vt:lpstr>
      <vt:lpstr>Distances beyond Lk norms</vt:lpstr>
      <vt:lpstr>Jaccard Distance  for Sets (Bit-Vectors)</vt:lpstr>
      <vt:lpstr>Why J.D. Is a Distance Measure</vt:lpstr>
      <vt:lpstr>Cosine Distance</vt:lpstr>
      <vt:lpstr>Cosine-Measure Diagram</vt:lpstr>
      <vt:lpstr>Why C.D. Is a Distance Measure</vt:lpstr>
      <vt:lpstr>Edit Distance</vt:lpstr>
      <vt:lpstr>Example: LCS</vt:lpstr>
      <vt:lpstr>Why Edit Distance Is a Distance Measure</vt:lpstr>
      <vt:lpstr>Variant Edit Distances</vt:lpstr>
      <vt:lpstr>Hamming Distance</vt:lpstr>
      <vt:lpstr>Why Hamming Distance Is a Distance Measure</vt:lpstr>
      <vt:lpstr>Other distance measures</vt:lpstr>
      <vt:lpstr>Quiz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Hung Chen</cp:lastModifiedBy>
  <cp:revision>111</cp:revision>
  <dcterms:created xsi:type="dcterms:W3CDTF">2002-03-23T20:14:09Z</dcterms:created>
  <dcterms:modified xsi:type="dcterms:W3CDTF">2019-09-24T07:16:06Z</dcterms:modified>
</cp:coreProperties>
</file>