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256" r:id="rId4"/>
    <p:sldId id="327" r:id="rId5"/>
    <p:sldId id="328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73" r:id="rId14"/>
    <p:sldId id="339" r:id="rId15"/>
    <p:sldId id="353" r:id="rId16"/>
    <p:sldId id="340" r:id="rId17"/>
    <p:sldId id="337" r:id="rId18"/>
    <p:sldId id="354" r:id="rId19"/>
    <p:sldId id="355" r:id="rId20"/>
    <p:sldId id="342" r:id="rId21"/>
    <p:sldId id="361" r:id="rId22"/>
    <p:sldId id="344" r:id="rId23"/>
    <p:sldId id="357" r:id="rId24"/>
    <p:sldId id="362" r:id="rId25"/>
    <p:sldId id="346" r:id="rId26"/>
    <p:sldId id="359" r:id="rId27"/>
    <p:sldId id="360" r:id="rId28"/>
    <p:sldId id="378" r:id="rId29"/>
    <p:sldId id="343" r:id="rId30"/>
    <p:sldId id="356" r:id="rId31"/>
    <p:sldId id="348" r:id="rId32"/>
    <p:sldId id="349" r:id="rId33"/>
    <p:sldId id="350" r:id="rId34"/>
    <p:sldId id="351" r:id="rId35"/>
    <p:sldId id="374" r:id="rId36"/>
    <p:sldId id="375" r:id="rId37"/>
    <p:sldId id="376" r:id="rId38"/>
    <p:sldId id="365" r:id="rId39"/>
    <p:sldId id="366" r:id="rId40"/>
    <p:sldId id="367" r:id="rId41"/>
    <p:sldId id="368" r:id="rId42"/>
    <p:sldId id="372" r:id="rId43"/>
    <p:sldId id="364" r:id="rId44"/>
    <p:sldId id="369" r:id="rId45"/>
    <p:sldId id="370" r:id="rId46"/>
    <p:sldId id="379" r:id="rId47"/>
    <p:sldId id="371" r:id="rId48"/>
    <p:sldId id="377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2239"/>
  </p:normalViewPr>
  <p:slideViewPr>
    <p:cSldViewPr snapToGrid="0" snapToObjects="1">
      <p:cViewPr varScale="1">
        <p:scale>
          <a:sx n="82" d="100"/>
          <a:sy n="82" d="100"/>
        </p:scale>
        <p:origin x="79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2650A6D-03E2-486C-8F52-14CEB459D228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696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7B061D9-E8FB-4370-B3E3-E9ADF622B07E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20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9964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B5FB49-7D9F-4EC4-B6A8-63CA4AE30B17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23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254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20442B-6466-41DE-8A3D-F0D7FFA1A78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27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3743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20442B-6466-41DE-8A3D-F0D7FFA1A78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28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5893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11CD01-2161-4B40-A804-6957136FA1EE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29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7091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01CE90-6C59-49FE-A9EA-A8284C6F45A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30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1136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9DF341-BFAA-46DD-B2CF-5D5C5C10C271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31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1267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9DF341-BFAA-46DD-B2CF-5D5C5C10C271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36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1875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8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5012EC4-000D-48AC-BB5C-6A271EC8AF55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8263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D51432C-1D1B-438F-9E9E-1944EB283FA1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2505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E8A05CD-1BA0-4E09-B544-464AC5972DC8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I : the expected information needed to classify a given sample</a:t>
            </a:r>
          </a:p>
          <a:p>
            <a:r>
              <a:rPr lang="en-US" altLang="zh-TW" dirty="0"/>
              <a:t>E (entropy) : expected information based on the partitioning into subsets by A</a:t>
            </a:r>
          </a:p>
          <a:p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825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3DFEEB2-905A-4DC2-A575-63BF8E53A5B6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I : the expected information needed to classify a given sample</a:t>
            </a:r>
          </a:p>
          <a:p>
            <a:r>
              <a:rPr lang="en-US" altLang="zh-TW"/>
              <a:t>E (entropy) : expected information based on the partitioning into subsets by A</a:t>
            </a:r>
          </a:p>
          <a:p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3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50158E-C1F8-4C85-8E91-9FC847FC28AE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14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I : the expected information needed to classify a given sample</a:t>
            </a:r>
          </a:p>
          <a:p>
            <a:r>
              <a:rPr lang="en-US" altLang="zh-TW"/>
              <a:t>E (entropy) : expected information based on the partitioning into subsets by A</a:t>
            </a:r>
          </a:p>
          <a:p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361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7D3B77-E088-4736-9E3B-DB19CDE7774E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15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548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BF5D11-69CB-4545-A0AC-B7741824734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16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2554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BF5D11-69CB-4545-A0AC-B7741824734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17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0715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83681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83681" y="3562773"/>
            <a:ext cx="5528734" cy="5240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06561" y="519289"/>
            <a:ext cx="2804160" cy="82657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94081" y="519289"/>
            <a:ext cx="8249920" cy="82657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4" y="541867"/>
            <a:ext cx="11950418" cy="866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3493" y="1950720"/>
            <a:ext cx="5906347" cy="7261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6587" y="1950720"/>
            <a:ext cx="5906347" cy="3522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6587" y="5689600"/>
            <a:ext cx="5906347" cy="3522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15D45-4C20-407A-92AA-B33056E0E2D5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4" y="541867"/>
            <a:ext cx="11950418" cy="866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3493" y="1950720"/>
            <a:ext cx="5906347" cy="7261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587" y="1950720"/>
            <a:ext cx="5906347" cy="7261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B2CEA-B873-427D-ACA1-AB47D2763673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7" r:id="rId4"/>
    <p:sldLayoutId id="2147483658" r:id="rId5"/>
    <p:sldLayoutId id="2147483659" r:id="rId6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BBEAD13-0566-4C6C-97E7-55F17F24B09F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2020/9/23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73DA0BB7-265A-403C-9275-D587AB510EDC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2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fld id="{61FFAE71-8076-482D-B872-BEBE10F80062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pPr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t>2020/9/23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fld id="{2ADBBE6B-50E2-40F0-8520-BF9BB27FF0FF}" type="slidenum">
              <a:rPr lang="en-US" altLang="zh-TW" kern="120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pPr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kern="1200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zoom/>
  </p:transition>
  <p:hf hdr="0"/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36" indent="-243836" algn="l" defTabSz="975345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09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1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853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26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98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870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43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215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0.png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Decision </a:t>
            </a:r>
            <a:r>
              <a:rPr lang="en-US"/>
              <a:t>tree classifier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114005"/>
          </a:xfrm>
          <a:prstGeom prst="rect">
            <a:avLst/>
          </a:prstGeom>
        </p:spPr>
        <p:txBody>
          <a:bodyPr/>
          <a:lstStyle/>
          <a:p>
            <a:pPr defTabSz="578358">
              <a:defRPr sz="3168"/>
            </a:pPr>
            <a:r>
              <a:t>Hung-Hsuan Chen 陳弘軒</a:t>
            </a:r>
          </a:p>
          <a:p>
            <a:pPr defTabSz="578358">
              <a:defRPr sz="3168"/>
            </a:pPr>
            <a:r>
              <a:t>Computer Science and Information Engineering</a:t>
            </a:r>
          </a:p>
          <a:p>
            <a:pPr defTabSz="578358">
              <a:defRPr sz="3168"/>
            </a:pPr>
            <a:r>
              <a:t>National Central University</a:t>
            </a:r>
          </a:p>
          <a:p>
            <a:pPr defTabSz="578358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0" y="9249507"/>
            <a:ext cx="7666892" cy="650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 fontScale="850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defRPr/>
            </a:pPr>
            <a:r>
              <a:rPr lang="en-US" dirty="0"/>
              <a:t>Many slides are taken from Jiawei Han at UIUC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5120" b="1" dirty="0"/>
              <a:t>How to Use a Tree?</a:t>
            </a:r>
            <a:endParaRPr lang="zh-TW" altLang="en-US" sz="512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275841"/>
            <a:ext cx="12914489" cy="64369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zh-TW" sz="4551" dirty="0"/>
              <a:t>Directly</a:t>
            </a:r>
          </a:p>
          <a:p>
            <a:pPr lvl="1">
              <a:defRPr/>
            </a:pPr>
            <a:r>
              <a:rPr lang="en-US" altLang="zh-TW" sz="3982" dirty="0"/>
              <a:t>Test the attribute value of unknown sample against the tree.</a:t>
            </a:r>
          </a:p>
          <a:p>
            <a:pPr lvl="1">
              <a:defRPr/>
            </a:pPr>
            <a:r>
              <a:rPr lang="en-US" altLang="zh-TW" sz="3982" dirty="0">
                <a:solidFill>
                  <a:srgbClr val="0070C0"/>
                </a:solidFill>
              </a:rPr>
              <a:t>A path is traced from root to a leaf which holds the label.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sz="4551" dirty="0"/>
              <a:t>Indirectly</a:t>
            </a:r>
          </a:p>
          <a:p>
            <a:pPr lvl="1">
              <a:defRPr/>
            </a:pPr>
            <a:r>
              <a:rPr lang="en-US" altLang="zh-TW" sz="3982" dirty="0">
                <a:solidFill>
                  <a:srgbClr val="0070C0"/>
                </a:solidFill>
              </a:rPr>
              <a:t>Decision tree is converted to classification rules.</a:t>
            </a:r>
          </a:p>
          <a:p>
            <a:pPr lvl="1">
              <a:defRPr/>
            </a:pPr>
            <a:r>
              <a:rPr lang="en-US" altLang="zh-TW" sz="3982" dirty="0"/>
              <a:t>One rule is created for each path from the root to a leaf.</a:t>
            </a:r>
          </a:p>
          <a:p>
            <a:pPr lvl="1">
              <a:defRPr/>
            </a:pPr>
            <a:r>
              <a:rPr lang="en-US" altLang="zh-TW" sz="3982" b="1" dirty="0">
                <a:solidFill>
                  <a:schemeClr val="accent6">
                    <a:lumMod val="75000"/>
                  </a:schemeClr>
                </a:solidFill>
              </a:rPr>
              <a:t>IF-THEN</a:t>
            </a:r>
            <a:r>
              <a:rPr lang="en-US" altLang="zh-TW" sz="3982" dirty="0"/>
              <a:t> might be easier for humans to understand .</a:t>
            </a:r>
            <a:endParaRPr lang="zh-TW" altLang="en-US" sz="3982" dirty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D259D-1F8F-48DA-8238-63D154C7A731}" type="slidenum">
              <a:rPr lang="zh-TW" altLang="en-US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TW" altLang="en-US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CD490E-11A0-4FFE-85D1-11126C6AE4A7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437106" y="1122079"/>
            <a:ext cx="12029440" cy="76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413" kern="1200" dirty="0">
                <a:solidFill>
                  <a:srgbClr val="0563C1"/>
                </a:solidFill>
              </a:rPr>
              <a:t>Expected information</a:t>
            </a:r>
            <a:r>
              <a:rPr lang="en-US" altLang="zh-TW" sz="3413" kern="1200" dirty="0">
                <a:solidFill>
                  <a:prstClr val="black"/>
                </a:solidFill>
              </a:rPr>
              <a:t> (</a:t>
            </a:r>
            <a:r>
              <a:rPr lang="en-US" altLang="zh-TW" sz="3413" b="1" u="sng" kern="1200" dirty="0">
                <a:solidFill>
                  <a:srgbClr val="0070C0"/>
                </a:solidFill>
              </a:rPr>
              <a:t>entropy</a:t>
            </a:r>
            <a:r>
              <a:rPr lang="en-US" altLang="zh-TW" sz="3413" kern="1200" dirty="0">
                <a:solidFill>
                  <a:prstClr val="black"/>
                </a:solidFill>
              </a:rPr>
              <a:t>) needed to classify a </a:t>
            </a:r>
            <a:r>
              <a:rPr lang="en-US" altLang="zh-TW" sz="3413" kern="1200" dirty="0" err="1">
                <a:solidFill>
                  <a:prstClr val="black"/>
                </a:solidFill>
              </a:rPr>
              <a:t>tuple</a:t>
            </a:r>
            <a:r>
              <a:rPr lang="en-US" altLang="zh-TW" sz="3413" kern="1200" dirty="0">
                <a:solidFill>
                  <a:prstClr val="black"/>
                </a:solidFill>
              </a:rPr>
              <a:t> in D:</a:t>
            </a:r>
          </a:p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5689" kern="1200" dirty="0">
              <a:solidFill>
                <a:prstClr val="black"/>
              </a:solidFill>
            </a:endParaRPr>
          </a:p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3413" kern="1200" dirty="0">
              <a:solidFill>
                <a:prstClr val="black"/>
              </a:solidFill>
            </a:endParaRPr>
          </a:p>
        </p:txBody>
      </p:sp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2620829" y="1560823"/>
          <a:ext cx="4718756" cy="121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方程式" r:id="rId4" imgW="1612900" imgH="431800" progId="Equation.3">
                  <p:embed/>
                </p:oleObj>
              </mc:Choice>
              <mc:Fallback>
                <p:oleObj name="方程式" r:id="rId4" imgW="1612900" imgH="431800" progId="Equation.3">
                  <p:embed/>
                  <p:pic>
                    <p:nvPicPr>
                      <p:cNvPr id="829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829" y="1560823"/>
                        <a:ext cx="4718756" cy="121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>
          <a:xfrm>
            <a:off x="650240" y="78552"/>
            <a:ext cx="11704320" cy="1625600"/>
          </a:xfrm>
          <a:prstGeom prst="rect">
            <a:avLst/>
          </a:prstGeom>
        </p:spPr>
        <p:txBody>
          <a:bodyPr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6258" b="1" kern="1200" dirty="0">
                <a:solidFill>
                  <a:prstClr val="black"/>
                </a:solidFill>
                <a:latin typeface="Calibri Light" panose="020F0302020204030204"/>
              </a:rPr>
              <a:t>Expected Information (Entropy)</a:t>
            </a:r>
            <a:endParaRPr lang="zh-TW" altLang="en-US" sz="6258" b="1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0730" y="3695983"/>
            <a:ext cx="2968977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086186" y="4003041"/>
            <a:ext cx="614116" cy="616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108960" y="4003041"/>
            <a:ext cx="614116" cy="616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086186" y="4822613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08960" y="4822613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graphicFrame>
        <p:nvGraphicFramePr>
          <p:cNvPr id="82955" name="Object 3"/>
          <p:cNvGraphicFramePr>
            <a:graphicFrameLocks noChangeAspect="1"/>
          </p:cNvGraphicFramePr>
          <p:nvPr/>
        </p:nvGraphicFramePr>
        <p:xfrm>
          <a:off x="309317" y="5864845"/>
          <a:ext cx="6046329" cy="282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方程式" r:id="rId6" imgW="2603160" imgH="1269720" progId="Equation.3">
                  <p:embed/>
                </p:oleObj>
              </mc:Choice>
              <mc:Fallback>
                <p:oleObj name="方程式" r:id="rId6" imgW="2603160" imgH="1269720" progId="Equation.3">
                  <p:embed/>
                  <p:pic>
                    <p:nvPicPr>
                      <p:cNvPr id="82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17" y="5864845"/>
                        <a:ext cx="6046329" cy="2824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橢圓 35"/>
          <p:cNvSpPr/>
          <p:nvPr/>
        </p:nvSpPr>
        <p:spPr>
          <a:xfrm>
            <a:off x="4032391" y="4003041"/>
            <a:ext cx="614116" cy="616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67414" y="3711787"/>
            <a:ext cx="2968978" cy="204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872872" y="4018844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8895644" y="4018844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872872" y="4838418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895644" y="4838418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9816818" y="4018844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graphicFrame>
        <p:nvGraphicFramePr>
          <p:cNvPr id="82963" name="Object 5"/>
          <p:cNvGraphicFramePr>
            <a:graphicFrameLocks noChangeAspect="1"/>
          </p:cNvGraphicFramePr>
          <p:nvPr/>
        </p:nvGraphicFramePr>
        <p:xfrm>
          <a:off x="6683022" y="5861192"/>
          <a:ext cx="5861191" cy="126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方程式" r:id="rId8" imgW="2590800" imgH="584200" progId="Equation.3">
                  <p:embed/>
                </p:oleObj>
              </mc:Choice>
              <mc:Fallback>
                <p:oleObj name="方程式" r:id="rId8" imgW="2590800" imgH="584200" progId="Equation.3">
                  <p:embed/>
                  <p:pic>
                    <p:nvPicPr>
                      <p:cNvPr id="829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022" y="5861192"/>
                        <a:ext cx="5861191" cy="126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0" y="2668694"/>
            <a:ext cx="13004800" cy="71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defRPr/>
            </a:pPr>
            <a:r>
              <a:rPr lang="en-US" altLang="zh-TW" sz="3413" kern="1200" dirty="0">
                <a:solidFill>
                  <a:prstClr val="black"/>
                </a:solidFill>
              </a:rPr>
              <a:t>(</a:t>
            </a:r>
            <a:r>
              <a:rPr lang="en-US" altLang="zh-TW" sz="3413" i="1" kern="1200" dirty="0">
                <a:solidFill>
                  <a:prstClr val="black"/>
                </a:solidFill>
              </a:rPr>
              <a:t>p</a:t>
            </a:r>
            <a:r>
              <a:rPr lang="en-US" altLang="zh-TW" sz="3413" i="1" kern="1200" baseline="-25000" dirty="0">
                <a:solidFill>
                  <a:prstClr val="black"/>
                </a:solidFill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</a:rPr>
              <a:t>: probability that a tuple in D belongs to class </a:t>
            </a:r>
            <a:r>
              <a:rPr lang="en-US" altLang="zh-TW" sz="3413" i="1" kern="1200" dirty="0">
                <a:solidFill>
                  <a:prstClr val="black"/>
                </a:solidFill>
              </a:rPr>
              <a:t>C</a:t>
            </a:r>
            <a:r>
              <a:rPr lang="en-US" altLang="zh-TW" sz="3413" i="1" kern="1200" baseline="-25000" dirty="0">
                <a:solidFill>
                  <a:prstClr val="black"/>
                </a:solidFill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</a:rPr>
              <a:t>, </a:t>
            </a:r>
            <a:r>
              <a:rPr lang="en-US" altLang="zh-TW" sz="3413" i="1" kern="1200" dirty="0">
                <a:solidFill>
                  <a:prstClr val="black"/>
                </a:solidFill>
              </a:rPr>
              <a:t>m</a:t>
            </a:r>
            <a:r>
              <a:rPr lang="en-US" altLang="zh-TW" sz="3413" kern="1200" dirty="0">
                <a:solidFill>
                  <a:prstClr val="black"/>
                </a:solidFill>
              </a:rPr>
              <a:t>: number of classes)</a:t>
            </a:r>
          </a:p>
        </p:txBody>
      </p:sp>
    </p:spTree>
    <p:extLst>
      <p:ext uri="{BB962C8B-B14F-4D97-AF65-F5344CB8AC3E}">
        <p14:creationId xmlns:p14="http://schemas.microsoft.com/office/powerpoint/2010/main" val="3342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D8A74A-68FD-496B-9A1D-7C1A0B6719D0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433493" y="1758810"/>
            <a:ext cx="12029440" cy="117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413" kern="1200" dirty="0">
                <a:solidFill>
                  <a:prstClr val="black"/>
                </a:solidFill>
                <a:latin typeface="Tahoma" panose="020B0604030504040204" pitchFamily="34" charset="0"/>
              </a:rPr>
              <a:t>Information needed (</a:t>
            </a:r>
            <a:r>
              <a:rPr lang="en-US" altLang="zh-TW" sz="3413" b="1" kern="1200" dirty="0">
                <a:solidFill>
                  <a:srgbClr val="FF0000"/>
                </a:solidFill>
                <a:latin typeface="Tahoma" panose="020B0604030504040204" pitchFamily="34" charset="0"/>
              </a:rPr>
              <a:t>after using A to split D into v partitions</a:t>
            </a:r>
            <a:r>
              <a:rPr lang="en-US" altLang="zh-TW" sz="3413" kern="1200" dirty="0">
                <a:solidFill>
                  <a:prstClr val="black"/>
                </a:solidFill>
                <a:latin typeface="Tahoma" panose="020B0604030504040204" pitchFamily="34" charset="0"/>
              </a:rPr>
              <a:t>) to classify D:</a:t>
            </a:r>
            <a:endParaRPr lang="en-US" altLang="zh-TW" sz="5689" kern="1200" dirty="0">
              <a:solidFill>
                <a:prstClr val="black"/>
              </a:solidFill>
            </a:endParaRPr>
          </a:p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3413" kern="1200" dirty="0">
              <a:solidFill>
                <a:prstClr val="black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6258" b="1" kern="1200" dirty="0">
                <a:solidFill>
                  <a:prstClr val="black"/>
                </a:solidFill>
                <a:latin typeface="Calibri Light" panose="020F0302020204030204"/>
              </a:rPr>
              <a:t>Expected Information (Entropy)</a:t>
            </a:r>
            <a:endParaRPr lang="zh-TW" altLang="en-US" sz="6258" b="1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aphicFrame>
        <p:nvGraphicFramePr>
          <p:cNvPr id="84997" name="Object 3"/>
          <p:cNvGraphicFramePr>
            <a:graphicFrameLocks noChangeAspect="1"/>
          </p:cNvGraphicFramePr>
          <p:nvPr/>
        </p:nvGraphicFramePr>
        <p:xfrm>
          <a:off x="4014330" y="2713850"/>
          <a:ext cx="5414151" cy="135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" name="方程式" r:id="rId4" imgW="1892160" imgH="457200" progId="Equation.3">
                  <p:embed/>
                </p:oleObj>
              </mc:Choice>
              <mc:Fallback>
                <p:oleObj name="方程式" r:id="rId4" imgW="189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330" y="2713850"/>
                        <a:ext cx="5414151" cy="135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2099734" y="4226560"/>
            <a:ext cx="2968978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2302933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3327964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2302933" y="5353192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327964" y="5353192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4249138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graphicFrame>
        <p:nvGraphicFramePr>
          <p:cNvPr id="85004" name="Object 5"/>
          <p:cNvGraphicFramePr>
            <a:graphicFrameLocks noChangeAspect="1"/>
          </p:cNvGraphicFramePr>
          <p:nvPr/>
        </p:nvGraphicFramePr>
        <p:xfrm>
          <a:off x="53977" y="7251984"/>
          <a:ext cx="6545298" cy="204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" name="方程式" r:id="rId6" imgW="2628720" imgH="825480" progId="Equation.3">
                  <p:embed/>
                </p:oleObj>
              </mc:Choice>
              <mc:Fallback>
                <p:oleObj name="方程式" r:id="rId6" imgW="26287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7" y="7251984"/>
                        <a:ext cx="6545298" cy="2047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7936090" y="4226560"/>
            <a:ext cx="2968977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8141546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9164320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8141546" y="5353192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9164320" y="5353192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87751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cxnSp>
        <p:nvCxnSpPr>
          <p:cNvPr id="52" name="直線接點 51"/>
          <p:cNvCxnSpPr>
            <a:stCxn id="33" idx="2"/>
          </p:cNvCxnSpPr>
          <p:nvPr/>
        </p:nvCxnSpPr>
        <p:spPr>
          <a:xfrm flipH="1">
            <a:off x="1688819" y="6276623"/>
            <a:ext cx="1894276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33" idx="2"/>
          </p:cNvCxnSpPr>
          <p:nvPr/>
        </p:nvCxnSpPr>
        <p:spPr>
          <a:xfrm>
            <a:off x="3583095" y="6276623"/>
            <a:ext cx="1691075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7629032" y="6276623"/>
            <a:ext cx="1894275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9523307" y="6276623"/>
            <a:ext cx="1691076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973103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1790419" y="6583680"/>
            <a:ext cx="616373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3942080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4761654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5581226" y="6583680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6911059" y="6583680"/>
            <a:ext cx="616373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7730631" y="6583680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9882294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10701866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11521440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cxnSp>
        <p:nvCxnSpPr>
          <p:cNvPr id="68" name="直線接點 67"/>
          <p:cNvCxnSpPr/>
          <p:nvPr/>
        </p:nvCxnSpPr>
        <p:spPr>
          <a:xfrm flipV="1">
            <a:off x="6604001" y="4226561"/>
            <a:ext cx="0" cy="5224498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026" name="Object 7"/>
          <p:cNvGraphicFramePr>
            <a:graphicFrameLocks noChangeAspect="1"/>
          </p:cNvGraphicFramePr>
          <p:nvPr/>
        </p:nvGraphicFramePr>
        <p:xfrm>
          <a:off x="6683022" y="7251984"/>
          <a:ext cx="6321778" cy="205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" name="方程式" r:id="rId8" imgW="2438280" imgH="825480" progId="Equation.3">
                  <p:embed/>
                </p:oleObj>
              </mc:Choice>
              <mc:Fallback>
                <p:oleObj name="方程式" r:id="rId8" imgW="24382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022" y="7251984"/>
                        <a:ext cx="6321778" cy="205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9249" y="5143219"/>
            <a:ext cx="2136282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2560" b="1" kern="1200" dirty="0">
                <a:solidFill>
                  <a:srgbClr val="FF0000"/>
                </a:solidFill>
                <a:latin typeface="Tahoma" panose="020B0604030504040204" pitchFamily="34" charset="0"/>
              </a:rPr>
              <a:t>Split on Attribute A</a:t>
            </a:r>
            <a:endParaRPr lang="zh-TW" altLang="en-US" sz="2560" b="1" kern="12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1008925" y="5195360"/>
            <a:ext cx="2136282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2560" b="1" kern="1200" dirty="0">
                <a:solidFill>
                  <a:srgbClr val="FF0000"/>
                </a:solidFill>
                <a:latin typeface="Tahoma" panose="020B0604030504040204" pitchFamily="34" charset="0"/>
              </a:rPr>
              <a:t>Split on Attribute B</a:t>
            </a:r>
            <a:endParaRPr lang="zh-TW" altLang="en-US" sz="2560" b="1" kern="12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3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1"/>
          </p:nvPr>
        </p:nvSpPr>
        <p:spPr>
          <a:xfrm>
            <a:off x="433493" y="1950720"/>
            <a:ext cx="7936784" cy="7261013"/>
          </a:xfrm>
        </p:spPr>
        <p:txBody>
          <a:bodyPr>
            <a:noAutofit/>
          </a:bodyPr>
          <a:lstStyle/>
          <a:p>
            <a:r>
              <a:rPr lang="en-US" sz="3200" dirty="0"/>
              <a:t>Entropy is a measurement of uncertainty (or randomness</a:t>
            </a:r>
            <a:r>
              <a:rPr lang="en-US" sz="3200"/>
              <a:t>, untidiness)</a:t>
            </a:r>
            <a:endParaRPr lang="en-US" sz="3200" dirty="0"/>
          </a:p>
          <a:p>
            <a:r>
              <a:rPr lang="en-US" sz="3200" dirty="0"/>
              <a:t>Entropy H(X) of a coin flip</a:t>
            </a:r>
          </a:p>
          <a:p>
            <a:pPr lvl="1"/>
            <a:r>
              <a:rPr lang="en-US" sz="2800" dirty="0"/>
              <a:t>X: the probability of getting a head</a:t>
            </a:r>
          </a:p>
          <a:p>
            <a:r>
              <a:rPr lang="en-US" sz="3200" dirty="0"/>
              <a:t>If the coin is fair, then entropy of the next flip is maximized</a:t>
            </a:r>
          </a:p>
          <a:p>
            <a:pPr lvl="1"/>
            <a:r>
              <a:rPr lang="en-US" sz="2800" dirty="0"/>
              <a:t>This is the situation of maximum uncertainty, since it is most difficult to predict the outcome</a:t>
            </a:r>
          </a:p>
          <a:p>
            <a:r>
              <a:rPr lang="en-US" sz="3200" dirty="0"/>
              <a:t>If the coin is unfair, there is less uncertainty</a:t>
            </a:r>
          </a:p>
          <a:p>
            <a:pPr lvl="1"/>
            <a:r>
              <a:rPr lang="en-US" sz="2800" dirty="0"/>
              <a:t>One side is more likely to come up than the other</a:t>
            </a:r>
          </a:p>
          <a:p>
            <a:r>
              <a:rPr lang="en-US" sz="3200" dirty="0"/>
              <a:t>Extreme case: a double-headed or a double-tailed coin</a:t>
            </a:r>
          </a:p>
          <a:p>
            <a:pPr lvl="1"/>
            <a:r>
              <a:rPr lang="en-US" sz="2800" dirty="0"/>
              <a:t>There is no uncertainty</a:t>
            </a:r>
          </a:p>
          <a:p>
            <a:pPr lvl="1"/>
            <a:r>
              <a:rPr lang="en-US" sz="2800" dirty="0"/>
              <a:t>The entropy is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9040813"/>
            <a:ext cx="2925763" cy="519112"/>
          </a:xfrm>
        </p:spPr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84" y="3042139"/>
            <a:ext cx="3810000" cy="381000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6258" b="1" kern="1200" dirty="0">
                <a:solidFill>
                  <a:prstClr val="black"/>
                </a:solidFill>
                <a:latin typeface="Calibri Light" panose="020F0302020204030204"/>
              </a:rPr>
              <a:t>Expected Information (Entropy)</a:t>
            </a:r>
            <a:endParaRPr lang="zh-TW" altLang="en-US" sz="6258" b="1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71431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BF8535-2EA4-45E8-8DAC-3C3B2BBDD924}" type="slidenum">
              <a:rPr lang="en-US" altLang="zh-TW">
                <a:solidFill>
                  <a:prstClr val="black"/>
                </a:solidFill>
              </a:rPr>
              <a:pPr eaLnBrk="1" hangingPunct="1"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41867" y="108373"/>
            <a:ext cx="11704320" cy="151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130046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5120" b="1" kern="1200" dirty="0">
                <a:solidFill>
                  <a:srgbClr val="44546A"/>
                </a:solidFill>
                <a:latin typeface="Calibri Light" panose="020F0302020204030204"/>
              </a:rPr>
              <a:t>Attribute Selection Measure: </a:t>
            </a:r>
            <a:br>
              <a:rPr lang="en-US" altLang="zh-TW" sz="5120" b="1" kern="1200" dirty="0">
                <a:solidFill>
                  <a:srgbClr val="44546A"/>
                </a:solidFill>
                <a:latin typeface="Calibri Light" panose="020F0302020204030204"/>
              </a:rPr>
            </a:br>
            <a:r>
              <a:rPr lang="en-US" altLang="zh-TW" sz="5120" b="1" kern="1200" dirty="0">
                <a:solidFill>
                  <a:srgbClr val="44546A"/>
                </a:solidFill>
                <a:latin typeface="Calibri Light" panose="020F0302020204030204"/>
              </a:rPr>
              <a:t>Information Gain (ID3)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33493" y="1625600"/>
            <a:ext cx="12029440" cy="758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Select the </a:t>
            </a:r>
            <a:r>
              <a:rPr lang="en-US" altLang="zh-TW" sz="3413" kern="1200" dirty="0">
                <a:solidFill>
                  <a:srgbClr val="00B050"/>
                </a:solidFill>
                <a:latin typeface="Calibri" panose="020F0502020204030204" pitchFamily="34" charset="0"/>
              </a:rPr>
              <a:t>attribute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with the </a:t>
            </a:r>
            <a:r>
              <a:rPr lang="en-US" altLang="zh-TW" sz="3413" kern="1200" dirty="0">
                <a:solidFill>
                  <a:srgbClr val="0070C0"/>
                </a:solidFill>
                <a:latin typeface="Calibri" panose="020F0502020204030204" pitchFamily="34" charset="0"/>
              </a:rPr>
              <a:t>highest information gain</a:t>
            </a:r>
          </a:p>
          <a:p>
            <a:pPr lvl="1"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To </a:t>
            </a:r>
            <a:r>
              <a:rPr lang="en-US" altLang="zh-TW" sz="3413" kern="1200" dirty="0">
                <a:solidFill>
                  <a:srgbClr val="FF0000"/>
                </a:solidFill>
                <a:latin typeface="Calibri" panose="020F0502020204030204" pitchFamily="34" charset="0"/>
              </a:rPr>
              <a:t>minimize # of tests 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needed to classify a given tuple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Let </a:t>
            </a:r>
            <a:r>
              <a:rPr lang="en-US" altLang="zh-TW" sz="3413" i="1" kern="1200" dirty="0">
                <a:solidFill>
                  <a:prstClr val="black"/>
                </a:solidFill>
                <a:latin typeface="Calibri" panose="020F0502020204030204" pitchFamily="34" charset="0"/>
              </a:rPr>
              <a:t>p</a:t>
            </a:r>
            <a:r>
              <a:rPr lang="en-US" altLang="zh-TW" sz="3413" i="1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be the probability that an arbitrary tuple in D belongs to class C</a:t>
            </a:r>
            <a:r>
              <a:rPr lang="en-US" altLang="zh-TW" sz="3413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; </a:t>
            </a:r>
            <a:r>
              <a:rPr lang="en-US" altLang="zh-TW" sz="3413" i="1" kern="1200" dirty="0">
                <a:solidFill>
                  <a:prstClr val="black"/>
                </a:solidFill>
                <a:latin typeface="Calibri" panose="020F0502020204030204" pitchFamily="34" charset="0"/>
              </a:rPr>
              <a:t>p</a:t>
            </a:r>
            <a:r>
              <a:rPr lang="en-US" altLang="zh-TW" sz="3413" i="1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is estimated by |C</a:t>
            </a:r>
            <a:r>
              <a:rPr lang="en-US" altLang="zh-TW" sz="3413" i="1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TW" sz="3413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, D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|/|D|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srgbClr val="0563C1"/>
                </a:solidFill>
                <a:latin typeface="Calibri" panose="020F0502020204030204" pitchFamily="34" charset="0"/>
              </a:rPr>
              <a:t>Expected information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(entropy) needed to classify a tuple in D: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3413" kern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srgbClr val="0563C1"/>
                </a:solidFill>
                <a:latin typeface="Calibri" panose="020F0502020204030204" pitchFamily="34" charset="0"/>
              </a:rPr>
              <a:t>Information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needed (after using A to split D into v partitions) to classify D: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3413" kern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srgbClr val="0563C1"/>
                </a:solidFill>
                <a:latin typeface="Calibri" panose="020F0502020204030204" pitchFamily="34" charset="0"/>
              </a:rPr>
              <a:t>Information gained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by branching on attribute A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3413" kern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406928" y="4619412"/>
          <a:ext cx="4718756" cy="121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928" y="4619412"/>
                        <a:ext cx="4718756" cy="121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6285653" y="6177281"/>
          <a:ext cx="6394027" cy="135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" name="方程式" r:id="rId6" imgW="1892160" imgH="457200" progId="Equation.3">
                  <p:embed/>
                </p:oleObj>
              </mc:Choice>
              <mc:Fallback>
                <p:oleObj name="方程式" r:id="rId6" imgW="189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653" y="6177281"/>
                        <a:ext cx="6394027" cy="135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6152445" y="8286048"/>
          <a:ext cx="6527235" cy="76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445" y="8286048"/>
                        <a:ext cx="6527235" cy="763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16747" y="8050336"/>
            <a:ext cx="5285458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We’d like to </a:t>
            </a:r>
            <a:r>
              <a:rPr lang="en-US" altLang="zh-TW" sz="2560" kern="1200" dirty="0">
                <a:solidFill>
                  <a:srgbClr val="0070C0"/>
                </a:solidFill>
                <a:latin typeface="Tahoma" panose="020B0604030504040204" pitchFamily="34" charset="0"/>
              </a:rPr>
              <a:t>maximize</a:t>
            </a: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TW" sz="2560" b="1" i="1" kern="1200" dirty="0">
                <a:solidFill>
                  <a:srgbClr val="FF0000"/>
                </a:solidFill>
                <a:latin typeface="Tahoma" panose="020B0604030504040204" pitchFamily="34" charset="0"/>
              </a:rPr>
              <a:t>Gain(A)</a:t>
            </a: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, i.e., to </a:t>
            </a:r>
            <a:r>
              <a:rPr lang="en-US" altLang="zh-TW" sz="2560" kern="1200" dirty="0">
                <a:solidFill>
                  <a:srgbClr val="0070C0"/>
                </a:solidFill>
                <a:latin typeface="Tahoma" panose="020B0604030504040204" pitchFamily="34" charset="0"/>
              </a:rPr>
              <a:t>minimize</a:t>
            </a: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TW" sz="2560" b="1" i="1" kern="1200" dirty="0" err="1">
                <a:solidFill>
                  <a:srgbClr val="FF0000"/>
                </a:solidFill>
                <a:latin typeface="Tahoma" panose="020B0604030504040204" pitchFamily="34" charset="0"/>
              </a:rPr>
              <a:t>Info</a:t>
            </a:r>
            <a:r>
              <a:rPr lang="en-US" altLang="zh-TW" sz="2560" b="1" i="1" kern="12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  <a:r>
              <a:rPr lang="en-US" altLang="zh-TW" sz="2560" b="1" i="1" kern="1200" dirty="0">
                <a:solidFill>
                  <a:srgbClr val="FF0000"/>
                </a:solidFill>
                <a:latin typeface="Tahoma" panose="020B0604030504040204" pitchFamily="34" charset="0"/>
              </a:rPr>
              <a:t>(D)</a:t>
            </a: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, the information still required to finish classifying the tuples</a:t>
            </a:r>
            <a:endParaRPr lang="zh-TW" altLang="en-US" sz="2560" b="1" kern="12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5016137" y="8379707"/>
            <a:ext cx="1027935" cy="5241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 sz="2560" kern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647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6747"/>
            <a:ext cx="13004800" cy="1192107"/>
          </a:xfrm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solidFill>
                  <a:srgbClr val="121328"/>
                </a:solidFill>
                <a:ea typeface="新細明體" panose="02020500000000000000" pitchFamily="18" charset="-120"/>
              </a:rPr>
              <a:t>Decision Tree Induction: An Example</a:t>
            </a:r>
            <a:endParaRPr lang="en-US" altLang="zh-TW" sz="5120" b="1" i="1" dirty="0">
              <a:solidFill>
                <a:srgbClr val="121328"/>
              </a:solidFill>
              <a:ea typeface="新細明體" panose="02020500000000000000" pitchFamily="18" charset="-120"/>
            </a:endParaRP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09014" y="9211733"/>
            <a:ext cx="2709333" cy="5418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06FFE6-8E0A-4EE2-9766-97E14348049D}" type="slidenum">
              <a:rPr lang="en-US" altLang="zh-TW">
                <a:solidFill>
                  <a:prstClr val="black"/>
                </a:solidFill>
              </a:rPr>
              <a:pPr eaLnBrk="1" hangingPunct="1"/>
              <a:t>15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216748" y="1950720"/>
            <a:ext cx="7358098" cy="16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1300460" eaLnBrk="1" fontAlgn="base" hangingPunct="1">
              <a:spcBef>
                <a:spcPct val="0"/>
              </a:spcBef>
              <a:spcAft>
                <a:spcPct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Training data set: </a:t>
            </a:r>
            <a:b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</a:br>
            <a:r>
              <a:rPr lang="en-US" altLang="zh-TW" sz="3413" kern="1200" dirty="0" err="1">
                <a:solidFill>
                  <a:prstClr val="black"/>
                </a:solidFill>
                <a:latin typeface="Calibri" panose="020F0502020204030204" pitchFamily="34" charset="0"/>
              </a:rPr>
              <a:t>Buys_computer</a:t>
            </a:r>
            <a:endParaRPr lang="en-US" altLang="zh-TW" sz="3413" kern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l" defTabSz="1300460" eaLnBrk="1" fontAlgn="base" hangingPunct="1">
              <a:spcBef>
                <a:spcPct val="0"/>
              </a:spcBef>
              <a:spcAft>
                <a:spcPct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Resulting tree: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31" y="5417783"/>
            <a:ext cx="7100533" cy="4166400"/>
          </a:xfrm>
          <a:prstGeom prst="rect">
            <a:avLst/>
          </a:prstGeom>
        </p:spPr>
      </p:pic>
      <p:graphicFrame>
        <p:nvGraphicFramePr>
          <p:cNvPr id="32" name="Object 9"/>
          <p:cNvGraphicFramePr>
            <a:graphicFrameLocks/>
          </p:cNvGraphicFramePr>
          <p:nvPr/>
        </p:nvGraphicFramePr>
        <p:xfrm>
          <a:off x="4768427" y="1921370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工作表" r:id="rId5" imgW="7372138" imgH="4457700" progId="Excel.Sheet.8">
                  <p:embed/>
                </p:oleObj>
              </mc:Choice>
              <mc:Fallback>
                <p:oleObj name="工作表" r:id="rId5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427" y="1921370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0325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6747" y="433493"/>
            <a:ext cx="12462933" cy="866987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Attribute Selection: Information Gain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46B6C0-4052-4E8A-97AB-7641A63E9E74}" type="slidenum">
              <a:rPr lang="en-US" altLang="zh-TW">
                <a:solidFill>
                  <a:prstClr val="black"/>
                </a:solidFill>
              </a:rPr>
              <a:pPr eaLnBrk="1" hangingPunct="1"/>
              <a:t>16</a:t>
            </a:fld>
            <a:endParaRPr lang="en-US" altLang="zh-TW">
              <a:solidFill>
                <a:prstClr val="black"/>
              </a:solidFill>
            </a:endParaRPr>
          </a:p>
        </p:txBody>
      </p:sp>
      <p:graphicFrame>
        <p:nvGraphicFramePr>
          <p:cNvPr id="16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49852"/>
              </p:ext>
            </p:extLst>
          </p:nvPr>
        </p:nvGraphicFramePr>
        <p:xfrm>
          <a:off x="474785" y="1381276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7" name="工作表" r:id="rId4" imgW="7372138" imgH="4457700" progId="Excel.Sheet.8">
                  <p:embed/>
                </p:oleObj>
              </mc:Choice>
              <mc:Fallback>
                <p:oleObj name="工作表" r:id="rId4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85" y="1381276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85035"/>
              </p:ext>
            </p:extLst>
          </p:nvPr>
        </p:nvGraphicFramePr>
        <p:xfrm>
          <a:off x="698044" y="7209693"/>
          <a:ext cx="10484038" cy="114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"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44" y="7209693"/>
                        <a:ext cx="10484038" cy="1144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845062" y="2140102"/>
            <a:ext cx="4160126" cy="301218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Class P: </a:t>
            </a:r>
            <a:r>
              <a:rPr lang="en-US" altLang="zh-TW" sz="2844" dirty="0" err="1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Class N: </a:t>
            </a:r>
            <a:r>
              <a:rPr lang="en-US" altLang="zh-TW" sz="2844" dirty="0" err="1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 = “no”</a:t>
            </a:r>
            <a:endParaRPr lang="en-US" altLang="zh-TW" sz="2844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603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6747" y="433493"/>
            <a:ext cx="12462933" cy="866987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Attribute Selection: Information Gain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46B6C0-4052-4E8A-97AB-7641A63E9E74}" type="slidenum">
              <a:rPr lang="en-US" altLang="zh-TW">
                <a:solidFill>
                  <a:prstClr val="black"/>
                </a:solidFill>
              </a:rPr>
              <a:pPr eaLnBrk="1" hangingPunct="1"/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30869"/>
              </p:ext>
            </p:extLst>
          </p:nvPr>
        </p:nvGraphicFramePr>
        <p:xfrm>
          <a:off x="509954" y="1987060"/>
          <a:ext cx="6155346" cy="1911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工作表" r:id="rId4" imgW="4076658" imgH="1438148" progId="Excel.Sheet.8">
                  <p:embed/>
                </p:oleObj>
              </mc:Choice>
              <mc:Fallback>
                <p:oleObj name="工作表" r:id="rId4" imgW="4076658" imgH="143814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54" y="1987060"/>
                        <a:ext cx="6155346" cy="1911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98841" y="2140103"/>
            <a:ext cx="5906347" cy="100753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Class P: </a:t>
            </a:r>
            <a:r>
              <a:rPr lang="en-US" altLang="zh-TW" sz="2844" dirty="0" err="1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Class N: </a:t>
            </a:r>
            <a:r>
              <a:rPr lang="en-US" altLang="zh-TW" sz="2844" dirty="0" err="1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 = “no”</a:t>
            </a:r>
            <a:endParaRPr lang="en-US" altLang="zh-TW" sz="2844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1335" y="4340176"/>
                <a:ext cx="12038345" cy="504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dirty="0"/>
                  <a:t>=0.694</a:t>
                </a:r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dirty="0"/>
                  <a:t>: age=“youth” appears in 5 out of 14 samples, with 2 positive and 3 negative examples</a:t>
                </a:r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𝑎𝑔𝑒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=0.246</m:t>
                    </m:r>
                  </m:oMath>
                </a14:m>
                <a:endParaRPr lang="en-US" b="0" dirty="0"/>
              </a:p>
              <a:p>
                <a:pPr marL="571500" indent="-571500" algn="l">
                  <a:buFont typeface="Arial" charset="0"/>
                  <a:buChar char="•"/>
                </a:pPr>
                <a:r>
                  <a:rPr lang="en-US" dirty="0"/>
                  <a:t>Similarly, we can get</a:t>
                </a:r>
              </a:p>
              <a:p>
                <a:pPr marL="571500" lvl="1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𝑖𝑛𝑐𝑜𝑚𝑒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=0.029</m:t>
                    </m:r>
                  </m:oMath>
                </a14:m>
                <a:endParaRPr lang="en-US" b="0" dirty="0"/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𝑠𝑡𝑢𝑑𝑒𝑛𝑡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=0.</m:t>
                    </m:r>
                    <m:r>
                      <a:rPr lang="en-US" b="0" i="1" smtClean="0">
                        <a:latin typeface="Cambria Math" charset="0"/>
                      </a:rPr>
                      <m:t>151</m:t>
                    </m:r>
                  </m:oMath>
                </a14:m>
                <a:endParaRPr lang="en-US" dirty="0"/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𝑐𝑟𝑒𝑑𝑖𝑡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𝑟𝑎𝑡𝑖𝑛𝑔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=0.0</m:t>
                    </m:r>
                    <m:r>
                      <a:rPr lang="en-US" b="0" i="1" smtClean="0">
                        <a:latin typeface="Cambria Math" charset="0"/>
                      </a:rPr>
                      <m:t>48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5" y="4340176"/>
                <a:ext cx="12038345" cy="5044138"/>
              </a:xfrm>
              <a:prstGeom prst="rect">
                <a:avLst/>
              </a:prstGeom>
              <a:blipFill rotWithShape="0">
                <a:blip r:embed="rId7"/>
                <a:stretch>
                  <a:fillRect l="-1367" r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746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E9D3-7CC3-41FC-9A33-9F2018F494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7" y="325120"/>
            <a:ext cx="12571307" cy="85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0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of the following has a higher entropy?</a:t>
            </a:r>
          </a:p>
          <a:p>
            <a:pPr lvl="1"/>
            <a:r>
              <a:rPr lang="en-US" sz="3173" dirty="0"/>
              <a:t>(O,O,X,X) vs (O,O,X,X,X) vs (O,O,O)</a:t>
            </a:r>
          </a:p>
          <a:p>
            <a:r>
              <a:rPr lang="en-US" sz="3600" dirty="0"/>
              <a:t>Which attribute (A or B) will be selected by a decision tree classifier based on information gain?</a:t>
            </a:r>
          </a:p>
          <a:p>
            <a:pPr lvl="1"/>
            <a:endParaRPr lang="en-US" sz="3173" dirty="0"/>
          </a:p>
          <a:p>
            <a:pPr lvl="1"/>
            <a:endParaRPr lang="en-US" sz="3173" dirty="0"/>
          </a:p>
          <a:p>
            <a:pPr lvl="1"/>
            <a:endParaRPr lang="en-US" sz="3173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543942" y="4974371"/>
            <a:ext cx="4853846" cy="2346519"/>
            <a:chOff x="49249" y="4226560"/>
            <a:chExt cx="6146093" cy="2971236"/>
          </a:xfrm>
        </p:grpSpPr>
        <p:sp>
          <p:nvSpPr>
            <p:cNvPr id="38" name="矩形 32"/>
            <p:cNvSpPr/>
            <p:nvPr/>
          </p:nvSpPr>
          <p:spPr>
            <a:xfrm>
              <a:off x="2099734" y="4226560"/>
              <a:ext cx="2968978" cy="2050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39" name="橢圓 33"/>
            <p:cNvSpPr/>
            <p:nvPr/>
          </p:nvSpPr>
          <p:spPr>
            <a:xfrm>
              <a:off x="2302933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0" name="橢圓 34"/>
            <p:cNvSpPr/>
            <p:nvPr/>
          </p:nvSpPr>
          <p:spPr>
            <a:xfrm>
              <a:off x="3327964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1" name="橢圓 35"/>
            <p:cNvSpPr/>
            <p:nvPr/>
          </p:nvSpPr>
          <p:spPr>
            <a:xfrm>
              <a:off x="2302933" y="5353192"/>
              <a:ext cx="614116" cy="61637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2" name="橢圓 36"/>
            <p:cNvSpPr/>
            <p:nvPr/>
          </p:nvSpPr>
          <p:spPr>
            <a:xfrm>
              <a:off x="3327964" y="5353192"/>
              <a:ext cx="614116" cy="61637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3" name="橢圓 37"/>
            <p:cNvSpPr/>
            <p:nvPr/>
          </p:nvSpPr>
          <p:spPr>
            <a:xfrm>
              <a:off x="4249138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cxnSp>
          <p:nvCxnSpPr>
            <p:cNvPr id="44" name="直線接點 51"/>
            <p:cNvCxnSpPr/>
            <p:nvPr/>
          </p:nvCxnSpPr>
          <p:spPr>
            <a:xfrm flipH="1">
              <a:off x="1688819" y="6276623"/>
              <a:ext cx="1894276" cy="2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53"/>
            <p:cNvCxnSpPr/>
            <p:nvPr/>
          </p:nvCxnSpPr>
          <p:spPr>
            <a:xfrm>
              <a:off x="3583095" y="6276623"/>
              <a:ext cx="1691075" cy="2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56"/>
            <p:cNvSpPr/>
            <p:nvPr/>
          </p:nvSpPr>
          <p:spPr>
            <a:xfrm>
              <a:off x="973103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7" name="橢圓 57"/>
            <p:cNvSpPr/>
            <p:nvPr/>
          </p:nvSpPr>
          <p:spPr>
            <a:xfrm>
              <a:off x="1790419" y="6583680"/>
              <a:ext cx="616373" cy="6141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8" name="橢圓 58"/>
            <p:cNvSpPr/>
            <p:nvPr/>
          </p:nvSpPr>
          <p:spPr>
            <a:xfrm>
              <a:off x="3942080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9" name="橢圓 59"/>
            <p:cNvSpPr/>
            <p:nvPr/>
          </p:nvSpPr>
          <p:spPr>
            <a:xfrm>
              <a:off x="4761654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0" name="橢圓 60"/>
            <p:cNvSpPr/>
            <p:nvPr/>
          </p:nvSpPr>
          <p:spPr>
            <a:xfrm>
              <a:off x="5581226" y="6583680"/>
              <a:ext cx="614116" cy="6141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1" name="文字方塊 1"/>
            <p:cNvSpPr txBox="1"/>
            <p:nvPr/>
          </p:nvSpPr>
          <p:spPr>
            <a:xfrm>
              <a:off x="49249" y="5143219"/>
              <a:ext cx="2136282" cy="88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560" b="1" kern="1200" dirty="0">
                  <a:solidFill>
                    <a:srgbClr val="FF0000"/>
                  </a:solidFill>
                  <a:latin typeface="Tahoma" panose="020B0604030504040204" pitchFamily="34" charset="0"/>
                </a:rPr>
                <a:t>Split on Attribute A</a:t>
              </a:r>
              <a:endParaRPr lang="zh-TW" altLang="en-US" sz="2560" b="1" kern="1200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91351" y="4974371"/>
            <a:ext cx="4923387" cy="2346519"/>
            <a:chOff x="6911059" y="4226560"/>
            <a:chExt cx="6234148" cy="2971236"/>
          </a:xfrm>
        </p:grpSpPr>
        <p:sp>
          <p:nvSpPr>
            <p:cNvPr id="53" name="矩形 44"/>
            <p:cNvSpPr/>
            <p:nvPr/>
          </p:nvSpPr>
          <p:spPr>
            <a:xfrm>
              <a:off x="7936090" y="4226560"/>
              <a:ext cx="2968977" cy="2050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4" name="橢圓 45"/>
            <p:cNvSpPr/>
            <p:nvPr/>
          </p:nvSpPr>
          <p:spPr>
            <a:xfrm>
              <a:off x="8141546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5" name="橢圓 46"/>
            <p:cNvSpPr/>
            <p:nvPr/>
          </p:nvSpPr>
          <p:spPr>
            <a:xfrm>
              <a:off x="9164320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6" name="橢圓 47"/>
            <p:cNvSpPr/>
            <p:nvPr/>
          </p:nvSpPr>
          <p:spPr>
            <a:xfrm>
              <a:off x="8141546" y="5353192"/>
              <a:ext cx="614116" cy="61637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7" name="橢圓 48"/>
            <p:cNvSpPr/>
            <p:nvPr/>
          </p:nvSpPr>
          <p:spPr>
            <a:xfrm>
              <a:off x="9164320" y="5353192"/>
              <a:ext cx="614116" cy="61637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8" name="橢圓 49"/>
            <p:cNvSpPr/>
            <p:nvPr/>
          </p:nvSpPr>
          <p:spPr>
            <a:xfrm>
              <a:off x="10087751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cxnSp>
          <p:nvCxnSpPr>
            <p:cNvPr id="59" name="直線接點 54"/>
            <p:cNvCxnSpPr/>
            <p:nvPr/>
          </p:nvCxnSpPr>
          <p:spPr>
            <a:xfrm flipH="1">
              <a:off x="7629032" y="6276623"/>
              <a:ext cx="1894275" cy="2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5"/>
            <p:cNvCxnSpPr/>
            <p:nvPr/>
          </p:nvCxnSpPr>
          <p:spPr>
            <a:xfrm>
              <a:off x="9523307" y="6276623"/>
              <a:ext cx="1691076" cy="2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橢圓 61"/>
            <p:cNvSpPr/>
            <p:nvPr/>
          </p:nvSpPr>
          <p:spPr>
            <a:xfrm>
              <a:off x="6911059" y="6583680"/>
              <a:ext cx="616373" cy="6141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2" name="橢圓 62"/>
            <p:cNvSpPr/>
            <p:nvPr/>
          </p:nvSpPr>
          <p:spPr>
            <a:xfrm>
              <a:off x="7730631" y="6583680"/>
              <a:ext cx="614116" cy="6141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3" name="橢圓 63"/>
            <p:cNvSpPr/>
            <p:nvPr/>
          </p:nvSpPr>
          <p:spPr>
            <a:xfrm>
              <a:off x="9882294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4" name="橢圓 64"/>
            <p:cNvSpPr/>
            <p:nvPr/>
          </p:nvSpPr>
          <p:spPr>
            <a:xfrm>
              <a:off x="10701866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5" name="橢圓 65"/>
            <p:cNvSpPr/>
            <p:nvPr/>
          </p:nvSpPr>
          <p:spPr>
            <a:xfrm>
              <a:off x="11521440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6" name="文字方塊 38"/>
            <p:cNvSpPr txBox="1"/>
            <p:nvPr/>
          </p:nvSpPr>
          <p:spPr>
            <a:xfrm>
              <a:off x="11008925" y="5195360"/>
              <a:ext cx="2136282" cy="88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560" b="1" kern="1200" dirty="0">
                  <a:solidFill>
                    <a:srgbClr val="FF0000"/>
                  </a:solidFill>
                  <a:latin typeface="Tahoma" panose="020B0604030504040204" pitchFamily="34" charset="0"/>
                </a:rPr>
                <a:t>Split on Attribute B</a:t>
              </a:r>
              <a:endParaRPr lang="zh-TW" altLang="en-US" sz="2560" b="1" kern="1200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8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704" y="63465"/>
            <a:ext cx="6554328" cy="1106628"/>
          </a:xfrm>
        </p:spPr>
        <p:txBody>
          <a:bodyPr>
            <a:normAutofit/>
          </a:bodyPr>
          <a:lstStyle/>
          <a:p>
            <a:r>
              <a:rPr lang="en-US" altLang="zh-TW" dirty="0"/>
              <a:t>Decision Tree (1/2)</a:t>
            </a:r>
            <a:endParaRPr lang="zh-TW" altLang="en-US" dirty="0"/>
          </a:p>
        </p:txBody>
      </p:sp>
      <p:pic>
        <p:nvPicPr>
          <p:cNvPr id="6" name="內容版面配置區 5" descr="00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4597" y="2521338"/>
            <a:ext cx="11165636" cy="2969930"/>
          </a:xfrm>
        </p:spPr>
      </p:pic>
      <p:sp>
        <p:nvSpPr>
          <p:cNvPr id="9" name="右大括弧 8"/>
          <p:cNvSpPr/>
          <p:nvPr/>
        </p:nvSpPr>
        <p:spPr>
          <a:xfrm rot="16200000">
            <a:off x="10138004" y="1446020"/>
            <a:ext cx="409646" cy="1740993"/>
          </a:xfrm>
          <a:prstGeom prst="rightBrace">
            <a:avLst>
              <a:gd name="adj1" fmla="val 512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black"/>
              </a:solidFill>
            </a:endParaRPr>
          </a:p>
        </p:txBody>
      </p:sp>
      <p:sp>
        <p:nvSpPr>
          <p:cNvPr id="10" name="右大括弧 9"/>
          <p:cNvSpPr/>
          <p:nvPr/>
        </p:nvSpPr>
        <p:spPr>
          <a:xfrm rot="16200000">
            <a:off x="4658995" y="-1165471"/>
            <a:ext cx="409646" cy="6963974"/>
          </a:xfrm>
          <a:prstGeom prst="rightBrace">
            <a:avLst>
              <a:gd name="adj1" fmla="val 512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96299" y="1804460"/>
            <a:ext cx="29699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feature vector (</a:t>
            </a:r>
            <a:r>
              <a:rPr lang="en-US" altLang="zh-TW" sz="2560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altLang="zh-TW" sz="2560" kern="1200" baseline="-25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TW" sz="2560" kern="1200" dirty="0">
                <a:solidFill>
                  <a:prstClr val="black"/>
                </a:solidFill>
              </a:rPr>
              <a:t>)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062684" y="1599637"/>
            <a:ext cx="29699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560" kern="1200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560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+1:Yes, -1: No</a:t>
            </a:r>
            <a:endParaRPr lang="zh-TW" altLang="en-US" sz="2560" kern="1200" baseline="-25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圖片 12" descr="00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9065" y="6150187"/>
            <a:ext cx="5472853" cy="3603413"/>
          </a:xfrm>
          <a:prstGeom prst="rect">
            <a:avLst/>
          </a:prstGeom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767363" y="1087580"/>
            <a:ext cx="4506101" cy="819290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3982" kern="1200" dirty="0">
                <a:solidFill>
                  <a:prstClr val="black"/>
                </a:solidFill>
              </a:rPr>
              <a:t>Training set</a:t>
            </a:r>
            <a:endParaRPr lang="zh-TW" altLang="en-US" sz="3982" kern="1200" dirty="0">
              <a:solidFill>
                <a:prstClr val="black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767363" y="5388857"/>
            <a:ext cx="8397733" cy="819290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3982" kern="1200" dirty="0">
                <a:solidFill>
                  <a:prstClr val="black"/>
                </a:solidFill>
              </a:rPr>
              <a:t>Learned decision tree</a:t>
            </a:r>
            <a:endParaRPr lang="zh-TW" altLang="en-US" sz="3982" kern="1200" dirty="0">
              <a:solidFill>
                <a:prstClr val="black"/>
              </a:solidFill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7628925" y="7539496"/>
            <a:ext cx="4813335" cy="1638582"/>
          </a:xfrm>
          <a:prstGeom prst="rect">
            <a:avLst/>
          </a:prstGeom>
        </p:spPr>
        <p:txBody>
          <a:bodyPr vert="horz" lIns="130048" tIns="65024" rIns="130048" bIns="65024" rtlCol="0">
            <a:no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3413" kern="1200" dirty="0">
                <a:solidFill>
                  <a:prstClr val="black"/>
                </a:solidFill>
              </a:rPr>
              <a:t>[Note] </a:t>
            </a:r>
          </a:p>
          <a:p>
            <a:pPr marL="51199" algn="l" defTabSz="1300460" hangingPunct="1">
              <a:spcBef>
                <a:spcPct val="20000"/>
              </a:spcBef>
              <a:defRPr/>
            </a:pPr>
            <a:r>
              <a:rPr lang="en-US" altLang="zh-TW" sz="3413" kern="1200" dirty="0">
                <a:solidFill>
                  <a:prstClr val="black"/>
                </a:solidFill>
              </a:rPr>
              <a:t>Only one feature will be involved at a node</a:t>
            </a:r>
            <a:endParaRPr lang="zh-TW" altLang="en-US" sz="3413" kern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2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33494" y="541867"/>
            <a:ext cx="12137813" cy="866987"/>
          </a:xfrm>
        </p:spPr>
        <p:txBody>
          <a:bodyPr/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Gain Ratio for Attribute Selection (C4.5)</a:t>
            </a:r>
            <a:endParaRPr lang="en-US" altLang="zh-TW" sz="5120" b="1" i="1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433493" y="1408853"/>
            <a:ext cx="12029440" cy="7802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413" dirty="0">
                <a:ea typeface="新細明體" panose="02020500000000000000" pitchFamily="18" charset="-120"/>
              </a:rPr>
              <a:t>Information gain measure is </a:t>
            </a:r>
            <a:r>
              <a:rPr lang="en-US" altLang="zh-TW" sz="3413" dirty="0">
                <a:solidFill>
                  <a:srgbClr val="FF0000"/>
                </a:solidFill>
                <a:ea typeface="新細明體" panose="02020500000000000000" pitchFamily="18" charset="-120"/>
              </a:rPr>
              <a:t>biased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towards attributes with a large number of values</a:t>
            </a:r>
          </a:p>
          <a:p>
            <a:pPr lvl="1"/>
            <a:r>
              <a:rPr lang="en-US" altLang="zh-TW" sz="2702" dirty="0">
                <a:ea typeface="新細明體" panose="02020500000000000000" pitchFamily="18" charset="-120"/>
              </a:rPr>
              <a:t>E.g., </a:t>
            </a:r>
            <a:r>
              <a:rPr lang="en-US" altLang="zh-TW" sz="2702" dirty="0">
                <a:solidFill>
                  <a:srgbClr val="0070C0"/>
                </a:solidFill>
                <a:ea typeface="新細明體" panose="02020500000000000000" pitchFamily="18" charset="-120"/>
              </a:rPr>
              <a:t>unique </a:t>
            </a:r>
            <a:r>
              <a:rPr lang="en-US" altLang="zh-TW" sz="2702" dirty="0" err="1">
                <a:solidFill>
                  <a:srgbClr val="0070C0"/>
                </a:solidFill>
                <a:ea typeface="新細明體" panose="02020500000000000000" pitchFamily="18" charset="-120"/>
              </a:rPr>
              <a:t>pID</a:t>
            </a:r>
            <a:r>
              <a:rPr lang="en-US" altLang="zh-TW" sz="2702" dirty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702" dirty="0">
                <a:ea typeface="新細明體" panose="02020500000000000000" pitchFamily="18" charset="-120"/>
              </a:rPr>
              <a:t>-&gt; split on </a:t>
            </a:r>
            <a:r>
              <a:rPr lang="en-US" altLang="zh-TW" sz="2702" dirty="0" err="1">
                <a:ea typeface="新細明體" panose="02020500000000000000" pitchFamily="18" charset="-120"/>
              </a:rPr>
              <a:t>pID</a:t>
            </a:r>
            <a:r>
              <a:rPr lang="en-US" altLang="zh-TW" sz="2702" dirty="0">
                <a:ea typeface="新細明體" panose="02020500000000000000" pitchFamily="18" charset="-120"/>
              </a:rPr>
              <a:t> results in large number of partitions, </a:t>
            </a:r>
            <a:r>
              <a:rPr lang="en-US" altLang="zh-TW" sz="2702" dirty="0">
                <a:solidFill>
                  <a:srgbClr val="0070C0"/>
                </a:solidFill>
                <a:ea typeface="新細明體" panose="02020500000000000000" pitchFamily="18" charset="-120"/>
              </a:rPr>
              <a:t>each containing just one tuple </a:t>
            </a:r>
            <a:r>
              <a:rPr lang="en-US" altLang="zh-TW" sz="2702" dirty="0">
                <a:ea typeface="新細明體" panose="02020500000000000000" pitchFamily="18" charset="-120"/>
              </a:rPr>
              <a:t>=&gt; </a:t>
            </a:r>
            <a:r>
              <a:rPr lang="en-US" altLang="zh-TW" sz="2702" dirty="0">
                <a:solidFill>
                  <a:srgbClr val="FF0000"/>
                </a:solidFill>
                <a:ea typeface="新細明體" panose="02020500000000000000" pitchFamily="18" charset="-120"/>
              </a:rPr>
              <a:t>each partition is pure </a:t>
            </a:r>
            <a:br>
              <a:rPr lang="en-US" altLang="zh-TW" sz="2702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702" dirty="0">
                <a:ea typeface="新細明體" panose="02020500000000000000" pitchFamily="18" charset="-120"/>
              </a:rPr>
              <a:t>=&gt; information required to classify this partition would be </a:t>
            </a:r>
            <a:r>
              <a:rPr lang="en-US" altLang="zh-TW" sz="2702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Info</a:t>
            </a:r>
            <a:r>
              <a:rPr lang="en-US" altLang="zh-TW" sz="2702" b="1" i="1" baseline="-25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pID</a:t>
            </a:r>
            <a:r>
              <a:rPr lang="en-US" altLang="zh-TW" sz="2702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(D)=0</a:t>
            </a:r>
            <a:r>
              <a:rPr lang="en-US" altLang="zh-TW" sz="2702" dirty="0">
                <a:ea typeface="新細明體" panose="02020500000000000000" pitchFamily="18" charset="-120"/>
              </a:rPr>
              <a:t>, </a:t>
            </a:r>
            <a:br>
              <a:rPr lang="en-US" altLang="zh-TW" sz="2702" dirty="0">
                <a:ea typeface="新細明體" panose="02020500000000000000" pitchFamily="18" charset="-120"/>
              </a:rPr>
            </a:br>
            <a:r>
              <a:rPr lang="en-US" altLang="zh-TW" sz="2702" dirty="0">
                <a:ea typeface="新細明體" panose="02020500000000000000" pitchFamily="18" charset="-120"/>
              </a:rPr>
              <a:t>i.e., the </a:t>
            </a:r>
            <a:r>
              <a:rPr lang="en-US" altLang="zh-TW" sz="2702" dirty="0">
                <a:solidFill>
                  <a:srgbClr val="FF0000"/>
                </a:solidFill>
                <a:ea typeface="新細明體" panose="02020500000000000000" pitchFamily="18" charset="-120"/>
              </a:rPr>
              <a:t>information gain is maximal</a:t>
            </a:r>
            <a:r>
              <a:rPr lang="en-US" altLang="zh-TW" sz="2702" dirty="0">
                <a:ea typeface="新細明體" panose="02020500000000000000" pitchFamily="18" charset="-120"/>
              </a:rPr>
              <a:t>!!</a:t>
            </a:r>
            <a:endParaRPr lang="en-US" altLang="zh-TW" sz="3413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3413" dirty="0">
                <a:ea typeface="新細明體" panose="02020500000000000000" pitchFamily="18" charset="-120"/>
              </a:rPr>
              <a:t>C4.5 (a successor of ID3) uses gain ratio to overcome the problem (</a:t>
            </a:r>
            <a:r>
              <a:rPr lang="en-US" altLang="zh-TW" sz="3413" dirty="0">
                <a:solidFill>
                  <a:srgbClr val="FF0000"/>
                </a:solidFill>
                <a:ea typeface="新細明體" panose="02020500000000000000" pitchFamily="18" charset="-120"/>
              </a:rPr>
              <a:t>normalization</a:t>
            </a:r>
            <a:r>
              <a:rPr lang="en-US" altLang="zh-TW" sz="3413" dirty="0">
                <a:ea typeface="新細明體" panose="02020500000000000000" pitchFamily="18" charset="-120"/>
              </a:rPr>
              <a:t> to information gain)</a:t>
            </a:r>
          </a:p>
          <a:p>
            <a:pPr eaLnBrk="1" hangingPunct="1"/>
            <a:endParaRPr lang="en-US" altLang="zh-TW" sz="3413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3413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3413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3413" dirty="0" err="1">
                <a:ea typeface="新細明體" panose="02020500000000000000" pitchFamily="18" charset="-120"/>
              </a:rPr>
              <a:t>GainRatio</a:t>
            </a:r>
            <a:r>
              <a:rPr lang="en-US" altLang="zh-TW" sz="3413" dirty="0">
                <a:ea typeface="新細明體" panose="02020500000000000000" pitchFamily="18" charset="-120"/>
              </a:rPr>
              <a:t>(A) = Gain(A)/</a:t>
            </a:r>
            <a:r>
              <a:rPr lang="en-US" altLang="zh-TW" sz="3413" dirty="0" err="1">
                <a:ea typeface="新細明體" panose="02020500000000000000" pitchFamily="18" charset="-120"/>
              </a:rPr>
              <a:t>SplitInfo</a:t>
            </a:r>
            <a:r>
              <a:rPr lang="en-US" altLang="zh-TW" sz="3413" dirty="0">
                <a:ea typeface="新細明體" panose="02020500000000000000" pitchFamily="18" charset="-120"/>
              </a:rPr>
              <a:t>(A)</a:t>
            </a:r>
          </a:p>
          <a:p>
            <a:pPr eaLnBrk="1" hangingPunct="1"/>
            <a:r>
              <a:rPr lang="en-US" altLang="zh-TW" sz="3413" dirty="0">
                <a:ea typeface="新細明體" panose="02020500000000000000" pitchFamily="18" charset="-120"/>
              </a:rPr>
              <a:t>The attribute with the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maximum gain ratio </a:t>
            </a:r>
            <a:r>
              <a:rPr lang="en-US" altLang="zh-TW" sz="3413" dirty="0">
                <a:ea typeface="新細明體" panose="02020500000000000000" pitchFamily="18" charset="-120"/>
              </a:rPr>
              <a:t>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28926338"/>
              </p:ext>
            </p:extLst>
          </p:nvPr>
        </p:nvGraphicFramePr>
        <p:xfrm>
          <a:off x="2954433" y="5164279"/>
          <a:ext cx="6177280" cy="1183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433" y="5164279"/>
                        <a:ext cx="6177280" cy="1183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403E71-75C1-4FA6-97DA-C8F0D2BEB09E}" type="slidenum">
              <a:rPr lang="en-US" altLang="zh-TW">
                <a:solidFill>
                  <a:prstClr val="black"/>
                </a:solidFill>
              </a:rPr>
              <a:pPr eaLnBrk="1" hangingPunct="1"/>
              <a:t>20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85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ea typeface="新細明體" panose="02020500000000000000" pitchFamily="18" charset="-120"/>
              </a:rPr>
              <a:t>Example of Gain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33493" y="6727209"/>
                <a:ext cx="12262599" cy="24845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𝑆𝑝𝑙𝑖𝑡𝐼𝑛𝑓𝑜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𝑖𝑛𝑐𝑜𝑚𝑒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−</m:t>
                    </m:r>
                  </m:oMath>
                </a14:m>
                <a:r>
                  <a:rPr lang="bg-BG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≈1.557</m:t>
                    </m:r>
                  </m:oMath>
                </a14:m>
                <a:endParaRPr lang="en-US" dirty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𝐺𝑎𝑖𝑛𝑅𝑎𝑡𝑖𝑜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𝐺𝑎𝑖𝑛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𝑖𝑛𝑐𝑜𝑚𝑒</m:t>
                            </m:r>
                          </m:e>
                        </m:d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𝑆𝑝𝑙𝑖𝑡𝐼𝑛𝑓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0.029</m:t>
                        </m:r>
                      </m:num>
                      <m:den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1.557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≈0.019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3493" y="6727209"/>
                <a:ext cx="12262599" cy="2484524"/>
              </a:xfrm>
              <a:blipFill>
                <a:blip r:embed="rId3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15D45-4C20-407A-92AA-B33056E0E2D5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270043"/>
              </p:ext>
            </p:extLst>
          </p:nvPr>
        </p:nvGraphicFramePr>
        <p:xfrm>
          <a:off x="439615" y="1381276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工作表" r:id="rId4" imgW="7372138" imgH="4457700" progId="Excel.Sheet.8">
                  <p:embed/>
                </p:oleObj>
              </mc:Choice>
              <mc:Fallback>
                <p:oleObj name="工作表" r:id="rId4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5" y="1381276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46588" y="4044462"/>
            <a:ext cx="4150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# income=high: 4</a:t>
            </a:r>
          </a:p>
          <a:p>
            <a:pPr algn="l"/>
            <a:r>
              <a:rPr lang="en-US" dirty="0">
                <a:solidFill>
                  <a:schemeClr val="accent5"/>
                </a:solidFill>
              </a:rPr>
              <a:t># income=medium: 6</a:t>
            </a:r>
          </a:p>
          <a:p>
            <a:pPr algn="l"/>
            <a:r>
              <a:rPr lang="en-US" dirty="0">
                <a:solidFill>
                  <a:schemeClr val="accent6"/>
                </a:solidFill>
              </a:rPr>
              <a:t># income=low: 4</a:t>
            </a:r>
          </a:p>
        </p:txBody>
      </p:sp>
    </p:spTree>
    <p:extLst>
      <p:ext uri="{BB962C8B-B14F-4D97-AF65-F5344CB8AC3E}">
        <p14:creationId xmlns:p14="http://schemas.microsoft.com/office/powerpoint/2010/main" val="10328015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Given students’ ID, height, weight, and gender as the training data, you are asked to build a decision tree classifier to predict a student’s gender based on her/his ID, height, and weight</a:t>
            </a:r>
          </a:p>
          <a:p>
            <a:pPr lvl="1"/>
            <a:r>
              <a:rPr lang="en-US" sz="3200" dirty="0"/>
              <a:t>Which attribute (ID, height, or weight) is likely to be selected first if you use information gain as the attribute selection method?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5D45-4C20-407A-92AA-B33056E0E2D5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916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Gini Index (CART, IBM </a:t>
            </a:r>
            <a:r>
              <a:rPr lang="en-US" altLang="zh-TW" sz="5120" b="1" dirty="0" err="1">
                <a:ea typeface="新細明體" panose="02020500000000000000" pitchFamily="18" charset="-120"/>
              </a:rPr>
              <a:t>IntelligentMiner</a:t>
            </a:r>
            <a:r>
              <a:rPr lang="en-US" altLang="zh-TW" sz="5120" b="1" dirty="0">
                <a:ea typeface="新細明體" panose="02020500000000000000" pitchFamily="18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1027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3494" y="2023292"/>
                <a:ext cx="12137813" cy="7261013"/>
              </a:xfrm>
              <a:noFill/>
            </p:spPr>
            <p:txBody>
              <a:bodyPr vert="horz" lIns="130951" tIns="65476" rIns="130951" bIns="65476" rtlCol="0">
                <a:normAutofit fontScale="92500" lnSpcReduction="20000"/>
              </a:bodyPr>
              <a:lstStyle/>
              <a:p>
                <a:pPr>
                  <a:spcBef>
                    <a:spcPts val="1707"/>
                  </a:spcBef>
                  <a:spcAft>
                    <a:spcPts val="284"/>
                  </a:spcAft>
                </a:pPr>
                <a:r>
                  <a:rPr lang="en-US" altLang="zh-TW" sz="3413" dirty="0">
                    <a:ea typeface="新細明體" panose="02020500000000000000" pitchFamily="18" charset="-120"/>
                  </a:rPr>
                  <a:t>If a data set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 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contains examples from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classes, impurity measure is calculated by Gini index,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Gini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) </a:t>
                </a:r>
                <a:br>
                  <a:rPr lang="en-US" altLang="zh-TW" sz="3413" dirty="0"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r>
                      <a:rPr lang="en-US" altLang="zh-TW" sz="3413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sz="3413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  <m:sup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SupPr>
                          <m:e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3413" dirty="0">
                  <a:ea typeface="新細明體" panose="02020500000000000000" pitchFamily="18" charset="-120"/>
                </a:endParaRPr>
              </a:p>
              <a:p>
                <a:pPr>
                  <a:spcBef>
                    <a:spcPts val="1707"/>
                  </a:spcBef>
                  <a:spcAft>
                    <a:spcPts val="284"/>
                  </a:spcAft>
                  <a:buNone/>
                </a:pPr>
                <a:r>
                  <a:rPr lang="en-US" altLang="zh-TW" sz="3413" dirty="0">
                    <a:ea typeface="新細明體" panose="02020500000000000000" pitchFamily="18" charset="-120"/>
                  </a:rPr>
                  <a:t>    	where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p</a:t>
                </a:r>
                <a:r>
                  <a:rPr lang="en-US" altLang="zh-TW" sz="3413" i="1" baseline="-25000" dirty="0">
                    <a:ea typeface="新細明體" panose="02020500000000000000" pitchFamily="18" charset="-120"/>
                  </a:rPr>
                  <a:t>i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is the probability of class C</a:t>
                </a:r>
                <a:r>
                  <a:rPr lang="en-US" altLang="zh-TW" sz="3413" i="1" baseline="-25000" dirty="0">
                    <a:ea typeface="新細明體" panose="02020500000000000000" pitchFamily="18" charset="-120"/>
                  </a:rPr>
                  <a:t>i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D,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estimated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|</m:t>
                            </m:r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</m:t>
                            </m:r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|</m:t>
                        </m:r>
                      </m:num>
                      <m:den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|</m:t>
                        </m:r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|</m:t>
                        </m:r>
                      </m:den>
                    </m:f>
                  </m:oMath>
                </a14:m>
                <a:endParaRPr lang="en-US" altLang="zh-TW" sz="3413" dirty="0">
                  <a:ea typeface="新細明體" panose="02020500000000000000" pitchFamily="18" charset="-120"/>
                </a:endParaRPr>
              </a:p>
              <a:p>
                <a:pPr>
                  <a:spcBef>
                    <a:spcPts val="1707"/>
                  </a:spcBef>
                  <a:spcAft>
                    <a:spcPts val="284"/>
                  </a:spcAft>
                </a:pPr>
                <a:r>
                  <a:rPr lang="en-US" altLang="zh-TW" sz="3413" dirty="0">
                    <a:ea typeface="新細明體" panose="02020500000000000000" pitchFamily="18" charset="-120"/>
                  </a:rPr>
                  <a:t>If a data set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 is split on A into subsets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</a:t>
                </a:r>
                <a:r>
                  <a:rPr lang="en-US" altLang="zh-TW" sz="3413" i="1" baseline="-25000" dirty="0">
                    <a:ea typeface="新細明體" panose="02020500000000000000" pitchFamily="18" charset="-120"/>
                  </a:rPr>
                  <a:t>i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, the </a:t>
                </a:r>
                <a:r>
                  <a:rPr lang="en-US" altLang="zh-TW" sz="3413" i="1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Gini</a:t>
                </a:r>
                <a:r>
                  <a:rPr lang="en-US" altLang="zh-TW" sz="3413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TW" sz="3413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 given the split on A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is:</a:t>
                </a:r>
              </a:p>
              <a:p>
                <a:pPr marL="0" indent="0" algn="ctr">
                  <a:spcBef>
                    <a:spcPts val="1707"/>
                  </a:spcBef>
                  <a:spcAft>
                    <a:spcPts val="28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𝐷</m:t>
                          </m:r>
                        </m:e>
                      </m:d>
                      <m:r>
                        <a:rPr lang="en-US" altLang="zh-TW" sz="3413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3413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413" b="0" i="1" smtClean="0">
                              <a:latin typeface="Cambria Math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3413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413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413" i="1"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413" i="1"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3413" i="1">
                                          <a:latin typeface="Cambria Math" charset="0"/>
                                          <a:ea typeface="新細明體" panose="02020500000000000000" pitchFamily="18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413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413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𝐺𝑖𝑛𝑖</m:t>
                          </m:r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413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413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3413" i="1">
                                  <a:latin typeface="Cambria Math" charset="0"/>
                                  <a:ea typeface="新細明體" panose="02020500000000000000" pitchFamily="18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pPr>
                  <a:spcBef>
                    <a:spcPts val="1707"/>
                  </a:spcBef>
                  <a:spcAft>
                    <a:spcPts val="284"/>
                  </a:spcAft>
                </a:pPr>
                <a:r>
                  <a:rPr lang="en-US" altLang="zh-TW" sz="3413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Reduction in Impurity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: </a:t>
                </a:r>
              </a:p>
              <a:p>
                <a:pPr marL="0" indent="0">
                  <a:spcBef>
                    <a:spcPts val="1707"/>
                  </a:spcBef>
                  <a:spcAft>
                    <a:spcPts val="28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3413" dirty="0">
                  <a:ea typeface="新細明體" panose="02020500000000000000" pitchFamily="18" charset="-120"/>
                </a:endParaRPr>
              </a:p>
              <a:p>
                <a:pPr>
                  <a:spcBef>
                    <a:spcPts val="1707"/>
                  </a:spcBef>
                  <a:spcAft>
                    <a:spcPts val="284"/>
                  </a:spcAft>
                </a:pPr>
                <a:r>
                  <a:rPr lang="en-US" altLang="zh-TW" sz="3413" dirty="0">
                    <a:ea typeface="新細明體" panose="02020500000000000000" pitchFamily="18" charset="-120"/>
                  </a:rPr>
                  <a:t>The attribute provides the largest reduction in impurity, i.e., </a:t>
                </a:r>
                <a:r>
                  <a:rPr lang="en-US" altLang="zh-TW" sz="3413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maximized </a:t>
                </a:r>
                <a14:m>
                  <m:oMath xmlns:m="http://schemas.openxmlformats.org/officeDocument/2006/math">
                    <m:r>
                      <a:rPr lang="en-US" altLang="zh-TW" sz="3413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3413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sz="3413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413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3413" dirty="0">
                    <a:ea typeface="新細明體" panose="02020500000000000000" pitchFamily="18" charset="-120"/>
                  </a:rPr>
                  <a:t>, is chosen to split the node (</a:t>
                </a:r>
                <a:r>
                  <a:rPr lang="en-US" altLang="zh-TW" sz="3413" i="1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need to enumerate all the possible cut-point for each attribute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19460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3494" y="2023292"/>
                <a:ext cx="12137813" cy="7261013"/>
              </a:xfrm>
              <a:blipFill rotWithShape="0">
                <a:blip r:embed="rId3"/>
                <a:stretch>
                  <a:fillRect l="-804"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0B317A-F141-4B61-9AAC-1C220E0A545B}" type="slidenum">
              <a:rPr lang="en-US" altLang="zh-TW">
                <a:solidFill>
                  <a:prstClr val="black"/>
                </a:solidFill>
              </a:rPr>
              <a:pPr eaLnBrk="1" hangingPunct="1"/>
              <a:t>23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375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3494" y="541867"/>
            <a:ext cx="11950418" cy="86698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ea typeface="新細明體" panose="02020500000000000000" pitchFamily="18" charset="-120"/>
              </a:rPr>
              <a:t>Example of Gini index</a:t>
            </a:r>
            <a:endParaRPr lang="en-US" dirty="0"/>
          </a:p>
        </p:txBody>
      </p:sp>
      <p:graphicFrame>
        <p:nvGraphicFramePr>
          <p:cNvPr id="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09689"/>
              </p:ext>
            </p:extLst>
          </p:nvPr>
        </p:nvGraphicFramePr>
        <p:xfrm>
          <a:off x="246180" y="1381276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工作表" r:id="rId3" imgW="7372138" imgH="4457700" progId="Excel.Sheet.8">
                  <p:embed/>
                </p:oleObj>
              </mc:Choice>
              <mc:Fallback>
                <p:oleObj name="工作表" r:id="rId3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80" y="1381276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3494" y="6014127"/>
                <a:ext cx="10978921" cy="2138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l" eaLnBrk="1" hangingPunct="1">
                  <a:buFont typeface="Arial" charset="0"/>
                  <a:buChar char="•"/>
                </a:pPr>
                <a:r>
                  <a:rPr lang="en-US" altLang="zh-TW" dirty="0">
                    <a:ea typeface="新細明體" panose="02020500000000000000" pitchFamily="18" charset="-120"/>
                  </a:rPr>
                  <a:t>D has </a:t>
                </a:r>
                <a:r>
                  <a:rPr lang="en-US" altLang="zh-TW" b="1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9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tuples in </a:t>
                </a:r>
                <a:r>
                  <a:rPr lang="en-US" altLang="zh-TW" b="1" dirty="0" err="1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buys_computer</a:t>
                </a:r>
                <a:r>
                  <a:rPr lang="en-US" altLang="zh-TW" b="1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 = “yes”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and </a:t>
                </a:r>
                <a:r>
                  <a:rPr lang="en-US" altLang="zh-TW" b="1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5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in </a:t>
                </a:r>
                <a:r>
                  <a:rPr lang="en-US" altLang="zh-TW" b="1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“no”</a:t>
                </a:r>
              </a:p>
              <a:p>
                <a:pPr marL="571500" lvl="1" indent="-571500" algn="l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=1−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新細明體" panose="02020500000000000000" pitchFamily="18" charset="-12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新細明體" panose="02020500000000000000" pitchFamily="18" charset="-12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新細明體" panose="02020500000000000000" pitchFamily="18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新細明體" panose="02020500000000000000" pitchFamily="18" charset="-12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=0.459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  <a:p>
                <a:pPr marL="571500" lvl="1" indent="-571500" algn="l" hangingPunct="1">
                  <a:buFont typeface="Arial" charset="0"/>
                  <a:buChar char="•"/>
                </a:pPr>
                <a:endParaRPr lang="en-US" altLang="zh-TW" dirty="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4" y="6014127"/>
                <a:ext cx="10978921" cy="2138855"/>
              </a:xfrm>
              <a:prstGeom prst="rect">
                <a:avLst/>
              </a:prstGeom>
              <a:blipFill rotWithShape="0">
                <a:blip r:embed="rId6"/>
                <a:stretch>
                  <a:fillRect l="-1499" t="-4571" r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6789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3494" y="541867"/>
            <a:ext cx="11950418" cy="86698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ea typeface="新細明體" panose="02020500000000000000" pitchFamily="18" charset="-120"/>
              </a:rPr>
              <a:t>Example of Gini index</a:t>
            </a:r>
            <a:endParaRPr lang="en-US" dirty="0"/>
          </a:p>
        </p:txBody>
      </p:sp>
      <p:graphicFrame>
        <p:nvGraphicFramePr>
          <p:cNvPr id="8" name="Object 9"/>
          <p:cNvGraphicFramePr>
            <a:graphicFrameLocks/>
          </p:cNvGraphicFramePr>
          <p:nvPr/>
        </p:nvGraphicFramePr>
        <p:xfrm>
          <a:off x="246180" y="1381276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9" name="工作表" r:id="rId3" imgW="7372138" imgH="4457700" progId="Excel.Sheet.8">
                  <p:embed/>
                </p:oleObj>
              </mc:Choice>
              <mc:Fallback>
                <p:oleObj name="工作表" r:id="rId3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80" y="1381276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3494" y="6014127"/>
                <a:ext cx="10978921" cy="2673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lvl="1" indent="-571500" algn="l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𝐺𝑖𝑛𝑖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𝑖𝑛𝑐𝑜𝑚𝑒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</m:t>
                    </m:r>
                    <m:f>
                      <m:fPr>
                        <m:ctrlPr>
                          <a:rPr lang="bg-BG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4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+</m:t>
                    </m:r>
                    <m:f>
                      <m:fPr>
                        <m:ctrlPr>
                          <a:rPr lang="bg-BG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6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4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=0.325</m:t>
                    </m:r>
                  </m:oMath>
                </a14:m>
                <a:endParaRPr lang="en-US" altLang="zh-TW" b="0" dirty="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  <a:p>
                <a:pPr marL="571500" lvl="1" indent="-571500" algn="l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Δ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𝑖𝑛𝑐𝑜𝑚𝑒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𝐺𝑖𝑛𝑖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𝑖𝑛𝑐𝑜𝑚𝑒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=0.134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4" y="6014127"/>
                <a:ext cx="10978921" cy="26739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482553" y="1381276"/>
            <a:ext cx="4634602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When income = “high”</a:t>
            </a:r>
          </a:p>
          <a:p>
            <a:pPr marL="571500" indent="-571500" algn="l">
              <a:buFont typeface="Wingdings" charset="2"/>
              <a:buChar char="è"/>
            </a:pPr>
            <a:r>
              <a:rPr lang="en-US" sz="3200" dirty="0">
                <a:sym typeface="Wingdings"/>
              </a:rPr>
              <a:t> 2 “yes” and 2 “no”</a:t>
            </a:r>
          </a:p>
          <a:p>
            <a:pPr marL="571500" indent="-571500" algn="l">
              <a:buFont typeface="Wingdings" charset="2"/>
              <a:buChar char="è"/>
            </a:pPr>
            <a:endParaRPr lang="en-US" sz="3200" dirty="0"/>
          </a:p>
          <a:p>
            <a:pPr algn="l"/>
            <a:r>
              <a:rPr lang="en-US" sz="3200" dirty="0"/>
              <a:t>When income = “medium”</a:t>
            </a:r>
          </a:p>
          <a:p>
            <a:pPr marL="571500" indent="-571500" algn="l">
              <a:buFont typeface="Wingdings" charset="2"/>
              <a:buChar char="è"/>
            </a:pPr>
            <a:r>
              <a:rPr lang="en-US" sz="3200" dirty="0">
                <a:sym typeface="Wingdings"/>
              </a:rPr>
              <a:t>4 “yes” and 2 “no”</a:t>
            </a:r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When income = “low”</a:t>
            </a:r>
          </a:p>
          <a:p>
            <a:pPr marL="571500" indent="-571500" algn="l">
              <a:buFont typeface="Wingdings" charset="2"/>
              <a:buChar char="è"/>
            </a:pPr>
            <a:r>
              <a:rPr lang="en-US" sz="3200" dirty="0">
                <a:sym typeface="Wingdings"/>
              </a:rPr>
              <a:t>3 “yes” and 1 “no”</a:t>
            </a:r>
            <a:endParaRPr lang="en-US" sz="3200" dirty="0"/>
          </a:p>
          <a:p>
            <a:pPr marL="571500" indent="-571500" algn="l">
              <a:buFont typeface="Wingdings" charset="2"/>
              <a:buChar char="è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7930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82D74B-1E24-E64B-833D-D3EF2051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64EE2-CDD5-1145-A06C-FB8D113C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Can we apply Decision Tree Classifier on the datasets with only numerical attributes?</a:t>
            </a:r>
          </a:p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DCF2-A56E-9C48-A302-FA746C8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5D45-4C20-407A-92AA-B33056E0E2D5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5654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13" y="216747"/>
            <a:ext cx="11595947" cy="140885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Computing Information-Gain for Continuous-Valued Attributes</a:t>
            </a:r>
            <a:endParaRPr lang="en-US" altLang="zh-TW" sz="5120" b="1" i="1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1842347"/>
            <a:ext cx="12246187" cy="750033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Let attribute A be a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continuous-valued</a:t>
            </a:r>
            <a:r>
              <a:rPr lang="en-US" altLang="zh-TW" sz="3413" dirty="0">
                <a:ea typeface="新細明體" panose="02020500000000000000" pitchFamily="18" charset="-120"/>
              </a:rPr>
              <a:t>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Must determine the </a:t>
            </a:r>
            <a:r>
              <a:rPr lang="en-US" altLang="zh-TW" sz="3413" i="1" dirty="0">
                <a:solidFill>
                  <a:schemeClr val="hlink"/>
                </a:solidFill>
                <a:ea typeface="新細明體" panose="02020500000000000000" pitchFamily="18" charset="-120"/>
              </a:rPr>
              <a:t>best split point</a:t>
            </a:r>
            <a:r>
              <a:rPr lang="en-US" altLang="zh-TW" sz="3413" dirty="0">
                <a:ea typeface="新細明體" panose="02020500000000000000" pitchFamily="18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Typically, the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midpoint</a:t>
            </a:r>
            <a:r>
              <a:rPr lang="en-US" altLang="zh-TW" sz="3413" dirty="0">
                <a:ea typeface="新細明體" panose="02020500000000000000" pitchFamily="18" charset="-120"/>
              </a:rPr>
              <a:t> between each pair of adjacent values is considered as a possible </a:t>
            </a:r>
            <a:r>
              <a:rPr lang="en-US" altLang="zh-TW" sz="3413" i="1" dirty="0">
                <a:ea typeface="新細明體" panose="02020500000000000000" pitchFamily="18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844" dirty="0">
                <a:solidFill>
                  <a:srgbClr val="0070C0"/>
                </a:solidFill>
                <a:ea typeface="新細明體" panose="02020500000000000000" pitchFamily="18" charset="-120"/>
              </a:rPr>
              <a:t>(a</a:t>
            </a:r>
            <a:r>
              <a:rPr lang="en-US" altLang="zh-TW" sz="2844" baseline="-25000" dirty="0">
                <a:solidFill>
                  <a:srgbClr val="0070C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844" dirty="0">
                <a:solidFill>
                  <a:srgbClr val="0070C0"/>
                </a:solidFill>
                <a:ea typeface="新細明體" panose="02020500000000000000" pitchFamily="18" charset="-120"/>
              </a:rPr>
              <a:t>+a</a:t>
            </a:r>
            <a:r>
              <a:rPr lang="en-US" altLang="zh-TW" sz="2844" baseline="-25000" dirty="0">
                <a:solidFill>
                  <a:srgbClr val="0070C0"/>
                </a:solidFill>
                <a:ea typeface="新細明體" panose="02020500000000000000" pitchFamily="18" charset="-120"/>
              </a:rPr>
              <a:t>i+1</a:t>
            </a:r>
            <a:r>
              <a:rPr lang="en-US" altLang="zh-TW" sz="2844" dirty="0">
                <a:solidFill>
                  <a:srgbClr val="0070C0"/>
                </a:solidFill>
                <a:ea typeface="新細明體" panose="02020500000000000000" pitchFamily="18" charset="-120"/>
              </a:rPr>
              <a:t>)/2 </a:t>
            </a:r>
            <a:r>
              <a:rPr lang="en-US" altLang="zh-TW" sz="2844" dirty="0">
                <a:ea typeface="新細明體" panose="02020500000000000000" pitchFamily="18" charset="-120"/>
              </a:rPr>
              <a:t>is the </a:t>
            </a:r>
            <a:r>
              <a:rPr lang="en-US" altLang="zh-TW" sz="2844" dirty="0">
                <a:solidFill>
                  <a:srgbClr val="0070C0"/>
                </a:solidFill>
                <a:ea typeface="新細明體" panose="02020500000000000000" pitchFamily="18" charset="-120"/>
              </a:rPr>
              <a:t>midpoint</a:t>
            </a:r>
            <a:r>
              <a:rPr lang="en-US" altLang="zh-TW" sz="2844" dirty="0">
                <a:ea typeface="新細明體" panose="02020500000000000000" pitchFamily="18" charset="-120"/>
              </a:rPr>
              <a:t> between the values of </a:t>
            </a:r>
            <a:r>
              <a:rPr lang="en-US" altLang="zh-TW" sz="2844" dirty="0" err="1">
                <a:ea typeface="新細明體" panose="02020500000000000000" pitchFamily="18" charset="-120"/>
              </a:rPr>
              <a:t>a</a:t>
            </a:r>
            <a:r>
              <a:rPr lang="en-US" altLang="zh-TW" sz="2844" baseline="-25000" dirty="0" err="1">
                <a:ea typeface="新細明體" panose="02020500000000000000" pitchFamily="18" charset="-120"/>
              </a:rPr>
              <a:t>i</a:t>
            </a:r>
            <a:r>
              <a:rPr lang="en-US" altLang="zh-TW" sz="2844" dirty="0">
                <a:ea typeface="新細明體" panose="02020500000000000000" pitchFamily="18" charset="-120"/>
              </a:rPr>
              <a:t> and a</a:t>
            </a:r>
            <a:r>
              <a:rPr lang="en-US" altLang="zh-TW" sz="2844" baseline="-25000" dirty="0">
                <a:ea typeface="新細明體" panose="02020500000000000000" pitchFamily="18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The point with the </a:t>
            </a:r>
            <a:r>
              <a:rPr lang="en-US" altLang="zh-TW" sz="3413" i="1" dirty="0">
                <a:solidFill>
                  <a:srgbClr val="0070C0"/>
                </a:solidFill>
                <a:ea typeface="新細明體" panose="02020500000000000000" pitchFamily="18" charset="-120"/>
              </a:rPr>
              <a:t>minimum expected information requirement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3413" dirty="0">
                <a:ea typeface="新細明體" panose="02020500000000000000" pitchFamily="18" charset="-120"/>
              </a:rPr>
              <a:t>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D1 is the set of tuples in D satisfying A ≤ split-point, and D2 is the set of tuples in D satisfying A &gt; split-point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71D593-248D-4E76-B268-A403C6FA7D18}" type="slidenum">
              <a:rPr lang="en-US" altLang="zh-TW">
                <a:solidFill>
                  <a:prstClr val="black"/>
                </a:solidFill>
              </a:rPr>
              <a:pPr eaLnBrk="1" hangingPunct="1"/>
              <a:t>27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104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13" y="216747"/>
            <a:ext cx="11595947" cy="140885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Example of Information-Gain for Continuous-Valued Attributes</a:t>
            </a:r>
            <a:endParaRPr lang="en-US" altLang="zh-TW" sz="5120" b="1" i="1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3163993"/>
            <a:ext cx="12246187" cy="6178691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Sort the continuous-valued attributes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Determine the classifier’s changing points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</a:rPr>
              <a:t>E.g., (48-60) and (80-90) in the above example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Take the mid-points of the changing points as the candidates for discretization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</a:rPr>
              <a:t>E.g., (48+60)/2, (80+90)/2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Use “54” to split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</a:rPr>
              <a:t>If Temperature &lt;= 54 </a:t>
            </a: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 No; Else  Yes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Gain(T=54) = Info(D) – </a:t>
            </a:r>
            <a:r>
              <a:rPr lang="en-US" altLang="zh-TW" sz="2986" dirty="0" err="1">
                <a:ea typeface="新細明體" panose="02020500000000000000" pitchFamily="18" charset="-120"/>
                <a:sym typeface="Wingdings"/>
              </a:rPr>
              <a:t>Info</a:t>
            </a:r>
            <a:r>
              <a:rPr lang="en-US" altLang="zh-TW" sz="2986" baseline="-25000" dirty="0" err="1">
                <a:ea typeface="新細明體" panose="02020500000000000000" pitchFamily="18" charset="-120"/>
                <a:sym typeface="Wingdings"/>
              </a:rPr>
              <a:t>T</a:t>
            </a:r>
            <a:r>
              <a:rPr lang="en-US" altLang="zh-TW" sz="2986" baseline="-25000" dirty="0">
                <a:ea typeface="新細明體" panose="02020500000000000000" pitchFamily="18" charset="-120"/>
                <a:sym typeface="Wingdings"/>
              </a:rPr>
              <a:t>=54</a:t>
            </a: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(D) = 1 – 0.811 = 0.189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  <a:sym typeface="Wingdings"/>
              </a:rPr>
              <a:t>Use “85” to split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</a:rPr>
              <a:t>If Temperature &lt;= 85 </a:t>
            </a: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 Yes; Else  No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Gain(T=85) = Info(D) – </a:t>
            </a:r>
            <a:r>
              <a:rPr lang="en-US" altLang="zh-TW" sz="2986" dirty="0" err="1">
                <a:ea typeface="新細明體" panose="02020500000000000000" pitchFamily="18" charset="-120"/>
                <a:sym typeface="Wingdings"/>
              </a:rPr>
              <a:t>Info</a:t>
            </a:r>
            <a:r>
              <a:rPr lang="en-US" altLang="zh-TW" sz="2986" baseline="-25000" dirty="0" err="1">
                <a:ea typeface="新細明體" panose="02020500000000000000" pitchFamily="18" charset="-120"/>
                <a:sym typeface="Wingdings"/>
              </a:rPr>
              <a:t>T</a:t>
            </a:r>
            <a:r>
              <a:rPr lang="en-US" altLang="zh-TW" sz="2986" baseline="-25000" dirty="0">
                <a:ea typeface="新細明體" panose="02020500000000000000" pitchFamily="18" charset="-120"/>
                <a:sym typeface="Wingdings"/>
              </a:rPr>
              <a:t>=85</a:t>
            </a: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(D) = 1 – 0.696 = 0.304</a:t>
            </a:r>
            <a:endParaRPr lang="en-US" altLang="zh-TW" sz="2986" dirty="0">
              <a:ea typeface="新細明體" panose="02020500000000000000" pitchFamily="18" charset="-12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71D593-248D-4E76-B268-A403C6FA7D18}" type="slidenum">
              <a:rPr lang="en-US" altLang="zh-TW">
                <a:solidFill>
                  <a:prstClr val="black"/>
                </a:solidFill>
              </a:rPr>
              <a:pPr eaLnBrk="1" hangingPunct="1"/>
              <a:t>28</a:t>
            </a:fld>
            <a:endParaRPr lang="en-US" altLang="zh-TW">
              <a:solidFill>
                <a:prstClr val="black"/>
              </a:solidFill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3" y="1842347"/>
            <a:ext cx="7359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5826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6883"/>
            <a:ext cx="13004800" cy="975360"/>
          </a:xfrm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Comparing Attribute Selection Measures</a:t>
            </a:r>
            <a:endParaRPr lang="en-US" altLang="zh-TW" sz="4551" b="1" dirty="0">
              <a:ea typeface="新細明體" panose="02020500000000000000" pitchFamily="18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0" y="1316240"/>
            <a:ext cx="13004800" cy="7477760"/>
          </a:xfrm>
          <a:noFill/>
        </p:spPr>
        <p:txBody>
          <a:bodyPr vert="horz" lIns="130951" tIns="65476" rIns="130951" bIns="65476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3982" dirty="0">
                <a:ea typeface="新細明體" panose="02020500000000000000" pitchFamily="18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3982" b="1" dirty="0">
                <a:ea typeface="新細明體" panose="02020500000000000000" pitchFamily="18" charset="-120"/>
              </a:rPr>
              <a:t>Information gain</a:t>
            </a:r>
            <a:r>
              <a:rPr lang="en-US" altLang="zh-TW" sz="3982" dirty="0">
                <a:ea typeface="新細明體" panose="02020500000000000000" pitchFamily="18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biased towards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3982" b="1" dirty="0">
                <a:ea typeface="新細明體" panose="02020500000000000000" pitchFamily="18" charset="-120"/>
              </a:rPr>
              <a:t>Gain ratio</a:t>
            </a:r>
            <a:r>
              <a:rPr lang="en-US" altLang="zh-TW" sz="3982" dirty="0">
                <a:ea typeface="新細明體" panose="02020500000000000000" pitchFamily="18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tends to prefer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unbalanced splits </a:t>
            </a:r>
            <a:r>
              <a:rPr lang="en-US" altLang="zh-TW" sz="3413" dirty="0">
                <a:ea typeface="新細明體" panose="02020500000000000000" pitchFamily="18" charset="-120"/>
              </a:rPr>
              <a:t>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3982" b="1" dirty="0">
                <a:ea typeface="新細明體" panose="02020500000000000000" pitchFamily="18" charset="-120"/>
              </a:rPr>
              <a:t>Gini index</a:t>
            </a:r>
            <a:r>
              <a:rPr lang="en-US" altLang="zh-TW" sz="3982" dirty="0">
                <a:ea typeface="新細明體" panose="02020500000000000000" pitchFamily="18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biased to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Usually faster than information gain (because information gain requires logarithm computation)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92CEA4B-9667-449D-BA86-83B1452D4BD5}" type="slidenum">
              <a:rPr lang="en-US" altLang="zh-TW">
                <a:solidFill>
                  <a:prstClr val="black"/>
                </a:solidFill>
              </a:rPr>
              <a:pPr eaLnBrk="1" hangingPunct="1"/>
              <a:t>29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7167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63465"/>
            <a:ext cx="11704320" cy="1625600"/>
          </a:xfrm>
        </p:spPr>
        <p:txBody>
          <a:bodyPr/>
          <a:lstStyle/>
          <a:p>
            <a:r>
              <a:rPr lang="en-US" altLang="zh-TW" dirty="0"/>
              <a:t>Decision Tree (2/2)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33117" y="1804458"/>
            <a:ext cx="11704320" cy="859967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4551" kern="1200" dirty="0">
                <a:solidFill>
                  <a:prstClr val="black"/>
                </a:solidFill>
              </a:rPr>
              <a:t>Example: </a:t>
            </a:r>
            <a:endParaRPr lang="zh-TW" altLang="en-US" sz="4551" kern="1200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86653" y="2869248"/>
          <a:ext cx="9217027" cy="180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9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/>
                        <a:t>Outlook</a:t>
                      </a:r>
                      <a:endParaRPr lang="zh-TW" altLang="en-US" sz="3600" b="0" baseline="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/>
                        <a:t>Temperature</a:t>
                      </a:r>
                      <a:endParaRPr lang="zh-TW" altLang="en-US" sz="3600" b="0" baseline="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/>
                        <a:t>Humidity</a:t>
                      </a:r>
                      <a:endParaRPr lang="zh-TW" altLang="en-US" sz="3600" b="0" baseline="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/>
                        <a:t>Windy</a:t>
                      </a:r>
                      <a:endParaRPr lang="zh-TW" altLang="en-US" sz="3600" b="0" baseline="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>
                          <a:latin typeface="Cambria Math" pitchFamily="18" charset="0"/>
                        </a:rPr>
                        <a:t>Play</a:t>
                      </a:r>
                      <a:endParaRPr lang="zh-TW" altLang="en-US" sz="3600" b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i="0" baseline="0" dirty="0">
                          <a:latin typeface="Cambria Math" pitchFamily="18" charset="0"/>
                        </a:rPr>
                        <a:t>Rainy</a:t>
                      </a:r>
                      <a:endParaRPr lang="zh-TW" altLang="en-US" sz="2600" i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i="0" baseline="0" dirty="0">
                          <a:latin typeface="Cambria Math" pitchFamily="18" charset="0"/>
                        </a:rPr>
                        <a:t>Hot</a:t>
                      </a:r>
                      <a:endParaRPr lang="zh-TW" altLang="en-US" sz="2600" i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i="0" baseline="0" dirty="0">
                          <a:latin typeface="Cambria Math" pitchFamily="18" charset="0"/>
                        </a:rPr>
                        <a:t>High</a:t>
                      </a:r>
                      <a:endParaRPr lang="zh-TW" altLang="en-US" sz="2600" i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i="0" baseline="0" dirty="0">
                          <a:latin typeface="Cambria Math" pitchFamily="18" charset="0"/>
                        </a:rPr>
                        <a:t>True</a:t>
                      </a:r>
                      <a:endParaRPr lang="zh-TW" altLang="en-US" sz="2600" i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ambria Math" pitchFamily="18" charset="0"/>
                        </a:rPr>
                        <a:t>?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48216" y="7000184"/>
            <a:ext cx="2355462" cy="70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982" kern="1200" dirty="0" err="1">
                <a:solidFill>
                  <a:srgbClr val="FF0000"/>
                </a:solidFill>
              </a:rPr>
              <a:t>Ans</a:t>
            </a:r>
            <a:r>
              <a:rPr lang="en-US" altLang="zh-TW" sz="3982" kern="1200" dirty="0">
                <a:solidFill>
                  <a:srgbClr val="FF0000"/>
                </a:solidFill>
              </a:rPr>
              <a:t>: no</a:t>
            </a:r>
            <a:endParaRPr lang="zh-TW" altLang="en-US" sz="3982" kern="1200" dirty="0">
              <a:solidFill>
                <a:srgbClr val="FF0000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556584" y="2357191"/>
            <a:ext cx="2662696" cy="655144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(A test instance)</a:t>
            </a:r>
            <a:endParaRPr lang="zh-TW" altLang="en-US" sz="4551" kern="1200" dirty="0">
              <a:solidFill>
                <a:prstClr val="black"/>
              </a:solidFill>
            </a:endParaRPr>
          </a:p>
        </p:txBody>
      </p:sp>
      <p:pic>
        <p:nvPicPr>
          <p:cNvPr id="11" name="圖片 12" descr="00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096" y="5446803"/>
            <a:ext cx="5472853" cy="36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3493"/>
            <a:ext cx="13004800" cy="975360"/>
          </a:xfrm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Many Attribute Selection Measures</a:t>
            </a:r>
            <a:endParaRPr lang="en-US" altLang="zh-TW" sz="4551" b="1" dirty="0">
              <a:ea typeface="新細明體" panose="02020500000000000000" pitchFamily="18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1842347"/>
            <a:ext cx="12029440" cy="7477760"/>
          </a:xfrm>
          <a:noFill/>
        </p:spPr>
        <p:txBody>
          <a:bodyPr vert="horz" lIns="130951" tIns="65476" rIns="130951" bIns="65476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TW" sz="2844" b="1" dirty="0">
                <a:ea typeface="新細明體" panose="02020500000000000000" pitchFamily="18" charset="-120"/>
              </a:rPr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844" b="1" dirty="0">
                <a:ea typeface="新細明體" panose="02020500000000000000" pitchFamily="18" charset="-120"/>
              </a:rPr>
              <a:t> Most give good results, </a:t>
            </a:r>
            <a:r>
              <a:rPr lang="en-US" altLang="zh-TW" sz="2844" b="1" dirty="0">
                <a:solidFill>
                  <a:srgbClr val="FF0000"/>
                </a:solidFill>
                <a:ea typeface="新細明體" panose="02020500000000000000" pitchFamily="18" charset="-120"/>
              </a:rPr>
              <a:t>none is significantly superior than others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C15B92-210D-46BA-98F1-C37183884F5D}" type="slidenum">
              <a:rPr lang="en-US" altLang="zh-TW">
                <a:solidFill>
                  <a:prstClr val="black"/>
                </a:solidFill>
              </a:rPr>
              <a:pPr eaLnBrk="1" hangingPunct="1"/>
              <a:t>30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353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867" y="433493"/>
            <a:ext cx="11812693" cy="975360"/>
          </a:xfrm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Overfitting and Tree Pruning</a:t>
            </a:r>
            <a:endParaRPr lang="en-US" altLang="zh-TW" sz="4551" b="1" dirty="0"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-35284" y="1408853"/>
            <a:ext cx="7776551" cy="8019627"/>
          </a:xfrm>
          <a:noFill/>
        </p:spPr>
        <p:txBody>
          <a:bodyPr vert="horz" lIns="130951" tIns="65476" rIns="130951" bIns="65476" rtlCol="0">
            <a:normAutofit/>
          </a:bodyPr>
          <a:lstStyle/>
          <a:p>
            <a:pPr eaLnBrk="1" hangingPunct="1"/>
            <a:r>
              <a:rPr lang="en-US" altLang="zh-TW" sz="3982" u="sng" dirty="0">
                <a:ea typeface="新細明體" panose="02020500000000000000" pitchFamily="18" charset="-120"/>
              </a:rPr>
              <a:t>Overfitting</a:t>
            </a:r>
            <a:r>
              <a:rPr lang="en-US" altLang="zh-TW" sz="3982" dirty="0">
                <a:ea typeface="新細明體" panose="02020500000000000000" pitchFamily="18" charset="-120"/>
              </a:rPr>
              <a:t>:  An induced tree may overfit the training data </a:t>
            </a:r>
          </a:p>
          <a:p>
            <a:pPr lvl="1" eaLnBrk="1" hangingPunct="1"/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Too many branches</a:t>
            </a:r>
            <a:r>
              <a:rPr lang="en-US" altLang="zh-TW" sz="3413" dirty="0">
                <a:ea typeface="新細明體" panose="02020500000000000000" pitchFamily="18" charset="-120"/>
              </a:rPr>
              <a:t>, some may reflect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anomalies</a:t>
            </a:r>
            <a:r>
              <a:rPr lang="en-US" altLang="zh-TW" sz="3413" dirty="0">
                <a:ea typeface="新細明體" panose="02020500000000000000" pitchFamily="18" charset="-120"/>
              </a:rPr>
              <a:t> due to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noise or outliers</a:t>
            </a:r>
          </a:p>
          <a:p>
            <a:pPr lvl="1" eaLnBrk="1" hangingPunct="1"/>
            <a:r>
              <a:rPr lang="en-US" altLang="zh-TW" sz="3413" dirty="0">
                <a:ea typeface="新細明體" panose="02020500000000000000" pitchFamily="18" charset="-120"/>
              </a:rPr>
              <a:t>Poor accuracy for unseen samples, i.e., lose the ability of generalization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732" y="9040144"/>
            <a:ext cx="2926080" cy="5192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84A1A9-49BD-4BAE-940D-DAF9AD0C4AD5}" type="slidenum">
              <a:rPr lang="en-US" altLang="zh-TW">
                <a:solidFill>
                  <a:prstClr val="black"/>
                </a:solidFill>
              </a:rPr>
              <a:pPr eaLnBrk="1" hangingPunct="1"/>
              <a:t>31</a:t>
            </a:fld>
            <a:endParaRPr lang="en-US" altLang="zh-TW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3" y="4794838"/>
            <a:ext cx="10478084" cy="49536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962844" y="2176140"/>
            <a:ext cx="5041956" cy="1851411"/>
            <a:chOff x="10002661" y="1799361"/>
            <a:chExt cx="5041956" cy="18514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2661" y="1799361"/>
              <a:ext cx="5041956" cy="1346281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0002661" y="3208215"/>
              <a:ext cx="4933582" cy="44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276" kern="1200" dirty="0" err="1">
                  <a:solidFill>
                    <a:srgbClr val="0070C0"/>
                  </a:solidFill>
                  <a:latin typeface="Tahoma" panose="020B0604030504040204" pitchFamily="34" charset="0"/>
                </a:rPr>
                <a:t>underfitting</a:t>
              </a:r>
              <a:r>
                <a:rPr lang="en-US" altLang="zh-TW" sz="2276" kern="1200" dirty="0">
                  <a:solidFill>
                    <a:srgbClr val="0070C0"/>
                  </a:solidFill>
                  <a:latin typeface="Tahoma" panose="020B0604030504040204" pitchFamily="34" charset="0"/>
                </a:rPr>
                <a:t>                     overfitting</a:t>
              </a:r>
              <a:endParaRPr lang="zh-TW" altLang="en-US" sz="2560" kern="1200" dirty="0">
                <a:solidFill>
                  <a:srgbClr val="0070C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40265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519292"/>
            <a:ext cx="11216640" cy="1431430"/>
          </a:xfrm>
        </p:spPr>
        <p:txBody>
          <a:bodyPr/>
          <a:lstStyle/>
          <a:p>
            <a:r>
              <a:rPr lang="en-US" altLang="zh-TW" dirty="0"/>
              <a:t>Overfitting and Tree Pruning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1950721"/>
            <a:ext cx="11568853" cy="6834293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Perfect decision tree performs 100% accuracy on the training data</a:t>
            </a:r>
          </a:p>
          <a:p>
            <a:pPr lvl="1"/>
            <a:r>
              <a:rPr lang="en-US" altLang="zh-TW" sz="3200" dirty="0"/>
              <a:t>Assuming that in the training data if two instances have the same feature sets then they must have the same label</a:t>
            </a:r>
          </a:p>
          <a:p>
            <a:r>
              <a:rPr lang="en-US" altLang="zh-TW" sz="4000" dirty="0"/>
              <a:t>Prevent overfitting</a:t>
            </a:r>
          </a:p>
          <a:p>
            <a:pPr lvl="1"/>
            <a:r>
              <a:rPr lang="en-US" altLang="zh-TW" sz="3200" dirty="0"/>
              <a:t>Pre-prune the tree</a:t>
            </a:r>
          </a:p>
          <a:p>
            <a:pPr lvl="2"/>
            <a:r>
              <a:rPr lang="en-US" altLang="zh-TW" sz="2800" dirty="0"/>
              <a:t>Stop before a tree is fully grown</a:t>
            </a:r>
          </a:p>
          <a:p>
            <a:pPr lvl="3"/>
            <a:r>
              <a:rPr lang="en-US" altLang="zh-TW" sz="2800" dirty="0"/>
              <a:t>E.g., limit the tree height; stop when the number of instances in a node is small; when misclassification rate is low enough</a:t>
            </a:r>
          </a:p>
          <a:p>
            <a:pPr lvl="2"/>
            <a:r>
              <a:rPr lang="en-US" altLang="zh-TW" sz="2800" dirty="0"/>
              <a:t>The method is short-sighted</a:t>
            </a:r>
          </a:p>
          <a:p>
            <a:pPr lvl="3"/>
            <a:r>
              <a:rPr lang="en-US" altLang="zh-TW" sz="2800" dirty="0"/>
              <a:t>A seemly worthless early split may be followed by a very good split</a:t>
            </a:r>
          </a:p>
          <a:p>
            <a:pPr lvl="1"/>
            <a:r>
              <a:rPr lang="en-US" altLang="zh-TW" sz="3200" dirty="0"/>
              <a:t>Post-prune the tree</a:t>
            </a:r>
          </a:p>
          <a:p>
            <a:pPr lvl="2"/>
            <a:r>
              <a:rPr lang="en-US" altLang="zh-TW" sz="2800" dirty="0"/>
              <a:t>Grow a perfect tree and prune the nodes from bottom up</a:t>
            </a:r>
          </a:p>
          <a:p>
            <a:pPr lvl="2"/>
            <a:r>
              <a:rPr lang="de-DE" sz="2800" i="1" dirty="0"/>
              <a:t>R</a:t>
            </a:r>
            <a:r>
              <a:rPr lang="de-DE" sz="2800" i="1" baseline="-25000" dirty="0"/>
              <a:t>α</a:t>
            </a:r>
            <a:r>
              <a:rPr lang="de-DE" sz="2800" i="1" dirty="0"/>
              <a:t>(T) </a:t>
            </a:r>
            <a:r>
              <a:rPr lang="de-DE" sz="2800" dirty="0"/>
              <a:t>=</a:t>
            </a:r>
            <a:r>
              <a:rPr lang="de-DE" sz="2800" i="1" dirty="0"/>
              <a:t> R(T) </a:t>
            </a:r>
            <a:r>
              <a:rPr lang="de-DE" sz="2800" dirty="0"/>
              <a:t>+ </a:t>
            </a:r>
            <a:r>
              <a:rPr lang="de-DE" sz="2800" i="1" dirty="0"/>
              <a:t>α⋅</a:t>
            </a:r>
            <a:r>
              <a:rPr lang="de-DE" sz="2800" dirty="0"/>
              <a:t>|</a:t>
            </a:r>
            <a:r>
              <a:rPr lang="de-DE" sz="2800" i="1" dirty="0"/>
              <a:t>f(T)</a:t>
            </a:r>
            <a:r>
              <a:rPr lang="de-DE" sz="2800" dirty="0"/>
              <a:t>|</a:t>
            </a:r>
            <a:endParaRPr lang="en-US" altLang="zh-TW" sz="2800" i="1" dirty="0"/>
          </a:p>
          <a:p>
            <a:pPr lvl="2"/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63B-BBF3-4DEB-8851-F775280B110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5861" y="9050096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error</a:t>
            </a: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3230873" y="8778329"/>
            <a:ext cx="258776" cy="271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31608" y="9050096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# leaves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31608" y="8785014"/>
            <a:ext cx="736057" cy="241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519292"/>
            <a:ext cx="11216640" cy="1431430"/>
          </a:xfrm>
        </p:spPr>
        <p:txBody>
          <a:bodyPr/>
          <a:lstStyle/>
          <a:p>
            <a:r>
              <a:rPr lang="en-US" dirty="0"/>
              <a:t>Post-pruning considerations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/>
                  <a:t>Goal: cut a large portion of a tree, but only increase few error rate</a:t>
                </a:r>
              </a:p>
              <a:p>
                <a:r>
                  <a:rPr lang="en-US" sz="4000" dirty="0"/>
                  <a:t>The two requests are usually against each other</a:t>
                </a:r>
              </a:p>
              <a:p>
                <a:r>
                  <a:rPr lang="en-US" sz="4000" dirty="0"/>
                  <a:t>We may define the goodness of a cut by</a:t>
                </a:r>
              </a:p>
              <a:p>
                <a:pPr lvl="1"/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after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cut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−#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before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cut</m:t>
                        </m:r>
                      </m:num>
                      <m:den>
                        <m:r>
                          <a:rPr lang="en-US" sz="360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leaves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been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cut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3600" dirty="0"/>
              </a:p>
              <a:p>
                <a:pPr lvl="1"/>
                <a:endParaRPr lang="zh-TW" altLang="en-US" sz="4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  <a:blipFill>
                <a:blip r:embed="rId2"/>
                <a:stretch>
                  <a:fillRect l="-1645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63B-BBF3-4DEB-8851-F775280B110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519292"/>
            <a:ext cx="11216640" cy="1431430"/>
          </a:xfrm>
        </p:spPr>
        <p:txBody>
          <a:bodyPr/>
          <a:lstStyle/>
          <a:p>
            <a:r>
              <a:rPr lang="en-US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after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cut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−#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before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cut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leaves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been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cut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cut the tree and leave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# errors = 25</a:t>
                </a:r>
              </a:p>
              <a:p>
                <a:pPr lvl="1"/>
                <a:r>
                  <a:rPr lang="en-US" dirty="0"/>
                  <a:t>If we don’t cut the tree, # errors = 1+2+0+0+1+1=5</a:t>
                </a:r>
              </a:p>
              <a:p>
                <a:pPr lvl="1"/>
                <a:r>
                  <a:rPr lang="en-US" dirty="0"/>
                  <a:t>If we cut the tree, 6 leaves are cut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25−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1+2+0+0+1+1</m:t>
                            </m:r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a similar manner, we may obtain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1+2+0+0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=2.33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1+2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 Cut here!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0+0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zh-TW" altLang="en-US" sz="3227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  <a:blipFill>
                <a:blip r:embed="rId2"/>
                <a:stretch>
                  <a:fillRect l="-987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63B-BBF3-4DEB-8851-F775280B110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42618-C776-B442-A5A4-8476F175A1AA}"/>
              </a:ext>
            </a:extLst>
          </p:cNvPr>
          <p:cNvGrpSpPr/>
          <p:nvPr/>
        </p:nvGrpSpPr>
        <p:grpSpPr>
          <a:xfrm>
            <a:off x="7218038" y="5094668"/>
            <a:ext cx="5394927" cy="3659568"/>
            <a:chOff x="12671558" y="3574308"/>
            <a:chExt cx="11485502" cy="7791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157D90C-56FE-7B4E-8094-2A4110AD1A24}"/>
                    </a:ext>
                  </a:extLst>
                </p:cNvPr>
                <p:cNvSpPr/>
                <p:nvPr/>
              </p:nvSpPr>
              <p:spPr>
                <a:xfrm>
                  <a:off x="18758271" y="3574308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(55, 25)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157D90C-56FE-7B4E-8094-2A4110AD1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8271" y="3574308"/>
                  <a:ext cx="1765653" cy="1486572"/>
                </a:xfrm>
                <a:prstGeom prst="rect">
                  <a:avLst/>
                </a:prstGeom>
                <a:blipFill>
                  <a:blip r:embed="rId3"/>
                  <a:stretch>
                    <a:fillRect l="-11940" r="-5970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D66887A-32A5-A447-BC32-D94F086B9DB1}"/>
                    </a:ext>
                  </a:extLst>
                </p:cNvPr>
                <p:cNvSpPr/>
                <p:nvPr/>
              </p:nvSpPr>
              <p:spPr>
                <a:xfrm>
                  <a:off x="15516248" y="570321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1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(50, 10)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D66887A-32A5-A447-BC32-D94F086B9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6248" y="5703214"/>
                  <a:ext cx="1765653" cy="1486572"/>
                </a:xfrm>
                <a:prstGeom prst="rect">
                  <a:avLst/>
                </a:prstGeom>
                <a:blipFill>
                  <a:blip r:embed="rId4"/>
                  <a:stretch>
                    <a:fillRect l="-13636" r="-7576" b="-363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08B274D-D9E5-AA4A-8CD6-A838ECD2CC64}"/>
                    </a:ext>
                  </a:extLst>
                </p:cNvPr>
                <p:cNvSpPr/>
                <p:nvPr/>
              </p:nvSpPr>
              <p:spPr>
                <a:xfrm>
                  <a:off x="21376860" y="570321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(5, 15)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08B274D-D9E5-AA4A-8CD6-A838ECD2C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6860" y="5703214"/>
                  <a:ext cx="1765653" cy="1486572"/>
                </a:xfrm>
                <a:prstGeom prst="rect">
                  <a:avLst/>
                </a:prstGeom>
                <a:blipFill>
                  <a:blip r:embed="rId5"/>
                  <a:stretch>
                    <a:fillRect l="-4478" b="-363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DB22B38-AB31-7644-BB9C-7076C30BA06E}"/>
                    </a:ext>
                  </a:extLst>
                </p:cNvPr>
                <p:cNvSpPr/>
                <p:nvPr/>
              </p:nvSpPr>
              <p:spPr>
                <a:xfrm>
                  <a:off x="13614515" y="7900230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3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(46, 4)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DB22B38-AB31-7644-BB9C-7076C30BA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4515" y="7900230"/>
                  <a:ext cx="1765653" cy="1486572"/>
                </a:xfrm>
                <a:prstGeom prst="rect">
                  <a:avLst/>
                </a:prstGeom>
                <a:blipFill>
                  <a:blip r:embed="rId6"/>
                  <a:stretch>
                    <a:fillRect l="-4478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AFAB446-5BCF-FF47-BECD-D71EDBCADD1F}"/>
                    </a:ext>
                  </a:extLst>
                </p:cNvPr>
                <p:cNvSpPr/>
                <p:nvPr/>
              </p:nvSpPr>
              <p:spPr>
                <a:xfrm>
                  <a:off x="17517298" y="78975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4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(4, 6)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AFAB446-5BCF-FF47-BECD-D71EDBCAD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7298" y="7897554"/>
                  <a:ext cx="1765653" cy="1486572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8ADF14-3827-B54F-ABDC-0913A70CE1B6}"/>
                    </a:ext>
                  </a:extLst>
                </p:cNvPr>
                <p:cNvSpPr/>
                <p:nvPr/>
              </p:nvSpPr>
              <p:spPr>
                <a:xfrm>
                  <a:off x="12671558" y="9878751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7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(44, 1)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8ADF14-3827-B54F-ABDC-0913A70CE1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1558" y="9878751"/>
                  <a:ext cx="1765653" cy="1486572"/>
                </a:xfrm>
                <a:prstGeom prst="rect">
                  <a:avLst/>
                </a:prstGeom>
                <a:blipFill>
                  <a:blip r:embed="rId8"/>
                  <a:stretch>
                    <a:fillRect l="-4478"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750C330-2659-4E40-AAA1-4E334A82826F}"/>
                    </a:ext>
                  </a:extLst>
                </p:cNvPr>
                <p:cNvSpPr/>
                <p:nvPr/>
              </p:nvSpPr>
              <p:spPr>
                <a:xfrm>
                  <a:off x="14620356" y="98787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8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(2, 3)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750C330-2659-4E40-AAA1-4E334A8282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0356" y="9878754"/>
                  <a:ext cx="1765653" cy="1486572"/>
                </a:xfrm>
                <a:prstGeom prst="rect">
                  <a:avLst/>
                </a:prstGeom>
                <a:blipFill>
                  <a:blip r:embed="rId9"/>
                  <a:stretch>
                    <a:fillRect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AD0C34-7BDA-AA47-83B7-221BBF04CF7C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14497341" y="9386801"/>
              <a:ext cx="1005841" cy="4919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6265E0-6E9E-A449-B90C-6F19834280BD}"/>
                    </a:ext>
                  </a:extLst>
                </p:cNvPr>
                <p:cNvSpPr/>
                <p:nvPr/>
              </p:nvSpPr>
              <p:spPr>
                <a:xfrm>
                  <a:off x="16574342" y="98787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9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(4, 0)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6265E0-6E9E-A449-B90C-6F19834280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4342" y="9878754"/>
                  <a:ext cx="1765653" cy="1486572"/>
                </a:xfrm>
                <a:prstGeom prst="rect">
                  <a:avLst/>
                </a:prstGeom>
                <a:blipFill>
                  <a:blip r:embed="rId10"/>
                  <a:stretch>
                    <a:fillRect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4BFBA40-419A-EB48-88DD-02F2324C6730}"/>
                    </a:ext>
                  </a:extLst>
                </p:cNvPr>
                <p:cNvSpPr/>
                <p:nvPr/>
              </p:nvSpPr>
              <p:spPr>
                <a:xfrm>
                  <a:off x="18523137" y="98787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10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(0, 6)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4BFBA40-419A-EB48-88DD-02F2324C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3137" y="9878754"/>
                  <a:ext cx="1765653" cy="1486572"/>
                </a:xfrm>
                <a:prstGeom prst="rect">
                  <a:avLst/>
                </a:prstGeom>
                <a:blipFill>
                  <a:blip r:embed="rId11"/>
                  <a:stretch>
                    <a:fillRect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605A28-3E4F-A742-8A94-F263455B67C5}"/>
                </a:ext>
              </a:extLst>
            </p:cNvPr>
            <p:cNvCxnSpPr>
              <a:cxnSpLocks/>
              <a:stCxn id="16" idx="2"/>
              <a:endCxn id="21" idx="0"/>
            </p:cNvCxnSpPr>
            <p:nvPr/>
          </p:nvCxnSpPr>
          <p:spPr>
            <a:xfrm>
              <a:off x="18400125" y="9384126"/>
              <a:ext cx="1005839" cy="4946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9CD6D6-460D-6245-A0A1-029B90F0299A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14497341" y="7189786"/>
              <a:ext cx="1901733" cy="7104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E8F874-CC9B-C445-9FBC-C2B4763F3BF0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16399074" y="7189786"/>
              <a:ext cx="2001051" cy="7077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2F0319-55EA-1647-B869-B43B0D321B91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13554385" y="9386801"/>
              <a:ext cx="942957" cy="491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BD72E-03C7-9344-A359-BA5A1D34781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flipH="1">
              <a:off x="17457168" y="9384125"/>
              <a:ext cx="942957" cy="4946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EB9EB0F-D55A-AC4F-AAA4-6CCE92F69CA9}"/>
                    </a:ext>
                  </a:extLst>
                </p:cNvPr>
                <p:cNvSpPr/>
                <p:nvPr/>
              </p:nvSpPr>
              <p:spPr>
                <a:xfrm>
                  <a:off x="20423274" y="78975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5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(4, 1)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EB9EB0F-D55A-AC4F-AAA4-6CCE92F69C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3274" y="7897554"/>
                  <a:ext cx="1765653" cy="1486572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B98A583-A345-A74A-A7A9-180E2A798F73}"/>
                    </a:ext>
                  </a:extLst>
                </p:cNvPr>
                <p:cNvSpPr/>
                <p:nvPr/>
              </p:nvSpPr>
              <p:spPr>
                <a:xfrm>
                  <a:off x="22391407" y="78975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6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(1, 14)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B98A583-A345-A74A-A7A9-180E2A798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1407" y="7897554"/>
                  <a:ext cx="1765653" cy="1486572"/>
                </a:xfrm>
                <a:prstGeom prst="rect">
                  <a:avLst/>
                </a:prstGeom>
                <a:blipFill>
                  <a:blip r:embed="rId13"/>
                  <a:stretch>
                    <a:fillRect l="-4545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69C54-7B10-BB4D-B6D1-D48E183C30A8}"/>
                </a:ext>
              </a:extLst>
            </p:cNvPr>
            <p:cNvCxnSpPr>
              <a:cxnSpLocks/>
              <a:stCxn id="14" idx="2"/>
              <a:endCxn id="27" idx="0"/>
            </p:cNvCxnSpPr>
            <p:nvPr/>
          </p:nvCxnSpPr>
          <p:spPr>
            <a:xfrm flipH="1">
              <a:off x="21306101" y="7189786"/>
              <a:ext cx="953586" cy="7077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A512B8-203C-584C-970A-9A328FA39EEA}"/>
                </a:ext>
              </a:extLst>
            </p:cNvPr>
            <p:cNvCxnSpPr>
              <a:cxnSpLocks/>
              <a:stCxn id="14" idx="2"/>
              <a:endCxn id="28" idx="0"/>
            </p:cNvCxnSpPr>
            <p:nvPr/>
          </p:nvCxnSpPr>
          <p:spPr>
            <a:xfrm>
              <a:off x="22259687" y="7189786"/>
              <a:ext cx="1014547" cy="7077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6867D6-AF33-A449-9C61-FECBB16AF90D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6399074" y="5060880"/>
              <a:ext cx="3242023" cy="6423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49C2CC8-AF51-4C47-AD5C-8A624D02EA1A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19641097" y="5060880"/>
              <a:ext cx="2618589" cy="6423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0071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519292"/>
            <a:ext cx="11216640" cy="1431430"/>
          </a:xfrm>
        </p:spPr>
        <p:txBody>
          <a:bodyPr/>
          <a:lstStyle/>
          <a:p>
            <a:r>
              <a:rPr lang="en-US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25−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4+0+0+1+1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5−1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=4.75</m:t>
                    </m:r>
                  </m:oMath>
                </a14:m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10−</m:t>
                        </m:r>
                        <m:d>
                          <m:d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4+0+0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3−1</m:t>
                        </m:r>
                      </m:den>
                    </m:f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TW" altLang="en-US" sz="4000" dirty="0"/>
                  <a:t> </a:t>
                </a:r>
                <a:r>
                  <a:rPr lang="en-US" sz="4000" dirty="0">
                    <a:sym typeface="Wingdings" pitchFamily="2" charset="2"/>
                  </a:rPr>
                  <a:t> Cut here!</a:t>
                </a:r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5−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4−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0+0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4000" dirty="0"/>
              </a:p>
              <a:p>
                <a:endParaRPr lang="zh-TW" altLang="en-US" sz="3654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  <a:blipFill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63B-BBF3-4DEB-8851-F775280B110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9A6F4F-9838-C147-8D9E-5E66D88B40D8}"/>
              </a:ext>
            </a:extLst>
          </p:cNvPr>
          <p:cNvGrpSpPr/>
          <p:nvPr/>
        </p:nvGrpSpPr>
        <p:grpSpPr>
          <a:xfrm>
            <a:off x="6873432" y="4173081"/>
            <a:ext cx="5396400" cy="4867063"/>
            <a:chOff x="13614514" y="3789600"/>
            <a:chExt cx="10542546" cy="73604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96D1C0-448C-A74A-85F5-CE668D76729E}"/>
                    </a:ext>
                  </a:extLst>
                </p:cNvPr>
                <p:cNvSpPr/>
                <p:nvPr/>
              </p:nvSpPr>
              <p:spPr>
                <a:xfrm>
                  <a:off x="18758271" y="3789600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(55, 25)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96D1C0-448C-A74A-85F5-CE668D767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8271" y="3789600"/>
                  <a:ext cx="1765653" cy="1055985"/>
                </a:xfrm>
                <a:prstGeom prst="rect">
                  <a:avLst/>
                </a:prstGeom>
                <a:blipFill>
                  <a:blip r:embed="rId3"/>
                  <a:stretch>
                    <a:fillRect l="-8333" r="-1389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86D2F5D-B10F-5448-88DC-2C84BE29043F}"/>
                    </a:ext>
                  </a:extLst>
                </p:cNvPr>
                <p:cNvSpPr/>
                <p:nvPr/>
              </p:nvSpPr>
              <p:spPr>
                <a:xfrm>
                  <a:off x="15516248" y="5918508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1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(50, 10)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86D2F5D-B10F-5448-88DC-2C84BE290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6248" y="5918508"/>
                  <a:ext cx="1765653" cy="1055985"/>
                </a:xfrm>
                <a:prstGeom prst="rect">
                  <a:avLst/>
                </a:prstGeom>
                <a:blipFill>
                  <a:blip r:embed="rId4"/>
                  <a:stretch>
                    <a:fillRect l="-6944" r="-2778"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D6719D-B77F-394B-A73D-D24B284C9758}"/>
                    </a:ext>
                  </a:extLst>
                </p:cNvPr>
                <p:cNvSpPr/>
                <p:nvPr/>
              </p:nvSpPr>
              <p:spPr>
                <a:xfrm>
                  <a:off x="21376861" y="5918508"/>
                  <a:ext cx="1763940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(5, 15)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D6719D-B77F-394B-A73D-D24B284C9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6861" y="5918508"/>
                  <a:ext cx="1763940" cy="1055985"/>
                </a:xfrm>
                <a:prstGeom prst="rect">
                  <a:avLst/>
                </a:prstGeom>
                <a:blipFill>
                  <a:blip r:embed="rId5"/>
                  <a:stretch>
                    <a:fillRect l="-1389"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92B8898-154E-9844-9FD5-5FE024EBC9D8}"/>
                    </a:ext>
                  </a:extLst>
                </p:cNvPr>
                <p:cNvSpPr/>
                <p:nvPr/>
              </p:nvSpPr>
              <p:spPr>
                <a:xfrm>
                  <a:off x="13614514" y="8115522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3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(46, 4)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92B8898-154E-9844-9FD5-5FE024EB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4514" y="8115522"/>
                  <a:ext cx="1765653" cy="1055985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68B85D0-4A26-ED4C-90D8-8E1FB450037C}"/>
                    </a:ext>
                  </a:extLst>
                </p:cNvPr>
                <p:cNvSpPr/>
                <p:nvPr/>
              </p:nvSpPr>
              <p:spPr>
                <a:xfrm>
                  <a:off x="17517298" y="8112845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4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(4, 6)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68B85D0-4A26-ED4C-90D8-8E1FB4500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7298" y="8112845"/>
                  <a:ext cx="1765653" cy="1055985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5CD96C2-8CC7-2048-B716-0FFBB28E01FC}"/>
                    </a:ext>
                  </a:extLst>
                </p:cNvPr>
                <p:cNvSpPr/>
                <p:nvPr/>
              </p:nvSpPr>
              <p:spPr>
                <a:xfrm>
                  <a:off x="16574341" y="10094046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9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(4, 0)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5CD96C2-8CC7-2048-B716-0FFBB28E0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4341" y="10094046"/>
                  <a:ext cx="1765653" cy="1055985"/>
                </a:xfrm>
                <a:prstGeom prst="rect">
                  <a:avLst/>
                </a:prstGeom>
                <a:blipFill>
                  <a:blip r:embed="rId8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9A3D9F-54A9-6444-9033-0564D617397B}"/>
                    </a:ext>
                  </a:extLst>
                </p:cNvPr>
                <p:cNvSpPr/>
                <p:nvPr/>
              </p:nvSpPr>
              <p:spPr>
                <a:xfrm>
                  <a:off x="18523138" y="10094046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10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(0, 6)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9A3D9F-54A9-6444-9033-0564D61739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3138" y="10094046"/>
                  <a:ext cx="1765653" cy="1055985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688B86-DA2A-E241-9613-5D6CF7018D61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>
              <a:off x="18400125" y="9168830"/>
              <a:ext cx="1005840" cy="925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2F57CC-28FF-9046-ACEB-7B2FCD8421B2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 flipH="1">
              <a:off x="14497341" y="6974493"/>
              <a:ext cx="1901734" cy="11410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958C07-B1C9-CF48-BB11-6CF8A8CB65B1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>
              <a:off x="16399076" y="6974493"/>
              <a:ext cx="2001050" cy="11383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93BAEA-4C0A-084A-936B-E62C0D5120AD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17457169" y="9168830"/>
              <a:ext cx="942956" cy="9252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3F9B548-F7D8-E74F-95A8-1DA3B19665FF}"/>
                    </a:ext>
                  </a:extLst>
                </p:cNvPr>
                <p:cNvSpPr/>
                <p:nvPr/>
              </p:nvSpPr>
              <p:spPr>
                <a:xfrm>
                  <a:off x="20423274" y="8112845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5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(4, 1)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3F9B548-F7D8-E74F-95A8-1DA3B19665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3274" y="8112845"/>
                  <a:ext cx="1765653" cy="1055985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EDD888C-A6E7-3F45-B8CB-A8CEBA7FE8BA}"/>
                    </a:ext>
                  </a:extLst>
                </p:cNvPr>
                <p:cNvSpPr/>
                <p:nvPr/>
              </p:nvSpPr>
              <p:spPr>
                <a:xfrm>
                  <a:off x="22391407" y="8112845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6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(1, 14)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EDD888C-A6E7-3F45-B8CB-A8CEBA7FE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1407" y="8112845"/>
                  <a:ext cx="1765653" cy="1055985"/>
                </a:xfrm>
                <a:prstGeom prst="rect">
                  <a:avLst/>
                </a:prstGeom>
                <a:blipFill>
                  <a:blip r:embed="rId11"/>
                  <a:stretch>
                    <a:fillRect l="-1389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55B25B-2A67-A84C-A84D-3D82A75105CF}"/>
                </a:ext>
              </a:extLst>
            </p:cNvPr>
            <p:cNvCxnSpPr>
              <a:cxnSpLocks/>
              <a:stCxn id="35" idx="2"/>
              <a:endCxn id="44" idx="0"/>
            </p:cNvCxnSpPr>
            <p:nvPr/>
          </p:nvCxnSpPr>
          <p:spPr>
            <a:xfrm flipH="1">
              <a:off x="21306101" y="6974493"/>
              <a:ext cx="952730" cy="11383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340ADB-152B-4942-B335-8AA1B0D8B277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>
              <a:off x="22258831" y="6974493"/>
              <a:ext cx="1015403" cy="11383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921F53-C0B3-2641-BE3F-4913A2BB5A2D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6399076" y="4845585"/>
              <a:ext cx="3242023" cy="10729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BBBF16-B324-6F47-BD7B-D877FCED1046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9641099" y="4845585"/>
              <a:ext cx="2617733" cy="10729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602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867" y="433493"/>
            <a:ext cx="11812693" cy="975360"/>
          </a:xfrm>
          <a:noFill/>
        </p:spPr>
        <p:txBody>
          <a:bodyPr vert="horz" lIns="130951" tIns="65476" rIns="130951" bIns="65476" rtlCol="0" anchor="ctr">
            <a:normAutofit fontScale="90000"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Classification tree is constructed in a ”greedy” manner</a:t>
            </a:r>
            <a:endParaRPr lang="en-US" altLang="zh-TW" sz="4551" b="1" dirty="0"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541866" y="1936376"/>
            <a:ext cx="11812693" cy="7492104"/>
          </a:xfrm>
          <a:noFill/>
        </p:spPr>
        <p:txBody>
          <a:bodyPr vert="horz" lIns="130951" tIns="65476" rIns="130951" bIns="65476" rtlCol="0">
            <a:normAutofit/>
          </a:bodyPr>
          <a:lstStyle/>
          <a:p>
            <a:pPr eaLnBrk="1" hangingPunct="1"/>
            <a:r>
              <a:rPr lang="en-US" altLang="zh-TW" sz="4400" dirty="0">
                <a:ea typeface="新細明體" panose="02020500000000000000" pitchFamily="18" charset="-120"/>
              </a:rPr>
              <a:t>Greedy: pick a feature to split the data best on the </a:t>
            </a:r>
            <a:r>
              <a:rPr lang="en-US" altLang="zh-TW" sz="4400" b="1" i="1" dirty="0">
                <a:ea typeface="新細明體" panose="02020500000000000000" pitchFamily="18" charset="-120"/>
              </a:rPr>
              <a:t>current</a:t>
            </a:r>
            <a:r>
              <a:rPr lang="en-US" altLang="zh-TW" sz="4400" dirty="0">
                <a:ea typeface="新細明體" panose="02020500000000000000" pitchFamily="18" charset="-120"/>
              </a:rPr>
              <a:t> information</a:t>
            </a:r>
          </a:p>
          <a:p>
            <a:pPr lvl="1"/>
            <a:r>
              <a:rPr lang="en-US" altLang="zh-TW" sz="3600" dirty="0">
                <a:ea typeface="新細明體" panose="02020500000000000000" pitchFamily="18" charset="-120"/>
              </a:rPr>
              <a:t>This may lead to a local optimal</a:t>
            </a:r>
          </a:p>
          <a:p>
            <a:endParaRPr lang="en-US" altLang="zh-TW" sz="4000" dirty="0">
              <a:ea typeface="新細明體" panose="02020500000000000000" pitchFamily="18" charset="-120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732" y="9040144"/>
            <a:ext cx="2926080" cy="5192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84A1A9-49BD-4BAE-940D-DAF9AD0C4AD5}" type="slidenum">
              <a:rPr lang="en-US" altLang="zh-TW">
                <a:solidFill>
                  <a:prstClr val="black"/>
                </a:solidFill>
              </a:rPr>
              <a:pPr eaLnBrk="1" hangingPunct="1"/>
              <a:t>36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21927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>
                <a:ea typeface="新細明體" panose="02020500000000000000" pitchFamily="18" charset="-12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build an imaginary dataset as follows</a:t>
            </a:r>
          </a:p>
          <a:p>
            <a:pPr marL="487673" lvl="1" indent="0">
              <a:buNone/>
            </a:pPr>
            <a:r>
              <a:rPr lang="en-US" dirty="0"/>
              <a:t>The dataset has three binary features A, B, and C</a:t>
            </a:r>
          </a:p>
          <a:p>
            <a:pPr marL="487673" lvl="1" indent="0">
              <a:buNone/>
            </a:pPr>
            <a:r>
              <a:rPr lang="en-US" dirty="0"/>
              <a:t>The label is constructed by A </a:t>
            </a:r>
            <a:r>
              <a:rPr lang="en-US" dirty="0" err="1"/>
              <a:t>xor</a:t>
            </a:r>
            <a:r>
              <a:rPr lang="en-US" dirty="0"/>
              <a:t> B</a:t>
            </a:r>
          </a:p>
          <a:p>
            <a:pPr marL="487673" lvl="1" indent="0">
              <a:buNone/>
            </a:pPr>
            <a:r>
              <a:rPr lang="en-US" dirty="0"/>
              <a:t>C is set to label for 80% of the time and the inverse of the label for 20% of the time</a:t>
            </a:r>
          </a:p>
          <a:p>
            <a:pPr marL="0" indent="0">
              <a:buNone/>
            </a:pPr>
            <a:r>
              <a:rPr lang="en-US" dirty="0"/>
              <a:t>On average, </a:t>
            </a:r>
            <a:r>
              <a:rPr lang="en-US" dirty="0" err="1"/>
              <a:t>Info</a:t>
            </a:r>
            <a:r>
              <a:rPr lang="en-US" baseline="-25000" dirty="0" err="1"/>
              <a:t>A</a:t>
            </a:r>
            <a:r>
              <a:rPr lang="en-US" dirty="0"/>
              <a:t>(D) = 1</a:t>
            </a:r>
          </a:p>
          <a:p>
            <a:pPr marL="487673" lvl="1" indent="0">
              <a:buNone/>
            </a:pPr>
            <a:r>
              <a:rPr lang="en-US" dirty="0"/>
              <a:t>When A=1, 50% of the labels are 1 and 50% of the labels are 0</a:t>
            </a:r>
          </a:p>
          <a:p>
            <a:pPr marL="487673" lvl="1" indent="0">
              <a:buNone/>
            </a:pPr>
            <a:r>
              <a:rPr lang="en-US" dirty="0"/>
              <a:t>When A=0, 50% of the labels are 1 and 50% of the labels are 0</a:t>
            </a:r>
          </a:p>
          <a:p>
            <a:pPr marL="0" indent="0">
              <a:buNone/>
            </a:pPr>
            <a:r>
              <a:rPr lang="en-US" dirty="0"/>
              <a:t>Similarly, </a:t>
            </a:r>
            <a:r>
              <a:rPr lang="en-US" dirty="0" err="1"/>
              <a:t>Info</a:t>
            </a:r>
            <a:r>
              <a:rPr lang="en-US" baseline="-25000" dirty="0" err="1"/>
              <a:t>B</a:t>
            </a:r>
            <a:r>
              <a:rPr lang="en-US" dirty="0"/>
              <a:t>(D) = 1</a:t>
            </a:r>
          </a:p>
          <a:p>
            <a:pPr marL="0" indent="0">
              <a:buNone/>
            </a:pPr>
            <a:r>
              <a:rPr lang="en-US" dirty="0"/>
              <a:t>On average, </a:t>
            </a:r>
            <a:r>
              <a:rPr lang="en-US" dirty="0" err="1"/>
              <a:t>Info</a:t>
            </a:r>
            <a:r>
              <a:rPr lang="en-US" baseline="-25000" dirty="0" err="1"/>
              <a:t>C</a:t>
            </a:r>
            <a:r>
              <a:rPr lang="en-US" dirty="0"/>
              <a:t>(D) = 0.722</a:t>
            </a:r>
          </a:p>
          <a:p>
            <a:pPr marL="487673" lvl="1" indent="0">
              <a:buNone/>
            </a:pPr>
            <a:r>
              <a:rPr lang="en-US" dirty="0"/>
              <a:t>When C=1, 80% of the labels are 1; 20% of the labels are 0</a:t>
            </a:r>
          </a:p>
          <a:p>
            <a:pPr marL="487673" lvl="1" indent="0">
              <a:buNone/>
            </a:pPr>
            <a:r>
              <a:rPr lang="en-US" dirty="0"/>
              <a:t>When C=0, 80% of the labels are 0; 20% of the labels are 1</a:t>
            </a:r>
          </a:p>
          <a:p>
            <a:pPr marL="0" indent="0">
              <a:buNone/>
            </a:pPr>
            <a:r>
              <a:rPr lang="en-US" dirty="0"/>
              <a:t>In the case, we will choose feature </a:t>
            </a:r>
            <a:r>
              <a:rPr lang="en-US" i="1" dirty="0"/>
              <a:t>C</a:t>
            </a:r>
            <a:r>
              <a:rPr lang="en-US" dirty="0"/>
              <a:t> as the feature to split data</a:t>
            </a:r>
          </a:p>
          <a:p>
            <a:pPr marL="0" indent="0">
              <a:buNone/>
            </a:pPr>
            <a:r>
              <a:rPr lang="en-US" dirty="0"/>
              <a:t>However, an oracle should first select one feature from A or from B, and select the other feature as the second feature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04914"/>
              </p:ext>
            </p:extLst>
          </p:nvPr>
        </p:nvGraphicFramePr>
        <p:xfrm>
          <a:off x="8930037" y="32545"/>
          <a:ext cx="4000252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3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3563" y="2014983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6866" y="3012662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665" y="3982159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6139" y="5144455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 flipH="1">
            <a:off x="1838087" y="2661314"/>
            <a:ext cx="1536697" cy="351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0"/>
          </p:cNvCxnSpPr>
          <p:nvPr/>
        </p:nvCxnSpPr>
        <p:spPr>
          <a:xfrm flipH="1">
            <a:off x="1061886" y="3658993"/>
            <a:ext cx="776201" cy="323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2"/>
            <a:endCxn id="16" idx="0"/>
          </p:cNvCxnSpPr>
          <p:nvPr/>
        </p:nvCxnSpPr>
        <p:spPr>
          <a:xfrm flipH="1">
            <a:off x="667360" y="4628490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95384" y="22683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2596" y="33358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8397" y="453325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8206" y="5144456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Connector 29"/>
          <p:cNvCxnSpPr>
            <a:stCxn id="14" idx="2"/>
            <a:endCxn id="28" idx="0"/>
          </p:cNvCxnSpPr>
          <p:nvPr/>
        </p:nvCxnSpPr>
        <p:spPr>
          <a:xfrm>
            <a:off x="1061886" y="4628490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97142" y="45633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56671" y="3985271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62145" y="5147567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0" name="Straight Connector 39"/>
          <p:cNvCxnSpPr>
            <a:stCxn id="13" idx="2"/>
          </p:cNvCxnSpPr>
          <p:nvPr/>
        </p:nvCxnSpPr>
        <p:spPr>
          <a:xfrm>
            <a:off x="1838087" y="3658993"/>
            <a:ext cx="719806" cy="326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63366" y="4631602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38602" y="33389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14403" y="45363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4212" y="5147568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557892" y="4631602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93148" y="45664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19079" y="3015774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42878" y="3985271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48352" y="5147567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2" name="Straight Connector 51"/>
          <p:cNvCxnSpPr>
            <a:stCxn id="12" idx="2"/>
            <a:endCxn id="49" idx="0"/>
          </p:cNvCxnSpPr>
          <p:nvPr/>
        </p:nvCxnSpPr>
        <p:spPr>
          <a:xfrm>
            <a:off x="3374784" y="2661314"/>
            <a:ext cx="1545516" cy="35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0" idx="2"/>
            <a:endCxn id="61" idx="0"/>
          </p:cNvCxnSpPr>
          <p:nvPr/>
        </p:nvCxnSpPr>
        <p:spPr>
          <a:xfrm flipH="1">
            <a:off x="4144099" y="3662105"/>
            <a:ext cx="776201" cy="323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1" idx="2"/>
            <a:endCxn id="63" idx="0"/>
          </p:cNvCxnSpPr>
          <p:nvPr/>
        </p:nvCxnSpPr>
        <p:spPr>
          <a:xfrm flipH="1">
            <a:off x="3749573" y="4631602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24809" y="33389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610" y="45363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40419" y="5147568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Connector 57"/>
          <p:cNvCxnSpPr>
            <a:stCxn id="61" idx="2"/>
          </p:cNvCxnSpPr>
          <p:nvPr/>
        </p:nvCxnSpPr>
        <p:spPr>
          <a:xfrm>
            <a:off x="4144099" y="4631602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79355" y="45664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38884" y="3988383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44358" y="5150679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2" name="Straight Connector 61"/>
          <p:cNvCxnSpPr>
            <a:stCxn id="60" idx="2"/>
          </p:cNvCxnSpPr>
          <p:nvPr/>
        </p:nvCxnSpPr>
        <p:spPr>
          <a:xfrm>
            <a:off x="4920300" y="3662105"/>
            <a:ext cx="719806" cy="326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245579" y="4634714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20815" y="33420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96616" y="453947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36425" y="5150680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640105" y="4634714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75361" y="45695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52650" y="227148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216747" y="433493"/>
            <a:ext cx="12462933" cy="866987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Which one is better?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398091" y="2014983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621890" y="2984480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227364" y="4146776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8923111" y="2661314"/>
            <a:ext cx="776201" cy="323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528585" y="3630811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03821" y="23381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79622" y="35355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19431" y="4146777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8923111" y="3630811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158367" y="35656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17896" y="2987592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723370" y="4149888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9699312" y="2661314"/>
            <a:ext cx="719806" cy="326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0024591" y="3633923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99827" y="23412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775628" y="35386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15437" y="4149889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10419117" y="3633923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654373" y="3568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94080" y="6401988"/>
            <a:ext cx="11216640" cy="2383026"/>
          </a:xfrm>
        </p:spPr>
        <p:txBody>
          <a:bodyPr>
            <a:normAutofit/>
          </a:bodyPr>
          <a:lstStyle/>
          <a:p>
            <a:r>
              <a:rPr lang="en-US" sz="3600" dirty="0"/>
              <a:t>Occam's razor</a:t>
            </a:r>
          </a:p>
          <a:p>
            <a:pPr lvl="1"/>
            <a:r>
              <a:rPr lang="en-US" sz="3200" dirty="0"/>
              <a:t>Among competing hypotheses, the one with the fewest assumptions should be selected.</a:t>
            </a:r>
          </a:p>
        </p:txBody>
      </p:sp>
    </p:spTree>
    <p:extLst>
      <p:ext uri="{BB962C8B-B14F-4D97-AF65-F5344CB8AC3E}">
        <p14:creationId xmlns:p14="http://schemas.microsoft.com/office/powerpoint/2010/main" val="20846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ea typeface="新細明體" panose="02020500000000000000" pitchFamily="18" charset="-120"/>
              </a:rPr>
              <a:t>Why not try all possible attribute splitting sequences?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best tree requires to test all possible sequences</a:t>
            </a:r>
          </a:p>
          <a:p>
            <a:pPr lvl="1"/>
            <a:r>
              <a:rPr lang="en-US" sz="3573" dirty="0"/>
              <a:t>Very large search space</a:t>
            </a:r>
          </a:p>
          <a:p>
            <a:pPr lvl="1"/>
            <a:r>
              <a:rPr lang="en-US" sz="3600" dirty="0"/>
              <a:t>If the training data have </a:t>
            </a:r>
            <a:r>
              <a:rPr lang="en-US" sz="3600" i="1" dirty="0"/>
              <a:t>d</a:t>
            </a:r>
            <a:r>
              <a:rPr lang="en-US" sz="3600" dirty="0"/>
              <a:t> binary features, consider one path from root to one leaf:</a:t>
            </a:r>
          </a:p>
          <a:p>
            <a:pPr lvl="2"/>
            <a:r>
              <a:rPr lang="en-US" sz="3200" i="1" dirty="0"/>
              <a:t>d</a:t>
            </a:r>
            <a:r>
              <a:rPr lang="en-US" sz="3200" dirty="0"/>
              <a:t> possible roots</a:t>
            </a:r>
          </a:p>
          <a:p>
            <a:pPr lvl="2"/>
            <a:r>
              <a:rPr lang="en-US" sz="3200" i="1" dirty="0"/>
              <a:t>d</a:t>
            </a:r>
            <a:r>
              <a:rPr lang="en-US" sz="3200" dirty="0"/>
              <a:t>-1 possible level-1 nodes</a:t>
            </a:r>
          </a:p>
          <a:p>
            <a:pPr lvl="2"/>
            <a:r>
              <a:rPr lang="en-US" sz="3200" i="1" dirty="0"/>
              <a:t>d</a:t>
            </a:r>
            <a:r>
              <a:rPr lang="en-US" sz="3200" dirty="0"/>
              <a:t>-2 possible level-2 nodes</a:t>
            </a:r>
          </a:p>
          <a:p>
            <a:pPr lvl="2"/>
            <a:r>
              <a:rPr lang="is-IS" sz="3200" dirty="0"/>
              <a:t>…</a:t>
            </a:r>
          </a:p>
          <a:p>
            <a:pPr lvl="2"/>
            <a:r>
              <a:rPr lang="is-IS" sz="3200" dirty="0">
                <a:sym typeface="Wingdings"/>
              </a:rPr>
              <a:t>This is just one path from root to one leaf, there are </a:t>
            </a:r>
            <a:r>
              <a:rPr lang="is-IS" sz="3200" i="1" dirty="0">
                <a:sym typeface="Wingdings"/>
              </a:rPr>
              <a:t>d</a:t>
            </a:r>
            <a:r>
              <a:rPr lang="is-IS" sz="3200" dirty="0">
                <a:sym typeface="Wingdings"/>
              </a:rPr>
              <a:t> different leaves</a:t>
            </a:r>
            <a:endParaRPr lang="is-IS" sz="2800" dirty="0">
              <a:sym typeface="Wingdings"/>
            </a:endParaRPr>
          </a:p>
          <a:p>
            <a:pPr lvl="1"/>
            <a:r>
              <a:rPr lang="is-IS" sz="3600" dirty="0">
                <a:sym typeface="Wingdings"/>
              </a:rPr>
              <a:t>If there are numerical attributes, the number of trees is even larger</a:t>
            </a:r>
          </a:p>
          <a:p>
            <a:pPr lvl="2"/>
            <a:r>
              <a:rPr lang="is-IS" sz="3173" dirty="0">
                <a:sym typeface="Wingdings"/>
              </a:rPr>
              <a:t>Why?</a:t>
            </a:r>
            <a:endParaRPr lang="en-US" sz="3173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34" y="4203471"/>
            <a:ext cx="11704320" cy="1625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generate a classification tree?</a:t>
            </a:r>
          </a:p>
        </p:txBody>
      </p:sp>
    </p:spTree>
    <p:extLst>
      <p:ext uri="{BB962C8B-B14F-4D97-AF65-F5344CB8AC3E}">
        <p14:creationId xmlns:p14="http://schemas.microsoft.com/office/powerpoint/2010/main" val="20305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a typeface="新細明體" panose="02020500000000000000" pitchFamily="18" charset="-120"/>
              </a:rPr>
              <a:t>An example of testing all trees vs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Suppose we want to predict whether an individual has a certain disease based on 4 binary features: gender (male/female), height (tall/short), weight (fat/thin), age (young/old)</a:t>
            </a:r>
          </a:p>
          <a:p>
            <a:r>
              <a:rPr lang="en-US" sz="3600" dirty="0"/>
              <a:t>Decision tree: need to test approximately 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3*2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2*4</a:t>
            </a:r>
            <a:r>
              <a:rPr lang="en-US" sz="3600" dirty="0"/>
              <a:t> =18 splits</a:t>
            </a:r>
          </a:p>
          <a:p>
            <a:pPr lvl="1"/>
            <a:r>
              <a:rPr lang="en-US" sz="3173" dirty="0">
                <a:solidFill>
                  <a:srgbClr val="FF0000"/>
                </a:solidFill>
              </a:rPr>
              <a:t>4</a:t>
            </a:r>
            <a:r>
              <a:rPr lang="en-US" sz="3173" dirty="0"/>
              <a:t>: root split test 4 features</a:t>
            </a:r>
          </a:p>
          <a:p>
            <a:pPr lvl="1"/>
            <a:r>
              <a:rPr lang="en-US" sz="3173" dirty="0">
                <a:solidFill>
                  <a:srgbClr val="0070C0"/>
                </a:solidFill>
              </a:rPr>
              <a:t>3*2</a:t>
            </a:r>
            <a:r>
              <a:rPr lang="en-US" sz="3173" dirty="0"/>
              <a:t>: each level-1 node test 3 features; 2 level-1 nodes</a:t>
            </a:r>
          </a:p>
          <a:p>
            <a:pPr lvl="1"/>
            <a:r>
              <a:rPr lang="en-US" sz="3173" dirty="0">
                <a:solidFill>
                  <a:srgbClr val="00B050"/>
                </a:solidFill>
              </a:rPr>
              <a:t>2*4</a:t>
            </a:r>
            <a:r>
              <a:rPr lang="en-US" sz="3173" dirty="0"/>
              <a:t>: each level-1 node test 2 features; 4 level-1 nodes</a:t>
            </a:r>
          </a:p>
          <a:p>
            <a:r>
              <a:rPr lang="en-US" sz="3600" dirty="0"/>
              <a:t>List all tress: need to test approximately 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r>
              <a:rPr lang="en-US" sz="3600" dirty="0"/>
              <a:t> * </a:t>
            </a:r>
            <a:r>
              <a:rPr lang="en-US" sz="3600" dirty="0">
                <a:solidFill>
                  <a:srgbClr val="0070C0"/>
                </a:solidFill>
              </a:rPr>
              <a:t>3*2</a:t>
            </a:r>
            <a:r>
              <a:rPr lang="en-US" sz="3600" dirty="0"/>
              <a:t> * </a:t>
            </a:r>
            <a:r>
              <a:rPr lang="en-US" sz="3600" dirty="0">
                <a:solidFill>
                  <a:srgbClr val="00B050"/>
                </a:solidFill>
              </a:rPr>
              <a:t>2*4</a:t>
            </a:r>
            <a:r>
              <a:rPr lang="en-US" sz="3600" dirty="0"/>
              <a:t> = 192</a:t>
            </a:r>
          </a:p>
          <a:p>
            <a:pPr lvl="1"/>
            <a:r>
              <a:rPr lang="en-US" sz="3173" dirty="0">
                <a:solidFill>
                  <a:srgbClr val="FF0000"/>
                </a:solidFill>
              </a:rPr>
              <a:t>4</a:t>
            </a:r>
            <a:r>
              <a:rPr lang="en-US" sz="3173" dirty="0"/>
              <a:t>: root split test 4 features</a:t>
            </a:r>
          </a:p>
          <a:p>
            <a:pPr lvl="1"/>
            <a:r>
              <a:rPr lang="en-US" sz="3173" dirty="0">
                <a:solidFill>
                  <a:srgbClr val="0070C0"/>
                </a:solidFill>
              </a:rPr>
              <a:t>3*2</a:t>
            </a:r>
            <a:r>
              <a:rPr lang="en-US" sz="3173" dirty="0"/>
              <a:t>: each level-1 node test 3 features; 2 level-1 nodes</a:t>
            </a:r>
          </a:p>
          <a:p>
            <a:pPr lvl="1"/>
            <a:r>
              <a:rPr lang="en-US" sz="3173" dirty="0">
                <a:solidFill>
                  <a:srgbClr val="00B050"/>
                </a:solidFill>
              </a:rPr>
              <a:t>2*4</a:t>
            </a:r>
            <a:r>
              <a:rPr lang="en-US" sz="3173" dirty="0"/>
              <a:t>: each level-1 node test 2 features; 4 level-1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brief review of classification tree</a:t>
            </a:r>
          </a:p>
          <a:p>
            <a:pPr lvl="1"/>
            <a:r>
              <a:rPr lang="en-US" sz="3200" dirty="0"/>
              <a:t>Select a feature </a:t>
            </a:r>
            <a:r>
              <a:rPr lang="en-US" sz="3200" i="1" dirty="0"/>
              <a:t>A</a:t>
            </a:r>
            <a:r>
              <a:rPr lang="en-US" sz="3200" dirty="0"/>
              <a:t> and a cut-point </a:t>
            </a:r>
            <a:r>
              <a:rPr lang="en-US" sz="3200" i="1" dirty="0"/>
              <a:t>v</a:t>
            </a:r>
            <a:r>
              <a:rPr lang="en-US" sz="3200" dirty="0"/>
              <a:t> to split the original dataset </a:t>
            </a:r>
            <a:r>
              <a:rPr lang="en-US" sz="3200" i="1" dirty="0"/>
              <a:t>D</a:t>
            </a:r>
            <a:r>
              <a:rPr lang="en-US" sz="3200" dirty="0"/>
              <a:t> into sub-groups such that </a:t>
            </a:r>
            <a:r>
              <a:rPr lang="en-US" sz="3200" b="1" dirty="0">
                <a:solidFill>
                  <a:srgbClr val="0070C0"/>
                </a:solidFill>
              </a:rPr>
              <a:t>the labels</a:t>
            </a:r>
            <a:r>
              <a:rPr lang="en-US" sz="3200" dirty="0"/>
              <a:t> in each sub-group are as pure as possible</a:t>
            </a:r>
          </a:p>
          <a:p>
            <a:pPr lvl="1"/>
            <a:r>
              <a:rPr lang="en-US" sz="3200" dirty="0"/>
              <a:t>Repeat the above step</a:t>
            </a:r>
          </a:p>
          <a:p>
            <a:r>
              <a:rPr lang="en-US" sz="3600" dirty="0"/>
              <a:t>Regression tree</a:t>
            </a:r>
          </a:p>
          <a:p>
            <a:pPr lvl="1"/>
            <a:r>
              <a:rPr lang="en-US" sz="3200" dirty="0"/>
              <a:t>Select a feature </a:t>
            </a:r>
            <a:r>
              <a:rPr lang="en-US" sz="3200" i="1" dirty="0"/>
              <a:t>A</a:t>
            </a:r>
            <a:r>
              <a:rPr lang="en-US" sz="3200" dirty="0"/>
              <a:t> and a cut-point </a:t>
            </a:r>
            <a:r>
              <a:rPr lang="en-US" sz="3200" i="1" dirty="0"/>
              <a:t>v</a:t>
            </a:r>
            <a:r>
              <a:rPr lang="en-US" sz="3200" dirty="0"/>
              <a:t> to split the original dataset </a:t>
            </a:r>
            <a:r>
              <a:rPr lang="en-US" sz="3200" i="1" dirty="0"/>
              <a:t>D</a:t>
            </a:r>
            <a:r>
              <a:rPr lang="en-US" sz="3200" dirty="0"/>
              <a:t> into sub-groups such that </a:t>
            </a:r>
            <a:r>
              <a:rPr lang="en-US" sz="3200" b="1" dirty="0">
                <a:solidFill>
                  <a:srgbClr val="FF0000"/>
                </a:solidFill>
              </a:rPr>
              <a:t>the target values</a:t>
            </a:r>
            <a:r>
              <a:rPr lang="en-US" sz="3200" dirty="0"/>
              <a:t> in each group is as pure as possible</a:t>
            </a:r>
          </a:p>
          <a:p>
            <a:pPr lvl="2"/>
            <a:r>
              <a:rPr lang="en-US" sz="2773" dirty="0"/>
              <a:t>There could be multiple ways to define “purity”</a:t>
            </a:r>
          </a:p>
          <a:p>
            <a:pPr lvl="2"/>
            <a:r>
              <a:rPr lang="en-US" sz="2773" dirty="0"/>
              <a:t>Possible choices: RSS (residual sum of squares), max-min, variance</a:t>
            </a:r>
          </a:p>
          <a:p>
            <a:pPr lvl="1"/>
            <a:r>
              <a:rPr lang="en-US" sz="3200" dirty="0"/>
              <a:t>Repeat the above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8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are asked to build a decision tree classifier based on two features x1 and x2.  How to partition the space into the following figure?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3" y="4470918"/>
            <a:ext cx="4441890" cy="43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30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are asked to build a decision tree classifier based on two features x1 and x2.  How </a:t>
            </a:r>
            <a:r>
              <a:rPr lang="en-US" sz="3200"/>
              <a:t>to separate the </a:t>
            </a:r>
            <a:r>
              <a:rPr lang="en-US" sz="3200" dirty="0"/>
              <a:t>space into the following figure?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39" y="4111979"/>
            <a:ext cx="4630887" cy="45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0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E7F9-7AA9-1C4A-92CF-2B22E9D9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3FE8-F916-4D4C-BF1C-F41F889F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True or false: if decision tree T2 a pruned tree of tree T1, then T1 is less likely to overfit the training data</a:t>
            </a:r>
          </a:p>
          <a:p>
            <a:r>
              <a:rPr lang="en-TW" dirty="0"/>
              <a:t>Consider the following training data</a:t>
            </a:r>
          </a:p>
          <a:p>
            <a:pPr lvl="1"/>
            <a:r>
              <a:rPr lang="en-TW" dirty="0"/>
              <a:t>What is the entropy of the training examples?</a:t>
            </a:r>
          </a:p>
          <a:p>
            <a:pPr lvl="1"/>
            <a:r>
              <a:rPr lang="en-TW" dirty="0"/>
              <a:t>What is the information gain of f2 relative to these training examples?</a:t>
            </a:r>
          </a:p>
          <a:p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F162-3EF5-AF42-BBAF-8276ABFD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B5B-FA1B-2249-A94E-8B86B160C72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F21B-0A07-A346-A3DF-CCF8BEAD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4C3D-2738-2A4A-BD4D-AAB3A11A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1C033A2-63CC-C241-8CEC-87CBEBAEA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94465"/>
              </p:ext>
            </p:extLst>
          </p:nvPr>
        </p:nvGraphicFramePr>
        <p:xfrm>
          <a:off x="1564524" y="5144456"/>
          <a:ext cx="2606013" cy="2688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71">
                  <a:extLst>
                    <a:ext uri="{9D8B030D-6E8A-4147-A177-3AD203B41FA5}">
                      <a16:colId xmlns:a16="http://schemas.microsoft.com/office/drawing/2014/main" val="1330969781"/>
                    </a:ext>
                  </a:extLst>
                </a:gridCol>
                <a:gridCol w="868671">
                  <a:extLst>
                    <a:ext uri="{9D8B030D-6E8A-4147-A177-3AD203B41FA5}">
                      <a16:colId xmlns:a16="http://schemas.microsoft.com/office/drawing/2014/main" val="1090751374"/>
                    </a:ext>
                  </a:extLst>
                </a:gridCol>
                <a:gridCol w="868671">
                  <a:extLst>
                    <a:ext uri="{9D8B030D-6E8A-4147-A177-3AD203B41FA5}">
                      <a16:colId xmlns:a16="http://schemas.microsoft.com/office/drawing/2014/main" val="43982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2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7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0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1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9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3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6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random forest is a </a:t>
            </a:r>
            <a:r>
              <a:rPr lang="en-US" b="1" dirty="0"/>
              <a:t>meta estimator</a:t>
            </a:r>
            <a:r>
              <a:rPr lang="en-US" dirty="0"/>
              <a:t> that fits numerous decision tree classifiers on various sub-samples of the dataset</a:t>
            </a:r>
          </a:p>
          <a:p>
            <a:pPr lvl="1"/>
            <a:r>
              <a:rPr lang="en-US" dirty="0"/>
              <a:t>Each tree can use only part of the available features</a:t>
            </a:r>
          </a:p>
          <a:p>
            <a:pPr lvl="2"/>
            <a:r>
              <a:rPr lang="en-US" dirty="0"/>
              <a:t>A common practice is using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n_features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Sub-sampling the training data for each tree</a:t>
            </a:r>
          </a:p>
          <a:p>
            <a:pPr lvl="2"/>
            <a:r>
              <a:rPr lang="en-US" dirty="0"/>
              <a:t>A common practice: the sub-sample size is always the same as the original input sample size, but the samples are </a:t>
            </a:r>
            <a:r>
              <a:rPr lang="en-US" b="1" i="1" u="sng" dirty="0"/>
              <a:t>drawn with replacement</a:t>
            </a:r>
          </a:p>
          <a:p>
            <a:r>
              <a:rPr lang="en-US" dirty="0"/>
              <a:t>The prediction is based on the majority voting of all the generated decision trees</a:t>
            </a:r>
          </a:p>
          <a:p>
            <a:pPr lvl="1"/>
            <a:r>
              <a:rPr lang="en-US" dirty="0"/>
              <a:t>Prevent overfitting</a:t>
            </a:r>
          </a:p>
          <a:p>
            <a:pPr lvl="1"/>
            <a:r>
              <a:rPr lang="en-US" dirty="0"/>
              <a:t>Usually yield higher test accuracy</a:t>
            </a:r>
          </a:p>
          <a:p>
            <a:r>
              <a:rPr lang="en-US" dirty="0"/>
              <a:t>Highly parallelizable during training and testing</a:t>
            </a:r>
          </a:p>
          <a:p>
            <a:r>
              <a:rPr lang="en-US" dirty="0"/>
              <a:t>One of the best predictor in many applications and competitions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FB26-58AC-824B-8213-0A200E8C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7EEC-DFE7-3A40-8D1D-2C6956E1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 tree generates a set of classification/regression rules based on the training data</a:t>
            </a:r>
          </a:p>
          <a:p>
            <a:r>
              <a:rPr lang="en-US" sz="4000" dirty="0"/>
              <a:t>“Interpretable”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636C-B8AB-1D48-A9A0-7B928950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D06D-0310-124B-9BA9-0F166B94905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8F517-8D9F-8545-B097-B83F4279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287E-F636-0540-A5D0-74328B0D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4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>
          <a:xfrm>
            <a:off x="650240" y="2275840"/>
            <a:ext cx="11704320" cy="7209085"/>
          </a:xfrm>
        </p:spPr>
        <p:txBody>
          <a:bodyPr rtlCol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TW" sz="3413" dirty="0"/>
              <a:t>Basic algorithm (a </a:t>
            </a:r>
            <a:r>
              <a:rPr lang="en-US" altLang="zh-TW" sz="3413" b="1" u="sng" dirty="0">
                <a:solidFill>
                  <a:srgbClr val="FF0000"/>
                </a:solidFill>
              </a:rPr>
              <a:t>greedy algorithm</a:t>
            </a:r>
            <a:r>
              <a:rPr lang="en-US" altLang="zh-TW" sz="3413" dirty="0"/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zh-TW" sz="1280" dirty="0"/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Tree is constructed in a </a:t>
            </a:r>
            <a:r>
              <a:rPr lang="en-US" altLang="zh-TW" sz="3413" dirty="0">
                <a:solidFill>
                  <a:schemeClr val="accent6">
                    <a:lumMod val="75000"/>
                  </a:schemeClr>
                </a:solidFill>
              </a:rPr>
              <a:t>top-down recursive divide-and-conquer manner</a:t>
            </a:r>
            <a:r>
              <a:rPr lang="en-US" altLang="zh-TW" sz="3413" dirty="0"/>
              <a:t>.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Attributes are categorical.</a:t>
            </a:r>
          </a:p>
          <a:p>
            <a:pPr lvl="1">
              <a:spcBef>
                <a:spcPct val="0"/>
              </a:spcBef>
              <a:buNone/>
              <a:defRPr/>
            </a:pPr>
            <a:r>
              <a:rPr lang="en-US" altLang="zh-TW" sz="3413" dirty="0"/>
              <a:t>	</a:t>
            </a:r>
            <a:r>
              <a:rPr lang="en-US" altLang="zh-TW" sz="2844" dirty="0"/>
              <a:t>(if an attribute is a continuous number, it needs to be </a:t>
            </a:r>
            <a:r>
              <a:rPr lang="en-US" altLang="zh-TW" sz="2844" dirty="0" err="1"/>
              <a:t>discretized</a:t>
            </a:r>
            <a:r>
              <a:rPr lang="en-US" altLang="zh-TW" sz="2844" dirty="0"/>
              <a:t> in advance.) E.g.</a:t>
            </a:r>
          </a:p>
          <a:p>
            <a:pPr lvl="1">
              <a:spcBef>
                <a:spcPct val="0"/>
              </a:spcBef>
              <a:buNone/>
              <a:defRPr/>
            </a:pPr>
            <a:endParaRPr lang="en-US" altLang="zh-TW" sz="2844" dirty="0"/>
          </a:p>
          <a:p>
            <a:pPr lvl="1">
              <a:spcBef>
                <a:spcPct val="0"/>
              </a:spcBef>
              <a:buNone/>
              <a:defRPr/>
            </a:pPr>
            <a:endParaRPr lang="en-US" altLang="zh-TW" sz="2844" dirty="0"/>
          </a:p>
          <a:p>
            <a:pPr lvl="1">
              <a:spcBef>
                <a:spcPct val="0"/>
              </a:spcBef>
              <a:buNone/>
              <a:defRPr/>
            </a:pPr>
            <a:endParaRPr lang="en-US" altLang="zh-TW" sz="2844" dirty="0"/>
          </a:p>
          <a:p>
            <a:pPr lvl="1">
              <a:spcBef>
                <a:spcPct val="0"/>
              </a:spcBef>
              <a:buNone/>
              <a:defRPr/>
            </a:pPr>
            <a:endParaRPr lang="en-US" altLang="zh-TW" sz="2844" dirty="0"/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At start, all the training examples are at the root.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Examples are </a:t>
            </a:r>
            <a:r>
              <a:rPr lang="en-US" altLang="zh-TW" sz="3413" dirty="0">
                <a:solidFill>
                  <a:srgbClr val="0070C0"/>
                </a:solidFill>
              </a:rPr>
              <a:t>partitioned recursively </a:t>
            </a:r>
            <a:br>
              <a:rPr lang="en-US" altLang="zh-TW" sz="3413" dirty="0"/>
            </a:br>
            <a:r>
              <a:rPr lang="en-US" altLang="zh-TW" sz="3413" dirty="0"/>
              <a:t>based on selected </a:t>
            </a:r>
            <a:r>
              <a:rPr lang="en-US" altLang="zh-TW" sz="3413" dirty="0">
                <a:solidFill>
                  <a:srgbClr val="0070C0"/>
                </a:solidFill>
              </a:rPr>
              <a:t>attributes</a:t>
            </a:r>
            <a:r>
              <a:rPr lang="en-US" altLang="zh-TW" sz="3413" dirty="0"/>
              <a:t>.</a:t>
            </a: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5120" b="1" dirty="0"/>
              <a:t>Algorithm for Decision Tree Induction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8CB44-0047-4B30-8CEC-197694A8AC8F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709334" y="5216478"/>
            <a:ext cx="8398933" cy="1433688"/>
            <a:chOff x="1835150" y="4005263"/>
            <a:chExt cx="5905500" cy="1008062"/>
          </a:xfrm>
        </p:grpSpPr>
        <p:sp>
          <p:nvSpPr>
            <p:cNvPr id="5" name="矩形 4"/>
            <p:cNvSpPr/>
            <p:nvPr/>
          </p:nvSpPr>
          <p:spPr>
            <a:xfrm>
              <a:off x="1835150" y="4292600"/>
              <a:ext cx="1944688" cy="360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0 &lt;= age &lt;= 100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6" name="向右箭號 5"/>
            <p:cNvSpPr/>
            <p:nvPr/>
          </p:nvSpPr>
          <p:spPr>
            <a:xfrm>
              <a:off x="4284663" y="4411663"/>
              <a:ext cx="574675" cy="14446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2725" y="4005263"/>
              <a:ext cx="1150938" cy="287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0  ~ 20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2725" y="4365625"/>
              <a:ext cx="1150938" cy="287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21 ~ 40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2725" y="4724400"/>
              <a:ext cx="1150938" cy="288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41 ~ 60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588125" y="4005263"/>
              <a:ext cx="1152525" cy="287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61 ~ 80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88125" y="4365625"/>
              <a:ext cx="1152525" cy="287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81 ~ 100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14" y="7326790"/>
            <a:ext cx="3851123" cy="22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5120" b="1" dirty="0"/>
              <a:t>Algorithm for Decision Tree Induction</a:t>
            </a:r>
            <a:endParaRPr lang="en-US" altLang="zh-TW" b="1" dirty="0"/>
          </a:p>
        </p:txBody>
      </p:sp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>
          <a:xfrm>
            <a:off x="650240" y="2275840"/>
            <a:ext cx="11704320" cy="3522133"/>
          </a:xfrm>
        </p:spPr>
        <p:txBody>
          <a:bodyPr rtlCol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TW" sz="3413" dirty="0"/>
              <a:t>Basic algorithm (a </a:t>
            </a:r>
            <a:r>
              <a:rPr lang="en-US" altLang="zh-TW" sz="3413" b="1" u="sng" dirty="0">
                <a:solidFill>
                  <a:srgbClr val="FF0000"/>
                </a:solidFill>
              </a:rPr>
              <a:t>greedy algorithm</a:t>
            </a:r>
            <a:r>
              <a:rPr lang="en-US" altLang="zh-TW" sz="3413" dirty="0"/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zh-TW" sz="1280" dirty="0"/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Test attributes are selected on the basis of a heuristic or statistical measure (e.g., </a:t>
            </a:r>
            <a:r>
              <a:rPr lang="en-US" altLang="zh-TW" sz="3413" dirty="0">
                <a:solidFill>
                  <a:schemeClr val="accent6">
                    <a:lumMod val="75000"/>
                  </a:schemeClr>
                </a:solidFill>
              </a:rPr>
              <a:t>information gain</a:t>
            </a:r>
            <a:r>
              <a:rPr lang="en-US" altLang="zh-TW" sz="3413" dirty="0"/>
              <a:t>): maximizing an information gain measure, i.e., </a:t>
            </a:r>
            <a:r>
              <a:rPr lang="en-US" altLang="zh-TW" sz="3413" b="1" u="sng" dirty="0"/>
              <a:t>favoring the partitioning which makes the </a:t>
            </a:r>
            <a:r>
              <a:rPr lang="en-US" altLang="zh-TW" sz="3413" b="1" u="sng" dirty="0">
                <a:solidFill>
                  <a:srgbClr val="0070C0"/>
                </a:solidFill>
              </a:rPr>
              <a:t>majority of examples belong to a single class</a:t>
            </a:r>
            <a:r>
              <a:rPr lang="en-US" altLang="zh-TW" sz="3413" dirty="0"/>
              <a:t>.</a:t>
            </a:r>
            <a:endParaRPr lang="en-US" altLang="zh-TW" sz="1138" dirty="0"/>
          </a:p>
          <a:p>
            <a:pPr lvl="2">
              <a:spcBef>
                <a:spcPct val="0"/>
              </a:spcBef>
              <a:defRPr/>
            </a:pPr>
            <a:endParaRPr lang="en-US" altLang="zh-TW" sz="2844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E1499C-79A7-490B-B220-0991006CF309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9734" y="6001173"/>
            <a:ext cx="2968978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302933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327964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02933" y="7127806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327964" y="7127806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249138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36090" y="6001173"/>
            <a:ext cx="2968977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141546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9164320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141546" y="7127806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9164320" y="7127806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0087751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cxnSp>
        <p:nvCxnSpPr>
          <p:cNvPr id="17" name="直線接點 16"/>
          <p:cNvCxnSpPr>
            <a:stCxn id="5" idx="2"/>
          </p:cNvCxnSpPr>
          <p:nvPr/>
        </p:nvCxnSpPr>
        <p:spPr>
          <a:xfrm flipH="1">
            <a:off x="1688819" y="8051236"/>
            <a:ext cx="1894276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2"/>
          </p:cNvCxnSpPr>
          <p:nvPr/>
        </p:nvCxnSpPr>
        <p:spPr>
          <a:xfrm>
            <a:off x="3583095" y="8051236"/>
            <a:ext cx="1691075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629032" y="8051236"/>
            <a:ext cx="1894275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523307" y="8051236"/>
            <a:ext cx="1691076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973103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790419" y="8358293"/>
            <a:ext cx="616373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942080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761654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581226" y="8358293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911059" y="8358293"/>
            <a:ext cx="616373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730631" y="8358293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9882294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701866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11521440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2" name="橢圓形圖說文字 31"/>
          <p:cNvSpPr/>
          <p:nvPr/>
        </p:nvSpPr>
        <p:spPr>
          <a:xfrm>
            <a:off x="11214384" y="5389317"/>
            <a:ext cx="1636888" cy="715715"/>
          </a:xfrm>
          <a:prstGeom prst="wedgeEllipseCallout">
            <a:avLst/>
          </a:prstGeom>
          <a:solidFill>
            <a:srgbClr val="FFC000"/>
          </a:solidFill>
          <a:ln>
            <a:solidFill>
              <a:srgbClr val="170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560" b="1" kern="1200" dirty="0">
                <a:solidFill>
                  <a:prstClr val="white"/>
                </a:solidFill>
              </a:rPr>
              <a:t>better</a:t>
            </a:r>
            <a:endParaRPr lang="zh-TW" altLang="en-US" sz="2560" b="1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5120" b="1" dirty="0"/>
              <a:t>Algorithm for Decision Tree Induction</a:t>
            </a:r>
            <a:endParaRPr lang="en-US" altLang="zh-TW" b="1" dirty="0"/>
          </a:p>
        </p:txBody>
      </p:sp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5996354"/>
            <a:ext cx="13004800" cy="2788660"/>
          </a:xfrm>
        </p:spPr>
        <p:txBody>
          <a:bodyPr rtlCol="0">
            <a:noAutofit/>
          </a:bodyPr>
          <a:lstStyle/>
          <a:p>
            <a:pPr lvl="1">
              <a:spcBef>
                <a:spcPct val="0"/>
              </a:spcBef>
              <a:defRPr/>
            </a:pPr>
            <a:endParaRPr lang="en-US" altLang="zh-TW" sz="1280" dirty="0"/>
          </a:p>
          <a:p>
            <a:pPr lvl="1">
              <a:spcBef>
                <a:spcPct val="0"/>
              </a:spcBef>
              <a:defRPr/>
            </a:pPr>
            <a:r>
              <a:rPr lang="en-US" altLang="zh-TW" sz="3982" dirty="0"/>
              <a:t>Examples of conditions for </a:t>
            </a:r>
            <a:r>
              <a:rPr lang="en-US" altLang="zh-TW" sz="3982" dirty="0">
                <a:solidFill>
                  <a:srgbClr val="0070C0"/>
                </a:solidFill>
              </a:rPr>
              <a:t>stopping partitioning</a:t>
            </a:r>
            <a:r>
              <a:rPr lang="en-US" altLang="zh-TW" sz="3982" dirty="0"/>
              <a:t>: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zh-TW" sz="3413" dirty="0"/>
              <a:t>All samples for a given node belong to the same class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zh-TW" sz="3413" dirty="0"/>
              <a:t>There are </a:t>
            </a:r>
            <a:r>
              <a:rPr lang="en-US" altLang="zh-TW" sz="3413" dirty="0">
                <a:solidFill>
                  <a:srgbClr val="0070C0"/>
                </a:solidFill>
              </a:rPr>
              <a:t>no remaining attributes </a:t>
            </a:r>
            <a:r>
              <a:rPr lang="en-US" altLang="zh-TW" sz="3413" dirty="0"/>
              <a:t>for further partitioning – </a:t>
            </a:r>
            <a:r>
              <a:rPr lang="en-US" altLang="zh-TW" sz="3413" dirty="0">
                <a:solidFill>
                  <a:schemeClr val="accent6">
                    <a:lumMod val="75000"/>
                  </a:schemeClr>
                </a:solidFill>
              </a:rPr>
              <a:t>majority voting</a:t>
            </a:r>
            <a:r>
              <a:rPr lang="en-US" altLang="zh-TW" sz="3413" dirty="0">
                <a:solidFill>
                  <a:schemeClr val="accent2"/>
                </a:solidFill>
              </a:rPr>
              <a:t> </a:t>
            </a:r>
            <a:r>
              <a:rPr lang="en-US" altLang="zh-TW" sz="3413" dirty="0"/>
              <a:t>is employed for classifying the leaf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zh-TW" sz="3413" dirty="0"/>
              <a:t>There are </a:t>
            </a:r>
            <a:r>
              <a:rPr lang="en-US" altLang="zh-TW" sz="3413" dirty="0">
                <a:solidFill>
                  <a:srgbClr val="0070C0"/>
                </a:solidFill>
              </a:rPr>
              <a:t>no samples left</a:t>
            </a:r>
          </a:p>
          <a:p>
            <a:pPr lvl="2">
              <a:spcBef>
                <a:spcPct val="0"/>
              </a:spcBef>
              <a:defRPr/>
            </a:pPr>
            <a:endParaRPr lang="en-US" altLang="zh-TW" sz="3413" dirty="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A00D1-8159-4E4C-89DC-E8E4A76A04C8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707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650240" y="2275840"/>
            <a:ext cx="11704320" cy="352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36" indent="-243836" algn="l" defTabSz="975345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Char char="•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9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81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853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26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98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70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43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215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TW" sz="3413"/>
              <a:t>Basic algorithm (a </a:t>
            </a:r>
            <a:r>
              <a:rPr lang="en-US" altLang="zh-TW" sz="3413" b="1" u="sng">
                <a:solidFill>
                  <a:srgbClr val="FF0000"/>
                </a:solidFill>
              </a:rPr>
              <a:t>greedy algorithm</a:t>
            </a:r>
            <a:r>
              <a:rPr lang="en-US" altLang="zh-TW" sz="3413"/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zh-TW" sz="1280"/>
          </a:p>
          <a:p>
            <a:pPr lvl="1">
              <a:spcBef>
                <a:spcPct val="0"/>
              </a:spcBef>
              <a:defRPr/>
            </a:pPr>
            <a:r>
              <a:rPr lang="en-US" altLang="zh-TW" sz="3413"/>
              <a:t>Test attributes are selected on the basis of a heuristic or statistical measure (e.g., </a:t>
            </a:r>
            <a:r>
              <a:rPr lang="en-US" altLang="zh-TW" sz="3413">
                <a:solidFill>
                  <a:schemeClr val="accent6">
                    <a:lumMod val="75000"/>
                  </a:schemeClr>
                </a:solidFill>
              </a:rPr>
              <a:t>information gain</a:t>
            </a:r>
            <a:r>
              <a:rPr lang="en-US" altLang="zh-TW" sz="3413"/>
              <a:t>): maximizing an information gain measure, i.e., </a:t>
            </a:r>
            <a:r>
              <a:rPr lang="en-US" altLang="zh-TW" sz="3413" b="1" u="sng"/>
              <a:t>favoring the partitioning which makes the </a:t>
            </a:r>
            <a:r>
              <a:rPr lang="en-US" altLang="zh-TW" sz="3413" b="1" u="sng">
                <a:solidFill>
                  <a:srgbClr val="0070C0"/>
                </a:solidFill>
              </a:rPr>
              <a:t>majority of examples belong to a single class</a:t>
            </a:r>
            <a:r>
              <a:rPr lang="en-US" altLang="zh-TW" sz="3413"/>
              <a:t>.</a:t>
            </a:r>
            <a:endParaRPr lang="en-US" altLang="zh-TW" sz="1138"/>
          </a:p>
          <a:p>
            <a:pPr lvl="2">
              <a:spcBef>
                <a:spcPct val="0"/>
              </a:spcBef>
              <a:defRPr/>
            </a:pPr>
            <a:endParaRPr lang="en-US" altLang="zh-TW" sz="2844" dirty="0"/>
          </a:p>
        </p:txBody>
      </p:sp>
    </p:spTree>
    <p:extLst>
      <p:ext uri="{BB962C8B-B14F-4D97-AF65-F5344CB8AC3E}">
        <p14:creationId xmlns:p14="http://schemas.microsoft.com/office/powerpoint/2010/main" val="4480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標題 1"/>
          <p:cNvSpPr>
            <a:spLocks noGrp="1"/>
          </p:cNvSpPr>
          <p:nvPr>
            <p:ph type="title"/>
          </p:nvPr>
        </p:nvSpPr>
        <p:spPr>
          <a:xfrm>
            <a:off x="0" y="390596"/>
            <a:ext cx="13004800" cy="1625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5120" b="1" dirty="0"/>
              <a:t>Primary Issues in Tree Construction (1/2)</a:t>
            </a:r>
            <a:endParaRPr lang="zh-TW" altLang="en-US" sz="5120" b="1" dirty="0"/>
          </a:p>
        </p:txBody>
      </p:sp>
      <p:sp>
        <p:nvSpPr>
          <p:cNvPr id="7782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5120" b="1" dirty="0">
                <a:solidFill>
                  <a:srgbClr val="FF0000"/>
                </a:solidFill>
              </a:rPr>
              <a:t>Split criterion</a:t>
            </a:r>
            <a:r>
              <a:rPr lang="en-US" altLang="zh-TW" sz="5120" dirty="0"/>
              <a:t>: </a:t>
            </a:r>
            <a:r>
              <a:rPr lang="en-US" altLang="zh-TW" sz="5120" i="1" dirty="0"/>
              <a:t>Goodness function</a:t>
            </a:r>
          </a:p>
          <a:p>
            <a:pPr lvl="1" eaLnBrk="1" hangingPunct="1"/>
            <a:r>
              <a:rPr lang="en-US" altLang="zh-TW" sz="4551" u="sng" dirty="0"/>
              <a:t>Used to select the attribute to be split at a tree node during the tree generation phase</a:t>
            </a:r>
          </a:p>
          <a:p>
            <a:pPr lvl="1" eaLnBrk="1" hangingPunct="1"/>
            <a:r>
              <a:rPr lang="en-US" altLang="zh-TW" sz="4551" dirty="0"/>
              <a:t>Different algorithms may use different goodness functions:</a:t>
            </a:r>
          </a:p>
          <a:p>
            <a:pPr lvl="2" eaLnBrk="1" hangingPunct="1"/>
            <a:r>
              <a:rPr lang="en-US" altLang="zh-TW" sz="3413" dirty="0"/>
              <a:t>Information gain (used in ID3)</a:t>
            </a:r>
          </a:p>
          <a:p>
            <a:pPr lvl="2"/>
            <a:r>
              <a:rPr lang="en-US" altLang="zh-TW" sz="3413" dirty="0"/>
              <a:t>Gain ratio (used in C4.5)</a:t>
            </a:r>
          </a:p>
          <a:p>
            <a:pPr lvl="2" eaLnBrk="1" hangingPunct="1"/>
            <a:r>
              <a:rPr lang="en-US" altLang="zh-TW" sz="3413" dirty="0"/>
              <a:t>Gini index (used in CART)</a:t>
            </a:r>
            <a:endParaRPr lang="zh-TW" altLang="en-US" sz="3413" dirty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7152DF-4450-4564-A700-6AD30D276BA3}" type="slidenum">
              <a:rPr lang="zh-TW" altLang="en-US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TW" altLang="en-US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90596"/>
            <a:ext cx="13004800" cy="1625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5120" b="1" dirty="0"/>
              <a:t>Primary Issues in Tree Construction (2/2)</a:t>
            </a:r>
            <a:endParaRPr lang="zh-TW" altLang="en-US" sz="5120" b="1" dirty="0"/>
          </a:p>
        </p:txBody>
      </p:sp>
      <p:sp>
        <p:nvSpPr>
          <p:cNvPr id="952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551" b="1" dirty="0">
                <a:solidFill>
                  <a:srgbClr val="FF0000"/>
                </a:solidFill>
              </a:rPr>
              <a:t>Branching scheme</a:t>
            </a:r>
            <a:r>
              <a:rPr lang="en-US" altLang="zh-TW" sz="4551" dirty="0"/>
              <a:t>:</a:t>
            </a:r>
          </a:p>
          <a:p>
            <a:pPr lvl="1" eaLnBrk="1" hangingPunct="1"/>
            <a:r>
              <a:rPr lang="en-US" altLang="zh-TW" sz="3982" u="sng" dirty="0"/>
              <a:t>Determining the tree branch to which a sample belongs</a:t>
            </a:r>
          </a:p>
          <a:p>
            <a:pPr lvl="1" eaLnBrk="1" hangingPunct="1"/>
            <a:r>
              <a:rPr lang="en-US" altLang="zh-TW" sz="3982" dirty="0"/>
              <a:t>Binary vs. </a:t>
            </a:r>
            <a:r>
              <a:rPr lang="en-US" altLang="zh-TW" sz="3982" i="1" dirty="0"/>
              <a:t>k-</a:t>
            </a:r>
            <a:r>
              <a:rPr lang="en-US" altLang="zh-TW" sz="3982" i="1" dirty="0" err="1"/>
              <a:t>ary</a:t>
            </a:r>
            <a:r>
              <a:rPr lang="en-US" altLang="zh-TW" sz="3982" dirty="0"/>
              <a:t> splitting</a:t>
            </a:r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en-US" altLang="zh-TW" sz="4551" dirty="0">
                <a:solidFill>
                  <a:srgbClr val="0070C0"/>
                </a:solidFill>
              </a:rPr>
              <a:t>When to stop</a:t>
            </a:r>
            <a:r>
              <a:rPr lang="en-US" altLang="zh-TW" sz="4551" dirty="0"/>
              <a:t> the further splitting of a node? e.g. impurity measure</a:t>
            </a:r>
          </a:p>
          <a:p>
            <a:pPr eaLnBrk="1" hangingPunct="1"/>
            <a:r>
              <a:rPr lang="en-US" altLang="zh-TW" sz="4551" dirty="0">
                <a:solidFill>
                  <a:srgbClr val="0070C0"/>
                </a:solidFill>
              </a:rPr>
              <a:t>Labeling rule</a:t>
            </a:r>
            <a:r>
              <a:rPr lang="en-US" altLang="zh-TW" sz="4551" dirty="0"/>
              <a:t>: a node is labeled as the class to which most samples at the node belongs.</a:t>
            </a:r>
            <a:endParaRPr lang="zh-TW" altLang="en-US" sz="4551" dirty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AA8615-8803-4745-972B-3F1EB4745EA4}" type="slidenum">
              <a:rPr lang="zh-TW" altLang="en-US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TW" altLang="en-US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911059" y="4262685"/>
            <a:ext cx="1743004" cy="819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76" kern="1200" dirty="0">
                <a:solidFill>
                  <a:srgbClr val="5B9BD5">
                    <a:lumMod val="75000"/>
                  </a:srgbClr>
                </a:solidFill>
              </a:rPr>
              <a:t>Income: high</a:t>
            </a:r>
            <a:endParaRPr lang="zh-TW" altLang="en-US" sz="2276" kern="120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857264" y="4262685"/>
            <a:ext cx="1844604" cy="819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76" kern="1200" dirty="0">
                <a:solidFill>
                  <a:srgbClr val="5B9BD5">
                    <a:lumMod val="75000"/>
                  </a:srgbClr>
                </a:solidFill>
              </a:rPr>
              <a:t>Income: medium</a:t>
            </a:r>
            <a:endParaRPr lang="zh-TW" altLang="en-US" sz="2276" kern="120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905067" y="4262685"/>
            <a:ext cx="1743004" cy="819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76" kern="1200" dirty="0">
                <a:solidFill>
                  <a:srgbClr val="5B9BD5">
                    <a:lumMod val="75000"/>
                  </a:srgbClr>
                </a:solidFill>
              </a:rPr>
              <a:t>Income: low</a:t>
            </a:r>
            <a:endParaRPr lang="zh-TW" altLang="en-US" sz="2276" kern="1200" dirty="0">
              <a:solidFill>
                <a:srgbClr val="5B9BD5">
                  <a:lumMod val="75000"/>
                </a:srgbClr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0803467" y="4057227"/>
            <a:ext cx="0" cy="1228231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755662" y="4057227"/>
            <a:ext cx="0" cy="1228231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3368</Words>
  <Application>Microsoft Macintosh PowerPoint</Application>
  <PresentationFormat>Custom</PresentationFormat>
  <Paragraphs>519</Paragraphs>
  <Slides>46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Helvetica Light</vt:lpstr>
      <vt:lpstr>Helvetica Neue</vt:lpstr>
      <vt:lpstr>Marlett</vt:lpstr>
      <vt:lpstr>Tahoma</vt:lpstr>
      <vt:lpstr>Times New Roman</vt:lpstr>
      <vt:lpstr>Wingdings</vt:lpstr>
      <vt:lpstr>White</vt:lpstr>
      <vt:lpstr>Office 佈景主題</vt:lpstr>
      <vt:lpstr>1_Office 佈景主題</vt:lpstr>
      <vt:lpstr>方程式</vt:lpstr>
      <vt:lpstr>Equation</vt:lpstr>
      <vt:lpstr>工作表</vt:lpstr>
      <vt:lpstr>Decision tree classifier</vt:lpstr>
      <vt:lpstr>Decision Tree (1/2)</vt:lpstr>
      <vt:lpstr>Decision Tree (2/2)</vt:lpstr>
      <vt:lpstr>How to generate a classification tree?</vt:lpstr>
      <vt:lpstr>Algorithm for Decision Tree Induction</vt:lpstr>
      <vt:lpstr>Algorithm for Decision Tree Induction</vt:lpstr>
      <vt:lpstr>Algorithm for Decision Tree Induction</vt:lpstr>
      <vt:lpstr>Primary Issues in Tree Construction (1/2)</vt:lpstr>
      <vt:lpstr>Primary Issues in Tree Construction (2/2)</vt:lpstr>
      <vt:lpstr>How to Use a Tree?</vt:lpstr>
      <vt:lpstr>PowerPoint Presentation</vt:lpstr>
      <vt:lpstr>PowerPoint Presentation</vt:lpstr>
      <vt:lpstr>PowerPoint Presentation</vt:lpstr>
      <vt:lpstr>PowerPoint Presentation</vt:lpstr>
      <vt:lpstr>Decision Tree Induction: An Example</vt:lpstr>
      <vt:lpstr>Attribute Selection: Information Gain</vt:lpstr>
      <vt:lpstr>Attribute Selection: Information Gain</vt:lpstr>
      <vt:lpstr>PowerPoint Presentation</vt:lpstr>
      <vt:lpstr>Quiz</vt:lpstr>
      <vt:lpstr>Gain Ratio for Attribute Selection (C4.5)</vt:lpstr>
      <vt:lpstr>Example of Gain Ratio</vt:lpstr>
      <vt:lpstr>Quiz</vt:lpstr>
      <vt:lpstr>Gini Index (CART, IBM IntelligentMiner)</vt:lpstr>
      <vt:lpstr>Example of Gini index</vt:lpstr>
      <vt:lpstr>Example of Gini index</vt:lpstr>
      <vt:lpstr>Quiz</vt:lpstr>
      <vt:lpstr>Computing Information-Gain for Continuous-Valued Attributes</vt:lpstr>
      <vt:lpstr>Example of Information-Gain for Continuous-Valued Attributes</vt:lpstr>
      <vt:lpstr>Comparing Attribute Selection Measures</vt:lpstr>
      <vt:lpstr>Many Attribute Selection Measures</vt:lpstr>
      <vt:lpstr>Overfitting and Tree Pruning</vt:lpstr>
      <vt:lpstr>Overfitting and Tree Pruning</vt:lpstr>
      <vt:lpstr>Post-pruning considerations</vt:lpstr>
      <vt:lpstr>Example</vt:lpstr>
      <vt:lpstr>Example</vt:lpstr>
      <vt:lpstr>Classification tree is constructed in a ”greedy” manner</vt:lpstr>
      <vt:lpstr>Example</vt:lpstr>
      <vt:lpstr>Which one is better?</vt:lpstr>
      <vt:lpstr>Why not try all possible attribute splitting sequences?</vt:lpstr>
      <vt:lpstr>An example of testing all trees vs decision trees</vt:lpstr>
      <vt:lpstr>Regression tree</vt:lpstr>
      <vt:lpstr>Quiz</vt:lpstr>
      <vt:lpstr>Quiz</vt:lpstr>
      <vt:lpstr>Quiz</vt:lpstr>
      <vt:lpstr>Random forest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陳弘軒 (hhchen)</cp:lastModifiedBy>
  <cp:revision>216</cp:revision>
  <dcterms:modified xsi:type="dcterms:W3CDTF">2020-09-23T02:37:36Z</dcterms:modified>
</cp:coreProperties>
</file>