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 autoAdjust="0"/>
    <p:restoredTop sz="92170"/>
  </p:normalViewPr>
  <p:slideViewPr>
    <p:cSldViewPr>
      <p:cViewPr varScale="1">
        <p:scale>
          <a:sx n="112" d="100"/>
          <a:sy n="112" d="100"/>
        </p:scale>
        <p:origin x="18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FD32A-0F8F-4CE7-9B61-89142900FB2E}" type="datetimeFigureOut">
              <a:rPr lang="en-US" smtClean="0"/>
              <a:pPr/>
              <a:t>9/21/20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C67B8-F8CB-4266-95E6-465C855AD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FD44-AE70-4BD6-A0B9-9DCA833B7738}" type="datetime1">
              <a:rPr lang="en-US" altLang="zh-TW" smtClean="0"/>
              <a:pPr/>
              <a:t>9/21/20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CCF3-9973-42DB-AB9B-D51ED4A2EA36}" type="datetime1">
              <a:rPr lang="en-US" altLang="zh-TW" smtClean="0"/>
              <a:pPr/>
              <a:t>9/21/20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D8A7-4BC4-41FF-B586-CDB8FAD523BB}" type="datetime1">
              <a:rPr lang="en-US" altLang="zh-TW" smtClean="0"/>
              <a:pPr/>
              <a:t>9/21/20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9/21/20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2800-960D-43B2-BDEA-751E74D69463}" type="datetime1">
              <a:rPr lang="en-US" altLang="zh-TW" smtClean="0"/>
              <a:pPr/>
              <a:t>9/21/20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4B1-C89A-42A7-8098-BAE8BB10BA3A}" type="datetime1">
              <a:rPr lang="en-US" altLang="zh-TW" smtClean="0"/>
              <a:pPr/>
              <a:t>9/21/20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C904-45E1-47FB-8B3C-DCE050B8CAB9}" type="datetime1">
              <a:rPr lang="en-US" altLang="zh-TW" smtClean="0"/>
              <a:pPr/>
              <a:t>9/21/20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46D-E52C-4B9C-8C28-448DB4C18191}" type="datetime1">
              <a:rPr lang="en-US" altLang="zh-TW" smtClean="0"/>
              <a:pPr/>
              <a:t>9/21/20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BBDE-0136-4DBC-BFA4-1AF1D0FC08DD}" type="datetime1">
              <a:rPr lang="en-US" altLang="zh-TW" smtClean="0"/>
              <a:pPr/>
              <a:t>9/21/20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5009-07D3-4986-A375-185CA75B0C35}" type="datetime1">
              <a:rPr lang="en-US" altLang="zh-TW" smtClean="0"/>
              <a:pPr/>
              <a:t>9/21/20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B664-5AE3-47B6-9CBC-641CF019B3FC}" type="datetime1">
              <a:rPr lang="en-US" altLang="zh-TW" smtClean="0"/>
              <a:pPr/>
              <a:t>9/21/20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03EC-7772-420D-BB3E-45ACEDCE2DBB}" type="datetime1">
              <a:rPr lang="en-US" altLang="zh-TW" smtClean="0"/>
              <a:pPr/>
              <a:t>9/21/20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WT2AEgatgWx31gz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3FE5-5FB7-0D42-8F5B-D34F8498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EEB7-38C2-D740-BC19-5C6E5B39D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Individual:</a:t>
            </a:r>
          </a:p>
          <a:p>
            <a:pPr lvl="1"/>
            <a:r>
              <a:rPr lang="en-US" dirty="0"/>
              <a:t>Exercises: 55%</a:t>
            </a:r>
          </a:p>
          <a:p>
            <a:pPr lvl="2"/>
            <a:r>
              <a:rPr lang="en-US" dirty="0"/>
              <a:t>Programming language: Python 3, unless otherwise mentioned</a:t>
            </a:r>
          </a:p>
          <a:p>
            <a:pPr lvl="3"/>
            <a:r>
              <a:rPr lang="en-US" dirty="0"/>
              <a:t>Submit your code to LMS</a:t>
            </a:r>
          </a:p>
          <a:p>
            <a:pPr lvl="2"/>
            <a:r>
              <a:rPr lang="en-US" dirty="0"/>
              <a:t>Reports must be typed</a:t>
            </a:r>
          </a:p>
          <a:p>
            <a:pPr lvl="3"/>
            <a:r>
              <a:rPr lang="en-US" dirty="0"/>
              <a:t>Submit the report to LMS (unless otherwise mentioned)</a:t>
            </a:r>
          </a:p>
          <a:p>
            <a:pPr lvl="1"/>
            <a:r>
              <a:rPr lang="en-US" dirty="0"/>
              <a:t>Others: 5%</a:t>
            </a:r>
          </a:p>
          <a:p>
            <a:r>
              <a:rPr lang="en-US" dirty="0"/>
              <a:t>Group:</a:t>
            </a:r>
          </a:p>
          <a:p>
            <a:pPr lvl="1"/>
            <a:r>
              <a:rPr lang="en-US" dirty="0"/>
              <a:t>Project proposal and progress presentation: 10%</a:t>
            </a:r>
          </a:p>
          <a:p>
            <a:pPr lvl="1"/>
            <a:r>
              <a:rPr lang="en-US" dirty="0"/>
              <a:t>Project demo and final report: 30%</a:t>
            </a:r>
          </a:p>
          <a:p>
            <a:pPr lvl="2"/>
            <a:r>
              <a:rPr lang="en-US" dirty="0"/>
              <a:t>For midterm, you will need to submit </a:t>
            </a:r>
            <a:r>
              <a:rPr lang="en-US" b="1" i="1" u="sng" dirty="0"/>
              <a:t>presentation slides</a:t>
            </a:r>
            <a:r>
              <a:rPr lang="en-US" dirty="0"/>
              <a:t>; for final, you will need to submit </a:t>
            </a:r>
            <a:r>
              <a:rPr lang="en-US" b="1" i="1" u="sng" dirty="0"/>
              <a:t>presentation slides, typed final report, and experimental codes</a:t>
            </a:r>
          </a:p>
          <a:p>
            <a:r>
              <a:rPr lang="en-US" dirty="0"/>
              <a:t>Late submission penalties: </a:t>
            </a:r>
            <a:r>
              <a:rPr lang="en-US" b="1" i="1" u="sng" dirty="0">
                <a:solidFill>
                  <a:srgbClr val="FF0000"/>
                </a:solidFill>
              </a:rPr>
              <a:t>1 day: 10% off; 2 days: 20% off; 3 days or more: 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957D0-93E1-5542-8F96-D74CCEF0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9/21/20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70B51-944B-E641-8C6F-5FBDF4C4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2A44-5F6A-4A40-8BA6-50682A5D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Exercise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4B6A-F82B-834C-B2F5-4FAA24227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the form</a:t>
            </a:r>
          </a:p>
          <a:p>
            <a:pPr lvl="1"/>
            <a:r>
              <a:rPr lang="en-US" dirty="0">
                <a:hlinkClick r:id="rId2"/>
              </a:rPr>
              <a:t>https://forms.gle/yWT2AEgatgWx31gz8</a:t>
            </a:r>
            <a:r>
              <a:rPr lang="en-US" dirty="0"/>
              <a:t> </a:t>
            </a:r>
          </a:p>
          <a:p>
            <a:r>
              <a:rPr lang="en-US" dirty="0"/>
              <a:t>This is an evaluation form requested by the Ministry of Education in Taiwan</a:t>
            </a:r>
          </a:p>
          <a:p>
            <a:r>
              <a:rPr lang="en-US" dirty="0"/>
              <a:t>Fill all the questions in the form and you will get 1 point (out of the 5% others)</a:t>
            </a:r>
          </a:p>
          <a:p>
            <a:r>
              <a:rPr lang="en-US" dirty="0"/>
              <a:t>Due: 9/28 23:59:59</a:t>
            </a:r>
            <a:endParaRPr lang="en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DF0FD-F69D-C448-B789-F5C34FD5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9/21/20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E2390-E6FB-7C4A-8DD1-27664538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9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3BFFDB-D438-9647-9518-8D8B85A9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6E3EDD-3B0A-3741-AB7A-380506F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Find your team members for the final project</a:t>
            </a:r>
          </a:p>
          <a:p>
            <a:pPr lvl="1"/>
            <a:r>
              <a:rPr lang="en-US" dirty="0"/>
              <a:t>Each team has at most 4 students</a:t>
            </a:r>
          </a:p>
          <a:p>
            <a:r>
              <a:rPr lang="en-US" dirty="0"/>
              <a:t>Start to think about what you can do for the final project</a:t>
            </a:r>
          </a:p>
          <a:p>
            <a:pPr lvl="1"/>
            <a:r>
              <a:rPr lang="en-US" dirty="0"/>
              <a:t>Each team proposes </a:t>
            </a:r>
            <a:r>
              <a:rPr lang="en-US" i="1" dirty="0"/>
              <a:t>k</a:t>
            </a:r>
            <a:r>
              <a:rPr lang="en-US" dirty="0"/>
              <a:t> possible topics (</a:t>
            </a:r>
            <a:r>
              <a:rPr lang="en-US" i="1" dirty="0"/>
              <a:t>k</a:t>
            </a:r>
            <a:r>
              <a:rPr lang="en-US" dirty="0"/>
              <a:t>=number of team members) with a very brief (~200 words English words or ~300 Chinese Characters) introduction (e.g., motivation, possible data source) for each topic.</a:t>
            </a:r>
          </a:p>
          <a:p>
            <a:pPr lvl="1"/>
            <a:r>
              <a:rPr lang="en-US" b="1" i="1" u="sng" dirty="0">
                <a:solidFill>
                  <a:srgbClr val="FF0000"/>
                </a:solidFill>
              </a:rPr>
              <a:t>You may change to other topics later</a:t>
            </a:r>
            <a:r>
              <a:rPr lang="en-US" dirty="0"/>
              <a:t>.  This exercise only enforces you to start thinking about possible topics</a:t>
            </a:r>
          </a:p>
          <a:p>
            <a:r>
              <a:rPr lang="en-US" dirty="0"/>
              <a:t>Due: 9/28 23:59:59 (submit through new </a:t>
            </a:r>
            <a:r>
              <a:rPr lang="en-US" dirty="0" err="1"/>
              <a:t>ee</a:t>
            </a:r>
            <a:r>
              <a:rPr lang="en-US" dirty="0"/>
              <a:t>-class)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52181-318A-7D44-B781-AFE532A1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FD44-AE70-4BD6-A0B9-9DCA833B7738}" type="datetime1">
              <a:rPr lang="en-US" altLang="zh-TW" smtClean="0"/>
              <a:pPr/>
              <a:t>9/21/20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32315-0858-D34C-AB30-56BDA7C1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4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4D3A-2225-5748-B51C-3FF57BB5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Tips of selecting a topic for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2136B-E34F-954D-BD95-2337A3FAB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Start from the dataset you’ve already have</a:t>
            </a:r>
          </a:p>
          <a:p>
            <a:pPr lvl="1"/>
            <a:r>
              <a:rPr lang="en-US" dirty="0"/>
              <a:t>I’ve already crawled posts on </a:t>
            </a:r>
            <a:r>
              <a:rPr lang="en-US" dirty="0" err="1"/>
              <a:t>Dcard</a:t>
            </a:r>
            <a:r>
              <a:rPr lang="en-US" dirty="0"/>
              <a:t>/PTT/Reddit, I’ll start from here…</a:t>
            </a:r>
          </a:p>
          <a:p>
            <a:pPr lvl="1"/>
            <a:r>
              <a:rPr lang="en-US" dirty="0"/>
              <a:t>Pick a dataset from Kaggle or other open data repo</a:t>
            </a:r>
          </a:p>
          <a:p>
            <a:r>
              <a:rPr lang="en-US" dirty="0"/>
              <a:t>Start from something you are interested or passionate</a:t>
            </a:r>
          </a:p>
          <a:p>
            <a:pPr lvl="1"/>
            <a:r>
              <a:rPr lang="en-US" dirty="0"/>
              <a:t>I like cooking.  How to cook better or cook more creatively using data science?</a:t>
            </a:r>
          </a:p>
          <a:p>
            <a:r>
              <a:rPr lang="en-US" dirty="0"/>
              <a:t>Start from something you are specialized</a:t>
            </a:r>
          </a:p>
          <a:p>
            <a:pPr lvl="1"/>
            <a:r>
              <a:rPr lang="en-US" dirty="0"/>
              <a:t>My thesis is related to Computer Networking, how could I combine Computer Networking with Data Science?</a:t>
            </a:r>
          </a:p>
          <a:p>
            <a:r>
              <a:rPr lang="en-US" dirty="0"/>
              <a:t>Participate in (online or offline) communities, discuss, and get inspired</a:t>
            </a:r>
          </a:p>
          <a:p>
            <a:pPr lvl="1"/>
            <a:r>
              <a:rPr lang="en-US" dirty="0"/>
              <a:t>g0v, Data Science for Social Good, etc.</a:t>
            </a:r>
          </a:p>
          <a:p>
            <a:pPr lvl="1"/>
            <a:r>
              <a:rPr lang="en-US" dirty="0"/>
              <a:t>Participate in a competition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2A40-ADE9-9444-AA10-C45A8B4F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9/21/20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F61EB-8274-FE48-8511-58C8E931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2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3DA3-B59E-0A40-80D4-D2F66CFB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Books that may stimulate your project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8CCF-9A4E-6F4E-8F39-A610D498E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Freakonomics:A</a:t>
            </a:r>
            <a:r>
              <a:rPr lang="en-US" dirty="0"/>
              <a:t> Rogue Economist Explores the Hidden Side of Everything (</a:t>
            </a:r>
            <a:r>
              <a:rPr lang="zh-TW" altLang="en-US" dirty="0"/>
              <a:t>蘋果橘子經濟學</a:t>
            </a:r>
            <a:r>
              <a:rPr lang="en-US" altLang="zh-TW" dirty="0"/>
              <a:t>)</a:t>
            </a:r>
          </a:p>
          <a:p>
            <a:r>
              <a:rPr lang="en-US" dirty="0" err="1"/>
              <a:t>Dataclysm：Who</a:t>
            </a:r>
            <a:r>
              <a:rPr lang="en-US" dirty="0"/>
              <a:t> We Are(When We Think No One’s Looking) (</a:t>
            </a:r>
            <a:r>
              <a:rPr lang="zh-TW" altLang="en-US" dirty="0"/>
              <a:t>我們是誰？大數據下的人類行為觀察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The author is a co-founder of </a:t>
            </a:r>
            <a:r>
              <a:rPr lang="en-US" dirty="0" err="1"/>
              <a:t>OkCupid</a:t>
            </a:r>
            <a:endParaRPr lang="en-US" dirty="0"/>
          </a:p>
          <a:p>
            <a:r>
              <a:rPr lang="en-US" dirty="0"/>
              <a:t>Social Physics: How Good Ideas </a:t>
            </a:r>
            <a:r>
              <a:rPr lang="en-US" dirty="0" err="1"/>
              <a:t>Spread─The</a:t>
            </a:r>
            <a:r>
              <a:rPr lang="en-US" dirty="0"/>
              <a:t> Lessons from a New Science (</a:t>
            </a:r>
            <a:r>
              <a:rPr lang="zh-TW" altLang="en-US" dirty="0"/>
              <a:t>數位麵包屑裡的各種好主意</a:t>
            </a:r>
            <a:r>
              <a:rPr lang="en-US" altLang="zh-TW" dirty="0"/>
              <a:t>)</a:t>
            </a:r>
          </a:p>
          <a:p>
            <a:r>
              <a:rPr lang="en-US" dirty="0"/>
              <a:t>Predictive Analytics: The Power to Predict Who Will Click, Buy, Lie, or Die (</a:t>
            </a:r>
            <a:r>
              <a:rPr lang="zh-TW" altLang="en-US" dirty="0"/>
              <a:t>預測分析時代</a:t>
            </a:r>
            <a:r>
              <a:rPr lang="en-US" altLang="zh-TW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D5072-A9B3-1849-9E5C-8BF4849F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9/21/20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3D59F-A10A-3243-880B-46B36F8D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1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240B-6A05-5F48-95E8-C725FCA8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FF25-A17A-FC44-8735-1501433E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 and progress presentation: 11/10 (midterm week) </a:t>
            </a:r>
          </a:p>
          <a:p>
            <a:r>
              <a:rPr lang="en-US" dirty="0"/>
              <a:t>Final project presentation: 1/5 (one week before the final week)</a:t>
            </a:r>
          </a:p>
          <a:p>
            <a:r>
              <a:rPr lang="en-US" dirty="0"/>
              <a:t>Final project report due: 1/11 (the final week)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2133-2C01-154B-9746-2C8EE0FF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9/21/20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A3280-994C-534F-99FA-928D9CEF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5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531</Words>
  <Application>Microsoft Macintosh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Grading</vt:lpstr>
      <vt:lpstr>Exercise 0</vt:lpstr>
      <vt:lpstr>Exercise 1</vt:lpstr>
      <vt:lpstr>Tips of selecting a topic for final project</vt:lpstr>
      <vt:lpstr>Books that may stimulate your project ideas</vt:lpstr>
      <vt:lpstr>Important dates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Theory</dc:title>
  <dc:creator>Your User Name</dc:creator>
  <cp:lastModifiedBy>陳弘軒 (hhchen)</cp:lastModifiedBy>
  <cp:revision>233</cp:revision>
  <dcterms:created xsi:type="dcterms:W3CDTF">2008-08-10T06:15:56Z</dcterms:created>
  <dcterms:modified xsi:type="dcterms:W3CDTF">2020-09-21T13:08:18Z</dcterms:modified>
</cp:coreProperties>
</file>