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6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239"/>
  </p:normalViewPr>
  <p:slideViewPr>
    <p:cSldViewPr>
      <p:cViewPr varScale="1">
        <p:scale>
          <a:sx n="116" d="100"/>
          <a:sy n="116" d="100"/>
        </p:scale>
        <p:origin x="1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oelgrus.com/2016/05/23/fizz-buzz-in-tensorflo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Illustrate an example in which using a traditional algorithm may be more appropriate than using a data-driven approach</a:t>
            </a:r>
          </a:p>
          <a:p>
            <a:r>
              <a:rPr lang="en-US" dirty="0"/>
              <a:t>Illustrate an example in which using a data-driven approach may be more appropriate than using a traditional algorithm</a:t>
            </a:r>
          </a:p>
          <a:p>
            <a:r>
              <a:rPr lang="en-US" dirty="0"/>
              <a:t>Explain </a:t>
            </a:r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Why features are usually scaled before using </a:t>
            </a:r>
            <a:r>
              <a:rPr lang="en-US" dirty="0" err="1"/>
              <a:t>kNN</a:t>
            </a:r>
            <a:r>
              <a:rPr lang="en-US" dirty="0"/>
              <a:t>?</a:t>
            </a:r>
          </a:p>
          <a:p>
            <a:r>
              <a:rPr lang="en-US" dirty="0"/>
              <a:t>Explain k-means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22F1-623E-7340-A5AA-17777DD8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How to do knn or k-means with categorical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3B11-F4D5-954E-9AED-82132ABB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definition of “distance” between categories can be somewhat defined, perhaps use the definition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Values of “height”: tall, average, short</a:t>
            </a:r>
          </a:p>
          <a:p>
            <a:pPr lvl="1"/>
            <a:r>
              <a:rPr lang="en-US" dirty="0"/>
              <a:t>We may encode tall as 3, average as 2, short as 1</a:t>
            </a:r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1561-BCB2-094E-B3D8-BBD88DD7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8703-6130-7047-B462-04DCB80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Fizz Buzz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http://joelgrus.com/2016/05/23/fizz-buzz-in-tensorflow/</a:t>
            </a:r>
            <a:r>
              <a:rPr lang="en-US" dirty="0"/>
              <a:t> </a:t>
            </a:r>
          </a:p>
          <a:p>
            <a:r>
              <a:rPr lang="en-US" dirty="0"/>
              <a:t>Fizz Buzz</a:t>
            </a:r>
          </a:p>
          <a:p>
            <a:pPr lvl="1"/>
            <a:r>
              <a:rPr lang="en-US" dirty="0"/>
              <a:t>Print numbers between 1 and 100, except that if the number is divisible by 3 print “fizz”, if the number is divisible by 5 print “buzz”, and if it’s divisible by 15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r>
              <a:rPr lang="en-US" dirty="0"/>
              <a:t>The interviewee uses a “data driven” approach to solve the problem</a:t>
            </a:r>
          </a:p>
          <a:p>
            <a:pPr lvl="1"/>
            <a:r>
              <a:rPr lang="en-US" dirty="0"/>
              <a:t>Modeled as a classification problem</a:t>
            </a:r>
          </a:p>
          <a:p>
            <a:pPr lvl="1"/>
            <a:r>
              <a:rPr lang="en-US" dirty="0"/>
              <a:t>Collect training data</a:t>
            </a:r>
          </a:p>
          <a:p>
            <a:pPr lvl="1"/>
            <a:r>
              <a:rPr lang="en-US" dirty="0"/>
              <a:t>Prediction: classify a number into “fizz”, “buzz”, “</a:t>
            </a:r>
            <a:r>
              <a:rPr lang="en-US" dirty="0" err="1"/>
              <a:t>fizzbuzz</a:t>
            </a:r>
            <a:r>
              <a:rPr lang="en-US" dirty="0"/>
              <a:t>”, or a number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hyper-parameters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Parameters: the unknown variables your models need to learn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 err="1"/>
              <a:t>ax</a:t>
            </a:r>
            <a:r>
              <a:rPr lang="en-US" dirty="0" err="1"/>
              <a:t>+</a:t>
            </a:r>
            <a:r>
              <a:rPr lang="en-US" i="1" dirty="0" err="1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parameters</a:t>
            </a:r>
          </a:p>
          <a:p>
            <a:r>
              <a:rPr lang="en-US" dirty="0"/>
              <a:t>Hyper-parameter: the variables your models cannot learn (need to specified manually)</a:t>
            </a:r>
          </a:p>
          <a:p>
            <a:pPr lvl="1"/>
            <a:r>
              <a:rPr lang="en-US" dirty="0"/>
              <a:t>E.g., the variable </a:t>
            </a:r>
            <a:r>
              <a:rPr lang="en-US" i="1" dirty="0"/>
              <a:t>k</a:t>
            </a:r>
            <a:r>
              <a:rPr lang="en-US" dirty="0"/>
              <a:t> in the knn model</a:t>
            </a:r>
          </a:p>
          <a:p>
            <a:r>
              <a:rPr lang="en-US" dirty="0"/>
              <a:t>Sometimes we may abuse these terms</a:t>
            </a:r>
          </a:p>
          <a:p>
            <a:pPr lvl="1"/>
            <a:r>
              <a:rPr lang="en-US" dirty="0"/>
              <a:t>E.g., let’s fine tune the parameters to improve the performance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1417638"/>
            <a:ext cx="279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ties in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is based on one simple intuition: closer data points should be similar</a:t>
            </a:r>
          </a:p>
          <a:p>
            <a:r>
              <a:rPr lang="en-US" dirty="0"/>
              <a:t>How to deal with ties?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You could do what ever you believe reasonable to break the tie</a:t>
            </a:r>
          </a:p>
          <a:p>
            <a:r>
              <a:rPr lang="en-US" dirty="0"/>
              <a:t>Common practices include</a:t>
            </a:r>
          </a:p>
          <a:p>
            <a:pPr lvl="1"/>
            <a:r>
              <a:rPr lang="en-US" dirty="0"/>
              <a:t>Randomly select a class</a:t>
            </a:r>
          </a:p>
          <a:p>
            <a:pPr lvl="1"/>
            <a:r>
              <a:rPr lang="en-US" dirty="0"/>
              <a:t>Gradually decrease </a:t>
            </a:r>
            <a:r>
              <a:rPr lang="en-US" i="1" dirty="0"/>
              <a:t>k</a:t>
            </a:r>
            <a:r>
              <a:rPr lang="en-US" dirty="0"/>
              <a:t> by one until you break the tie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with different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courses, we introduced knn with equal weights</a:t>
            </a:r>
          </a:p>
          <a:p>
            <a:pPr lvl="1"/>
            <a:r>
              <a:rPr lang="en-US" dirty="0"/>
              <a:t>All </a:t>
            </a:r>
            <a:r>
              <a:rPr lang="en-US" i="1" dirty="0"/>
              <a:t>k</a:t>
            </a:r>
            <a:r>
              <a:rPr lang="en-US" dirty="0"/>
              <a:t> closest neighbors are weighted equally</a:t>
            </a:r>
          </a:p>
          <a:p>
            <a:r>
              <a:rPr lang="en-US" dirty="0"/>
              <a:t>However, we may assign different weights to different neighbors</a:t>
            </a:r>
          </a:p>
          <a:p>
            <a:r>
              <a:rPr lang="en-US" dirty="0"/>
              <a:t>One common approach is to weight the neighbors based on the inverse of their distance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73-A3EA-7243-97A4-CB247CEE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“evaluate” clustering result?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AC2C-51D9-4442-8AC4-31CF9977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“correct” answer of clustering</a:t>
            </a:r>
          </a:p>
          <a:p>
            <a:pPr lvl="1"/>
            <a:r>
              <a:rPr lang="en-US" dirty="0"/>
              <a:t>Is “evaluating clustering result” reasonable?</a:t>
            </a:r>
          </a:p>
          <a:p>
            <a:r>
              <a:rPr lang="en-US" dirty="0"/>
              <a:t>If really want a quantified measurement, one possible way is to compute the ratio of inter-cluster distance and intra-cluster distance</a:t>
            </a:r>
          </a:p>
          <a:p>
            <a:pPr lvl="1"/>
            <a:r>
              <a:rPr lang="en-US" dirty="0"/>
              <a:t>Large ratio probably means better clustering</a:t>
            </a:r>
          </a:p>
          <a:p>
            <a:r>
              <a:rPr lang="en-US" dirty="0"/>
              <a:t>Various ways to define inter-cluster and intra-cluster distances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0FB-CD02-324E-8E92-BDDC3F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9C68-E340-4B45-B7DE-742308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73-A3EA-7243-97A4-CB247CEE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“evaluate” clustering result? (2/3)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Averaged inter-cluster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8+9+10+7+8+9+6+7+8+5+6+7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Averaged intra-cluster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1+2+3+1+2+1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=14/9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Ratio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  <a:blipFill>
                <a:blip r:embed="rId2"/>
                <a:stretch>
                  <a:fillRect l="-1389" t="-2867" b="-548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0FB-CD02-324E-8E92-BDDC3F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9C68-E340-4B45-B7DE-742308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74CD4-F228-DC4F-8994-A632227D38FC}"/>
              </a:ext>
            </a:extLst>
          </p:cNvPr>
          <p:cNvCxnSpPr>
            <a:cxnSpLocks/>
          </p:cNvCxnSpPr>
          <p:nvPr/>
        </p:nvCxnSpPr>
        <p:spPr>
          <a:xfrm>
            <a:off x="2514600" y="1828800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61ABBA-0DD0-1A4A-8A80-B3168A036CD0}"/>
              </a:ext>
            </a:extLst>
          </p:cNvPr>
          <p:cNvSpPr/>
          <p:nvPr/>
        </p:nvSpPr>
        <p:spPr>
          <a:xfrm>
            <a:off x="2743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42C68D-B87F-074C-AD94-0060FE924816}"/>
              </a:ext>
            </a:extLst>
          </p:cNvPr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71C8CB-4599-784A-9FFD-6D05CA45C5A2}"/>
              </a:ext>
            </a:extLst>
          </p:cNvPr>
          <p:cNvSpPr/>
          <p:nvPr/>
        </p:nvSpPr>
        <p:spPr>
          <a:xfrm>
            <a:off x="33528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E9204-649F-8E43-8FD2-F10779CAFD3F}"/>
              </a:ext>
            </a:extLst>
          </p:cNvPr>
          <p:cNvSpPr/>
          <p:nvPr/>
        </p:nvSpPr>
        <p:spPr>
          <a:xfrm>
            <a:off x="36576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6FFB1-3C84-D54C-92DA-7180A2A14877}"/>
              </a:ext>
            </a:extLst>
          </p:cNvPr>
          <p:cNvSpPr/>
          <p:nvPr/>
        </p:nvSpPr>
        <p:spPr>
          <a:xfrm>
            <a:off x="50292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98E69-605C-AA4E-953C-2D2CB308A72A}"/>
              </a:ext>
            </a:extLst>
          </p:cNvPr>
          <p:cNvSpPr/>
          <p:nvPr/>
        </p:nvSpPr>
        <p:spPr>
          <a:xfrm>
            <a:off x="53340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92A80E-0B83-D74D-9959-D4D1B3C9E7F7}"/>
              </a:ext>
            </a:extLst>
          </p:cNvPr>
          <p:cNvSpPr/>
          <p:nvPr/>
        </p:nvSpPr>
        <p:spPr>
          <a:xfrm>
            <a:off x="56388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64F1A-460C-1447-A980-1EBB0891695B}"/>
              </a:ext>
            </a:extLst>
          </p:cNvPr>
          <p:cNvSpPr txBox="1"/>
          <p:nvPr/>
        </p:nvSpPr>
        <p:spPr>
          <a:xfrm>
            <a:off x="2667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8D50-2D0C-BB43-879C-67E28D0402D3}"/>
              </a:ext>
            </a:extLst>
          </p:cNvPr>
          <p:cNvSpPr txBox="1"/>
          <p:nvPr/>
        </p:nvSpPr>
        <p:spPr>
          <a:xfrm>
            <a:off x="29749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C7F702-434B-5145-9948-D6A85E811B1A}"/>
              </a:ext>
            </a:extLst>
          </p:cNvPr>
          <p:cNvSpPr txBox="1"/>
          <p:nvPr/>
        </p:nvSpPr>
        <p:spPr>
          <a:xfrm>
            <a:off x="3276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98389-3759-1E45-8A6D-90A91599F303}"/>
              </a:ext>
            </a:extLst>
          </p:cNvPr>
          <p:cNvSpPr txBox="1"/>
          <p:nvPr/>
        </p:nvSpPr>
        <p:spPr>
          <a:xfrm>
            <a:off x="35845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22372-EE43-6B43-8E65-0B87F76EB810}"/>
              </a:ext>
            </a:extLst>
          </p:cNvPr>
          <p:cNvSpPr txBox="1"/>
          <p:nvPr/>
        </p:nvSpPr>
        <p:spPr>
          <a:xfrm>
            <a:off x="49561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BB23C-F492-104E-A46D-EFCC2051F83B}"/>
              </a:ext>
            </a:extLst>
          </p:cNvPr>
          <p:cNvSpPr txBox="1"/>
          <p:nvPr/>
        </p:nvSpPr>
        <p:spPr>
          <a:xfrm>
            <a:off x="52200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49597-7954-B64F-9399-3894952687A2}"/>
              </a:ext>
            </a:extLst>
          </p:cNvPr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071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73-A3EA-7243-97A4-CB247CEE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“evaluate” clustering result? (3/3)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Averaged inter-cluster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+9+10+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+8+9+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+7+8+5+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Averaged intra-cluster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1+2+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+1+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Ratio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  <a:blipFill>
                <a:blip r:embed="rId2"/>
                <a:stretch>
                  <a:fillRect l="-1389" t="-2867" b="-548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0FB-CD02-324E-8E92-BDDC3F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9C68-E340-4B45-B7DE-742308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74CD4-F228-DC4F-8994-A632227D38FC}"/>
              </a:ext>
            </a:extLst>
          </p:cNvPr>
          <p:cNvCxnSpPr>
            <a:cxnSpLocks/>
          </p:cNvCxnSpPr>
          <p:nvPr/>
        </p:nvCxnSpPr>
        <p:spPr>
          <a:xfrm>
            <a:off x="2514600" y="1828800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61ABBA-0DD0-1A4A-8A80-B3168A036CD0}"/>
              </a:ext>
            </a:extLst>
          </p:cNvPr>
          <p:cNvSpPr/>
          <p:nvPr/>
        </p:nvSpPr>
        <p:spPr>
          <a:xfrm>
            <a:off x="2743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42C68D-B87F-074C-AD94-0060FE924816}"/>
              </a:ext>
            </a:extLst>
          </p:cNvPr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71C8CB-4599-784A-9FFD-6D05CA45C5A2}"/>
              </a:ext>
            </a:extLst>
          </p:cNvPr>
          <p:cNvSpPr/>
          <p:nvPr/>
        </p:nvSpPr>
        <p:spPr>
          <a:xfrm>
            <a:off x="33528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E9204-649F-8E43-8FD2-F10779CAFD3F}"/>
              </a:ext>
            </a:extLst>
          </p:cNvPr>
          <p:cNvSpPr/>
          <p:nvPr/>
        </p:nvSpPr>
        <p:spPr>
          <a:xfrm>
            <a:off x="5029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6FFB1-3C84-D54C-92DA-7180A2A14877}"/>
              </a:ext>
            </a:extLst>
          </p:cNvPr>
          <p:cNvSpPr/>
          <p:nvPr/>
        </p:nvSpPr>
        <p:spPr>
          <a:xfrm>
            <a:off x="36576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98E69-605C-AA4E-953C-2D2CB308A72A}"/>
              </a:ext>
            </a:extLst>
          </p:cNvPr>
          <p:cNvSpPr/>
          <p:nvPr/>
        </p:nvSpPr>
        <p:spPr>
          <a:xfrm>
            <a:off x="53340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92A80E-0B83-D74D-9959-D4D1B3C9E7F7}"/>
              </a:ext>
            </a:extLst>
          </p:cNvPr>
          <p:cNvSpPr/>
          <p:nvPr/>
        </p:nvSpPr>
        <p:spPr>
          <a:xfrm>
            <a:off x="56388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64F1A-460C-1447-A980-1EBB0891695B}"/>
              </a:ext>
            </a:extLst>
          </p:cNvPr>
          <p:cNvSpPr txBox="1"/>
          <p:nvPr/>
        </p:nvSpPr>
        <p:spPr>
          <a:xfrm>
            <a:off x="2667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8D50-2D0C-BB43-879C-67E28D0402D3}"/>
              </a:ext>
            </a:extLst>
          </p:cNvPr>
          <p:cNvSpPr txBox="1"/>
          <p:nvPr/>
        </p:nvSpPr>
        <p:spPr>
          <a:xfrm>
            <a:off x="29749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C7F702-434B-5145-9948-D6A85E811B1A}"/>
              </a:ext>
            </a:extLst>
          </p:cNvPr>
          <p:cNvSpPr txBox="1"/>
          <p:nvPr/>
        </p:nvSpPr>
        <p:spPr>
          <a:xfrm>
            <a:off x="3276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98389-3759-1E45-8A6D-90A91599F303}"/>
              </a:ext>
            </a:extLst>
          </p:cNvPr>
          <p:cNvSpPr txBox="1"/>
          <p:nvPr/>
        </p:nvSpPr>
        <p:spPr>
          <a:xfrm>
            <a:off x="35845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22372-EE43-6B43-8E65-0B87F76EB810}"/>
              </a:ext>
            </a:extLst>
          </p:cNvPr>
          <p:cNvSpPr txBox="1"/>
          <p:nvPr/>
        </p:nvSpPr>
        <p:spPr>
          <a:xfrm>
            <a:off x="49561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BB23C-F492-104E-A46D-EFCC2051F83B}"/>
              </a:ext>
            </a:extLst>
          </p:cNvPr>
          <p:cNvSpPr txBox="1"/>
          <p:nvPr/>
        </p:nvSpPr>
        <p:spPr>
          <a:xfrm>
            <a:off x="52200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49597-7954-B64F-9399-3894952687A2}"/>
              </a:ext>
            </a:extLst>
          </p:cNvPr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263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22F1-623E-7340-A5AA-17777DD8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How to do knn or k-means with categorical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3B11-F4D5-954E-9AED-82132ABB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definition of “distance” between categories is vague, consider one-hot encoding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Values of the “nationality” feature: “UK”, “Japan”, “Mexico”</a:t>
            </a:r>
          </a:p>
          <a:p>
            <a:pPr lvl="1"/>
            <a:r>
              <a:rPr lang="en-US" dirty="0"/>
              <a:t>We may encode UK as “1,0,0”, Japan as “0,1,0”, and “Mexico” as “0,0,1”</a:t>
            </a:r>
          </a:p>
          <a:p>
            <a:pPr lvl="1"/>
            <a:r>
              <a:rPr lang="en-US" dirty="0"/>
              <a:t>“Nationality feature” becomes three features: “UK or not”, “Japan or not”, “Mexico or not”</a:t>
            </a:r>
          </a:p>
          <a:p>
            <a:endParaRPr lang="en-US" dirty="0"/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1561-BCB2-094E-B3D8-BBD88DD7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8703-6130-7047-B462-04DCB80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615</Words>
  <Application>Microsoft Macintosh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Review quizzes</vt:lpstr>
      <vt:lpstr>The Fizz Buzz joke</vt:lpstr>
      <vt:lpstr>Parameters vs hyper-parameters</vt:lpstr>
      <vt:lpstr>Dealing with ties in KNN</vt:lpstr>
      <vt:lpstr>KNN with different weights</vt:lpstr>
      <vt:lpstr>How to “evaluate” clustering result? (1/3)</vt:lpstr>
      <vt:lpstr>How to “evaluate” clustering result? (2/3)</vt:lpstr>
      <vt:lpstr>How to “evaluate” clustering result? (3/3)</vt:lpstr>
      <vt:lpstr>How to do knn or k-means with categorical features?</vt:lpstr>
      <vt:lpstr>How to do knn or k-means with categorical features?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230</cp:revision>
  <dcterms:created xsi:type="dcterms:W3CDTF">2008-08-10T06:15:56Z</dcterms:created>
  <dcterms:modified xsi:type="dcterms:W3CDTF">2020-09-29T03:30:44Z</dcterms:modified>
</cp:coreProperties>
</file>