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81" r:id="rId2"/>
    <p:sldId id="282" r:id="rId3"/>
    <p:sldId id="294" r:id="rId4"/>
    <p:sldId id="302" r:id="rId5"/>
    <p:sldId id="257" r:id="rId6"/>
    <p:sldId id="283" r:id="rId7"/>
    <p:sldId id="261" r:id="rId8"/>
    <p:sldId id="260" r:id="rId9"/>
    <p:sldId id="259" r:id="rId10"/>
    <p:sldId id="262" r:id="rId11"/>
    <p:sldId id="263" r:id="rId12"/>
    <p:sldId id="264" r:id="rId13"/>
    <p:sldId id="265" r:id="rId14"/>
    <p:sldId id="267" r:id="rId15"/>
    <p:sldId id="266" r:id="rId16"/>
    <p:sldId id="268" r:id="rId17"/>
    <p:sldId id="269" r:id="rId18"/>
    <p:sldId id="303" r:id="rId19"/>
    <p:sldId id="270" r:id="rId20"/>
    <p:sldId id="305" r:id="rId21"/>
    <p:sldId id="304" r:id="rId22"/>
    <p:sldId id="306" r:id="rId23"/>
    <p:sldId id="272" r:id="rId24"/>
    <p:sldId id="307" r:id="rId25"/>
    <p:sldId id="273" r:id="rId26"/>
    <p:sldId id="289" r:id="rId27"/>
    <p:sldId id="290" r:id="rId28"/>
    <p:sldId id="291" r:id="rId29"/>
    <p:sldId id="274" r:id="rId30"/>
    <p:sldId id="275" r:id="rId31"/>
    <p:sldId id="276" r:id="rId32"/>
    <p:sldId id="308" r:id="rId33"/>
    <p:sldId id="277" r:id="rId34"/>
    <p:sldId id="278" r:id="rId35"/>
    <p:sldId id="279" r:id="rId36"/>
    <p:sldId id="280" r:id="rId37"/>
    <p:sldId id="341" r:id="rId38"/>
    <p:sldId id="344" r:id="rId39"/>
    <p:sldId id="345" r:id="rId40"/>
    <p:sldId id="334" r:id="rId41"/>
    <p:sldId id="333" r:id="rId42"/>
    <p:sldId id="335" r:id="rId43"/>
    <p:sldId id="336" r:id="rId44"/>
    <p:sldId id="346" r:id="rId45"/>
    <p:sldId id="338" r:id="rId46"/>
    <p:sldId id="340" r:id="rId47"/>
    <p:sldId id="310" r:id="rId48"/>
    <p:sldId id="286" r:id="rId49"/>
    <p:sldId id="309" r:id="rId50"/>
    <p:sldId id="285" r:id="rId51"/>
    <p:sldId id="292" r:id="rId52"/>
    <p:sldId id="287" r:id="rId53"/>
    <p:sldId id="293" r:id="rId54"/>
    <p:sldId id="288" r:id="rId55"/>
    <p:sldId id="311" r:id="rId56"/>
    <p:sldId id="312" r:id="rId57"/>
    <p:sldId id="313" r:id="rId58"/>
    <p:sldId id="295" r:id="rId59"/>
    <p:sldId id="296" r:id="rId60"/>
    <p:sldId id="297" r:id="rId61"/>
    <p:sldId id="298" r:id="rId62"/>
    <p:sldId id="299" r:id="rId63"/>
    <p:sldId id="300" r:id="rId64"/>
    <p:sldId id="301" r:id="rId65"/>
    <p:sldId id="314" r:id="rId66"/>
    <p:sldId id="315" r:id="rId67"/>
    <p:sldId id="316" r:id="rId68"/>
    <p:sldId id="317" r:id="rId69"/>
    <p:sldId id="318" r:id="rId70"/>
    <p:sldId id="319" r:id="rId71"/>
    <p:sldId id="325" r:id="rId72"/>
    <p:sldId id="321" r:id="rId73"/>
    <p:sldId id="322" r:id="rId74"/>
    <p:sldId id="323" r:id="rId75"/>
    <p:sldId id="326" r:id="rId76"/>
    <p:sldId id="324" r:id="rId77"/>
    <p:sldId id="327" r:id="rId78"/>
    <p:sldId id="320" r:id="rId79"/>
    <p:sldId id="328" r:id="rId80"/>
    <p:sldId id="329" r:id="rId81"/>
    <p:sldId id="330" r:id="rId82"/>
    <p:sldId id="331" r:id="rId83"/>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882" autoAdjust="0"/>
  </p:normalViewPr>
  <p:slideViewPr>
    <p:cSldViewPr>
      <p:cViewPr varScale="1">
        <p:scale>
          <a:sx n="115" d="100"/>
          <a:sy n="115" d="100"/>
        </p:scale>
        <p:origin x="153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9.wmf"/><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81.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19.wmf"/><Relationship Id="rId7"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6.wmf"/><Relationship Id="rId5" Type="http://schemas.openxmlformats.org/officeDocument/2006/relationships/image" Target="../media/image17.wmf"/><Relationship Id="rId4" Type="http://schemas.openxmlformats.org/officeDocument/2006/relationships/image" Target="../media/image2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6.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11" Type="http://schemas.openxmlformats.org/officeDocument/2006/relationships/image" Target="../media/image125.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18.wmf"/><Relationship Id="rId9"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2.png"/></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image" Target="../media/image146.png"/></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4" Type="http://schemas.openxmlformats.org/officeDocument/2006/relationships/image" Target="../media/image16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5" Type="http://schemas.openxmlformats.org/officeDocument/2006/relationships/image" Target="../media/image170.wmf"/><Relationship Id="rId4" Type="http://schemas.openxmlformats.org/officeDocument/2006/relationships/image" Target="../media/image16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89.wmf"/><Relationship Id="rId4" Type="http://schemas.openxmlformats.org/officeDocument/2006/relationships/image" Target="../media/image18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621AF-5B03-4A55-8EA8-C743EB33E6A4}" type="datetimeFigureOut">
              <a:rPr lang="zh-TW" altLang="en-US" smtClean="0"/>
              <a:t>2019/10/9</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43433-4ABC-4F5F-B102-294E32FE2A91}" type="slidenum">
              <a:rPr lang="zh-TW" altLang="en-US" smtClean="0"/>
              <a:t>‹#›</a:t>
            </a:fld>
            <a:endParaRPr lang="zh-TW" altLang="en-US"/>
          </a:p>
        </p:txBody>
      </p:sp>
    </p:spTree>
    <p:extLst>
      <p:ext uri="{BB962C8B-B14F-4D97-AF65-F5344CB8AC3E}">
        <p14:creationId xmlns:p14="http://schemas.microsoft.com/office/powerpoint/2010/main" val="210309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rabicPeriod"/>
            </a:pPr>
            <a:r>
              <a:rPr lang="en-US" altLang="zh-TW" smtClean="0"/>
              <a:t>Geoff Hinton</a:t>
            </a:r>
            <a:r>
              <a:rPr lang="zh-TW" altLang="zh-TW" smtClean="0"/>
              <a:t>早在</a:t>
            </a:r>
            <a:r>
              <a:rPr lang="en-US" altLang="zh-TW" smtClean="0"/>
              <a:t>1998</a:t>
            </a:r>
            <a:r>
              <a:rPr lang="zh-TW" altLang="zh-TW" smtClean="0"/>
              <a:t>年就提出了</a:t>
            </a:r>
            <a:r>
              <a:rPr lang="en-US" altLang="zh-TW" smtClean="0"/>
              <a:t>CNN</a:t>
            </a:r>
            <a:r>
              <a:rPr lang="zh-TW" altLang="zh-TW" smtClean="0"/>
              <a:t>的理論，但</a:t>
            </a:r>
            <a:r>
              <a:rPr lang="en-US" altLang="zh-TW" smtClean="0"/>
              <a:t>LeCun </a:t>
            </a:r>
            <a:r>
              <a:rPr lang="zh-TW" altLang="en-US" smtClean="0"/>
              <a:t>進一步發揚光大了 </a:t>
            </a:r>
            <a:r>
              <a:rPr lang="en-US" altLang="zh-TW" smtClean="0"/>
              <a:t>CNN</a:t>
            </a:r>
            <a:r>
              <a:rPr lang="zh-TW" altLang="en-US" smtClean="0"/>
              <a:t>。</a:t>
            </a:r>
            <a:endParaRPr lang="en-US" altLang="zh-TW" smtClean="0"/>
          </a:p>
        </p:txBody>
      </p:sp>
      <p:sp>
        <p:nvSpPr>
          <p:cNvPr id="440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D26B6E6-D4B3-46D8-B6CE-7CECFC6482BF}" type="slidenum">
              <a:rPr lang="zh-TW" altLang="en-US" smtClean="0"/>
              <a:pPr/>
              <a:t>37</a:t>
            </a:fld>
            <a:endParaRPr lang="zh-TW" altLang="en-US" smtClean="0"/>
          </a:p>
        </p:txBody>
      </p:sp>
    </p:spTree>
    <p:extLst>
      <p:ext uri="{BB962C8B-B14F-4D97-AF65-F5344CB8AC3E}">
        <p14:creationId xmlns:p14="http://schemas.microsoft.com/office/powerpoint/2010/main" val="177043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306690A-47AD-4D89-A6CF-93EDF57D515A}" type="slidenum">
              <a:rPr lang="en-US" altLang="zh-TW"/>
              <a:pPr>
                <a:defRPr/>
              </a:pPr>
              <a:t>‹#›</a:t>
            </a:fld>
            <a:endParaRPr lang="en-US" altLang="zh-TW"/>
          </a:p>
        </p:txBody>
      </p:sp>
    </p:spTree>
    <p:extLst>
      <p:ext uri="{BB962C8B-B14F-4D97-AF65-F5344CB8AC3E}">
        <p14:creationId xmlns:p14="http://schemas.microsoft.com/office/powerpoint/2010/main" val="22599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2062A3F-A719-4266-9C37-CE31678EAC16}" type="slidenum">
              <a:rPr lang="en-US" altLang="zh-TW"/>
              <a:pPr>
                <a:defRPr/>
              </a:pPr>
              <a:t>‹#›</a:t>
            </a:fld>
            <a:endParaRPr lang="en-US" altLang="zh-TW"/>
          </a:p>
        </p:txBody>
      </p:sp>
    </p:spTree>
    <p:extLst>
      <p:ext uri="{BB962C8B-B14F-4D97-AF65-F5344CB8AC3E}">
        <p14:creationId xmlns:p14="http://schemas.microsoft.com/office/powerpoint/2010/main" val="17601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1D24CC2-A98B-410D-A334-58E859645C12}" type="slidenum">
              <a:rPr lang="en-US" altLang="zh-TW"/>
              <a:pPr>
                <a:defRPr/>
              </a:pPr>
              <a:t>‹#›</a:t>
            </a:fld>
            <a:endParaRPr lang="en-US" altLang="zh-TW"/>
          </a:p>
        </p:txBody>
      </p:sp>
    </p:spTree>
    <p:extLst>
      <p:ext uri="{BB962C8B-B14F-4D97-AF65-F5344CB8AC3E}">
        <p14:creationId xmlns:p14="http://schemas.microsoft.com/office/powerpoint/2010/main" val="320455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4114800"/>
            <a:ext cx="3810000" cy="1981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6"/>
          <p:cNvSpPr>
            <a:spLocks noGrp="1" noChangeArrowheads="1"/>
          </p:cNvSpPr>
          <p:nvPr>
            <p:ph type="sldNum" sz="quarter" idx="12"/>
          </p:nvPr>
        </p:nvSpPr>
        <p:spPr>
          <a:ln/>
        </p:spPr>
        <p:txBody>
          <a:bodyPr/>
          <a:lstStyle>
            <a:lvl1pPr>
              <a:defRPr/>
            </a:lvl1pPr>
          </a:lstStyle>
          <a:p>
            <a:pPr>
              <a:defRPr/>
            </a:pPr>
            <a:fld id="{7CB62299-5460-4484-9C77-15FCB7D6F46C}" type="slidenum">
              <a:rPr lang="en-US" altLang="zh-TW"/>
              <a:pPr>
                <a:defRPr/>
              </a:pPr>
              <a:t>‹#›</a:t>
            </a:fld>
            <a:endParaRPr lang="en-US" altLang="zh-TW"/>
          </a:p>
        </p:txBody>
      </p:sp>
    </p:spTree>
    <p:extLst>
      <p:ext uri="{BB962C8B-B14F-4D97-AF65-F5344CB8AC3E}">
        <p14:creationId xmlns:p14="http://schemas.microsoft.com/office/powerpoint/2010/main" val="184023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4846FB0-47F5-4984-8FBD-7E3C7F315814}" type="slidenum">
              <a:rPr lang="en-US" altLang="zh-TW"/>
              <a:pPr>
                <a:defRPr/>
              </a:pPr>
              <a:t>‹#›</a:t>
            </a:fld>
            <a:endParaRPr lang="en-US" altLang="zh-TW"/>
          </a:p>
        </p:txBody>
      </p:sp>
    </p:spTree>
    <p:extLst>
      <p:ext uri="{BB962C8B-B14F-4D97-AF65-F5344CB8AC3E}">
        <p14:creationId xmlns:p14="http://schemas.microsoft.com/office/powerpoint/2010/main" val="126295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585CF74-53B1-4E0F-9489-82F42BAC4C70}" type="slidenum">
              <a:rPr lang="en-US" altLang="zh-TW"/>
              <a:pPr>
                <a:defRPr/>
              </a:pPr>
              <a:t>‹#›</a:t>
            </a:fld>
            <a:endParaRPr lang="en-US" altLang="zh-TW"/>
          </a:p>
        </p:txBody>
      </p:sp>
    </p:spTree>
    <p:extLst>
      <p:ext uri="{BB962C8B-B14F-4D97-AF65-F5344CB8AC3E}">
        <p14:creationId xmlns:p14="http://schemas.microsoft.com/office/powerpoint/2010/main" val="262103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A14F4FC-14D2-4DA5-9453-887830F38559}" type="slidenum">
              <a:rPr lang="en-US" altLang="zh-TW"/>
              <a:pPr>
                <a:defRPr/>
              </a:pPr>
              <a:t>‹#›</a:t>
            </a:fld>
            <a:endParaRPr lang="en-US" altLang="zh-TW"/>
          </a:p>
        </p:txBody>
      </p:sp>
    </p:spTree>
    <p:extLst>
      <p:ext uri="{BB962C8B-B14F-4D97-AF65-F5344CB8AC3E}">
        <p14:creationId xmlns:p14="http://schemas.microsoft.com/office/powerpoint/2010/main" val="366874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C0A7E413-C902-49E2-AD85-325D5536FD38}" type="slidenum">
              <a:rPr lang="en-US" altLang="zh-TW"/>
              <a:pPr>
                <a:defRPr/>
              </a:pPr>
              <a:t>‹#›</a:t>
            </a:fld>
            <a:endParaRPr lang="en-US" altLang="zh-TW"/>
          </a:p>
        </p:txBody>
      </p:sp>
    </p:spTree>
    <p:extLst>
      <p:ext uri="{BB962C8B-B14F-4D97-AF65-F5344CB8AC3E}">
        <p14:creationId xmlns:p14="http://schemas.microsoft.com/office/powerpoint/2010/main" val="220121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C5B1A2A1-FBBF-4252-A171-E76E949D15C7}" type="slidenum">
              <a:rPr lang="en-US" altLang="zh-TW"/>
              <a:pPr>
                <a:defRPr/>
              </a:pPr>
              <a:t>‹#›</a:t>
            </a:fld>
            <a:endParaRPr lang="en-US" altLang="zh-TW"/>
          </a:p>
        </p:txBody>
      </p:sp>
    </p:spTree>
    <p:extLst>
      <p:ext uri="{BB962C8B-B14F-4D97-AF65-F5344CB8AC3E}">
        <p14:creationId xmlns:p14="http://schemas.microsoft.com/office/powerpoint/2010/main" val="268241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4B54C692-DFC1-4EA7-99DC-E0EDD1C8F947}" type="slidenum">
              <a:rPr lang="en-US" altLang="zh-TW"/>
              <a:pPr>
                <a:defRPr/>
              </a:pPr>
              <a:t>‹#›</a:t>
            </a:fld>
            <a:endParaRPr lang="en-US" altLang="zh-TW"/>
          </a:p>
        </p:txBody>
      </p:sp>
    </p:spTree>
    <p:extLst>
      <p:ext uri="{BB962C8B-B14F-4D97-AF65-F5344CB8AC3E}">
        <p14:creationId xmlns:p14="http://schemas.microsoft.com/office/powerpoint/2010/main" val="22250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22A83A60-2323-4054-976A-08767A55EE69}" type="slidenum">
              <a:rPr lang="en-US" altLang="zh-TW"/>
              <a:pPr>
                <a:defRPr/>
              </a:pPr>
              <a:t>‹#›</a:t>
            </a:fld>
            <a:endParaRPr lang="en-US" altLang="zh-TW"/>
          </a:p>
        </p:txBody>
      </p:sp>
    </p:spTree>
    <p:extLst>
      <p:ext uri="{BB962C8B-B14F-4D97-AF65-F5344CB8AC3E}">
        <p14:creationId xmlns:p14="http://schemas.microsoft.com/office/powerpoint/2010/main" val="227605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CF9F981-4409-4B2E-83CC-C0888929E352}" type="slidenum">
              <a:rPr lang="en-US" altLang="zh-TW"/>
              <a:pPr>
                <a:defRPr/>
              </a:pPr>
              <a:t>‹#›</a:t>
            </a:fld>
            <a:endParaRPr lang="en-US" altLang="zh-TW"/>
          </a:p>
        </p:txBody>
      </p:sp>
    </p:spTree>
    <p:extLst>
      <p:ext uri="{BB962C8B-B14F-4D97-AF65-F5344CB8AC3E}">
        <p14:creationId xmlns:p14="http://schemas.microsoft.com/office/powerpoint/2010/main" val="351764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TW"/>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39D998D-9E25-4D8D-A2CE-4B7A83E3461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2pPr>
      <a:lvl3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3pPr>
      <a:lvl4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4pPr>
      <a:lvl5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3.wmf"/><Relationship Id="rId2" Type="http://schemas.openxmlformats.org/officeDocument/2006/relationships/slideLayout" Target="../slideLayouts/slideLayout7.xml"/><Relationship Id="rId16"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7.bin"/><Relationship Id="rId14"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9.png"/><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35.bin"/><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5.png"/><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wmf"/><Relationship Id="rId5" Type="http://schemas.openxmlformats.org/officeDocument/2006/relationships/oleObject" Target="../embeddings/oleObject37.bin"/><Relationship Id="rId10" Type="http://schemas.openxmlformats.org/officeDocument/2006/relationships/image" Target="../media/image44.wmf"/><Relationship Id="rId4" Type="http://schemas.openxmlformats.org/officeDocument/2006/relationships/image" Target="../media/image46.png"/><Relationship Id="rId9"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5.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52.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48.bin"/><Relationship Id="rId4" Type="http://schemas.openxmlformats.org/officeDocument/2006/relationships/image" Target="../media/image5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63.png"/><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1.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6.png"/><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png"/><Relationship Id="rId5" Type="http://schemas.openxmlformats.org/officeDocument/2006/relationships/image" Target="../media/image64.wmf"/><Relationship Id="rId4" Type="http://schemas.openxmlformats.org/officeDocument/2006/relationships/oleObject" Target="../embeddings/oleObject5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zybuluo.com/hanbingtao/note/485480" TargetMode="External"/><Relationship Id="rId3" Type="http://schemas.openxmlformats.org/officeDocument/2006/relationships/image" Target="../media/image73.png"/><Relationship Id="rId7" Type="http://schemas.openxmlformats.org/officeDocument/2006/relationships/image" Target="../media/image77.gif"/><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3" Type="http://schemas.openxmlformats.org/officeDocument/2006/relationships/hyperlink" Target="https://www.zybuluo.com/hanbingtao/note/485480" TargetMode="External"/><Relationship Id="rId2" Type="http://schemas.openxmlformats.org/officeDocument/2006/relationships/image" Target="../media/image7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82.png"/><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79.wmf"/><Relationship Id="rId17" Type="http://schemas.openxmlformats.org/officeDocument/2006/relationships/image" Target="../media/image81.wmf"/><Relationship Id="rId2" Type="http://schemas.openxmlformats.org/officeDocument/2006/relationships/slideLayout" Target="../slideLayouts/slideLayout2.xml"/><Relationship Id="rId16" Type="http://schemas.openxmlformats.org/officeDocument/2006/relationships/oleObject" Target="../embeddings/oleObject62.bin"/><Relationship Id="rId1" Type="http://schemas.openxmlformats.org/officeDocument/2006/relationships/vmlDrawing" Target="../drawings/vmlDrawing18.vml"/><Relationship Id="rId6" Type="http://schemas.openxmlformats.org/officeDocument/2006/relationships/image" Target="../media/image33.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image" Target="../media/image80.wmf"/><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59.bin"/><Relationship Id="rId14" Type="http://schemas.openxmlformats.org/officeDocument/2006/relationships/oleObject" Target="../embeddings/oleObject61.bin"/></Relationships>
</file>

<file path=ppt/slides/_rels/slide41.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4.wmf"/><Relationship Id="rId5" Type="http://schemas.openxmlformats.org/officeDocument/2006/relationships/oleObject" Target="../embeddings/oleObject64.bin"/><Relationship Id="rId4" Type="http://schemas.openxmlformats.org/officeDocument/2006/relationships/image" Target="../media/image83.wmf"/><Relationship Id="rId9" Type="http://schemas.openxmlformats.org/officeDocument/2006/relationships/image" Target="../media/image75.png"/></Relationships>
</file>

<file path=ppt/slides/_rels/slide4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oleObject" Target="../embeddings/oleObject66.bin"/><Relationship Id="rId7"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7.wmf"/><Relationship Id="rId5" Type="http://schemas.openxmlformats.org/officeDocument/2006/relationships/oleObject" Target="../embeddings/oleObject67.bin"/><Relationship Id="rId4" Type="http://schemas.openxmlformats.org/officeDocument/2006/relationships/image" Target="../media/image86.wmf"/></Relationships>
</file>

<file path=ppt/slides/_rels/slide4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bin"/><Relationship Id="rId18" Type="http://schemas.openxmlformats.org/officeDocument/2006/relationships/image" Target="../media/image93.wmf"/><Relationship Id="rId3" Type="http://schemas.openxmlformats.org/officeDocument/2006/relationships/oleObject" Target="../embeddings/oleObject68.bin"/><Relationship Id="rId7" Type="http://schemas.openxmlformats.org/officeDocument/2006/relationships/oleObject" Target="../embeddings/oleObject14.bin"/><Relationship Id="rId12" Type="http://schemas.openxmlformats.org/officeDocument/2006/relationships/image" Target="../media/image17.wmf"/><Relationship Id="rId17" Type="http://schemas.openxmlformats.org/officeDocument/2006/relationships/oleObject" Target="../embeddings/oleObject71.bin"/><Relationship Id="rId2" Type="http://schemas.openxmlformats.org/officeDocument/2006/relationships/slideLayout" Target="../slideLayouts/slideLayout2.xml"/><Relationship Id="rId16" Type="http://schemas.openxmlformats.org/officeDocument/2006/relationships/image" Target="../media/image92.wmf"/><Relationship Id="rId1" Type="http://schemas.openxmlformats.org/officeDocument/2006/relationships/vmlDrawing" Target="../drawings/vmlDrawing21.vml"/><Relationship Id="rId6" Type="http://schemas.openxmlformats.org/officeDocument/2006/relationships/image" Target="../media/image91.wmf"/><Relationship Id="rId11" Type="http://schemas.openxmlformats.org/officeDocument/2006/relationships/oleObject" Target="../embeddings/oleObject13.bin"/><Relationship Id="rId5" Type="http://schemas.openxmlformats.org/officeDocument/2006/relationships/oleObject" Target="../embeddings/oleObject69.bin"/><Relationship Id="rId15" Type="http://schemas.openxmlformats.org/officeDocument/2006/relationships/oleObject" Target="../embeddings/oleObject70.bin"/><Relationship Id="rId10" Type="http://schemas.openxmlformats.org/officeDocument/2006/relationships/image" Target="../media/image20.wmf"/><Relationship Id="rId4" Type="http://schemas.openxmlformats.org/officeDocument/2006/relationships/image" Target="../media/image90.wmf"/><Relationship Id="rId9" Type="http://schemas.openxmlformats.org/officeDocument/2006/relationships/oleObject" Target="../embeddings/oleObject15.bin"/><Relationship Id="rId14" Type="http://schemas.openxmlformats.org/officeDocument/2006/relationships/image" Target="../media/image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5.wmf"/><Relationship Id="rId5" Type="http://schemas.openxmlformats.org/officeDocument/2006/relationships/oleObject" Target="../embeddings/oleObject73.bin"/><Relationship Id="rId4" Type="http://schemas.openxmlformats.org/officeDocument/2006/relationships/image" Target="../media/image94.wmf"/></Relationships>
</file>

<file path=ppt/slides/_rels/slide45.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8.png"/><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9.png"/><Relationship Id="rId5" Type="http://schemas.openxmlformats.org/officeDocument/2006/relationships/image" Target="../media/image96.wmf"/><Relationship Id="rId10" Type="http://schemas.openxmlformats.org/officeDocument/2006/relationships/image" Target="../media/image97.wmf"/><Relationship Id="rId4" Type="http://schemas.openxmlformats.org/officeDocument/2006/relationships/oleObject" Target="../embeddings/oleObject74.bin"/><Relationship Id="rId9" Type="http://schemas.openxmlformats.org/officeDocument/2006/relationships/oleObject" Target="../embeddings/oleObject75.bin"/></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104.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2.wmf"/><Relationship Id="rId5" Type="http://schemas.openxmlformats.org/officeDocument/2006/relationships/oleObject" Target="../embeddings/oleObject76.bin"/><Relationship Id="rId4" Type="http://schemas.openxmlformats.org/officeDocument/2006/relationships/image" Target="../media/image103.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0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106.png"/></Relationships>
</file>

<file path=ppt/slides/_rels/slide49.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8.wmf"/><Relationship Id="rId5" Type="http://schemas.openxmlformats.org/officeDocument/2006/relationships/oleObject" Target="../embeddings/oleObject80.bin"/><Relationship Id="rId4" Type="http://schemas.openxmlformats.org/officeDocument/2006/relationships/image" Target="../media/image10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1.wmf"/><Relationship Id="rId5" Type="http://schemas.openxmlformats.org/officeDocument/2006/relationships/oleObject" Target="../embeddings/oleObject83.bin"/><Relationship Id="rId4" Type="http://schemas.openxmlformats.org/officeDocument/2006/relationships/image" Target="../media/image110.wmf"/></Relationships>
</file>

<file path=ppt/slides/_rels/slide5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90.bin"/><Relationship Id="rId18" Type="http://schemas.openxmlformats.org/officeDocument/2006/relationships/image" Target="../media/image122.wmf"/><Relationship Id="rId3" Type="http://schemas.openxmlformats.org/officeDocument/2006/relationships/oleObject" Target="../embeddings/oleObject85.bin"/><Relationship Id="rId21" Type="http://schemas.openxmlformats.org/officeDocument/2006/relationships/oleObject" Target="../embeddings/oleObject94.bin"/><Relationship Id="rId7" Type="http://schemas.openxmlformats.org/officeDocument/2006/relationships/oleObject" Target="../embeddings/oleObject87.bin"/><Relationship Id="rId12" Type="http://schemas.openxmlformats.org/officeDocument/2006/relationships/image" Target="../media/image119.wmf"/><Relationship Id="rId17" Type="http://schemas.openxmlformats.org/officeDocument/2006/relationships/oleObject" Target="../embeddings/oleObject92.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29.vml"/><Relationship Id="rId6" Type="http://schemas.openxmlformats.org/officeDocument/2006/relationships/image" Target="../media/image116.wmf"/><Relationship Id="rId11" Type="http://schemas.openxmlformats.org/officeDocument/2006/relationships/oleObject" Target="../embeddings/oleObject89.bin"/><Relationship Id="rId24" Type="http://schemas.openxmlformats.org/officeDocument/2006/relationships/image" Target="../media/image125.wmf"/><Relationship Id="rId5" Type="http://schemas.openxmlformats.org/officeDocument/2006/relationships/oleObject" Target="../embeddings/oleObject86.bin"/><Relationship Id="rId15" Type="http://schemas.openxmlformats.org/officeDocument/2006/relationships/oleObject" Target="../embeddings/oleObject91.bin"/><Relationship Id="rId23" Type="http://schemas.openxmlformats.org/officeDocument/2006/relationships/oleObject" Target="../embeddings/oleObject95.bin"/><Relationship Id="rId10" Type="http://schemas.openxmlformats.org/officeDocument/2006/relationships/image" Target="../media/image118.wmf"/><Relationship Id="rId19" Type="http://schemas.openxmlformats.org/officeDocument/2006/relationships/oleObject" Target="../embeddings/oleObject93.bin"/><Relationship Id="rId4" Type="http://schemas.openxmlformats.org/officeDocument/2006/relationships/image" Target="../media/image115.wmf"/><Relationship Id="rId9" Type="http://schemas.openxmlformats.org/officeDocument/2006/relationships/oleObject" Target="../embeddings/oleObject88.bin"/><Relationship Id="rId14" Type="http://schemas.openxmlformats.org/officeDocument/2006/relationships/image" Target="../media/image120.wmf"/><Relationship Id="rId22" Type="http://schemas.openxmlformats.org/officeDocument/2006/relationships/image" Target="../media/image124.wmf"/></Relationships>
</file>

<file path=ppt/slides/_rels/slide5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8.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99.bin"/><Relationship Id="rId14" Type="http://schemas.openxmlformats.org/officeDocument/2006/relationships/image" Target="../media/image13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33.wmf"/></Relationships>
</file>

<file path=ppt/slides/_rels/slide56.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35.png"/><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0.wmf"/><Relationship Id="rId5" Type="http://schemas.openxmlformats.org/officeDocument/2006/relationships/oleObject" Target="../embeddings/oleObject105.bin"/><Relationship Id="rId4" Type="http://schemas.openxmlformats.org/officeDocument/2006/relationships/image" Target="../media/image13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4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image" Target="../media/image143.png"/><Relationship Id="rId4" Type="http://schemas.openxmlformats.org/officeDocument/2006/relationships/image" Target="../media/image142.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45.wmf"/><Relationship Id="rId5" Type="http://schemas.openxmlformats.org/officeDocument/2006/relationships/oleObject" Target="../embeddings/oleObject109.bin"/><Relationship Id="rId4" Type="http://schemas.openxmlformats.org/officeDocument/2006/relationships/image" Target="../media/image14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47.png"/><Relationship Id="rId5" Type="http://schemas.openxmlformats.org/officeDocument/2006/relationships/oleObject" Target="../embeddings/oleObject111.bin"/><Relationship Id="rId4" Type="http://schemas.openxmlformats.org/officeDocument/2006/relationships/image" Target="../media/image146.png"/></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53.wmf"/><Relationship Id="rId3" Type="http://schemas.openxmlformats.org/officeDocument/2006/relationships/oleObject" Target="../embeddings/oleObject113.bin"/><Relationship Id="rId7" Type="http://schemas.openxmlformats.org/officeDocument/2006/relationships/image" Target="../media/image154.wmf"/><Relationship Id="rId12"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50.wmf"/><Relationship Id="rId11" Type="http://schemas.openxmlformats.org/officeDocument/2006/relationships/image" Target="../media/image152.wmf"/><Relationship Id="rId5" Type="http://schemas.openxmlformats.org/officeDocument/2006/relationships/oleObject" Target="../embeddings/oleObject114.bin"/><Relationship Id="rId10" Type="http://schemas.openxmlformats.org/officeDocument/2006/relationships/oleObject" Target="../embeddings/oleObject116.bin"/><Relationship Id="rId4" Type="http://schemas.openxmlformats.org/officeDocument/2006/relationships/image" Target="../media/image149.wmf"/><Relationship Id="rId9" Type="http://schemas.openxmlformats.org/officeDocument/2006/relationships/image" Target="../media/image151.wmf"/><Relationship Id="rId14" Type="http://schemas.openxmlformats.org/officeDocument/2006/relationships/oleObject" Target="../embeddings/oleObject118.bin"/></Relationships>
</file>

<file path=ppt/slides/_rels/slide66.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57.wmf"/><Relationship Id="rId5" Type="http://schemas.openxmlformats.org/officeDocument/2006/relationships/oleObject" Target="../embeddings/oleObject120.bin"/><Relationship Id="rId4" Type="http://schemas.openxmlformats.org/officeDocument/2006/relationships/image" Target="../media/image156.wmf"/></Relationships>
</file>

<file path=ppt/slides/_rels/slide68.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60.wmf"/><Relationship Id="rId5" Type="http://schemas.openxmlformats.org/officeDocument/2006/relationships/oleObject" Target="../embeddings/oleObject123.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25.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64.wmf"/><Relationship Id="rId5" Type="http://schemas.openxmlformats.org/officeDocument/2006/relationships/oleObject" Target="../embeddings/oleObject127.bin"/><Relationship Id="rId4" Type="http://schemas.openxmlformats.org/officeDocument/2006/relationships/image" Target="../media/image163.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65.wmf"/></Relationships>
</file>

<file path=ppt/slides/_rels/slide71.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70.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67.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32.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71.wmf"/></Relationships>
</file>

<file path=ppt/slides/_rels/slide73.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3.wmf"/><Relationship Id="rId5" Type="http://schemas.openxmlformats.org/officeDocument/2006/relationships/oleObject" Target="../embeddings/oleObject136.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38.bin"/></Relationships>
</file>

<file path=ppt/slides/_rels/slide74.x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7.xml"/><Relationship Id="rId4" Type="http://schemas.openxmlformats.org/officeDocument/2006/relationships/image" Target="../media/image179.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80.wmf"/></Relationships>
</file>

<file path=ppt/slides/_rels/slide77.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7.xml"/><Relationship Id="rId4" Type="http://schemas.openxmlformats.org/officeDocument/2006/relationships/image" Target="../media/image183.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84.wmf"/></Relationships>
</file>

<file path=ppt/slides/_rels/slide79.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89.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87.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88.wmf"/><Relationship Id="rId4" Type="http://schemas.openxmlformats.org/officeDocument/2006/relationships/image" Target="../media/image186.wmf"/><Relationship Id="rId9" Type="http://schemas.openxmlformats.org/officeDocument/2006/relationships/oleObject" Target="../embeddings/oleObject144.bin"/></Relationships>
</file>

<file path=ppt/slides/_rels/slide81.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90.wmf"/><Relationship Id="rId5" Type="http://schemas.openxmlformats.org/officeDocument/2006/relationships/oleObject" Target="../embeddings/oleObject148.bin"/><Relationship Id="rId4" Type="http://schemas.openxmlformats.org/officeDocument/2006/relationships/image" Target="../media/image187.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zh-TW" altLang="en-US" sz="6600" smtClean="0">
                <a:ea typeface="華康隸書體" charset="-120"/>
              </a:rPr>
              <a:t>第三章</a:t>
            </a:r>
          </a:p>
        </p:txBody>
      </p:sp>
      <p:sp>
        <p:nvSpPr>
          <p:cNvPr id="2051" name="Rectangle 3"/>
          <p:cNvSpPr>
            <a:spLocks noGrp="1" noChangeArrowheads="1"/>
          </p:cNvSpPr>
          <p:nvPr>
            <p:ph type="subTitle" idx="1"/>
          </p:nvPr>
        </p:nvSpPr>
        <p:spPr/>
        <p:txBody>
          <a:bodyPr/>
          <a:lstStyle/>
          <a:p>
            <a:pPr eaLnBrk="1" hangingPunct="1"/>
            <a:r>
              <a:rPr lang="zh-TW" altLang="en-US" sz="4400" smtClean="0">
                <a:ea typeface="華康隸書體" charset="-120"/>
              </a:rPr>
              <a:t>多層感知機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(1)</a:t>
            </a:r>
          </a:p>
        </p:txBody>
      </p:sp>
      <p:sp>
        <p:nvSpPr>
          <p:cNvPr id="11267" name="Rectangle 3"/>
          <p:cNvSpPr>
            <a:spLocks noGrp="1" noChangeArrowheads="1"/>
          </p:cNvSpPr>
          <p:nvPr>
            <p:ph type="body" idx="1"/>
          </p:nvPr>
        </p:nvSpPr>
        <p:spPr/>
        <p:txBody>
          <a:bodyPr/>
          <a:lstStyle/>
          <a:p>
            <a:pPr eaLnBrk="1" hangingPunct="1"/>
            <a:r>
              <a:rPr lang="zh-TW" altLang="en-US" sz="2400" smtClean="0">
                <a:ea typeface="細明體" panose="02020509000000000000" pitchFamily="49" charset="-120"/>
              </a:rPr>
              <a:t>網路輸出層的第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個類神經元的誤差函數定義為</a:t>
            </a:r>
          </a:p>
          <a:p>
            <a:pPr eaLnBrk="1" hangingPunct="1"/>
            <a:endParaRPr lang="zh-TW" altLang="en-US" sz="2400" smtClean="0">
              <a:ea typeface="細明體" panose="02020509000000000000" pitchFamily="49" charset="-120"/>
            </a:endParaRPr>
          </a:p>
          <a:p>
            <a:pPr eaLnBrk="1" hangingPunct="1"/>
            <a:endParaRPr lang="zh-TW" altLang="en-US" sz="2400" smtClean="0">
              <a:ea typeface="細明體" panose="02020509000000000000" pitchFamily="49" charset="-120"/>
            </a:endParaRPr>
          </a:p>
          <a:p>
            <a:pPr eaLnBrk="1" hangingPunct="1"/>
            <a:r>
              <a:rPr lang="zh-TW" altLang="en-US" sz="2400" smtClean="0">
                <a:ea typeface="細明體" panose="02020509000000000000" pitchFamily="49" charset="-120"/>
              </a:rPr>
              <a:t>而瞬間誤差平方函數，</a:t>
            </a:r>
            <a:r>
              <a:rPr lang="en-US" altLang="zh-TW" sz="2400" i="1" smtClean="0">
                <a:ea typeface="細明體" panose="02020509000000000000" pitchFamily="49" charset="-120"/>
              </a:rPr>
              <a:t>E(n)</a:t>
            </a:r>
            <a:r>
              <a:rPr lang="zh-TW" altLang="en-US" sz="2400" smtClean="0">
                <a:ea typeface="細明體" panose="02020509000000000000" pitchFamily="49" charset="-120"/>
              </a:rPr>
              <a:t>，就是所有輸出層類神經元的平方差瞬間值總合，表示為： </a:t>
            </a:r>
            <a:r>
              <a:rPr lang="zh-TW" altLang="en-US" sz="2400" smtClean="0"/>
              <a:t> </a:t>
            </a:r>
          </a:p>
          <a:p>
            <a:pPr eaLnBrk="1" hangingPunct="1"/>
            <a:endParaRPr lang="zh-TW" altLang="en-US" sz="2400" smtClean="0"/>
          </a:p>
          <a:p>
            <a:pPr eaLnBrk="1" hangingPunct="1"/>
            <a:endParaRPr lang="zh-TW" altLang="en-US" sz="2400" smtClean="0">
              <a:ea typeface="細明體" panose="02020509000000000000" pitchFamily="49" charset="-120"/>
            </a:endParaRPr>
          </a:p>
          <a:p>
            <a:pPr eaLnBrk="1" hangingPunct="1">
              <a:buFontTx/>
              <a:buNone/>
            </a:pPr>
            <a:r>
              <a:rPr lang="zh-TW" altLang="en-US" sz="2400" smtClean="0">
                <a:ea typeface="細明體" panose="02020509000000000000" pitchFamily="49" charset="-120"/>
              </a:rPr>
              <a:t>     其中集合 </a:t>
            </a:r>
            <a:r>
              <a:rPr lang="en-US" altLang="zh-TW" sz="2400" i="1" smtClean="0">
                <a:ea typeface="細明體" panose="02020509000000000000" pitchFamily="49" charset="-120"/>
              </a:rPr>
              <a:t>C</a:t>
            </a:r>
            <a:r>
              <a:rPr lang="en-US" altLang="zh-TW" sz="2400" smtClean="0">
                <a:ea typeface="細明體" panose="02020509000000000000" pitchFamily="49" charset="-120"/>
              </a:rPr>
              <a:t> </a:t>
            </a:r>
            <a:r>
              <a:rPr lang="zh-TW" altLang="en-US" sz="2400" smtClean="0">
                <a:ea typeface="細明體" panose="02020509000000000000" pitchFamily="49" charset="-120"/>
              </a:rPr>
              <a:t>是包含所有輸出層類神經元的子集合。</a:t>
            </a:r>
          </a:p>
          <a:p>
            <a:pPr eaLnBrk="1" hangingPunct="1"/>
            <a:r>
              <a:rPr lang="zh-TW" altLang="en-US" sz="2400" smtClean="0">
                <a:ea typeface="細明體" panose="02020509000000000000" pitchFamily="49" charset="-120"/>
              </a:rPr>
              <a:t>令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為輸入訓練資料的個數，則均方差函數定義為：</a:t>
            </a:r>
            <a:r>
              <a:rPr lang="zh-TW" altLang="en-US" sz="2400" smtClean="0"/>
              <a:t> </a:t>
            </a:r>
          </a:p>
          <a:p>
            <a:pPr eaLnBrk="1" hangingPunct="1"/>
            <a:endParaRPr lang="en-US" altLang="zh-TW" sz="2400" smtClean="0"/>
          </a:p>
        </p:txBody>
      </p:sp>
      <p:graphicFrame>
        <p:nvGraphicFramePr>
          <p:cNvPr id="11268" name="Object 4"/>
          <p:cNvGraphicFramePr>
            <a:graphicFrameLocks noChangeAspect="1"/>
          </p:cNvGraphicFramePr>
          <p:nvPr/>
        </p:nvGraphicFramePr>
        <p:xfrm>
          <a:off x="2819400" y="2667000"/>
          <a:ext cx="2247900" cy="368300"/>
        </p:xfrm>
        <a:graphic>
          <a:graphicData uri="http://schemas.openxmlformats.org/presentationml/2006/ole">
            <mc:AlternateContent xmlns:mc="http://schemas.openxmlformats.org/markup-compatibility/2006">
              <mc:Choice xmlns:v="urn:schemas-microsoft-com:vml" Requires="v">
                <p:oleObj spid="_x0000_s11352" name="Equation" r:id="rId3" imgW="2247900" imgH="368300" progId="Equation.3">
                  <p:embed/>
                </p:oleObj>
              </mc:Choice>
              <mc:Fallback>
                <p:oleObj name="Equation" r:id="rId3" imgW="22479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667000"/>
                        <a:ext cx="2247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3124200" y="4114800"/>
          <a:ext cx="1905000" cy="673100"/>
        </p:xfrm>
        <a:graphic>
          <a:graphicData uri="http://schemas.openxmlformats.org/presentationml/2006/ole">
            <mc:AlternateContent xmlns:mc="http://schemas.openxmlformats.org/markup-compatibility/2006">
              <mc:Choice xmlns:v="urn:schemas-microsoft-com:vml" Requires="v">
                <p:oleObj spid="_x0000_s11353" name="Equation" r:id="rId5" imgW="1905000" imgH="673100" progId="Equation.3">
                  <p:embed/>
                </p:oleObj>
              </mc:Choice>
              <mc:Fallback>
                <p:oleObj name="Equation" r:id="rId5" imgW="1905000" imgH="673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114800"/>
                        <a:ext cx="19050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nvGraphicFramePr>
        <p:xfrm>
          <a:off x="3124200" y="6019800"/>
          <a:ext cx="1701800" cy="635000"/>
        </p:xfrm>
        <a:graphic>
          <a:graphicData uri="http://schemas.openxmlformats.org/presentationml/2006/ole">
            <mc:AlternateContent xmlns:mc="http://schemas.openxmlformats.org/markup-compatibility/2006">
              <mc:Choice xmlns:v="urn:schemas-microsoft-com:vml" Requires="v">
                <p:oleObj spid="_x0000_s11354" name="Equation" r:id="rId7" imgW="1701800" imgH="635000" progId="Equation.3">
                  <p:embed/>
                </p:oleObj>
              </mc:Choice>
              <mc:Fallback>
                <p:oleObj name="Equation" r:id="rId7" imgW="1701800" imgH="635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6019800"/>
                        <a:ext cx="17018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7"/>
          <p:cNvSpPr txBox="1">
            <a:spLocks noChangeArrowheads="1"/>
          </p:cNvSpPr>
          <p:nvPr/>
        </p:nvSpPr>
        <p:spPr bwMode="auto">
          <a:xfrm>
            <a:off x="6308725" y="25558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(3.1)</a:t>
            </a:r>
          </a:p>
        </p:txBody>
      </p:sp>
      <p:sp>
        <p:nvSpPr>
          <p:cNvPr id="11272" name="Text Box 8"/>
          <p:cNvSpPr txBox="1">
            <a:spLocks noChangeArrowheads="1"/>
          </p:cNvSpPr>
          <p:nvPr/>
        </p:nvSpPr>
        <p:spPr bwMode="auto">
          <a:xfrm>
            <a:off x="6324600" y="42672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(3.2)</a:t>
            </a:r>
          </a:p>
        </p:txBody>
      </p:sp>
      <p:sp>
        <p:nvSpPr>
          <p:cNvPr id="11273" name="Text Box 9"/>
          <p:cNvSpPr txBox="1">
            <a:spLocks noChangeArrowheads="1"/>
          </p:cNvSpPr>
          <p:nvPr/>
        </p:nvSpPr>
        <p:spPr bwMode="auto">
          <a:xfrm>
            <a:off x="6324600" y="60960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(2)</a:t>
            </a:r>
          </a:p>
        </p:txBody>
      </p:sp>
      <p:sp>
        <p:nvSpPr>
          <p:cNvPr id="12291" name="Rectangle 3"/>
          <p:cNvSpPr>
            <a:spLocks noGrp="1" noChangeArrowheads="1"/>
          </p:cNvSpPr>
          <p:nvPr>
            <p:ph type="body" idx="1"/>
          </p:nvPr>
        </p:nvSpPr>
        <p:spPr/>
        <p:txBody>
          <a:bodyPr/>
          <a:lstStyle/>
          <a:p>
            <a:pPr algn="just" eaLnBrk="1" hangingPunct="1"/>
            <a:r>
              <a:rPr lang="zh-TW" altLang="en-US" sz="2400" smtClean="0">
                <a:ea typeface="細明體" panose="02020509000000000000" pitchFamily="49" charset="-120"/>
              </a:rPr>
              <a:t>對於給定的訓練資料集合，我們可以用瞬間誤差平方函數 </a:t>
            </a:r>
            <a:r>
              <a:rPr lang="en-US" altLang="zh-TW" sz="2400" i="1" smtClean="0">
                <a:ea typeface="細明體" panose="02020509000000000000" pitchFamily="49" charset="-120"/>
              </a:rPr>
              <a:t>E</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en-US" altLang="zh-TW" sz="2400" smtClean="0">
                <a:cs typeface="Arial" panose="020B0604020202020204" pitchFamily="34" charset="0"/>
              </a:rPr>
              <a:t>“</a:t>
            </a:r>
            <a:r>
              <a:rPr lang="zh-TW" altLang="en-US" sz="2400" smtClean="0">
                <a:ea typeface="細明體" panose="02020509000000000000" pitchFamily="49" charset="-120"/>
              </a:rPr>
              <a:t>圖樣學習</a:t>
            </a:r>
            <a:r>
              <a:rPr lang="en-US" altLang="zh-TW" sz="2400" smtClean="0">
                <a:ea typeface="細明體" panose="02020509000000000000" pitchFamily="49" charset="-120"/>
              </a:rPr>
              <a:t>(pattern learning)</a:t>
            </a:r>
            <a:r>
              <a:rPr lang="en-US" altLang="zh-TW" sz="2400" smtClean="0">
                <a:cs typeface="Arial" panose="020B0604020202020204" pitchFamily="34" charset="0"/>
              </a:rPr>
              <a:t>”</a:t>
            </a:r>
            <a:r>
              <a:rPr lang="en-US" altLang="zh-TW" sz="2400" smtClean="0">
                <a:latin typeface="Arial" panose="020B0604020202020204" pitchFamily="34" charset="0"/>
                <a:cs typeface="Arial" panose="020B0604020202020204" pitchFamily="34" charset="0"/>
              </a:rPr>
              <a:t> </a:t>
            </a:r>
            <a:r>
              <a:rPr lang="en-US" altLang="zh-TW" sz="2400" smtClean="0">
                <a:ea typeface="細明體" panose="02020509000000000000" pitchFamily="49" charset="-120"/>
              </a:rPr>
              <a:t>) </a:t>
            </a:r>
            <a:r>
              <a:rPr lang="zh-TW" altLang="en-US" sz="2400" smtClean="0">
                <a:ea typeface="細明體" panose="02020509000000000000" pitchFamily="49" charset="-120"/>
              </a:rPr>
              <a:t>或均方差函數 </a:t>
            </a:r>
            <a:r>
              <a:rPr lang="en-US" altLang="zh-TW" sz="2400" i="1" smtClean="0">
                <a:ea typeface="細明體" panose="02020509000000000000" pitchFamily="49" charset="-120"/>
              </a:rPr>
              <a:t>E</a:t>
            </a:r>
            <a:r>
              <a:rPr lang="en-US" altLang="zh-TW" sz="2400" i="1" baseline="-25000" smtClean="0">
                <a:ea typeface="細明體" panose="02020509000000000000" pitchFamily="49" charset="-120"/>
              </a:rPr>
              <a:t>av </a:t>
            </a:r>
            <a:r>
              <a:rPr lang="en-US" altLang="zh-TW" sz="2400" smtClean="0">
                <a:ea typeface="細明體" panose="02020509000000000000" pitchFamily="49" charset="-120"/>
              </a:rPr>
              <a:t>(</a:t>
            </a:r>
            <a:r>
              <a:rPr lang="en-US" altLang="zh-TW" sz="2400" smtClean="0">
                <a:cs typeface="Arial" panose="020B0604020202020204" pitchFamily="34" charset="0"/>
              </a:rPr>
              <a:t>“</a:t>
            </a:r>
            <a:r>
              <a:rPr lang="zh-TW" altLang="en-US" sz="2400" smtClean="0">
                <a:ea typeface="細明體" panose="02020509000000000000" pitchFamily="49" charset="-120"/>
              </a:rPr>
              <a:t>批次學習</a:t>
            </a:r>
            <a:r>
              <a:rPr lang="en-US" altLang="zh-TW" sz="2400" smtClean="0">
                <a:ea typeface="細明體" panose="02020509000000000000" pitchFamily="49" charset="-120"/>
              </a:rPr>
              <a:t>(batch learning)</a:t>
            </a:r>
            <a:r>
              <a:rPr lang="en-US" altLang="zh-TW" sz="2400" smtClean="0">
                <a:cs typeface="Arial" panose="020B0604020202020204" pitchFamily="34" charset="0"/>
              </a:rPr>
              <a:t>”</a:t>
            </a:r>
            <a:r>
              <a:rPr lang="en-US" altLang="zh-TW" sz="2400" smtClean="0">
                <a:ea typeface="細明體" panose="02020509000000000000" pitchFamily="49" charset="-120"/>
              </a:rPr>
              <a:t>)  </a:t>
            </a:r>
            <a:r>
              <a:rPr lang="zh-TW" altLang="en-US" sz="2400" smtClean="0">
                <a:ea typeface="細明體" panose="02020509000000000000" pitchFamily="49" charset="-120"/>
              </a:rPr>
              <a:t>來代表網路學習此訓練資料的效能指標。而網路訓練的目標就是要將 </a:t>
            </a:r>
            <a:r>
              <a:rPr lang="en-US" altLang="zh-TW" sz="2400" i="1" smtClean="0">
                <a:ea typeface="細明體" panose="02020509000000000000" pitchFamily="49" charset="-120"/>
              </a:rPr>
              <a:t>E</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或 </a:t>
            </a:r>
            <a:r>
              <a:rPr lang="en-US" altLang="zh-TW" sz="2400" i="1" smtClean="0">
                <a:ea typeface="細明體" panose="02020509000000000000" pitchFamily="49" charset="-120"/>
              </a:rPr>
              <a:t>E</a:t>
            </a:r>
            <a:r>
              <a:rPr lang="en-US" altLang="zh-TW" sz="2400" i="1" baseline="-25000" smtClean="0">
                <a:ea typeface="細明體" panose="02020509000000000000" pitchFamily="49" charset="-120"/>
              </a:rPr>
              <a:t>av</a:t>
            </a:r>
            <a:r>
              <a:rPr lang="en-US" altLang="zh-TW" sz="2400" smtClean="0">
                <a:ea typeface="細明體" panose="02020509000000000000" pitchFamily="49" charset="-120"/>
              </a:rPr>
              <a:t> </a:t>
            </a:r>
            <a:r>
              <a:rPr lang="zh-TW" altLang="en-US" sz="2400" smtClean="0">
                <a:ea typeface="細明體" panose="02020509000000000000" pitchFamily="49" charset="-120"/>
              </a:rPr>
              <a:t>最小化。</a:t>
            </a:r>
            <a:r>
              <a:rPr lang="zh-TW" altLang="en-US" sz="2400" smtClean="0"/>
              <a:t> </a:t>
            </a:r>
          </a:p>
          <a:p>
            <a:pPr algn="just" eaLnBrk="1" hangingPunct="1"/>
            <a:endParaRPr lang="zh-TW" altLang="en-US" sz="2400" smtClean="0"/>
          </a:p>
          <a:p>
            <a:pPr algn="just" eaLnBrk="1" hangingPunct="1"/>
            <a:r>
              <a:rPr lang="zh-TW" altLang="en-US" sz="2400" smtClean="0">
                <a:ea typeface="細明體" panose="02020509000000000000" pitchFamily="49" charset="-120"/>
              </a:rPr>
              <a:t>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次學習循環時的輸出為</a:t>
            </a:r>
            <a:r>
              <a:rPr lang="zh-TW" altLang="en-US" sz="2400" smtClean="0"/>
              <a:t> </a:t>
            </a:r>
          </a:p>
        </p:txBody>
      </p:sp>
      <p:graphicFrame>
        <p:nvGraphicFramePr>
          <p:cNvPr id="12292" name="Object 4"/>
          <p:cNvGraphicFramePr>
            <a:graphicFrameLocks noChangeAspect="1"/>
          </p:cNvGraphicFramePr>
          <p:nvPr/>
        </p:nvGraphicFramePr>
        <p:xfrm>
          <a:off x="2819400" y="4953000"/>
          <a:ext cx="2362200" cy="635000"/>
        </p:xfrm>
        <a:graphic>
          <a:graphicData uri="http://schemas.openxmlformats.org/presentationml/2006/ole">
            <mc:AlternateContent xmlns:mc="http://schemas.openxmlformats.org/markup-compatibility/2006">
              <mc:Choice xmlns:v="urn:schemas-microsoft-com:vml" Requires="v">
                <p:oleObj spid="_x0000_s12346" name="Equation" r:id="rId3" imgW="2362200" imgH="635000" progId="Equation.3">
                  <p:embed/>
                </p:oleObj>
              </mc:Choice>
              <mc:Fallback>
                <p:oleObj name="Equation" r:id="rId3" imgW="2362200" imgH="63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953000"/>
                        <a:ext cx="23622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2819400" y="5867400"/>
          <a:ext cx="1905000" cy="368300"/>
        </p:xfrm>
        <a:graphic>
          <a:graphicData uri="http://schemas.openxmlformats.org/presentationml/2006/ole">
            <mc:AlternateContent xmlns:mc="http://schemas.openxmlformats.org/markup-compatibility/2006">
              <mc:Choice xmlns:v="urn:schemas-microsoft-com:vml" Requires="v">
                <p:oleObj spid="_x0000_s12347" name="Equation" r:id="rId5" imgW="1905000" imgH="368300" progId="Equation.3">
                  <p:embed/>
                </p:oleObj>
              </mc:Choice>
              <mc:Fallback>
                <p:oleObj name="Equation" r:id="rId5" imgW="19050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867400"/>
                        <a:ext cx="1905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6"/>
          <p:cNvSpPr txBox="1">
            <a:spLocks noChangeArrowheads="1"/>
          </p:cNvSpPr>
          <p:nvPr/>
        </p:nvSpPr>
        <p:spPr bwMode="auto">
          <a:xfrm>
            <a:off x="6384925" y="49180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(3.4)</a:t>
            </a:r>
          </a:p>
        </p:txBody>
      </p:sp>
      <p:sp>
        <p:nvSpPr>
          <p:cNvPr id="12295" name="Text Box 7"/>
          <p:cNvSpPr txBox="1">
            <a:spLocks noChangeArrowheads="1"/>
          </p:cNvSpPr>
          <p:nvPr/>
        </p:nvSpPr>
        <p:spPr bwMode="auto">
          <a:xfrm>
            <a:off x="6324600" y="57912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0"/>
            <a:ext cx="7772400" cy="1143000"/>
          </a:xfrm>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(3)</a:t>
            </a:r>
          </a:p>
        </p:txBody>
      </p:sp>
      <p:sp>
        <p:nvSpPr>
          <p:cNvPr id="13315" name="Rectangle 3"/>
          <p:cNvSpPr>
            <a:spLocks noGrp="1" noChangeArrowheads="1"/>
          </p:cNvSpPr>
          <p:nvPr>
            <p:ph type="body" idx="1"/>
          </p:nvPr>
        </p:nvSpPr>
        <p:spPr>
          <a:xfrm>
            <a:off x="685800" y="1066800"/>
            <a:ext cx="7772400" cy="4114800"/>
          </a:xfrm>
        </p:spPr>
        <p:txBody>
          <a:bodyPr/>
          <a:lstStyle/>
          <a:p>
            <a:pPr eaLnBrk="1" hangingPunct="1">
              <a:lnSpc>
                <a:spcPct val="90000"/>
              </a:lnSpc>
            </a:pPr>
            <a:r>
              <a:rPr lang="zh-TW" altLang="en-US" sz="1800" smtClean="0">
                <a:ea typeface="細明體" panose="02020509000000000000" pitchFamily="49" charset="-120"/>
              </a:rPr>
              <a:t>如同最小均方法，倒傳遞演算法對鍵結值 </a:t>
            </a:r>
            <a:r>
              <a:rPr lang="en-US" altLang="zh-TW" sz="1800" i="1" smtClean="0">
                <a:ea typeface="細明體" panose="02020509000000000000" pitchFamily="49" charset="-120"/>
              </a:rPr>
              <a:t>w</a:t>
            </a:r>
            <a:r>
              <a:rPr lang="en-US" altLang="zh-TW" sz="1800" i="1" baseline="-25000" smtClean="0">
                <a:ea typeface="細明體" panose="02020509000000000000" pitchFamily="49" charset="-120"/>
              </a:rPr>
              <a:t>ji</a:t>
            </a:r>
            <a:r>
              <a:rPr lang="en-US" altLang="zh-TW" sz="1800" smtClean="0">
                <a:ea typeface="細明體" panose="02020509000000000000" pitchFamily="49" charset="-120"/>
              </a:rPr>
              <a:t>(</a:t>
            </a:r>
            <a:r>
              <a:rPr lang="en-US" altLang="zh-TW" sz="1800" i="1" smtClean="0">
                <a:ea typeface="細明體" panose="02020509000000000000" pitchFamily="49" charset="-120"/>
              </a:rPr>
              <a:t>n</a:t>
            </a:r>
            <a:r>
              <a:rPr lang="en-US" altLang="zh-TW" sz="1800" smtClean="0">
                <a:ea typeface="細明體" panose="02020509000000000000" pitchFamily="49" charset="-120"/>
              </a:rPr>
              <a:t>) </a:t>
            </a:r>
            <a:r>
              <a:rPr lang="zh-TW" altLang="en-US" sz="1800" smtClean="0">
                <a:ea typeface="細明體" panose="02020509000000000000" pitchFamily="49" charset="-120"/>
              </a:rPr>
              <a:t>的修正量 </a:t>
            </a:r>
            <a:r>
              <a:rPr lang="en-US" altLang="zh-TW" sz="2000" smtClean="0">
                <a:cs typeface="Times New Roman" panose="02020603050405020304" pitchFamily="18" charset="0"/>
              </a:rPr>
              <a:t>Δ</a:t>
            </a:r>
            <a:r>
              <a:rPr lang="en-US" altLang="zh-TW" sz="2000" i="1" smtClean="0">
                <a:ea typeface="細明體" panose="02020509000000000000" pitchFamily="49" charset="-120"/>
              </a:rPr>
              <a:t>w</a:t>
            </a:r>
            <a:r>
              <a:rPr lang="en-US" altLang="zh-TW" sz="2000" i="1" baseline="-25000" smtClean="0">
                <a:ea typeface="細明體" panose="02020509000000000000" pitchFamily="49" charset="-120"/>
              </a:rPr>
              <a:t>ji</a:t>
            </a:r>
            <a:r>
              <a:rPr lang="en-US" altLang="zh-TW" sz="2000" smtClean="0">
                <a:ea typeface="細明體" panose="02020509000000000000" pitchFamily="49" charset="-120"/>
              </a:rPr>
              <a:t>(</a:t>
            </a:r>
            <a:r>
              <a:rPr lang="en-US" altLang="zh-TW" sz="2000" i="1" smtClean="0">
                <a:ea typeface="細明體" panose="02020509000000000000" pitchFamily="49" charset="-120"/>
              </a:rPr>
              <a:t>n</a:t>
            </a:r>
            <a:r>
              <a:rPr lang="en-US" altLang="zh-TW" sz="2000" smtClean="0">
                <a:ea typeface="細明體" panose="02020509000000000000" pitchFamily="49" charset="-120"/>
              </a:rPr>
              <a:t>)</a:t>
            </a:r>
            <a:r>
              <a:rPr lang="en-US" altLang="zh-TW" sz="1800" smtClean="0">
                <a:ea typeface="細明體" panose="02020509000000000000" pitchFamily="49" charset="-120"/>
              </a:rPr>
              <a:t> </a:t>
            </a:r>
            <a:r>
              <a:rPr lang="zh-TW" altLang="en-US" sz="1800" smtClean="0">
                <a:ea typeface="細明體" panose="02020509000000000000" pitchFamily="49" charset="-120"/>
              </a:rPr>
              <a:t>和梯度的估測值， </a:t>
            </a:r>
            <a:r>
              <a:rPr lang="zh-TW" altLang="en-US" sz="2000" smtClean="0">
                <a:cs typeface="Times New Roman" panose="02020603050405020304" pitchFamily="18" charset="0"/>
                <a:sym typeface="Symbol" panose="05050102010706020507" pitchFamily="18" charset="2"/>
              </a:rPr>
              <a:t></a:t>
            </a:r>
            <a:r>
              <a:rPr lang="zh-TW" altLang="en-US" sz="1800" smtClean="0">
                <a:ea typeface="細明體" panose="02020509000000000000" pitchFamily="49" charset="-120"/>
              </a:rPr>
              <a:t> </a:t>
            </a:r>
            <a:r>
              <a:rPr lang="en-US" altLang="zh-TW" sz="1800" i="1" smtClean="0">
                <a:ea typeface="細明體" panose="02020509000000000000" pitchFamily="49" charset="-120"/>
              </a:rPr>
              <a:t>E</a:t>
            </a:r>
            <a:r>
              <a:rPr lang="en-US" altLang="zh-TW" sz="1800" smtClean="0">
                <a:ea typeface="細明體" panose="02020509000000000000" pitchFamily="49" charset="-120"/>
              </a:rPr>
              <a:t>(</a:t>
            </a:r>
            <a:r>
              <a:rPr lang="en-US" altLang="zh-TW" sz="1800" i="1" smtClean="0">
                <a:ea typeface="細明體" panose="02020509000000000000" pitchFamily="49" charset="-120"/>
              </a:rPr>
              <a:t>n</a:t>
            </a:r>
            <a:r>
              <a:rPr lang="en-US" altLang="zh-TW" sz="1800" smtClean="0">
                <a:ea typeface="細明體" panose="02020509000000000000" pitchFamily="49" charset="-120"/>
              </a:rPr>
              <a:t>)/ </a:t>
            </a:r>
            <a:r>
              <a:rPr lang="en-US" altLang="zh-TW" sz="2000" smtClean="0">
                <a:cs typeface="Times New Roman" panose="02020603050405020304" pitchFamily="18" charset="0"/>
                <a:sym typeface="Symbol" panose="05050102010706020507" pitchFamily="18" charset="2"/>
              </a:rPr>
              <a:t></a:t>
            </a:r>
            <a:r>
              <a:rPr lang="en-US" altLang="zh-TW" sz="2000" i="1" smtClean="0">
                <a:ea typeface="細明體" panose="02020509000000000000" pitchFamily="49" charset="-120"/>
              </a:rPr>
              <a:t>w</a:t>
            </a:r>
            <a:r>
              <a:rPr lang="en-US" altLang="zh-TW" sz="2000" i="1" baseline="-25000" smtClean="0">
                <a:ea typeface="細明體" panose="02020509000000000000" pitchFamily="49" charset="-120"/>
              </a:rPr>
              <a:t>ji</a:t>
            </a:r>
            <a:r>
              <a:rPr lang="en-US" altLang="zh-TW" sz="2000" smtClean="0">
                <a:ea typeface="細明體" panose="02020509000000000000" pitchFamily="49" charset="-120"/>
              </a:rPr>
              <a:t>(</a:t>
            </a:r>
            <a:r>
              <a:rPr lang="en-US" altLang="zh-TW" sz="2000" i="1" smtClean="0">
                <a:ea typeface="細明體" panose="02020509000000000000" pitchFamily="49" charset="-120"/>
              </a:rPr>
              <a:t>n</a:t>
            </a:r>
            <a:r>
              <a:rPr lang="en-US" altLang="zh-TW" sz="2000" smtClean="0">
                <a:ea typeface="細明體" panose="02020509000000000000" pitchFamily="49" charset="-120"/>
              </a:rPr>
              <a:t>)</a:t>
            </a:r>
            <a:r>
              <a:rPr lang="en-US" altLang="zh-TW" sz="1800" smtClean="0">
                <a:ea typeface="細明體" panose="02020509000000000000" pitchFamily="49" charset="-120"/>
              </a:rPr>
              <a:t> </a:t>
            </a:r>
            <a:r>
              <a:rPr lang="zh-TW" altLang="en-US" sz="1800" smtClean="0">
                <a:ea typeface="細明體" panose="02020509000000000000" pitchFamily="49" charset="-120"/>
              </a:rPr>
              <a:t>，成正比關係。根據鍊鎖率</a:t>
            </a:r>
            <a:r>
              <a:rPr lang="en-US" altLang="zh-TW" sz="1800" smtClean="0">
                <a:ea typeface="細明體" panose="02020509000000000000" pitchFamily="49" charset="-120"/>
              </a:rPr>
              <a:t>(chain rule)</a:t>
            </a:r>
            <a:r>
              <a:rPr lang="zh-TW" altLang="en-US" sz="1800" smtClean="0">
                <a:ea typeface="細明體" panose="02020509000000000000" pitchFamily="49" charset="-120"/>
              </a:rPr>
              <a:t>，我們可將梯度表示為：</a:t>
            </a:r>
          </a:p>
          <a:p>
            <a:pPr eaLnBrk="1" hangingPunct="1">
              <a:lnSpc>
                <a:spcPct val="90000"/>
              </a:lnSpc>
            </a:pPr>
            <a:endParaRPr lang="zh-TW" altLang="en-US" sz="1800" smtClean="0">
              <a:ea typeface="細明體" panose="02020509000000000000" pitchFamily="49" charset="-120"/>
            </a:endParaRPr>
          </a:p>
          <a:p>
            <a:pPr eaLnBrk="1" hangingPunct="1">
              <a:lnSpc>
                <a:spcPct val="90000"/>
              </a:lnSpc>
            </a:pPr>
            <a:endParaRPr lang="zh-TW" altLang="en-US" sz="1800" smtClean="0">
              <a:ea typeface="細明體" panose="02020509000000000000" pitchFamily="49" charset="-120"/>
            </a:endParaRPr>
          </a:p>
          <a:p>
            <a:pPr eaLnBrk="1" hangingPunct="1">
              <a:lnSpc>
                <a:spcPct val="90000"/>
              </a:lnSpc>
            </a:pPr>
            <a:endParaRPr lang="zh-TW" altLang="en-US" sz="1800" smtClean="0">
              <a:ea typeface="細明體" panose="02020509000000000000" pitchFamily="49" charset="-120"/>
            </a:endParaRPr>
          </a:p>
          <a:p>
            <a:pPr eaLnBrk="1" hangingPunct="1">
              <a:lnSpc>
                <a:spcPct val="90000"/>
              </a:lnSpc>
            </a:pPr>
            <a:r>
              <a:rPr lang="zh-TW" altLang="en-US" sz="1800" smtClean="0">
                <a:ea typeface="細明體" panose="02020509000000000000" pitchFamily="49" charset="-120"/>
              </a:rPr>
              <a:t>根據 </a:t>
            </a:r>
            <a:r>
              <a:rPr lang="en-US" altLang="zh-TW" sz="1800" smtClean="0">
                <a:ea typeface="細明體" panose="02020509000000000000" pitchFamily="49" charset="-120"/>
              </a:rPr>
              <a:t>(3.4) </a:t>
            </a:r>
            <a:r>
              <a:rPr lang="zh-TW" altLang="en-US" sz="1800" smtClean="0">
                <a:ea typeface="細明體" panose="02020509000000000000" pitchFamily="49" charset="-120"/>
              </a:rPr>
              <a:t>式 </a:t>
            </a:r>
          </a:p>
          <a:p>
            <a:pPr eaLnBrk="1" hangingPunct="1">
              <a:lnSpc>
                <a:spcPct val="90000"/>
              </a:lnSpc>
            </a:pPr>
            <a:endParaRPr lang="zh-TW" altLang="en-US" sz="1800" smtClean="0">
              <a:ea typeface="細明體" panose="02020509000000000000" pitchFamily="49" charset="-120"/>
            </a:endParaRPr>
          </a:p>
          <a:p>
            <a:pPr eaLnBrk="1" hangingPunct="1">
              <a:lnSpc>
                <a:spcPct val="90000"/>
              </a:lnSpc>
            </a:pPr>
            <a:endParaRPr lang="zh-TW" altLang="en-US" sz="1800" smtClean="0">
              <a:ea typeface="細明體" panose="02020509000000000000" pitchFamily="49" charset="-120"/>
            </a:endParaRPr>
          </a:p>
          <a:p>
            <a:pPr eaLnBrk="1" hangingPunct="1">
              <a:lnSpc>
                <a:spcPct val="90000"/>
              </a:lnSpc>
            </a:pPr>
            <a:endParaRPr lang="zh-TW" altLang="en-US" sz="1800" smtClean="0">
              <a:ea typeface="細明體" panose="02020509000000000000" pitchFamily="49" charset="-120"/>
            </a:endParaRPr>
          </a:p>
          <a:p>
            <a:pPr eaLnBrk="1" hangingPunct="1">
              <a:lnSpc>
                <a:spcPct val="90000"/>
              </a:lnSpc>
            </a:pPr>
            <a:r>
              <a:rPr lang="zh-TW" altLang="en-US" sz="1800" smtClean="0">
                <a:ea typeface="細明體" panose="02020509000000000000" pitchFamily="49" charset="-120"/>
              </a:rPr>
              <a:t>我們定義 </a:t>
            </a:r>
          </a:p>
          <a:p>
            <a:pPr eaLnBrk="1" hangingPunct="1">
              <a:lnSpc>
                <a:spcPct val="90000"/>
              </a:lnSpc>
            </a:pPr>
            <a:endParaRPr lang="zh-TW" altLang="en-US" sz="1800" smtClean="0">
              <a:ea typeface="細明體" panose="02020509000000000000" pitchFamily="49" charset="-120"/>
            </a:endParaRPr>
          </a:p>
          <a:p>
            <a:pPr eaLnBrk="1" hangingPunct="1">
              <a:lnSpc>
                <a:spcPct val="90000"/>
              </a:lnSpc>
            </a:pPr>
            <a:endParaRPr lang="zh-TW" altLang="en-US" sz="1800" smtClean="0">
              <a:ea typeface="細明體" panose="02020509000000000000" pitchFamily="49" charset="-120"/>
            </a:endParaRPr>
          </a:p>
          <a:p>
            <a:pPr eaLnBrk="1" hangingPunct="1">
              <a:lnSpc>
                <a:spcPct val="90000"/>
              </a:lnSpc>
            </a:pPr>
            <a:r>
              <a:rPr lang="zh-TW" altLang="en-US" sz="1800" smtClean="0">
                <a:ea typeface="細明體" panose="02020509000000000000" pitchFamily="49" charset="-120"/>
              </a:rPr>
              <a:t>那麼鍵結值 </a:t>
            </a:r>
            <a:r>
              <a:rPr lang="en-US" altLang="zh-TW" sz="1800" i="1" smtClean="0">
                <a:ea typeface="細明體" panose="02020509000000000000" pitchFamily="49" charset="-120"/>
              </a:rPr>
              <a:t>w</a:t>
            </a:r>
            <a:r>
              <a:rPr lang="en-US" altLang="zh-TW" sz="1800" i="1" baseline="-25000" smtClean="0">
                <a:ea typeface="細明體" panose="02020509000000000000" pitchFamily="49" charset="-120"/>
              </a:rPr>
              <a:t>ji</a:t>
            </a:r>
            <a:r>
              <a:rPr lang="en-US" altLang="zh-TW" sz="1800" smtClean="0">
                <a:ea typeface="細明體" panose="02020509000000000000" pitchFamily="49" charset="-120"/>
              </a:rPr>
              <a:t>(</a:t>
            </a:r>
            <a:r>
              <a:rPr lang="en-US" altLang="zh-TW" sz="1800" i="1" smtClean="0">
                <a:ea typeface="細明體" panose="02020509000000000000" pitchFamily="49" charset="-120"/>
              </a:rPr>
              <a:t>n</a:t>
            </a:r>
            <a:r>
              <a:rPr lang="en-US" altLang="zh-TW" sz="1800" smtClean="0">
                <a:ea typeface="細明體" panose="02020509000000000000" pitchFamily="49" charset="-120"/>
              </a:rPr>
              <a:t>) </a:t>
            </a:r>
            <a:r>
              <a:rPr lang="zh-TW" altLang="en-US" sz="1800" smtClean="0">
                <a:ea typeface="細明體" panose="02020509000000000000" pitchFamily="49" charset="-120"/>
              </a:rPr>
              <a:t>的修正量 </a:t>
            </a:r>
            <a:r>
              <a:rPr lang="en-US" altLang="zh-TW" sz="2000" smtClean="0">
                <a:cs typeface="Times New Roman" panose="02020603050405020304" pitchFamily="18" charset="0"/>
              </a:rPr>
              <a:t>Δ</a:t>
            </a:r>
            <a:r>
              <a:rPr lang="en-US" altLang="zh-TW" sz="2000" i="1" smtClean="0">
                <a:ea typeface="細明體" panose="02020509000000000000" pitchFamily="49" charset="-120"/>
              </a:rPr>
              <a:t>w</a:t>
            </a:r>
            <a:r>
              <a:rPr lang="en-US" altLang="zh-TW" sz="2000" i="1" baseline="-25000" smtClean="0">
                <a:ea typeface="細明體" panose="02020509000000000000" pitchFamily="49" charset="-120"/>
              </a:rPr>
              <a:t>ji</a:t>
            </a:r>
            <a:r>
              <a:rPr lang="en-US" altLang="zh-TW" sz="2000" smtClean="0">
                <a:ea typeface="細明體" panose="02020509000000000000" pitchFamily="49" charset="-120"/>
              </a:rPr>
              <a:t>(</a:t>
            </a:r>
            <a:r>
              <a:rPr lang="en-US" altLang="zh-TW" sz="2000" i="1" smtClean="0">
                <a:ea typeface="細明體" panose="02020509000000000000" pitchFamily="49" charset="-120"/>
              </a:rPr>
              <a:t>n</a:t>
            </a:r>
            <a:r>
              <a:rPr lang="en-US" altLang="zh-TW" sz="2000" smtClean="0">
                <a:ea typeface="細明體" panose="02020509000000000000" pitchFamily="49" charset="-120"/>
              </a:rPr>
              <a:t>)</a:t>
            </a:r>
            <a:r>
              <a:rPr lang="en-US" altLang="zh-TW" sz="1800" smtClean="0">
                <a:ea typeface="細明體" panose="02020509000000000000" pitchFamily="49" charset="-120"/>
              </a:rPr>
              <a:t> </a:t>
            </a:r>
            <a:r>
              <a:rPr lang="zh-TW" altLang="en-US" sz="1800" smtClean="0">
                <a:ea typeface="細明體" panose="02020509000000000000" pitchFamily="49" charset="-120"/>
              </a:rPr>
              <a:t>就可以寫成</a:t>
            </a:r>
            <a:r>
              <a:rPr lang="zh-TW" altLang="en-US" sz="1800" smtClean="0"/>
              <a:t> </a:t>
            </a:r>
          </a:p>
          <a:p>
            <a:pPr eaLnBrk="1" hangingPunct="1">
              <a:lnSpc>
                <a:spcPct val="90000"/>
              </a:lnSpc>
            </a:pPr>
            <a:endParaRPr lang="zh-TW" altLang="en-US" sz="1800" smtClean="0"/>
          </a:p>
          <a:p>
            <a:pPr eaLnBrk="1" hangingPunct="1">
              <a:lnSpc>
                <a:spcPct val="90000"/>
              </a:lnSpc>
            </a:pPr>
            <a:endParaRPr lang="zh-TW" altLang="en-US" sz="1800" smtClean="0">
              <a:ea typeface="細明體" panose="02020509000000000000" pitchFamily="49" charset="-120"/>
            </a:endParaRPr>
          </a:p>
          <a:p>
            <a:pPr eaLnBrk="1" hangingPunct="1">
              <a:lnSpc>
                <a:spcPct val="90000"/>
              </a:lnSpc>
            </a:pPr>
            <a:r>
              <a:rPr lang="zh-TW" altLang="en-US" sz="1800" smtClean="0">
                <a:ea typeface="細明體" panose="02020509000000000000" pitchFamily="49" charset="-120"/>
              </a:rPr>
              <a:t>其中 </a:t>
            </a:r>
            <a:r>
              <a:rPr lang="zh-TW" altLang="en-US" sz="1800" smtClean="0">
                <a:ea typeface="細明體" panose="02020509000000000000" pitchFamily="49" charset="-120"/>
                <a:sym typeface="Symbol" panose="05050102010706020507" pitchFamily="18" charset="2"/>
              </a:rPr>
              <a:t></a:t>
            </a:r>
            <a:r>
              <a:rPr lang="zh-TW" altLang="en-US" sz="1800" smtClean="0">
                <a:ea typeface="細明體" panose="02020509000000000000" pitchFamily="49" charset="-120"/>
              </a:rPr>
              <a:t> 是學習率參數。因此我們可以根據下式來調整鍵結值</a:t>
            </a:r>
            <a:r>
              <a:rPr lang="zh-TW" altLang="en-US" sz="1800" smtClean="0"/>
              <a:t> </a:t>
            </a:r>
          </a:p>
          <a:p>
            <a:pPr eaLnBrk="1" hangingPunct="1">
              <a:lnSpc>
                <a:spcPct val="90000"/>
              </a:lnSpc>
            </a:pPr>
            <a:endParaRPr lang="en-US" altLang="zh-TW" sz="1800" smtClean="0"/>
          </a:p>
        </p:txBody>
      </p:sp>
      <p:graphicFrame>
        <p:nvGraphicFramePr>
          <p:cNvPr id="13316" name="Object 4"/>
          <p:cNvGraphicFramePr>
            <a:graphicFrameLocks noChangeAspect="1"/>
          </p:cNvGraphicFramePr>
          <p:nvPr/>
        </p:nvGraphicFramePr>
        <p:xfrm>
          <a:off x="2819400" y="2057400"/>
          <a:ext cx="2616200" cy="749300"/>
        </p:xfrm>
        <a:graphic>
          <a:graphicData uri="http://schemas.openxmlformats.org/presentationml/2006/ole">
            <mc:AlternateContent xmlns:mc="http://schemas.openxmlformats.org/markup-compatibility/2006">
              <mc:Choice xmlns:v="urn:schemas-microsoft-com:vml" Requires="v">
                <p:oleObj spid="_x0000_s13456" name="Equation" r:id="rId3" imgW="2616200" imgH="749300" progId="Equation.3">
                  <p:embed/>
                </p:oleObj>
              </mc:Choice>
              <mc:Fallback>
                <p:oleObj name="Equation" r:id="rId3" imgW="2616200" imgH="749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057400"/>
                        <a:ext cx="2616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2438400" y="3276600"/>
          <a:ext cx="4445000" cy="749300"/>
        </p:xfrm>
        <a:graphic>
          <a:graphicData uri="http://schemas.openxmlformats.org/presentationml/2006/ole">
            <mc:AlternateContent xmlns:mc="http://schemas.openxmlformats.org/markup-compatibility/2006">
              <mc:Choice xmlns:v="urn:schemas-microsoft-com:vml" Requires="v">
                <p:oleObj spid="_x0000_s13457" name="Equation" r:id="rId5" imgW="4445000" imgH="749300" progId="Equation.3">
                  <p:embed/>
                </p:oleObj>
              </mc:Choice>
              <mc:Fallback>
                <p:oleObj name="Equation" r:id="rId5" imgW="4445000" imgH="749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276600"/>
                        <a:ext cx="44450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2819400" y="4191000"/>
          <a:ext cx="1752600" cy="711200"/>
        </p:xfrm>
        <a:graphic>
          <a:graphicData uri="http://schemas.openxmlformats.org/presentationml/2006/ole">
            <mc:AlternateContent xmlns:mc="http://schemas.openxmlformats.org/markup-compatibility/2006">
              <mc:Choice xmlns:v="urn:schemas-microsoft-com:vml" Requires="v">
                <p:oleObj spid="_x0000_s13458" name="Equation" r:id="rId7" imgW="1752600" imgH="711200" progId="Equation.3">
                  <p:embed/>
                </p:oleObj>
              </mc:Choice>
              <mc:Fallback>
                <p:oleObj name="Equation" r:id="rId7" imgW="1752600" imgH="71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191000"/>
                        <a:ext cx="17526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2590800" y="5410200"/>
          <a:ext cx="2501900" cy="368300"/>
        </p:xfrm>
        <a:graphic>
          <a:graphicData uri="http://schemas.openxmlformats.org/presentationml/2006/ole">
            <mc:AlternateContent xmlns:mc="http://schemas.openxmlformats.org/markup-compatibility/2006">
              <mc:Choice xmlns:v="urn:schemas-microsoft-com:vml" Requires="v">
                <p:oleObj spid="_x0000_s13459" name="Equation" r:id="rId9" imgW="2501900" imgH="368300" progId="Equation.3">
                  <p:embed/>
                </p:oleObj>
              </mc:Choice>
              <mc:Fallback>
                <p:oleObj name="Equation" r:id="rId9" imgW="2501900" imgH="368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410200"/>
                        <a:ext cx="2501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2484438" y="6308725"/>
          <a:ext cx="4176712" cy="320675"/>
        </p:xfrm>
        <a:graphic>
          <a:graphicData uri="http://schemas.openxmlformats.org/presentationml/2006/ole">
            <mc:AlternateContent xmlns:mc="http://schemas.openxmlformats.org/markup-compatibility/2006">
              <mc:Choice xmlns:v="urn:schemas-microsoft-com:vml" Requires="v">
                <p:oleObj spid="_x0000_s13460" name="Equation" r:id="rId11" imgW="3149600" imgH="241300" progId="Equation.3">
                  <p:embed/>
                </p:oleObj>
              </mc:Choice>
              <mc:Fallback>
                <p:oleObj name="Equation" r:id="rId11" imgW="3149600" imgH="2413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6308725"/>
                        <a:ext cx="41767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9"/>
          <p:cNvSpPr txBox="1">
            <a:spLocks noChangeArrowheads="1"/>
          </p:cNvSpPr>
          <p:nvPr/>
        </p:nvSpPr>
        <p:spPr bwMode="auto">
          <a:xfrm>
            <a:off x="7391400" y="21336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(3.6)</a:t>
            </a:r>
          </a:p>
        </p:txBody>
      </p:sp>
      <p:sp>
        <p:nvSpPr>
          <p:cNvPr id="13322" name="Text Box 10"/>
          <p:cNvSpPr txBox="1">
            <a:spLocks noChangeArrowheads="1"/>
          </p:cNvSpPr>
          <p:nvPr/>
        </p:nvSpPr>
        <p:spPr bwMode="auto">
          <a:xfrm>
            <a:off x="7467600" y="34290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(3.7)</a:t>
            </a:r>
          </a:p>
        </p:txBody>
      </p:sp>
      <p:sp>
        <p:nvSpPr>
          <p:cNvPr id="13323" name="Text Box 11"/>
          <p:cNvSpPr txBox="1">
            <a:spLocks noChangeArrowheads="1"/>
          </p:cNvSpPr>
          <p:nvPr/>
        </p:nvSpPr>
        <p:spPr bwMode="auto">
          <a:xfrm>
            <a:off x="7467600" y="42672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(3.8)</a:t>
            </a:r>
          </a:p>
        </p:txBody>
      </p:sp>
      <p:sp>
        <p:nvSpPr>
          <p:cNvPr id="13324" name="Text Box 12"/>
          <p:cNvSpPr txBox="1">
            <a:spLocks noChangeArrowheads="1"/>
          </p:cNvSpPr>
          <p:nvPr/>
        </p:nvSpPr>
        <p:spPr bwMode="auto">
          <a:xfrm>
            <a:off x="7467600" y="53340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(3.9)</a:t>
            </a:r>
          </a:p>
        </p:txBody>
      </p:sp>
      <p:sp>
        <p:nvSpPr>
          <p:cNvPr id="13325" name="Text Box 13"/>
          <p:cNvSpPr txBox="1">
            <a:spLocks noChangeArrowheads="1"/>
          </p:cNvSpPr>
          <p:nvPr/>
        </p:nvSpPr>
        <p:spPr bwMode="auto">
          <a:xfrm>
            <a:off x="7451725" y="62134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(4)</a:t>
            </a:r>
          </a:p>
        </p:txBody>
      </p:sp>
      <p:sp>
        <p:nvSpPr>
          <p:cNvPr id="14339" name="Rectangle 3"/>
          <p:cNvSpPr>
            <a:spLocks noGrp="1" noChangeArrowheads="1"/>
          </p:cNvSpPr>
          <p:nvPr>
            <p:ph type="body" idx="1"/>
          </p:nvPr>
        </p:nvSpPr>
        <p:spPr/>
        <p:txBody>
          <a:bodyPr/>
          <a:lstStyle/>
          <a:p>
            <a:pPr eaLnBrk="1" hangingPunct="1">
              <a:buFontTx/>
              <a:buNone/>
            </a:pPr>
            <a:r>
              <a:rPr lang="zh-TW" altLang="en-US" sz="2400" b="1" smtClean="0">
                <a:ea typeface="細明體" panose="02020509000000000000" pitchFamily="49" charset="-120"/>
              </a:rPr>
              <a:t>一、第 </a:t>
            </a:r>
            <a:r>
              <a:rPr lang="en-US" altLang="zh-TW" sz="2400" b="1" i="1" smtClean="0">
                <a:ea typeface="細明體" panose="02020509000000000000" pitchFamily="49" charset="-120"/>
              </a:rPr>
              <a:t>j</a:t>
            </a:r>
            <a:r>
              <a:rPr lang="en-US" altLang="zh-TW" sz="2400" b="1" smtClean="0">
                <a:ea typeface="細明體" panose="02020509000000000000" pitchFamily="49" charset="-120"/>
              </a:rPr>
              <a:t> </a:t>
            </a:r>
            <a:r>
              <a:rPr lang="zh-TW" altLang="en-US" sz="2400" b="1" smtClean="0">
                <a:ea typeface="細明體" panose="02020509000000000000" pitchFamily="49" charset="-120"/>
              </a:rPr>
              <a:t>個類神經元是輸出層的類神經元：</a:t>
            </a:r>
            <a:r>
              <a:rPr lang="zh-TW" altLang="en-US" sz="2400" smtClean="0">
                <a:ea typeface="細明體" panose="02020509000000000000" pitchFamily="49" charset="-120"/>
              </a:rPr>
              <a:t>根據式</a:t>
            </a:r>
            <a:r>
              <a:rPr lang="en-US" altLang="zh-TW" sz="2400" smtClean="0">
                <a:ea typeface="細明體" panose="02020509000000000000" pitchFamily="49" charset="-120"/>
              </a:rPr>
              <a:t>(3.1)</a:t>
            </a:r>
            <a:r>
              <a:rPr lang="zh-TW" altLang="en-US" sz="2400" smtClean="0">
                <a:ea typeface="細明體" panose="02020509000000000000" pitchFamily="49" charset="-120"/>
              </a:rPr>
              <a:t>和式</a:t>
            </a:r>
            <a:r>
              <a:rPr lang="en-US" altLang="zh-TW" sz="2400" smtClean="0">
                <a:ea typeface="細明體" panose="02020509000000000000" pitchFamily="49" charset="-120"/>
              </a:rPr>
              <a:t>(3.2)</a:t>
            </a:r>
            <a:r>
              <a:rPr lang="zh-TW" altLang="en-US" sz="2400" smtClean="0">
                <a:ea typeface="細明體" panose="02020509000000000000" pitchFamily="49" charset="-120"/>
              </a:rPr>
              <a:t>得到  與  的關係，所以</a:t>
            </a:r>
            <a:r>
              <a:rPr lang="zh-TW" altLang="en-US" sz="2400" smtClean="0"/>
              <a:t> </a:t>
            </a:r>
          </a:p>
        </p:txBody>
      </p:sp>
      <p:graphicFrame>
        <p:nvGraphicFramePr>
          <p:cNvPr id="14340" name="Object 4"/>
          <p:cNvGraphicFramePr>
            <a:graphicFrameLocks noChangeAspect="1"/>
          </p:cNvGraphicFramePr>
          <p:nvPr/>
        </p:nvGraphicFramePr>
        <p:xfrm>
          <a:off x="1524000" y="2971800"/>
          <a:ext cx="3606800" cy="749300"/>
        </p:xfrm>
        <a:graphic>
          <a:graphicData uri="http://schemas.openxmlformats.org/presentationml/2006/ole">
            <mc:AlternateContent xmlns:mc="http://schemas.openxmlformats.org/markup-compatibility/2006">
              <mc:Choice xmlns:v="urn:schemas-microsoft-com:vml" Requires="v">
                <p:oleObj spid="_x0000_s14425" name="Equation" r:id="rId3" imgW="3606800" imgH="749300" progId="Equation.3">
                  <p:embed/>
                </p:oleObj>
              </mc:Choice>
              <mc:Fallback>
                <p:oleObj name="Equation" r:id="rId3" imgW="3606800" imgH="749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71800"/>
                        <a:ext cx="3606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2133600" y="4038600"/>
          <a:ext cx="4838700" cy="762000"/>
        </p:xfrm>
        <a:graphic>
          <a:graphicData uri="http://schemas.openxmlformats.org/presentationml/2006/ole">
            <mc:AlternateContent xmlns:mc="http://schemas.openxmlformats.org/markup-compatibility/2006">
              <mc:Choice xmlns:v="urn:schemas-microsoft-com:vml" Requires="v">
                <p:oleObj spid="_x0000_s14426" name="Equation" r:id="rId5" imgW="4838700" imgH="762000" progId="Equation.3">
                  <p:embed/>
                </p:oleObj>
              </mc:Choice>
              <mc:Fallback>
                <p:oleObj name="Equation" r:id="rId5" imgW="4838700" imgH="762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038600"/>
                        <a:ext cx="4838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2800350" y="5103813"/>
          <a:ext cx="2995613" cy="458787"/>
        </p:xfrm>
        <a:graphic>
          <a:graphicData uri="http://schemas.openxmlformats.org/presentationml/2006/ole">
            <mc:AlternateContent xmlns:mc="http://schemas.openxmlformats.org/markup-compatibility/2006">
              <mc:Choice xmlns:v="urn:schemas-microsoft-com:vml" Requires="v">
                <p:oleObj spid="_x0000_s14427" name="方程式" r:id="rId7" imgW="1574800" imgH="241300" progId="Equation.3">
                  <p:embed/>
                </p:oleObj>
              </mc:Choice>
              <mc:Fallback>
                <p:oleObj name="方程式" r:id="rId7" imgW="15748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350" y="5103813"/>
                        <a:ext cx="299561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p:cNvSpPr txBox="1">
            <a:spLocks noChangeArrowheads="1"/>
          </p:cNvSpPr>
          <p:nvPr/>
        </p:nvSpPr>
        <p:spPr bwMode="auto">
          <a:xfrm>
            <a:off x="7451725" y="40036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(3.11)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(5)</a:t>
            </a:r>
          </a:p>
        </p:txBody>
      </p:sp>
      <p:sp>
        <p:nvSpPr>
          <p:cNvPr id="15363" name="Rectangle 3"/>
          <p:cNvSpPr>
            <a:spLocks noGrp="1" noChangeArrowheads="1"/>
          </p:cNvSpPr>
          <p:nvPr>
            <p:ph type="body" idx="1"/>
          </p:nvPr>
        </p:nvSpPr>
        <p:spPr>
          <a:xfrm>
            <a:off x="685800" y="990600"/>
            <a:ext cx="7772400" cy="4114800"/>
          </a:xfrm>
        </p:spPr>
        <p:txBody>
          <a:bodyPr/>
          <a:lstStyle/>
          <a:p>
            <a:pPr eaLnBrk="1" hangingPunct="1">
              <a:buFontTx/>
              <a:buNone/>
            </a:pPr>
            <a:r>
              <a:rPr lang="zh-TW" altLang="en-US" sz="2400" b="1" smtClean="0">
                <a:ea typeface="細明體" panose="02020509000000000000" pitchFamily="49" charset="-120"/>
              </a:rPr>
              <a:t>二、第 </a:t>
            </a:r>
            <a:r>
              <a:rPr lang="en-US" altLang="zh-TW" sz="2400" b="1" i="1" smtClean="0">
                <a:ea typeface="細明體" panose="02020509000000000000" pitchFamily="49" charset="-120"/>
              </a:rPr>
              <a:t>j</a:t>
            </a:r>
            <a:r>
              <a:rPr lang="en-US" altLang="zh-TW" sz="2400" b="1" smtClean="0">
                <a:ea typeface="細明體" panose="02020509000000000000" pitchFamily="49" charset="-120"/>
              </a:rPr>
              <a:t> </a:t>
            </a:r>
            <a:r>
              <a:rPr lang="zh-TW" altLang="en-US" sz="2400" b="1" smtClean="0">
                <a:ea typeface="細明體" panose="02020509000000000000" pitchFamily="49" charset="-120"/>
              </a:rPr>
              <a:t>個類神經元是隱藏層的類神經元：</a:t>
            </a:r>
            <a:r>
              <a:rPr lang="zh-TW" altLang="en-US" sz="2400" smtClean="0">
                <a:ea typeface="細明體" panose="02020509000000000000" pitchFamily="49" charset="-120"/>
              </a:rPr>
              <a:t>由於隱藏層的類神經元沒有其本身期望輸出值的資訊，因此其誤差函數的計算，必須由其所直接連結的類神經元以遞迴的方式為之。 </a:t>
            </a:r>
            <a:r>
              <a:rPr lang="zh-TW" altLang="en-US" sz="2400" smtClean="0"/>
              <a:t> </a:t>
            </a:r>
          </a:p>
        </p:txBody>
      </p:sp>
      <p:pic>
        <p:nvPicPr>
          <p:cNvPr id="15364" name="Picture 4" descr="E:\教材\類神經網路\FIG3\F3-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618163"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p:cNvSpPr txBox="1">
            <a:spLocks noChangeArrowheads="1"/>
          </p:cNvSpPr>
          <p:nvPr/>
        </p:nvSpPr>
        <p:spPr bwMode="auto">
          <a:xfrm>
            <a:off x="990600" y="6172200"/>
            <a:ext cx="787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000">
                <a:ea typeface="細明體" panose="02020509000000000000" pitchFamily="49" charset="-120"/>
              </a:rPr>
              <a:t>圖</a:t>
            </a:r>
            <a:r>
              <a:rPr lang="en-US" altLang="zh-TW" sz="2000">
                <a:ea typeface="細明體" panose="02020509000000000000" pitchFamily="49" charset="-120"/>
              </a:rPr>
              <a:t>3.2</a:t>
            </a:r>
            <a:r>
              <a:rPr lang="zh-TW" altLang="en-US" sz="2000">
                <a:ea typeface="細明體" panose="02020509000000000000" pitchFamily="49" charset="-120"/>
              </a:rPr>
              <a:t>：當第 </a:t>
            </a:r>
            <a:r>
              <a:rPr lang="en-US" altLang="zh-TW" sz="2000" i="1">
                <a:ea typeface="細明體" panose="02020509000000000000" pitchFamily="49" charset="-120"/>
              </a:rPr>
              <a:t>j</a:t>
            </a:r>
            <a:r>
              <a:rPr lang="en-US" altLang="zh-TW" sz="2000">
                <a:ea typeface="細明體" panose="02020509000000000000" pitchFamily="49" charset="-120"/>
              </a:rPr>
              <a:t> </a:t>
            </a:r>
            <a:r>
              <a:rPr lang="zh-TW" altLang="en-US" sz="2000">
                <a:ea typeface="細明體" panose="02020509000000000000" pitchFamily="49" charset="-120"/>
              </a:rPr>
              <a:t>個類神經元是隱藏層的類神經元時的多層感知機模型。</a:t>
            </a:r>
            <a:r>
              <a:rPr lang="zh-TW" altLang="en-US" sz="200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905000" y="0"/>
            <a:ext cx="5241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4400">
                <a:solidFill>
                  <a:schemeClr val="tx2"/>
                </a:solidFill>
                <a:ea typeface="細明體" panose="02020509000000000000" pitchFamily="49" charset="-120"/>
              </a:rPr>
              <a:t>3.3	</a:t>
            </a:r>
            <a:r>
              <a:rPr lang="zh-TW" altLang="en-US" sz="4400">
                <a:solidFill>
                  <a:schemeClr val="tx2"/>
                </a:solidFill>
                <a:ea typeface="細明體" panose="02020509000000000000" pitchFamily="49" charset="-120"/>
              </a:rPr>
              <a:t>倒傳遞演算法</a:t>
            </a:r>
            <a:r>
              <a:rPr lang="zh-TW" altLang="en-US" sz="4400">
                <a:solidFill>
                  <a:schemeClr val="tx2"/>
                </a:solidFill>
              </a:rPr>
              <a:t> </a:t>
            </a:r>
            <a:r>
              <a:rPr lang="en-US" altLang="zh-TW" sz="4400">
                <a:solidFill>
                  <a:schemeClr val="tx2"/>
                </a:solidFill>
              </a:rPr>
              <a:t>(6)</a:t>
            </a:r>
          </a:p>
        </p:txBody>
      </p:sp>
      <p:graphicFrame>
        <p:nvGraphicFramePr>
          <p:cNvPr id="16387" name="Object 3"/>
          <p:cNvGraphicFramePr>
            <a:graphicFrameLocks noChangeAspect="1"/>
          </p:cNvGraphicFramePr>
          <p:nvPr/>
        </p:nvGraphicFramePr>
        <p:xfrm>
          <a:off x="1524000" y="990600"/>
          <a:ext cx="2476500" cy="749300"/>
        </p:xfrm>
        <a:graphic>
          <a:graphicData uri="http://schemas.openxmlformats.org/presentationml/2006/ole">
            <mc:AlternateContent xmlns:mc="http://schemas.openxmlformats.org/markup-compatibility/2006">
              <mc:Choice xmlns:v="urn:schemas-microsoft-com:vml" Requires="v">
                <p:oleObj spid="_x0000_s16586" name="Equation" r:id="rId3" imgW="2476500" imgH="749300" progId="Equation.3">
                  <p:embed/>
                </p:oleObj>
              </mc:Choice>
              <mc:Fallback>
                <p:oleObj name="Equation" r:id="rId3" imgW="2476500" imgH="749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90600"/>
                        <a:ext cx="24765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p:cNvGraphicFramePr>
            <a:graphicFrameLocks noChangeAspect="1"/>
          </p:cNvGraphicFramePr>
          <p:nvPr/>
        </p:nvGraphicFramePr>
        <p:xfrm>
          <a:off x="4038600" y="1066800"/>
          <a:ext cx="2108200" cy="711200"/>
        </p:xfrm>
        <a:graphic>
          <a:graphicData uri="http://schemas.openxmlformats.org/presentationml/2006/ole">
            <mc:AlternateContent xmlns:mc="http://schemas.openxmlformats.org/markup-compatibility/2006">
              <mc:Choice xmlns:v="urn:schemas-microsoft-com:vml" Requires="v">
                <p:oleObj spid="_x0000_s16587" name="Equation" r:id="rId5" imgW="2108200" imgH="711200" progId="Equation.3">
                  <p:embed/>
                </p:oleObj>
              </mc:Choice>
              <mc:Fallback>
                <p:oleObj name="Equation" r:id="rId5" imgW="21082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066800"/>
                        <a:ext cx="2108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p:cNvSpPr txBox="1">
            <a:spLocks noChangeArrowheads="1"/>
          </p:cNvSpPr>
          <p:nvPr/>
        </p:nvSpPr>
        <p:spPr bwMode="auto">
          <a:xfrm>
            <a:off x="274638" y="1828800"/>
            <a:ext cx="88693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000">
                <a:ea typeface="細明體" panose="02020509000000000000" pitchFamily="49" charset="-120"/>
              </a:rPr>
              <a:t>從圖</a:t>
            </a:r>
            <a:r>
              <a:rPr lang="en-US" altLang="zh-TW" sz="2000">
                <a:ea typeface="細明體" panose="02020509000000000000" pitchFamily="49" charset="-120"/>
              </a:rPr>
              <a:t>3.2</a:t>
            </a:r>
            <a:r>
              <a:rPr lang="zh-TW" altLang="en-US" sz="2000">
                <a:ea typeface="細明體" panose="02020509000000000000" pitchFamily="49" charset="-120"/>
              </a:rPr>
              <a:t>我們發現  是透過  來聯結第 </a:t>
            </a:r>
            <a:r>
              <a:rPr lang="en-US" altLang="zh-TW" sz="2000" i="1">
                <a:ea typeface="細明體" panose="02020509000000000000" pitchFamily="49" charset="-120"/>
              </a:rPr>
              <a:t>k</a:t>
            </a:r>
            <a:r>
              <a:rPr lang="en-US" altLang="zh-TW" sz="2000">
                <a:ea typeface="細明體" panose="02020509000000000000" pitchFamily="49" charset="-120"/>
              </a:rPr>
              <a:t> </a:t>
            </a:r>
            <a:r>
              <a:rPr lang="zh-TW" altLang="en-US" sz="2000">
                <a:ea typeface="細明體" panose="02020509000000000000" pitchFamily="49" charset="-120"/>
              </a:rPr>
              <a:t>個輸出類神經元，因此，我們再一次使用</a:t>
            </a:r>
          </a:p>
          <a:p>
            <a:pPr eaLnBrk="1" hangingPunct="1">
              <a:spcBef>
                <a:spcPct val="0"/>
              </a:spcBef>
              <a:buFontTx/>
              <a:buNone/>
            </a:pPr>
            <a:r>
              <a:rPr lang="zh-TW" altLang="en-US" sz="2000">
                <a:ea typeface="細明體" panose="02020509000000000000" pitchFamily="49" charset="-120"/>
              </a:rPr>
              <a:t>鍊鎖率</a:t>
            </a:r>
            <a:r>
              <a:rPr lang="en-US" altLang="zh-TW" sz="2000">
                <a:ea typeface="細明體" panose="02020509000000000000" pitchFamily="49" charset="-120"/>
              </a:rPr>
              <a:t>(chain rule)</a:t>
            </a:r>
            <a:r>
              <a:rPr lang="zh-TW" altLang="en-US" sz="2000">
                <a:ea typeface="細明體" panose="02020509000000000000" pitchFamily="49" charset="-120"/>
              </a:rPr>
              <a:t>來計算 ，推導如下：</a:t>
            </a:r>
            <a:r>
              <a:rPr lang="zh-TW" altLang="en-US" sz="2000"/>
              <a:t> </a:t>
            </a:r>
          </a:p>
        </p:txBody>
      </p:sp>
      <p:graphicFrame>
        <p:nvGraphicFramePr>
          <p:cNvPr id="16390" name="Object 6"/>
          <p:cNvGraphicFramePr>
            <a:graphicFrameLocks noChangeAspect="1"/>
          </p:cNvGraphicFramePr>
          <p:nvPr/>
        </p:nvGraphicFramePr>
        <p:xfrm>
          <a:off x="2411413" y="2636838"/>
          <a:ext cx="3760787" cy="603250"/>
        </p:xfrm>
        <a:graphic>
          <a:graphicData uri="http://schemas.openxmlformats.org/presentationml/2006/ole">
            <mc:AlternateContent xmlns:mc="http://schemas.openxmlformats.org/markup-compatibility/2006">
              <mc:Choice xmlns:v="urn:schemas-microsoft-com:vml" Requires="v">
                <p:oleObj spid="_x0000_s16588" name="方程式" r:id="rId7" imgW="2768600" imgH="444500" progId="Equation.3">
                  <p:embed/>
                </p:oleObj>
              </mc:Choice>
              <mc:Fallback>
                <p:oleObj name="方程式" r:id="rId7" imgW="2768600" imgH="4445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2636838"/>
                        <a:ext cx="376078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7"/>
          <p:cNvSpPr txBox="1">
            <a:spLocks noChangeArrowheads="1"/>
          </p:cNvSpPr>
          <p:nvPr/>
        </p:nvSpPr>
        <p:spPr bwMode="auto">
          <a:xfrm>
            <a:off x="381000" y="3505200"/>
            <a:ext cx="694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000">
                <a:ea typeface="細明體" panose="02020509000000000000" pitchFamily="49" charset="-120"/>
              </a:rPr>
              <a:t>假設第 </a:t>
            </a:r>
            <a:r>
              <a:rPr lang="en-US" altLang="zh-TW" sz="2000" i="1">
                <a:ea typeface="細明體" panose="02020509000000000000" pitchFamily="49" charset="-120"/>
              </a:rPr>
              <a:t>k</a:t>
            </a:r>
            <a:r>
              <a:rPr lang="en-US" altLang="zh-TW" sz="2000">
                <a:ea typeface="細明體" panose="02020509000000000000" pitchFamily="49" charset="-120"/>
              </a:rPr>
              <a:t> </a:t>
            </a:r>
            <a:r>
              <a:rPr lang="zh-TW" altLang="en-US" sz="2000">
                <a:ea typeface="細明體" panose="02020509000000000000" pitchFamily="49" charset="-120"/>
              </a:rPr>
              <a:t>個類神經元是輸出層的類神經元，所以根據式</a:t>
            </a:r>
            <a:r>
              <a:rPr lang="en-US" altLang="zh-TW" sz="2000">
                <a:ea typeface="細明體" panose="02020509000000000000" pitchFamily="49" charset="-120"/>
              </a:rPr>
              <a:t>(3.11)</a:t>
            </a:r>
            <a:r>
              <a:rPr lang="en-US" altLang="zh-TW" sz="2000"/>
              <a:t> </a:t>
            </a:r>
          </a:p>
        </p:txBody>
      </p:sp>
      <p:graphicFrame>
        <p:nvGraphicFramePr>
          <p:cNvPr id="16392" name="Object 8"/>
          <p:cNvGraphicFramePr>
            <a:graphicFrameLocks noChangeAspect="1"/>
          </p:cNvGraphicFramePr>
          <p:nvPr/>
        </p:nvGraphicFramePr>
        <p:xfrm>
          <a:off x="1600200" y="4038600"/>
          <a:ext cx="1727200" cy="673100"/>
        </p:xfrm>
        <a:graphic>
          <a:graphicData uri="http://schemas.openxmlformats.org/presentationml/2006/ole">
            <mc:AlternateContent xmlns:mc="http://schemas.openxmlformats.org/markup-compatibility/2006">
              <mc:Choice xmlns:v="urn:schemas-microsoft-com:vml" Requires="v">
                <p:oleObj spid="_x0000_s16589" name="Equation" r:id="rId9" imgW="1726451" imgH="672808" progId="Equation.3">
                  <p:embed/>
                </p:oleObj>
              </mc:Choice>
              <mc:Fallback>
                <p:oleObj name="Equation" r:id="rId9" imgW="1726451" imgH="67280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038600"/>
                        <a:ext cx="1727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9"/>
          <p:cNvGraphicFramePr>
            <a:graphicFrameLocks noChangeAspect="1"/>
          </p:cNvGraphicFramePr>
          <p:nvPr/>
        </p:nvGraphicFramePr>
        <p:xfrm>
          <a:off x="3435350" y="4171950"/>
          <a:ext cx="2946400" cy="368300"/>
        </p:xfrm>
        <a:graphic>
          <a:graphicData uri="http://schemas.openxmlformats.org/presentationml/2006/ole">
            <mc:AlternateContent xmlns:mc="http://schemas.openxmlformats.org/markup-compatibility/2006">
              <mc:Choice xmlns:v="urn:schemas-microsoft-com:vml" Requires="v">
                <p:oleObj spid="_x0000_s16590" name="Equation" r:id="rId11" imgW="2946400" imgH="368300" progId="Equation.3">
                  <p:embed/>
                </p:oleObj>
              </mc:Choice>
              <mc:Fallback>
                <p:oleObj name="Equation" r:id="rId11" imgW="2946400" imgH="3683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5350" y="4171950"/>
                        <a:ext cx="294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0"/>
          <p:cNvSpPr txBox="1">
            <a:spLocks noChangeArrowheads="1"/>
          </p:cNvSpPr>
          <p:nvPr/>
        </p:nvSpPr>
        <p:spPr bwMode="auto">
          <a:xfrm>
            <a:off x="457200" y="4800600"/>
            <a:ext cx="4625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000">
                <a:ea typeface="細明體" panose="02020509000000000000" pitchFamily="49" charset="-120"/>
              </a:rPr>
              <a:t>將式</a:t>
            </a:r>
            <a:r>
              <a:rPr lang="en-US" altLang="zh-TW" sz="2000">
                <a:ea typeface="細明體" panose="02020509000000000000" pitchFamily="49" charset="-120"/>
              </a:rPr>
              <a:t>(3.13)</a:t>
            </a:r>
            <a:r>
              <a:rPr lang="zh-TW" altLang="en-US" sz="2000">
                <a:ea typeface="細明體" panose="02020509000000000000" pitchFamily="49" charset="-120"/>
              </a:rPr>
              <a:t>與式</a:t>
            </a:r>
            <a:r>
              <a:rPr lang="en-US" altLang="zh-TW" sz="2000">
                <a:ea typeface="細明體" panose="02020509000000000000" pitchFamily="49" charset="-120"/>
              </a:rPr>
              <a:t>(3.14)</a:t>
            </a:r>
            <a:r>
              <a:rPr lang="zh-TW" altLang="en-US" sz="2000">
                <a:ea typeface="細明體" panose="02020509000000000000" pitchFamily="49" charset="-120"/>
              </a:rPr>
              <a:t>代入式</a:t>
            </a:r>
            <a:r>
              <a:rPr lang="en-US" altLang="zh-TW" sz="2000">
                <a:ea typeface="細明體" panose="02020509000000000000" pitchFamily="49" charset="-120"/>
              </a:rPr>
              <a:t>(3.12)</a:t>
            </a:r>
            <a:r>
              <a:rPr lang="zh-TW" altLang="en-US" sz="2000">
                <a:ea typeface="細明體" panose="02020509000000000000" pitchFamily="49" charset="-120"/>
              </a:rPr>
              <a:t>可得：</a:t>
            </a:r>
            <a:r>
              <a:rPr lang="zh-TW" altLang="en-US" sz="2000"/>
              <a:t> </a:t>
            </a:r>
          </a:p>
        </p:txBody>
      </p:sp>
      <p:graphicFrame>
        <p:nvGraphicFramePr>
          <p:cNvPr id="16395" name="Object 11"/>
          <p:cNvGraphicFramePr>
            <a:graphicFrameLocks noChangeAspect="1"/>
          </p:cNvGraphicFramePr>
          <p:nvPr/>
        </p:nvGraphicFramePr>
        <p:xfrm>
          <a:off x="1600200" y="5486400"/>
          <a:ext cx="3289300" cy="482600"/>
        </p:xfrm>
        <a:graphic>
          <a:graphicData uri="http://schemas.openxmlformats.org/presentationml/2006/ole">
            <mc:AlternateContent xmlns:mc="http://schemas.openxmlformats.org/markup-compatibility/2006">
              <mc:Choice xmlns:v="urn:schemas-microsoft-com:vml" Requires="v">
                <p:oleObj spid="_x0000_s16591" name="Equation" r:id="rId13" imgW="3289300" imgH="482600" progId="Equation.3">
                  <p:embed/>
                </p:oleObj>
              </mc:Choice>
              <mc:Fallback>
                <p:oleObj name="Equation" r:id="rId13" imgW="3289300" imgH="482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5486400"/>
                        <a:ext cx="3289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2"/>
          <p:cNvGraphicFramePr>
            <a:graphicFrameLocks noChangeAspect="1"/>
          </p:cNvGraphicFramePr>
          <p:nvPr/>
        </p:nvGraphicFramePr>
        <p:xfrm>
          <a:off x="2159000" y="5994400"/>
          <a:ext cx="4686300" cy="533400"/>
        </p:xfrm>
        <a:graphic>
          <a:graphicData uri="http://schemas.openxmlformats.org/presentationml/2006/ole">
            <mc:AlternateContent xmlns:mc="http://schemas.openxmlformats.org/markup-compatibility/2006">
              <mc:Choice xmlns:v="urn:schemas-microsoft-com:vml" Requires="v">
                <p:oleObj spid="_x0000_s16592" name="Equation" r:id="rId15" imgW="4686300" imgH="533400" progId="Equation.3">
                  <p:embed/>
                </p:oleObj>
              </mc:Choice>
              <mc:Fallback>
                <p:oleObj name="Equation" r:id="rId15" imgW="4686300" imgH="5334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9000" y="5994400"/>
                        <a:ext cx="46863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(7)</a:t>
            </a:r>
          </a:p>
        </p:txBody>
      </p:sp>
      <p:sp>
        <p:nvSpPr>
          <p:cNvPr id="17411" name="Rectangle 3"/>
          <p:cNvSpPr>
            <a:spLocks noGrp="1" noChangeArrowheads="1"/>
          </p:cNvSpPr>
          <p:nvPr>
            <p:ph type="body" idx="1"/>
          </p:nvPr>
        </p:nvSpPr>
        <p:spPr/>
        <p:txBody>
          <a:bodyPr/>
          <a:lstStyle/>
          <a:p>
            <a:pPr eaLnBrk="1" hangingPunct="1"/>
            <a:r>
              <a:rPr lang="zh-TW" altLang="en-US" sz="2400" smtClean="0">
                <a:ea typeface="細明體" panose="02020509000000000000" pitchFamily="49" charset="-120"/>
              </a:rPr>
              <a:t>而要使 </a:t>
            </a:r>
            <a:r>
              <a:rPr lang="zh-TW" altLang="en-US" sz="2400" smtClean="0">
                <a:ea typeface="細明體" panose="02020509000000000000" pitchFamily="49" charset="-120"/>
                <a:sym typeface="Symbol" panose="05050102010706020507" pitchFamily="18" charset="2"/>
              </a:rPr>
              <a:t></a:t>
            </a:r>
            <a:r>
              <a:rPr lang="en-US" altLang="zh-TW" sz="2400" smtClean="0">
                <a:ea typeface="細明體" panose="02020509000000000000" pitchFamily="49" charset="-120"/>
                <a:sym typeface="Symbol" panose="05050102010706020507" pitchFamily="18" charset="2"/>
              </a:rPr>
              <a:t>(.) </a:t>
            </a:r>
            <a:r>
              <a:rPr lang="zh-TW" altLang="en-US" sz="2400" smtClean="0">
                <a:ea typeface="細明體" panose="02020509000000000000" pitchFamily="49" charset="-120"/>
              </a:rPr>
              <a:t>微分值存在，活化函數必須是</a:t>
            </a:r>
            <a:r>
              <a:rPr lang="zh-TW" altLang="en-US" sz="2400" b="1" smtClean="0">
                <a:ea typeface="細明體" panose="02020509000000000000" pitchFamily="49" charset="-120"/>
              </a:rPr>
              <a:t>連續可微分</a:t>
            </a:r>
            <a:r>
              <a:rPr lang="zh-TW" altLang="en-US" sz="2400" smtClean="0">
                <a:ea typeface="細明體" panose="02020509000000000000" pitchFamily="49" charset="-120"/>
              </a:rPr>
              <a:t>的。在多層感知機裡，活化函數最常使用的是對數型式的「</a:t>
            </a:r>
            <a:r>
              <a:rPr lang="en-US" altLang="zh-TW" sz="2400" smtClean="0">
                <a:ea typeface="細明體" panose="02020509000000000000" pitchFamily="49" charset="-120"/>
              </a:rPr>
              <a:t>sigmoidal </a:t>
            </a:r>
            <a:r>
              <a:rPr lang="zh-TW" altLang="en-US" sz="2400" smtClean="0">
                <a:ea typeface="細明體" panose="02020509000000000000" pitchFamily="49" charset="-120"/>
              </a:rPr>
              <a:t>函數」</a:t>
            </a:r>
            <a:r>
              <a:rPr lang="zh-TW" altLang="en-US" sz="2400" smtClean="0"/>
              <a:t> </a:t>
            </a:r>
            <a:r>
              <a:rPr lang="zh-TW" altLang="en-US" sz="2400" smtClean="0">
                <a:ea typeface="細明體" panose="02020509000000000000" pitchFamily="49" charset="-120"/>
              </a:rPr>
              <a:t>。</a:t>
            </a:r>
          </a:p>
        </p:txBody>
      </p:sp>
      <p:graphicFrame>
        <p:nvGraphicFramePr>
          <p:cNvPr id="17412" name="Object 4"/>
          <p:cNvGraphicFramePr>
            <a:graphicFrameLocks noChangeAspect="1"/>
          </p:cNvGraphicFramePr>
          <p:nvPr/>
        </p:nvGraphicFramePr>
        <p:xfrm>
          <a:off x="1524000" y="3276600"/>
          <a:ext cx="1752600" cy="368300"/>
        </p:xfrm>
        <a:graphic>
          <a:graphicData uri="http://schemas.openxmlformats.org/presentationml/2006/ole">
            <mc:AlternateContent xmlns:mc="http://schemas.openxmlformats.org/markup-compatibility/2006">
              <mc:Choice xmlns:v="urn:schemas-microsoft-com:vml" Requires="v">
                <p:oleObj spid="_x0000_s17547" name="Equation" r:id="rId3" imgW="1752600" imgH="368300" progId="Equation.3">
                  <p:embed/>
                </p:oleObj>
              </mc:Choice>
              <mc:Fallback>
                <p:oleObj name="Equation" r:id="rId3" imgW="17526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76600"/>
                        <a:ext cx="1752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3276600" y="3124200"/>
          <a:ext cx="3517900" cy="711200"/>
        </p:xfrm>
        <a:graphic>
          <a:graphicData uri="http://schemas.openxmlformats.org/presentationml/2006/ole">
            <mc:AlternateContent xmlns:mc="http://schemas.openxmlformats.org/markup-compatibility/2006">
              <mc:Choice xmlns:v="urn:schemas-microsoft-com:vml" Requires="v">
                <p:oleObj spid="_x0000_s17548" name="Equation" r:id="rId5" imgW="3517900" imgH="711200" progId="Equation.3">
                  <p:embed/>
                </p:oleObj>
              </mc:Choice>
              <mc:Fallback>
                <p:oleObj name="Equation" r:id="rId5" imgW="3517900" imgH="71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124200"/>
                        <a:ext cx="3517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1530350" y="4038600"/>
          <a:ext cx="1955800" cy="749300"/>
        </p:xfrm>
        <a:graphic>
          <a:graphicData uri="http://schemas.openxmlformats.org/presentationml/2006/ole">
            <mc:AlternateContent xmlns:mc="http://schemas.openxmlformats.org/markup-compatibility/2006">
              <mc:Choice xmlns:v="urn:schemas-microsoft-com:vml" Requires="v">
                <p:oleObj spid="_x0000_s17549" name="Equation" r:id="rId7" imgW="1955800" imgH="749300" progId="Equation.3">
                  <p:embed/>
                </p:oleObj>
              </mc:Choice>
              <mc:Fallback>
                <p:oleObj name="Equation" r:id="rId7" imgW="1955800" imgH="749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0350" y="4038600"/>
                        <a:ext cx="1955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3657600" y="4038600"/>
          <a:ext cx="2070100" cy="787400"/>
        </p:xfrm>
        <a:graphic>
          <a:graphicData uri="http://schemas.openxmlformats.org/presentationml/2006/ole">
            <mc:AlternateContent xmlns:mc="http://schemas.openxmlformats.org/markup-compatibility/2006">
              <mc:Choice xmlns:v="urn:schemas-microsoft-com:vml" Requires="v">
                <p:oleObj spid="_x0000_s17550" name="Equation" r:id="rId9" imgW="2070100" imgH="787400" progId="Equation.3">
                  <p:embed/>
                </p:oleObj>
              </mc:Choice>
              <mc:Fallback>
                <p:oleObj name="Equation" r:id="rId9" imgW="2070100" imgH="787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4038600"/>
                        <a:ext cx="20701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8"/>
          <p:cNvGraphicFramePr>
            <a:graphicFrameLocks noChangeAspect="1"/>
          </p:cNvGraphicFramePr>
          <p:nvPr/>
        </p:nvGraphicFramePr>
        <p:xfrm>
          <a:off x="1606550" y="5181600"/>
          <a:ext cx="2908300" cy="368300"/>
        </p:xfrm>
        <a:graphic>
          <a:graphicData uri="http://schemas.openxmlformats.org/presentationml/2006/ole">
            <mc:AlternateContent xmlns:mc="http://schemas.openxmlformats.org/markup-compatibility/2006">
              <mc:Choice xmlns:v="urn:schemas-microsoft-com:vml" Requires="v">
                <p:oleObj spid="_x0000_s17551" name="Equation" r:id="rId11" imgW="2908300" imgH="368300" progId="Equation.3">
                  <p:embed/>
                </p:oleObj>
              </mc:Choice>
              <mc:Fallback>
                <p:oleObj name="Equation" r:id="rId11" imgW="2908300" imgH="3683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6550" y="5181600"/>
                        <a:ext cx="2908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0"/>
            <a:ext cx="7772400" cy="1143000"/>
          </a:xfrm>
        </p:spPr>
        <p:txBody>
          <a:bodyPr/>
          <a:lstStyle/>
          <a:p>
            <a:pPr eaLnBrk="1" hangingPunct="1"/>
            <a:r>
              <a:rPr lang="en-US" altLang="zh-TW" smtClean="0">
                <a:ea typeface="細明體" panose="02020509000000000000" pitchFamily="49" charset="-120"/>
              </a:rPr>
              <a:t>3.3	</a:t>
            </a:r>
            <a:r>
              <a:rPr lang="zh-TW" altLang="en-US" smtClean="0">
                <a:ea typeface="細明體" panose="02020509000000000000" pitchFamily="49" charset="-120"/>
              </a:rPr>
              <a:t>倒傳遞演算法</a:t>
            </a:r>
            <a:r>
              <a:rPr lang="zh-TW" altLang="en-US" smtClean="0"/>
              <a:t> </a:t>
            </a:r>
            <a:r>
              <a:rPr lang="en-US" altLang="zh-TW" smtClean="0"/>
              <a:t>(8)</a:t>
            </a:r>
          </a:p>
        </p:txBody>
      </p:sp>
      <p:sp>
        <p:nvSpPr>
          <p:cNvPr id="18435" name="Rectangle 3"/>
          <p:cNvSpPr>
            <a:spLocks noGrp="1" noChangeArrowheads="1"/>
          </p:cNvSpPr>
          <p:nvPr>
            <p:ph type="body" idx="1"/>
          </p:nvPr>
        </p:nvSpPr>
        <p:spPr>
          <a:xfrm>
            <a:off x="685800" y="990600"/>
            <a:ext cx="7772400" cy="4114800"/>
          </a:xfrm>
        </p:spPr>
        <p:txBody>
          <a:bodyPr/>
          <a:lstStyle/>
          <a:p>
            <a:pPr eaLnBrk="1" hangingPunct="1">
              <a:lnSpc>
                <a:spcPct val="90000"/>
              </a:lnSpc>
            </a:pPr>
            <a:r>
              <a:rPr lang="zh-TW" altLang="en-US" sz="2000" smtClean="0">
                <a:ea typeface="細明體" panose="02020509000000000000" pitchFamily="49" charset="-120"/>
              </a:rPr>
              <a:t>是由「</a:t>
            </a:r>
            <a:r>
              <a:rPr lang="en-US" altLang="zh-TW" sz="2000" smtClean="0">
                <a:ea typeface="細明體" panose="02020509000000000000" pitchFamily="49" charset="-120"/>
              </a:rPr>
              <a:t>delta </a:t>
            </a:r>
            <a:r>
              <a:rPr lang="zh-TW" altLang="en-US" sz="2000" smtClean="0">
                <a:ea typeface="細明體" panose="02020509000000000000" pitchFamily="49" charset="-120"/>
              </a:rPr>
              <a:t>法則」來定義：</a:t>
            </a:r>
          </a:p>
          <a:p>
            <a:pPr eaLnBrk="1" hangingPunct="1">
              <a:lnSpc>
                <a:spcPct val="90000"/>
              </a:lnSpc>
            </a:pPr>
            <a:endParaRPr lang="zh-TW" altLang="en-US" sz="2000" smtClean="0">
              <a:ea typeface="細明體" panose="02020509000000000000" pitchFamily="49" charset="-120"/>
            </a:endParaRPr>
          </a:p>
          <a:p>
            <a:pPr eaLnBrk="1" hangingPunct="1">
              <a:lnSpc>
                <a:spcPct val="90000"/>
              </a:lnSpc>
            </a:pPr>
            <a:endParaRPr lang="zh-TW" altLang="en-US" sz="2000" smtClean="0">
              <a:ea typeface="細明體" panose="02020509000000000000" pitchFamily="49" charset="-120"/>
            </a:endParaRPr>
          </a:p>
          <a:p>
            <a:pPr eaLnBrk="1" hangingPunct="1">
              <a:lnSpc>
                <a:spcPct val="90000"/>
              </a:lnSpc>
            </a:pPr>
            <a:endParaRPr lang="zh-TW" altLang="en-US" sz="2000" smtClean="0">
              <a:ea typeface="細明體" panose="02020509000000000000" pitchFamily="49" charset="-120"/>
            </a:endParaRPr>
          </a:p>
          <a:p>
            <a:pPr eaLnBrk="1" hangingPunct="1">
              <a:lnSpc>
                <a:spcPct val="90000"/>
              </a:lnSpc>
            </a:pPr>
            <a:endParaRPr lang="zh-TW" altLang="en-US" sz="2000" smtClean="0">
              <a:ea typeface="細明體" panose="02020509000000000000" pitchFamily="49" charset="-120"/>
            </a:endParaRPr>
          </a:p>
          <a:p>
            <a:pPr eaLnBrk="1" hangingPunct="1">
              <a:lnSpc>
                <a:spcPct val="90000"/>
              </a:lnSpc>
            </a:pPr>
            <a:endParaRPr lang="zh-TW" altLang="en-US" sz="2000" smtClean="0">
              <a:ea typeface="細明體" panose="02020509000000000000" pitchFamily="49" charset="-120"/>
            </a:endParaRPr>
          </a:p>
          <a:p>
            <a:pPr eaLnBrk="1" hangingPunct="1">
              <a:lnSpc>
                <a:spcPct val="90000"/>
              </a:lnSpc>
            </a:pPr>
            <a:r>
              <a:rPr lang="zh-TW" altLang="en-US" sz="2000" smtClean="0">
                <a:ea typeface="細明體" panose="02020509000000000000" pitchFamily="49" charset="-120"/>
              </a:rPr>
              <a:t>區域梯度函數  的計算是依據第 </a:t>
            </a:r>
            <a:r>
              <a:rPr lang="en-US" altLang="zh-TW" sz="2000" i="1" smtClean="0">
                <a:ea typeface="細明體" panose="02020509000000000000" pitchFamily="49" charset="-120"/>
              </a:rPr>
              <a:t>j</a:t>
            </a:r>
            <a:r>
              <a:rPr lang="en-US" altLang="zh-TW" sz="2000" smtClean="0">
                <a:ea typeface="細明體" panose="02020509000000000000" pitchFamily="49" charset="-120"/>
              </a:rPr>
              <a:t> </a:t>
            </a:r>
            <a:r>
              <a:rPr lang="zh-TW" altLang="en-US" sz="2000" smtClean="0">
                <a:ea typeface="細明體" panose="02020509000000000000" pitchFamily="49" charset="-120"/>
              </a:rPr>
              <a:t>個類神經元是輸出層類神經元或是隱藏層類神經元而不同：</a:t>
            </a:r>
          </a:p>
          <a:p>
            <a:pPr eaLnBrk="1" hangingPunct="1">
              <a:lnSpc>
                <a:spcPct val="90000"/>
              </a:lnSpc>
              <a:buFontTx/>
              <a:buNone/>
            </a:pPr>
            <a:r>
              <a:rPr lang="zh-TW" altLang="en-US" sz="2000" smtClean="0">
                <a:ea typeface="細明體" panose="02020509000000000000" pitchFamily="49" charset="-120"/>
              </a:rPr>
              <a:t> </a:t>
            </a:r>
          </a:p>
          <a:p>
            <a:pPr eaLnBrk="1" hangingPunct="1">
              <a:lnSpc>
                <a:spcPct val="90000"/>
              </a:lnSpc>
              <a:buFontTx/>
              <a:buNone/>
            </a:pPr>
            <a:r>
              <a:rPr lang="zh-TW" altLang="en-US" sz="2000" b="1" smtClean="0">
                <a:ea typeface="細明體" panose="02020509000000000000" pitchFamily="49" charset="-120"/>
              </a:rPr>
              <a:t>一、如果第 </a:t>
            </a:r>
            <a:r>
              <a:rPr lang="en-US" altLang="zh-TW" sz="2000" b="1" i="1" smtClean="0">
                <a:ea typeface="細明體" panose="02020509000000000000" pitchFamily="49" charset="-120"/>
              </a:rPr>
              <a:t>j</a:t>
            </a:r>
            <a:r>
              <a:rPr lang="en-US" altLang="zh-TW" sz="2000" b="1" smtClean="0">
                <a:ea typeface="細明體" panose="02020509000000000000" pitchFamily="49" charset="-120"/>
              </a:rPr>
              <a:t> </a:t>
            </a:r>
            <a:r>
              <a:rPr lang="zh-TW" altLang="en-US" sz="2000" b="1" smtClean="0">
                <a:ea typeface="細明體" panose="02020509000000000000" pitchFamily="49" charset="-120"/>
              </a:rPr>
              <a:t>個類神經元是輸出層的類神經元</a:t>
            </a:r>
            <a:r>
              <a:rPr lang="zh-TW" altLang="en-US" sz="2000" smtClean="0">
                <a:ea typeface="細明體" panose="02020509000000000000" pitchFamily="49" charset="-120"/>
              </a:rPr>
              <a:t> </a:t>
            </a:r>
          </a:p>
          <a:p>
            <a:pPr eaLnBrk="1" hangingPunct="1">
              <a:lnSpc>
                <a:spcPct val="90000"/>
              </a:lnSpc>
            </a:pPr>
            <a:endParaRPr lang="zh-TW" altLang="en-US" sz="2000" smtClean="0">
              <a:ea typeface="細明體" panose="02020509000000000000" pitchFamily="49" charset="-120"/>
            </a:endParaRPr>
          </a:p>
          <a:p>
            <a:pPr eaLnBrk="1" hangingPunct="1">
              <a:lnSpc>
                <a:spcPct val="90000"/>
              </a:lnSpc>
            </a:pPr>
            <a:endParaRPr lang="zh-TW" altLang="en-US" sz="2000" smtClean="0"/>
          </a:p>
          <a:p>
            <a:pPr eaLnBrk="1" hangingPunct="1">
              <a:lnSpc>
                <a:spcPct val="90000"/>
              </a:lnSpc>
              <a:buFontTx/>
              <a:buNone/>
            </a:pPr>
            <a:endParaRPr lang="zh-TW" altLang="en-US" sz="2000" smtClean="0">
              <a:ea typeface="細明體" panose="02020509000000000000" pitchFamily="49" charset="-120"/>
            </a:endParaRPr>
          </a:p>
          <a:p>
            <a:pPr eaLnBrk="1" hangingPunct="1">
              <a:lnSpc>
                <a:spcPct val="90000"/>
              </a:lnSpc>
              <a:buFontTx/>
              <a:buNone/>
            </a:pPr>
            <a:r>
              <a:rPr lang="zh-TW" altLang="en-US" sz="2000" b="1" smtClean="0">
                <a:ea typeface="細明體" panose="02020509000000000000" pitchFamily="49" charset="-120"/>
              </a:rPr>
              <a:t>二、如果第 </a:t>
            </a:r>
            <a:r>
              <a:rPr lang="en-US" altLang="zh-TW" sz="2000" b="1" i="1" smtClean="0">
                <a:ea typeface="細明體" panose="02020509000000000000" pitchFamily="49" charset="-120"/>
              </a:rPr>
              <a:t>j</a:t>
            </a:r>
            <a:r>
              <a:rPr lang="en-US" altLang="zh-TW" sz="2000" b="1" smtClean="0">
                <a:ea typeface="細明體" panose="02020509000000000000" pitchFamily="49" charset="-120"/>
              </a:rPr>
              <a:t> </a:t>
            </a:r>
            <a:r>
              <a:rPr lang="zh-TW" altLang="en-US" sz="2000" b="1" smtClean="0">
                <a:ea typeface="細明體" panose="02020509000000000000" pitchFamily="49" charset="-120"/>
              </a:rPr>
              <a:t>個類神經元是隱藏層的類神經元</a:t>
            </a:r>
            <a:r>
              <a:rPr lang="zh-TW" altLang="en-US" sz="2000" b="1" smtClean="0"/>
              <a:t> </a:t>
            </a:r>
          </a:p>
        </p:txBody>
      </p:sp>
      <p:graphicFrame>
        <p:nvGraphicFramePr>
          <p:cNvPr id="18436" name="Object 4"/>
          <p:cNvGraphicFramePr>
            <a:graphicFrameLocks noChangeAspect="1"/>
          </p:cNvGraphicFramePr>
          <p:nvPr/>
        </p:nvGraphicFramePr>
        <p:xfrm>
          <a:off x="1600200" y="1524000"/>
          <a:ext cx="5753100" cy="1193800"/>
        </p:xfrm>
        <a:graphic>
          <a:graphicData uri="http://schemas.openxmlformats.org/presentationml/2006/ole">
            <mc:AlternateContent xmlns:mc="http://schemas.openxmlformats.org/markup-compatibility/2006">
              <mc:Choice xmlns:v="urn:schemas-microsoft-com:vml" Requires="v">
                <p:oleObj spid="_x0000_s18571" name="Equation" r:id="rId3" imgW="5753100" imgH="1193800" progId="Equation.3">
                  <p:embed/>
                </p:oleObj>
              </mc:Choice>
              <mc:Fallback>
                <p:oleObj name="Equation" r:id="rId3" imgW="5753100" imgH="119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24000"/>
                        <a:ext cx="5753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1377950" y="4572000"/>
          <a:ext cx="2387600" cy="368300"/>
        </p:xfrm>
        <a:graphic>
          <a:graphicData uri="http://schemas.openxmlformats.org/presentationml/2006/ole">
            <mc:AlternateContent xmlns:mc="http://schemas.openxmlformats.org/markup-compatibility/2006">
              <mc:Choice xmlns:v="urn:schemas-microsoft-com:vml" Requires="v">
                <p:oleObj spid="_x0000_s18572" name="Equation" r:id="rId5" imgW="2387600" imgH="368300" progId="Equation.3">
                  <p:embed/>
                </p:oleObj>
              </mc:Choice>
              <mc:Fallback>
                <p:oleObj name="Equation" r:id="rId5" imgW="23876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950" y="4572000"/>
                        <a:ext cx="238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3962400" y="4572000"/>
          <a:ext cx="3492500" cy="368300"/>
        </p:xfrm>
        <a:graphic>
          <a:graphicData uri="http://schemas.openxmlformats.org/presentationml/2006/ole">
            <mc:AlternateContent xmlns:mc="http://schemas.openxmlformats.org/markup-compatibility/2006">
              <mc:Choice xmlns:v="urn:schemas-microsoft-com:vml" Requires="v">
                <p:oleObj spid="_x0000_s18573" name="Equation" r:id="rId7" imgW="3492500" imgH="368300" progId="Equation.3">
                  <p:embed/>
                </p:oleObj>
              </mc:Choice>
              <mc:Fallback>
                <p:oleObj name="Equation" r:id="rId7" imgW="3492500" imgH="368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4572000"/>
                        <a:ext cx="3492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1193800" y="5918200"/>
          <a:ext cx="3340100" cy="533400"/>
        </p:xfrm>
        <a:graphic>
          <a:graphicData uri="http://schemas.openxmlformats.org/presentationml/2006/ole">
            <mc:AlternateContent xmlns:mc="http://schemas.openxmlformats.org/markup-compatibility/2006">
              <mc:Choice xmlns:v="urn:schemas-microsoft-com:vml" Requires="v">
                <p:oleObj spid="_x0000_s18574" name="Equation" r:id="rId9" imgW="3340100" imgH="533400" progId="Equation.3">
                  <p:embed/>
                </p:oleObj>
              </mc:Choice>
              <mc:Fallback>
                <p:oleObj name="Equation" r:id="rId9" imgW="3340100" imgH="533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3800" y="5918200"/>
                        <a:ext cx="3340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4648200" y="5943600"/>
          <a:ext cx="3314700" cy="482600"/>
        </p:xfrm>
        <a:graphic>
          <a:graphicData uri="http://schemas.openxmlformats.org/presentationml/2006/ole">
            <mc:AlternateContent xmlns:mc="http://schemas.openxmlformats.org/markup-compatibility/2006">
              <mc:Choice xmlns:v="urn:schemas-microsoft-com:vml" Requires="v">
                <p:oleObj spid="_x0000_s18575" name="Equation" r:id="rId11" imgW="3314700" imgH="482600" progId="Equation.3">
                  <p:embed/>
                </p:oleObj>
              </mc:Choice>
              <mc:Fallback>
                <p:oleObj name="Equation" r:id="rId11" imgW="3314700" imgH="482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5943600"/>
                        <a:ext cx="3314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3.4	</a:t>
            </a:r>
            <a:r>
              <a:rPr lang="zh-TW" altLang="en-US" smtClean="0">
                <a:ea typeface="細明體" panose="02020509000000000000" pitchFamily="49" charset="-120"/>
              </a:rPr>
              <a:t>網路訓練須知</a:t>
            </a:r>
            <a:r>
              <a:rPr lang="zh-TW" altLang="en-US" smtClean="0"/>
              <a:t> </a:t>
            </a:r>
            <a:r>
              <a:rPr lang="en-US" altLang="zh-TW" smtClean="0"/>
              <a:t>(1)</a:t>
            </a:r>
          </a:p>
        </p:txBody>
      </p:sp>
      <p:sp>
        <p:nvSpPr>
          <p:cNvPr id="19459" name="Rectangle 3"/>
          <p:cNvSpPr>
            <a:spLocks noGrp="1" noChangeArrowheads="1"/>
          </p:cNvSpPr>
          <p:nvPr>
            <p:ph type="body" idx="1"/>
          </p:nvPr>
        </p:nvSpPr>
        <p:spPr/>
        <p:txBody>
          <a:bodyPr/>
          <a:lstStyle/>
          <a:p>
            <a:pPr algn="just" eaLnBrk="1" hangingPunct="1">
              <a:lnSpc>
                <a:spcPct val="90000"/>
              </a:lnSpc>
            </a:pPr>
            <a:r>
              <a:rPr lang="zh-TW" altLang="en-US" smtClean="0">
                <a:latin typeface="細明體" panose="02020509000000000000" pitchFamily="49" charset="-120"/>
                <a:ea typeface="細明體" panose="02020509000000000000" pitchFamily="49" charset="-120"/>
              </a:rPr>
              <a:t>在多層感知機時，誤差函數，   ，對每一個鍵結值來說都是非線性的函數。</a:t>
            </a:r>
          </a:p>
          <a:p>
            <a:pPr algn="just" eaLnBrk="1" hangingPunct="1">
              <a:lnSpc>
                <a:spcPct val="90000"/>
              </a:lnSpc>
            </a:pPr>
            <a:endParaRPr lang="zh-TW" altLang="en-US" smtClean="0">
              <a:latin typeface="細明體" panose="02020509000000000000" pitchFamily="49" charset="-120"/>
              <a:ea typeface="細明體" panose="02020509000000000000" pitchFamily="49" charset="-120"/>
            </a:endParaRPr>
          </a:p>
          <a:p>
            <a:pPr algn="just" eaLnBrk="1" hangingPunct="1">
              <a:lnSpc>
                <a:spcPct val="90000"/>
              </a:lnSpc>
            </a:pPr>
            <a:endParaRPr lang="zh-TW" altLang="en-US" smtClean="0">
              <a:latin typeface="細明體" panose="02020509000000000000" pitchFamily="49" charset="-120"/>
              <a:ea typeface="細明體" panose="02020509000000000000" pitchFamily="49" charset="-120"/>
            </a:endParaRPr>
          </a:p>
          <a:p>
            <a:pPr algn="just" eaLnBrk="1" hangingPunct="1">
              <a:lnSpc>
                <a:spcPct val="90000"/>
              </a:lnSpc>
            </a:pPr>
            <a:r>
              <a:rPr lang="zh-TW" altLang="en-US" smtClean="0">
                <a:latin typeface="細明體" panose="02020509000000000000" pitchFamily="49" charset="-120"/>
                <a:ea typeface="細明體" panose="02020509000000000000" pitchFamily="49" charset="-120"/>
              </a:rPr>
              <a:t>此非線性的函數會呈現許多局部極小值，所以會有收斂到局部極小值的問題產生。在倒傳遞演算法的訓練過程中，學習率參數的設定是很重要的。</a:t>
            </a:r>
            <a:r>
              <a:rPr lang="zh-TW" altLang="en-US" smtClean="0"/>
              <a:t> </a:t>
            </a:r>
          </a:p>
        </p:txBody>
      </p:sp>
      <p:sp>
        <p:nvSpPr>
          <p:cNvPr id="19460" name="Rectangle 5"/>
          <p:cNvSpPr>
            <a:spLocks noChangeArrowheads="1"/>
          </p:cNvSpPr>
          <p:nvPr/>
        </p:nvSpPr>
        <p:spPr bwMode="auto">
          <a:xfrm>
            <a:off x="43957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19461" name="Object 4"/>
          <p:cNvGraphicFramePr>
            <a:graphicFrameLocks noChangeAspect="1"/>
          </p:cNvGraphicFramePr>
          <p:nvPr/>
        </p:nvGraphicFramePr>
        <p:xfrm>
          <a:off x="6477000" y="2057400"/>
          <a:ext cx="685800" cy="371475"/>
        </p:xfrm>
        <a:graphic>
          <a:graphicData uri="http://schemas.openxmlformats.org/presentationml/2006/ole">
            <mc:AlternateContent xmlns:mc="http://schemas.openxmlformats.org/markup-compatibility/2006">
              <mc:Choice xmlns:v="urn:schemas-microsoft-com:vml" Requires="v">
                <p:oleObj spid="_x0000_s19514" r:id="rId3" imgW="355446" imgH="190417" progId="Equation.3">
                  <p:embed/>
                </p:oleObj>
              </mc:Choice>
              <mc:Fallback>
                <p:oleObj r:id="rId3" imgW="355446"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057400"/>
                        <a:ext cx="6858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7"/>
          <p:cNvSpPr>
            <a:spLocks noChangeArrowheads="1"/>
          </p:cNvSpPr>
          <p:nvPr/>
        </p:nvSpPr>
        <p:spPr bwMode="auto">
          <a:xfrm>
            <a:off x="28241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19463" name="Object 6"/>
          <p:cNvGraphicFramePr>
            <a:graphicFrameLocks noChangeAspect="1"/>
          </p:cNvGraphicFramePr>
          <p:nvPr/>
        </p:nvGraphicFramePr>
        <p:xfrm>
          <a:off x="1371600" y="3124200"/>
          <a:ext cx="6324600" cy="774700"/>
        </p:xfrm>
        <a:graphic>
          <a:graphicData uri="http://schemas.openxmlformats.org/presentationml/2006/ole">
            <mc:AlternateContent xmlns:mc="http://schemas.openxmlformats.org/markup-compatibility/2006">
              <mc:Choice xmlns:v="urn:schemas-microsoft-com:vml" Requires="v">
                <p:oleObj spid="_x0000_s19515" r:id="rId5" imgW="3492500" imgH="431800" progId="Equation.3">
                  <p:embed/>
                </p:oleObj>
              </mc:Choice>
              <mc:Fallback>
                <p:oleObj r:id="rId5" imgW="34925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124200"/>
                        <a:ext cx="6324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04800"/>
            <a:ext cx="7772400" cy="1143000"/>
          </a:xfrm>
        </p:spPr>
        <p:txBody>
          <a:bodyPr/>
          <a:lstStyle/>
          <a:p>
            <a:pPr eaLnBrk="1" hangingPunct="1"/>
            <a:r>
              <a:rPr lang="en-US" altLang="zh-TW" smtClean="0">
                <a:ea typeface="細明體" panose="02020509000000000000" pitchFamily="49" charset="-120"/>
              </a:rPr>
              <a:t>3.4	</a:t>
            </a:r>
            <a:r>
              <a:rPr lang="zh-TW" altLang="en-US" smtClean="0">
                <a:ea typeface="細明體" panose="02020509000000000000" pitchFamily="49" charset="-120"/>
              </a:rPr>
              <a:t>網路訓練須知</a:t>
            </a:r>
            <a:r>
              <a:rPr lang="zh-TW" altLang="en-US" smtClean="0"/>
              <a:t> </a:t>
            </a:r>
            <a:r>
              <a:rPr lang="en-US" altLang="zh-TW" smtClean="0"/>
              <a:t>(2)</a:t>
            </a:r>
          </a:p>
        </p:txBody>
      </p:sp>
      <p:sp>
        <p:nvSpPr>
          <p:cNvPr id="20483" name="Rectangle 3"/>
          <p:cNvSpPr>
            <a:spLocks noGrp="1" noChangeArrowheads="1"/>
          </p:cNvSpPr>
          <p:nvPr>
            <p:ph type="body" idx="1"/>
          </p:nvPr>
        </p:nvSpPr>
        <p:spPr>
          <a:xfrm>
            <a:off x="609600" y="1676400"/>
            <a:ext cx="7772400" cy="4114800"/>
          </a:xfrm>
        </p:spPr>
        <p:txBody>
          <a:bodyPr/>
          <a:lstStyle/>
          <a:p>
            <a:pPr algn="just" eaLnBrk="1" hangingPunct="1"/>
            <a:r>
              <a:rPr lang="zh-TW" altLang="en-US" sz="2400" smtClean="0">
                <a:ea typeface="細明體" panose="02020509000000000000" pitchFamily="49" charset="-120"/>
              </a:rPr>
              <a:t>一個既簡單且能增快學習速率又能避免網路不穩定的方法是在式</a:t>
            </a:r>
            <a:r>
              <a:rPr lang="en-US" altLang="zh-TW" sz="2400" smtClean="0">
                <a:ea typeface="細明體" panose="02020509000000000000" pitchFamily="49" charset="-120"/>
              </a:rPr>
              <a:t>(3.9)</a:t>
            </a:r>
            <a:r>
              <a:rPr lang="zh-TW" altLang="en-US" sz="2400" smtClean="0">
                <a:ea typeface="細明體" panose="02020509000000000000" pitchFamily="49" charset="-120"/>
              </a:rPr>
              <a:t>中，加入一個</a:t>
            </a:r>
            <a:r>
              <a:rPr lang="zh-TW" altLang="en-US" sz="2400" b="1" smtClean="0">
                <a:ea typeface="細明體" panose="02020509000000000000" pitchFamily="49" charset="-120"/>
              </a:rPr>
              <a:t>慣性項</a:t>
            </a:r>
            <a:r>
              <a:rPr lang="en-US" altLang="zh-TW" sz="2400" b="1" smtClean="0">
                <a:ea typeface="細明體" panose="02020509000000000000" pitchFamily="49" charset="-120"/>
              </a:rPr>
              <a:t>(momentum)</a:t>
            </a:r>
            <a:r>
              <a:rPr lang="zh-TW" altLang="en-US" sz="2400" smtClean="0">
                <a:ea typeface="細明體" panose="02020509000000000000" pitchFamily="49" charset="-120"/>
              </a:rPr>
              <a:t>成為：</a:t>
            </a:r>
          </a:p>
          <a:p>
            <a:pPr algn="just" eaLnBrk="1" hangingPunct="1"/>
            <a:endParaRPr lang="zh-TW" altLang="en-US" sz="2400" smtClean="0">
              <a:ea typeface="細明體" panose="02020509000000000000" pitchFamily="49" charset="-120"/>
            </a:endParaRPr>
          </a:p>
          <a:p>
            <a:pPr algn="just" eaLnBrk="1" hangingPunct="1"/>
            <a:endParaRPr lang="en-US" altLang="zh-TW" sz="2400" smtClean="0">
              <a:ea typeface="細明體" panose="02020509000000000000" pitchFamily="49" charset="-120"/>
            </a:endParaRPr>
          </a:p>
        </p:txBody>
      </p:sp>
      <p:graphicFrame>
        <p:nvGraphicFramePr>
          <p:cNvPr id="20484" name="Object 4"/>
          <p:cNvGraphicFramePr>
            <a:graphicFrameLocks noChangeAspect="1"/>
          </p:cNvGraphicFramePr>
          <p:nvPr/>
        </p:nvGraphicFramePr>
        <p:xfrm>
          <a:off x="2286000" y="2667000"/>
          <a:ext cx="3873500" cy="368300"/>
        </p:xfrm>
        <a:graphic>
          <a:graphicData uri="http://schemas.openxmlformats.org/presentationml/2006/ole">
            <mc:AlternateContent xmlns:mc="http://schemas.openxmlformats.org/markup-compatibility/2006">
              <mc:Choice xmlns:v="urn:schemas-microsoft-com:vml" Requires="v">
                <p:oleObj spid="_x0000_s20513" name="Equation" r:id="rId3" imgW="3873500" imgH="368300" progId="Equation.3">
                  <p:embed/>
                </p:oleObj>
              </mc:Choice>
              <mc:Fallback>
                <p:oleObj name="Equation" r:id="rId3" imgW="38735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667000"/>
                        <a:ext cx="3873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6"/>
          <p:cNvSpPr>
            <a:spLocks noChangeArrowheads="1"/>
          </p:cNvSpPr>
          <p:nvPr/>
        </p:nvSpPr>
        <p:spPr bwMode="auto">
          <a:xfrm>
            <a:off x="312420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20486" name="Picture 5" descr="F3-3-2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29000"/>
            <a:ext cx="330041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7"/>
          <p:cNvSpPr txBox="1">
            <a:spLocks noChangeArrowheads="1"/>
          </p:cNvSpPr>
          <p:nvPr/>
        </p:nvSpPr>
        <p:spPr bwMode="auto">
          <a:xfrm>
            <a:off x="1828800" y="6019800"/>
            <a:ext cx="601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latin typeface="細明體" panose="02020509000000000000" pitchFamily="49" charset="-120"/>
                <a:ea typeface="細明體" panose="02020509000000000000" pitchFamily="49" charset="-120"/>
              </a:rPr>
              <a:t>圖</a:t>
            </a:r>
            <a:r>
              <a:rPr lang="en-US" altLang="zh-TW" sz="1800">
                <a:ea typeface="細明體" panose="02020509000000000000" pitchFamily="49" charset="-120"/>
              </a:rPr>
              <a:t>3.3</a:t>
            </a:r>
            <a:r>
              <a:rPr lang="zh-TW" altLang="en-US" sz="1800">
                <a:latin typeface="細明體" panose="02020509000000000000" pitchFamily="49" charset="-120"/>
                <a:ea typeface="細明體" panose="02020509000000000000" pitchFamily="49" charset="-120"/>
              </a:rPr>
              <a:t>：擺盪於陡峭的隙縫附近而無法收斂至隙縫的谷底。</a:t>
            </a:r>
            <a:r>
              <a:rPr lang="zh-TW" altLang="en-US" sz="180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TW" smtClean="0"/>
              <a:t>3.1 </a:t>
            </a:r>
            <a:r>
              <a:rPr lang="zh-TW" altLang="en-US" smtClean="0"/>
              <a:t>簡介 </a:t>
            </a:r>
            <a:r>
              <a:rPr lang="en-US" altLang="zh-TW" smtClean="0"/>
              <a:t>(1)</a:t>
            </a:r>
          </a:p>
        </p:txBody>
      </p:sp>
      <p:sp>
        <p:nvSpPr>
          <p:cNvPr id="3075" name="Rectangle 3"/>
          <p:cNvSpPr>
            <a:spLocks noGrp="1" noChangeArrowheads="1"/>
          </p:cNvSpPr>
          <p:nvPr>
            <p:ph type="body" idx="1"/>
          </p:nvPr>
        </p:nvSpPr>
        <p:spPr/>
        <p:txBody>
          <a:bodyPr/>
          <a:lstStyle/>
          <a:p>
            <a:pPr algn="just" eaLnBrk="1" hangingPunct="1">
              <a:lnSpc>
                <a:spcPct val="80000"/>
              </a:lnSpc>
            </a:pPr>
            <a:r>
              <a:rPr lang="zh-TW" altLang="en-US" sz="2800" smtClean="0">
                <a:ea typeface="細明體" panose="02020509000000000000" pitchFamily="49" charset="-120"/>
              </a:rPr>
              <a:t>人類大腦的結構，根據解剖資料的顯示，屬於層狀結構， 成熟的大腦皮質層共有六層。</a:t>
            </a:r>
            <a:r>
              <a:rPr lang="zh-TW" altLang="en-US" sz="2800" smtClean="0"/>
              <a:t> </a:t>
            </a:r>
          </a:p>
          <a:p>
            <a:pPr algn="just" eaLnBrk="1" hangingPunct="1">
              <a:lnSpc>
                <a:spcPct val="80000"/>
              </a:lnSpc>
            </a:pPr>
            <a:r>
              <a:rPr lang="zh-TW" altLang="en-US" sz="2800" smtClean="0">
                <a:ea typeface="細明體" panose="02020509000000000000" pitchFamily="49" charset="-120"/>
              </a:rPr>
              <a:t>所有的高階的知覺 </a:t>
            </a:r>
            <a:r>
              <a:rPr lang="en-US" altLang="zh-TW" sz="2800" smtClean="0">
                <a:ea typeface="細明體" panose="02020509000000000000" pitchFamily="49" charset="-120"/>
              </a:rPr>
              <a:t>(cognition) </a:t>
            </a:r>
            <a:r>
              <a:rPr lang="zh-TW" altLang="en-US" sz="2800" smtClean="0">
                <a:ea typeface="細明體" panose="02020509000000000000" pitchFamily="49" charset="-120"/>
              </a:rPr>
              <a:t>也產生於大腦，這種複雜功能的產生，應該部份歸功於層狀的結構，當然，神經元的數目、種類以及聯結型式亦功不可沒。</a:t>
            </a:r>
            <a:r>
              <a:rPr lang="zh-TW" altLang="en-US" sz="2800" smtClean="0"/>
              <a:t> </a:t>
            </a:r>
          </a:p>
          <a:p>
            <a:pPr algn="just" eaLnBrk="1" hangingPunct="1">
              <a:lnSpc>
                <a:spcPct val="80000"/>
              </a:lnSpc>
            </a:pPr>
            <a:r>
              <a:rPr lang="zh-TW" altLang="en-US" sz="2800" smtClean="0">
                <a:ea typeface="細明體" panose="02020509000000000000" pitchFamily="49" charset="-120"/>
              </a:rPr>
              <a:t>在類神經網路中，多層的架構是為了增加非線性，因為所要處理的問題通常是非線性問題。</a:t>
            </a:r>
            <a:r>
              <a:rPr lang="zh-TW" altLang="en-US" sz="2800" smtClean="0"/>
              <a:t> </a:t>
            </a:r>
          </a:p>
          <a:p>
            <a:pPr algn="just" eaLnBrk="1" hangingPunct="1">
              <a:lnSpc>
                <a:spcPct val="80000"/>
              </a:lnSpc>
            </a:pPr>
            <a:r>
              <a:rPr lang="zh-TW" altLang="en-US" sz="2800" smtClean="0">
                <a:ea typeface="細明體" panose="02020509000000000000" pitchFamily="49" charset="-120"/>
              </a:rPr>
              <a:t>以</a:t>
            </a:r>
            <a:r>
              <a:rPr lang="zh-TW" altLang="en-US" sz="2800" smtClean="0">
                <a:cs typeface="Arial" panose="020B0604020202020204" pitchFamily="34" charset="0"/>
              </a:rPr>
              <a:t>“</a:t>
            </a:r>
            <a:r>
              <a:rPr lang="zh-TW" altLang="en-US" sz="2800" smtClean="0">
                <a:ea typeface="細明體" panose="02020509000000000000" pitchFamily="49" charset="-120"/>
              </a:rPr>
              <a:t>多層感知機 </a:t>
            </a:r>
            <a:r>
              <a:rPr lang="en-US" altLang="zh-TW" sz="2800" smtClean="0">
                <a:ea typeface="細明體" panose="02020509000000000000" pitchFamily="49" charset="-120"/>
              </a:rPr>
              <a:t>(multilayer perceptrons)</a:t>
            </a:r>
            <a:r>
              <a:rPr lang="en-US" altLang="zh-TW" sz="2800" smtClean="0">
                <a:cs typeface="Arial" panose="020B0604020202020204" pitchFamily="34" charset="0"/>
              </a:rPr>
              <a:t>”</a:t>
            </a:r>
            <a:r>
              <a:rPr lang="en-US" altLang="zh-TW" sz="2800" smtClean="0">
                <a:ea typeface="細明體" panose="02020509000000000000" pitchFamily="49" charset="-120"/>
              </a:rPr>
              <a:t> </a:t>
            </a:r>
            <a:r>
              <a:rPr lang="zh-TW" altLang="en-US" sz="2800" smtClean="0">
                <a:ea typeface="細明體" panose="02020509000000000000" pitchFamily="49" charset="-120"/>
              </a:rPr>
              <a:t>或稱為</a:t>
            </a:r>
            <a:r>
              <a:rPr lang="zh-TW" altLang="en-US" sz="2800" smtClean="0">
                <a:cs typeface="Arial" panose="020B0604020202020204" pitchFamily="34" charset="0"/>
              </a:rPr>
              <a:t>“</a:t>
            </a:r>
            <a:r>
              <a:rPr lang="zh-TW" altLang="en-US" sz="2800" smtClean="0">
                <a:ea typeface="細明體" panose="02020509000000000000" pitchFamily="49" charset="-120"/>
              </a:rPr>
              <a:t>倒傳遞類神經網路 </a:t>
            </a:r>
            <a:r>
              <a:rPr lang="en-US" altLang="zh-TW" sz="2800" smtClean="0">
                <a:ea typeface="細明體" panose="02020509000000000000" pitchFamily="49" charset="-120"/>
              </a:rPr>
              <a:t>(backpropagation networks)</a:t>
            </a:r>
            <a:r>
              <a:rPr lang="en-US" altLang="zh-TW" sz="2800" smtClean="0">
                <a:cs typeface="Arial" panose="020B0604020202020204" pitchFamily="34" charset="0"/>
              </a:rPr>
              <a:t>”</a:t>
            </a:r>
            <a:r>
              <a:rPr lang="en-US" altLang="zh-TW" sz="2800" smtClean="0">
                <a:ea typeface="細明體" panose="02020509000000000000" pitchFamily="49" charset="-120"/>
              </a:rPr>
              <a:t> </a:t>
            </a:r>
            <a:r>
              <a:rPr lang="zh-TW" altLang="en-US" sz="2800" smtClean="0">
                <a:ea typeface="細明體" panose="02020509000000000000" pitchFamily="49" charset="-120"/>
              </a:rPr>
              <a:t>最為著稱</a:t>
            </a:r>
            <a:r>
              <a:rPr lang="zh-TW" altLang="en-US" sz="2800" smtClean="0"/>
              <a:t> </a:t>
            </a:r>
            <a:r>
              <a:rPr lang="zh-TW" altLang="en-US" sz="2800" smtClean="0">
                <a:ea typeface="細明體" panose="02020509000000000000" pitchFamily="49" charset="-12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3.4	</a:t>
            </a:r>
            <a:r>
              <a:rPr lang="zh-TW" altLang="en-US" smtClean="0">
                <a:ea typeface="細明體" panose="02020509000000000000" pitchFamily="49" charset="-120"/>
              </a:rPr>
              <a:t>網路訓練須知</a:t>
            </a:r>
            <a:r>
              <a:rPr lang="zh-TW" altLang="en-US" smtClean="0"/>
              <a:t> </a:t>
            </a:r>
            <a:r>
              <a:rPr lang="en-US" altLang="zh-TW" smtClean="0"/>
              <a:t>(3)</a:t>
            </a:r>
          </a:p>
        </p:txBody>
      </p:sp>
      <p:sp>
        <p:nvSpPr>
          <p:cNvPr id="21507" name="Rectangle 3"/>
          <p:cNvSpPr>
            <a:spLocks noGrp="1" noChangeArrowheads="1"/>
          </p:cNvSpPr>
          <p:nvPr>
            <p:ph type="body" idx="1"/>
          </p:nvPr>
        </p:nvSpPr>
        <p:spPr/>
        <p:txBody>
          <a:bodyPr/>
          <a:lstStyle/>
          <a:p>
            <a:pPr algn="just" eaLnBrk="1" hangingPunct="1">
              <a:lnSpc>
                <a:spcPct val="90000"/>
              </a:lnSpc>
            </a:pPr>
            <a:r>
              <a:rPr lang="zh-TW" altLang="en-US" sz="2400" smtClean="0">
                <a:latin typeface="細明體" panose="02020509000000000000" pitchFamily="49" charset="-120"/>
                <a:ea typeface="細明體" panose="02020509000000000000" pitchFamily="49" charset="-120"/>
              </a:rPr>
              <a:t>由於類神經元活化函數採用的是</a:t>
            </a:r>
            <a:r>
              <a:rPr lang="en-US" altLang="zh-TW" sz="2400" smtClean="0">
                <a:ea typeface="細明體" panose="02020509000000000000" pitchFamily="49" charset="-120"/>
              </a:rPr>
              <a:t>sigmoid </a:t>
            </a:r>
            <a:r>
              <a:rPr lang="zh-TW" altLang="en-US" sz="2400" smtClean="0">
                <a:latin typeface="細明體" panose="02020509000000000000" pitchFamily="49" charset="-120"/>
                <a:ea typeface="細明體" panose="02020509000000000000" pitchFamily="49" charset="-120"/>
              </a:rPr>
              <a:t>函數，所以類神經元的輸出是位於區間</a:t>
            </a:r>
            <a:r>
              <a:rPr lang="en-US" altLang="zh-TW" sz="2400" b="1" smtClean="0">
                <a:latin typeface="細明體" panose="02020509000000000000" pitchFamily="49" charset="-120"/>
                <a:ea typeface="細明體" panose="02020509000000000000" pitchFamily="49" charset="-120"/>
              </a:rPr>
              <a:t>[0,1]</a:t>
            </a:r>
            <a:r>
              <a:rPr lang="zh-TW" altLang="en-US" sz="2400" smtClean="0">
                <a:latin typeface="細明體" panose="02020509000000000000" pitchFamily="49" charset="-120"/>
                <a:ea typeface="細明體" panose="02020509000000000000" pitchFamily="49" charset="-120"/>
              </a:rPr>
              <a:t>。倘若期望輸出值是超出區間，那麼我們必須將期望輸出值予以正規化。</a:t>
            </a:r>
          </a:p>
          <a:p>
            <a:pPr algn="just" eaLnBrk="1" hangingPunct="1">
              <a:lnSpc>
                <a:spcPct val="90000"/>
              </a:lnSpc>
            </a:pPr>
            <a:r>
              <a:rPr lang="zh-TW" altLang="en-US" sz="2400" b="1" smtClean="0">
                <a:latin typeface="細明體" panose="02020509000000000000" pitchFamily="49" charset="-120"/>
                <a:ea typeface="細明體" panose="02020509000000000000" pitchFamily="49" charset="-120"/>
              </a:rPr>
              <a:t>函數逼近</a:t>
            </a:r>
            <a:r>
              <a:rPr lang="en-US" altLang="zh-TW" sz="2400" b="1" smtClean="0">
                <a:latin typeface="細明體" panose="02020509000000000000" pitchFamily="49" charset="-120"/>
                <a:ea typeface="細明體" panose="02020509000000000000" pitchFamily="49" charset="-120"/>
              </a:rPr>
              <a:t>: </a:t>
            </a:r>
            <a:r>
              <a:rPr lang="zh-TW" altLang="en-US" sz="2400" smtClean="0">
                <a:latin typeface="細明體" panose="02020509000000000000" pitchFamily="49" charset="-120"/>
                <a:ea typeface="細明體" panose="02020509000000000000" pitchFamily="49" charset="-120"/>
              </a:rPr>
              <a:t>透過                      的正規化處理，可以將期望輸出值轉換成位於區間</a:t>
            </a:r>
            <a:r>
              <a:rPr lang="en-US" altLang="zh-TW" sz="2400" b="1" smtClean="0">
                <a:latin typeface="細明體" panose="02020509000000000000" pitchFamily="49" charset="-120"/>
                <a:ea typeface="細明體" panose="02020509000000000000" pitchFamily="49" charset="-120"/>
              </a:rPr>
              <a:t>[0,1]</a:t>
            </a:r>
            <a:r>
              <a:rPr lang="en-US" altLang="zh-TW" sz="2400" smtClean="0">
                <a:latin typeface="細明體" panose="02020509000000000000" pitchFamily="49" charset="-120"/>
                <a:ea typeface="細明體" panose="02020509000000000000" pitchFamily="49" charset="-120"/>
              </a:rPr>
              <a:t> </a:t>
            </a:r>
            <a:r>
              <a:rPr lang="zh-TW" altLang="en-US" sz="2400" smtClean="0">
                <a:latin typeface="細明體" panose="02020509000000000000" pitchFamily="49" charset="-120"/>
                <a:ea typeface="細明體" panose="02020509000000000000" pitchFamily="49" charset="-120"/>
              </a:rPr>
              <a:t>；至於訓練好之網路輸出值則可透過的處理，將網路輸出值從區間轉換成原來資料區間。</a:t>
            </a:r>
          </a:p>
          <a:p>
            <a:pPr algn="just" eaLnBrk="1" hangingPunct="1">
              <a:lnSpc>
                <a:spcPct val="90000"/>
              </a:lnSpc>
            </a:pPr>
            <a:r>
              <a:rPr lang="zh-TW" altLang="en-US" sz="2400" b="1" smtClean="0">
                <a:latin typeface="細明體" panose="02020509000000000000" pitchFamily="49" charset="-120"/>
                <a:ea typeface="細明體" panose="02020509000000000000" pitchFamily="49" charset="-120"/>
              </a:rPr>
              <a:t>圖樣識別</a:t>
            </a:r>
            <a:r>
              <a:rPr lang="en-US" altLang="zh-TW" sz="2400" b="1" smtClean="0">
                <a:latin typeface="細明體" panose="02020509000000000000" pitchFamily="49" charset="-120"/>
                <a:ea typeface="細明體" panose="02020509000000000000" pitchFamily="49" charset="-120"/>
              </a:rPr>
              <a:t>:</a:t>
            </a:r>
            <a:r>
              <a:rPr lang="en-US" altLang="zh-TW" sz="2400" smtClean="0">
                <a:latin typeface="細明體" panose="02020509000000000000" pitchFamily="49" charset="-120"/>
                <a:ea typeface="細明體" panose="02020509000000000000" pitchFamily="49" charset="-120"/>
              </a:rPr>
              <a:t> </a:t>
            </a:r>
            <a:r>
              <a:rPr lang="zh-TW" altLang="en-US" sz="2400" smtClean="0">
                <a:latin typeface="細明體" panose="02020509000000000000" pitchFamily="49" charset="-120"/>
                <a:ea typeface="細明體" panose="02020509000000000000" pitchFamily="49" charset="-120"/>
              </a:rPr>
              <a:t>假設是分</a:t>
            </a:r>
            <a:r>
              <a:rPr lang="en-US" altLang="zh-TW" sz="2400" smtClean="0">
                <a:ea typeface="細明體" panose="02020509000000000000" pitchFamily="49" charset="-120"/>
              </a:rPr>
              <a:t>K</a:t>
            </a:r>
            <a:r>
              <a:rPr lang="zh-TW" altLang="en-US" sz="2400" smtClean="0">
                <a:latin typeface="細明體" panose="02020509000000000000" pitchFamily="49" charset="-120"/>
                <a:ea typeface="細明體" panose="02020509000000000000" pitchFamily="49" charset="-120"/>
              </a:rPr>
              <a:t>類的問題，如果只用一個輸出類神經元，那麼期望輸出值可以設定成             ；若是要用多個輸出類神經元，那麼可以用</a:t>
            </a:r>
            <a:r>
              <a:rPr lang="en-US" altLang="zh-TW" sz="2400" smtClean="0">
                <a:ea typeface="細明體" panose="02020509000000000000" pitchFamily="49" charset="-120"/>
              </a:rPr>
              <a:t>K</a:t>
            </a:r>
            <a:r>
              <a:rPr lang="zh-TW" altLang="en-US" sz="2400" smtClean="0">
                <a:latin typeface="細明體" panose="02020509000000000000" pitchFamily="49" charset="-120"/>
                <a:ea typeface="細明體" panose="02020509000000000000" pitchFamily="49" charset="-120"/>
              </a:rPr>
              <a:t>位元或     </a:t>
            </a:r>
          </a:p>
          <a:p>
            <a:pPr algn="just" eaLnBrk="1" hangingPunct="1">
              <a:lnSpc>
                <a:spcPct val="90000"/>
              </a:lnSpc>
              <a:buFontTx/>
              <a:buNone/>
            </a:pPr>
            <a:r>
              <a:rPr lang="zh-TW" altLang="en-US" sz="2400" smtClean="0">
                <a:latin typeface="細明體" panose="02020509000000000000" pitchFamily="49" charset="-120"/>
                <a:ea typeface="細明體" panose="02020509000000000000" pitchFamily="49" charset="-120"/>
              </a:rPr>
              <a:t>   位元來表示</a:t>
            </a:r>
            <a:r>
              <a:rPr lang="en-US" altLang="zh-TW" sz="2400" smtClean="0">
                <a:ea typeface="細明體" panose="02020509000000000000" pitchFamily="49" charset="-120"/>
              </a:rPr>
              <a:t>K</a:t>
            </a:r>
            <a:r>
              <a:rPr lang="zh-TW" altLang="en-US" sz="2400" smtClean="0">
                <a:latin typeface="細明體" panose="02020509000000000000" pitchFamily="49" charset="-120"/>
                <a:ea typeface="細明體" panose="02020509000000000000" pitchFamily="49" charset="-120"/>
              </a:rPr>
              <a:t>類。</a:t>
            </a:r>
            <a:r>
              <a:rPr lang="zh-TW" altLang="en-US" sz="2400" smtClean="0"/>
              <a:t> </a:t>
            </a:r>
          </a:p>
        </p:txBody>
      </p:sp>
      <p:sp>
        <p:nvSpPr>
          <p:cNvPr id="21508" name="Rectangle 5"/>
          <p:cNvSpPr>
            <a:spLocks noChangeArrowheads="1"/>
          </p:cNvSpPr>
          <p:nvPr/>
        </p:nvSpPr>
        <p:spPr bwMode="auto">
          <a:xfrm>
            <a:off x="44243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1509" name="Object 6"/>
          <p:cNvGraphicFramePr>
            <a:graphicFrameLocks noChangeAspect="1"/>
          </p:cNvGraphicFramePr>
          <p:nvPr/>
        </p:nvGraphicFramePr>
        <p:xfrm>
          <a:off x="3352800" y="3048000"/>
          <a:ext cx="3429000" cy="449263"/>
        </p:xfrm>
        <a:graphic>
          <a:graphicData uri="http://schemas.openxmlformats.org/presentationml/2006/ole">
            <mc:AlternateContent xmlns:mc="http://schemas.openxmlformats.org/markup-compatibility/2006">
              <mc:Choice xmlns:v="urn:schemas-microsoft-com:vml" Requires="v">
                <p:oleObj spid="_x0000_s21589" r:id="rId3" imgW="1739900" imgH="228600" progId="Equation.3">
                  <p:embed/>
                </p:oleObj>
              </mc:Choice>
              <mc:Fallback>
                <p:oleObj r:id="rId3" imgW="17399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048000"/>
                        <a:ext cx="34290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9"/>
          <p:cNvSpPr>
            <a:spLocks noChangeArrowheads="1"/>
          </p:cNvSpPr>
          <p:nvPr/>
        </p:nvSpPr>
        <p:spPr bwMode="auto">
          <a:xfrm>
            <a:off x="388143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1511" name="Object 8"/>
          <p:cNvGraphicFramePr>
            <a:graphicFrameLocks noChangeAspect="1"/>
          </p:cNvGraphicFramePr>
          <p:nvPr/>
        </p:nvGraphicFramePr>
        <p:xfrm>
          <a:off x="6049963" y="4749800"/>
          <a:ext cx="2151062" cy="368300"/>
        </p:xfrm>
        <a:graphic>
          <a:graphicData uri="http://schemas.openxmlformats.org/presentationml/2006/ole">
            <mc:AlternateContent xmlns:mc="http://schemas.openxmlformats.org/markup-compatibility/2006">
              <mc:Choice xmlns:v="urn:schemas-microsoft-com:vml" Requires="v">
                <p:oleObj spid="_x0000_s21590" name="Equation" r:id="rId5" imgW="1562100" imgH="266700" progId="Equation.DSMT4">
                  <p:embed/>
                </p:oleObj>
              </mc:Choice>
              <mc:Fallback>
                <p:oleObj name="Equation" r:id="rId5" imgW="1562100" imgH="266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9963" y="4749800"/>
                        <a:ext cx="2151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11"/>
          <p:cNvSpPr>
            <a:spLocks noChangeArrowheads="1"/>
          </p:cNvSpPr>
          <p:nvPr/>
        </p:nvSpPr>
        <p:spPr bwMode="auto">
          <a:xfrm>
            <a:off x="43005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1513" name="Object 10"/>
          <p:cNvGraphicFramePr>
            <a:graphicFrameLocks noChangeAspect="1"/>
          </p:cNvGraphicFramePr>
          <p:nvPr/>
        </p:nvGraphicFramePr>
        <p:xfrm>
          <a:off x="7772400" y="5105400"/>
          <a:ext cx="838200" cy="338138"/>
        </p:xfrm>
        <a:graphic>
          <a:graphicData uri="http://schemas.openxmlformats.org/presentationml/2006/ole">
            <mc:AlternateContent xmlns:mc="http://schemas.openxmlformats.org/markup-compatibility/2006">
              <mc:Choice xmlns:v="urn:schemas-microsoft-com:vml" Requires="v">
                <p:oleObj spid="_x0000_s21591" r:id="rId7" imgW="545626" imgH="215713" progId="Equation.3">
                  <p:embed/>
                </p:oleObj>
              </mc:Choice>
              <mc:Fallback>
                <p:oleObj r:id="rId7" imgW="545626" imgH="21571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51054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3.4	</a:t>
            </a:r>
            <a:r>
              <a:rPr lang="zh-TW" altLang="en-US" smtClean="0">
                <a:ea typeface="細明體" panose="02020509000000000000" pitchFamily="49" charset="-120"/>
              </a:rPr>
              <a:t>網路訓練須知</a:t>
            </a:r>
            <a:r>
              <a:rPr lang="zh-TW" altLang="en-US" smtClean="0"/>
              <a:t> </a:t>
            </a:r>
            <a:r>
              <a:rPr lang="en-US" altLang="zh-TW" smtClean="0"/>
              <a:t>(4)</a:t>
            </a:r>
          </a:p>
        </p:txBody>
      </p:sp>
      <p:sp>
        <p:nvSpPr>
          <p:cNvPr id="22531" name="Rectangle 3"/>
          <p:cNvSpPr>
            <a:spLocks noGrp="1" noChangeArrowheads="1"/>
          </p:cNvSpPr>
          <p:nvPr>
            <p:ph type="body" idx="1"/>
          </p:nvPr>
        </p:nvSpPr>
        <p:spPr/>
        <p:txBody>
          <a:bodyPr/>
          <a:lstStyle/>
          <a:p>
            <a:pPr algn="just" eaLnBrk="1" hangingPunct="1">
              <a:lnSpc>
                <a:spcPct val="90000"/>
              </a:lnSpc>
            </a:pPr>
            <a:r>
              <a:rPr lang="zh-TW" altLang="en-US" sz="2800" smtClean="0">
                <a:ea typeface="細明體" panose="02020509000000000000" pitchFamily="49" charset="-120"/>
              </a:rPr>
              <a:t>利用多層感知機來解決問題時，首先必須解決的問題是</a:t>
            </a:r>
            <a:r>
              <a:rPr lang="en-US" altLang="zh-TW" sz="2800" smtClean="0">
                <a:ea typeface="細明體" panose="02020509000000000000" pitchFamily="49" charset="-120"/>
              </a:rPr>
              <a:t>(1)</a:t>
            </a:r>
            <a:r>
              <a:rPr lang="zh-TW" altLang="en-US" sz="2800" smtClean="0">
                <a:ea typeface="細明體" panose="02020509000000000000" pitchFamily="49" charset="-120"/>
              </a:rPr>
              <a:t>該用幾層的架構</a:t>
            </a:r>
            <a:r>
              <a:rPr lang="en-US" altLang="zh-TW" sz="2800" smtClean="0">
                <a:ea typeface="細明體" panose="02020509000000000000" pitchFamily="49" charset="-120"/>
              </a:rPr>
              <a:t>?</a:t>
            </a:r>
            <a:r>
              <a:rPr lang="zh-TW" altLang="en-US" sz="2800" smtClean="0">
                <a:ea typeface="細明體" panose="02020509000000000000" pitchFamily="49" charset="-120"/>
              </a:rPr>
              <a:t>以及</a:t>
            </a:r>
            <a:r>
              <a:rPr lang="en-US" altLang="zh-TW" sz="2800" smtClean="0">
                <a:ea typeface="細明體" panose="02020509000000000000" pitchFamily="49" charset="-120"/>
              </a:rPr>
              <a:t>(2)</a:t>
            </a:r>
            <a:r>
              <a:rPr lang="zh-TW" altLang="en-US" sz="2800" smtClean="0">
                <a:ea typeface="細明體" panose="02020509000000000000" pitchFamily="49" charset="-120"/>
              </a:rPr>
              <a:t>每一層的類神經元的數目是多少</a:t>
            </a:r>
            <a:r>
              <a:rPr lang="en-US" altLang="zh-TW" sz="2800" smtClean="0">
                <a:ea typeface="細明體" panose="02020509000000000000" pitchFamily="49" charset="-120"/>
              </a:rPr>
              <a:t>? </a:t>
            </a:r>
          </a:p>
          <a:p>
            <a:pPr algn="just" eaLnBrk="1" hangingPunct="1">
              <a:lnSpc>
                <a:spcPct val="90000"/>
              </a:lnSpc>
            </a:pPr>
            <a:r>
              <a:rPr lang="zh-TW" altLang="en-US" sz="2800" smtClean="0">
                <a:ea typeface="細明體" panose="02020509000000000000" pitchFamily="49" charset="-120"/>
              </a:rPr>
              <a:t>理論上，感知機只需要兩層架構，再加上隱藏層上的類神經元夠多的話，此感知機的輸出便可逼近任意連續函數，亦即可以成為</a:t>
            </a:r>
            <a:r>
              <a:rPr lang="zh-TW" altLang="en-US" sz="2800" b="1" smtClean="0">
                <a:latin typeface="Arial" panose="020B0604020202020204" pitchFamily="34" charset="0"/>
                <a:ea typeface="細明體" panose="02020509000000000000" pitchFamily="49" charset="-120"/>
              </a:rPr>
              <a:t>“</a:t>
            </a:r>
            <a:r>
              <a:rPr lang="zh-TW" altLang="en-US" sz="2800" b="1" smtClean="0">
                <a:ea typeface="細明體" panose="02020509000000000000" pitchFamily="49" charset="-120"/>
              </a:rPr>
              <a:t>通用型逼近器</a:t>
            </a:r>
            <a:r>
              <a:rPr lang="en-US" altLang="zh-TW" sz="2800" b="1" smtClean="0">
                <a:ea typeface="細明體" panose="02020509000000000000" pitchFamily="49" charset="-120"/>
              </a:rPr>
              <a:t>(universal approximator)</a:t>
            </a:r>
            <a:r>
              <a:rPr lang="en-US" altLang="zh-TW" sz="2800" b="1" smtClean="0">
                <a:latin typeface="Arial" panose="020B0604020202020204" pitchFamily="34" charset="0"/>
                <a:ea typeface="細明體" panose="02020509000000000000" pitchFamily="49" charset="-120"/>
              </a:rPr>
              <a:t>”</a:t>
            </a:r>
            <a:r>
              <a:rPr lang="en-US" altLang="zh-TW" sz="2800" smtClean="0">
                <a:ea typeface="細明體" panose="02020509000000000000" pitchFamily="49" charset="-120"/>
              </a:rPr>
              <a:t> </a:t>
            </a:r>
            <a:r>
              <a:rPr lang="zh-TW" altLang="en-US" sz="2800" smtClean="0">
                <a:ea typeface="細明體" panose="02020509000000000000" pitchFamily="49" charset="-120"/>
              </a:rPr>
              <a:t>。</a:t>
            </a:r>
          </a:p>
          <a:p>
            <a:pPr algn="just" eaLnBrk="1" hangingPunct="1">
              <a:lnSpc>
                <a:spcPct val="90000"/>
              </a:lnSpc>
            </a:pPr>
            <a:r>
              <a:rPr lang="zh-TW" altLang="en-US" sz="2800" smtClean="0">
                <a:ea typeface="細明體" panose="02020509000000000000" pitchFamily="49" charset="-120"/>
              </a:rPr>
              <a:t>鍵結值向量的修正方式可以分為</a:t>
            </a:r>
            <a:r>
              <a:rPr lang="zh-TW" altLang="en-US" sz="2800" b="1" smtClean="0">
                <a:ea typeface="細明體" panose="02020509000000000000" pitchFamily="49" charset="-120"/>
              </a:rPr>
              <a:t>圖樣模式</a:t>
            </a:r>
            <a:r>
              <a:rPr lang="en-US" altLang="zh-TW" sz="2800" b="1" smtClean="0">
                <a:ea typeface="細明體" panose="02020509000000000000" pitchFamily="49" charset="-120"/>
              </a:rPr>
              <a:t>(pattern learning)</a:t>
            </a:r>
            <a:r>
              <a:rPr lang="zh-TW" altLang="en-US" sz="2800" smtClean="0">
                <a:ea typeface="細明體" panose="02020509000000000000" pitchFamily="49" charset="-120"/>
              </a:rPr>
              <a:t>與</a:t>
            </a:r>
            <a:r>
              <a:rPr lang="zh-TW" altLang="en-US" sz="2800" b="1" smtClean="0">
                <a:ea typeface="細明體" panose="02020509000000000000" pitchFamily="49" charset="-120"/>
              </a:rPr>
              <a:t>批次模式</a:t>
            </a:r>
            <a:r>
              <a:rPr lang="en-US" altLang="zh-TW" sz="2800" b="1" smtClean="0">
                <a:ea typeface="細明體" panose="02020509000000000000" pitchFamily="49" charset="-120"/>
              </a:rPr>
              <a:t>(batch learning)</a:t>
            </a:r>
            <a:r>
              <a:rPr lang="zh-TW" altLang="en-US" sz="2800" smtClean="0">
                <a:ea typeface="細明體" panose="02020509000000000000" pitchFamily="49" charset="-120"/>
              </a:rPr>
              <a:t>。</a:t>
            </a:r>
          </a:p>
          <a:p>
            <a:pPr algn="just" eaLnBrk="1" hangingPunct="1">
              <a:lnSpc>
                <a:spcPct val="90000"/>
              </a:lnSpc>
            </a:pPr>
            <a:r>
              <a:rPr lang="zh-TW" altLang="en-US" sz="2800" smtClean="0">
                <a:ea typeface="細明體" panose="02020509000000000000" pitchFamily="49" charset="-120"/>
              </a:rPr>
              <a:t>訓練資料</a:t>
            </a:r>
            <a:r>
              <a:rPr lang="en-US" altLang="zh-TW" sz="2800" smtClean="0">
                <a:ea typeface="細明體" panose="02020509000000000000" pitchFamily="49" charset="-120"/>
              </a:rPr>
              <a:t>(</a:t>
            </a:r>
            <a:r>
              <a:rPr lang="zh-TW" altLang="en-US" sz="2800" smtClean="0">
                <a:ea typeface="細明體" panose="02020509000000000000" pitchFamily="49" charset="-120"/>
              </a:rPr>
              <a:t>輸入向量</a:t>
            </a:r>
            <a:r>
              <a:rPr lang="en-US" altLang="zh-TW" sz="2800" smtClean="0">
                <a:ea typeface="細明體" panose="02020509000000000000" pitchFamily="49" charset="-120"/>
              </a:rPr>
              <a:t>)</a:t>
            </a:r>
            <a:r>
              <a:rPr lang="zh-TW" altLang="en-US" sz="2800" smtClean="0">
                <a:ea typeface="細明體" panose="02020509000000000000" pitchFamily="49" charset="-120"/>
              </a:rPr>
              <a:t>輸入網路的次序不同，也會造成不一樣的學習結果。</a:t>
            </a:r>
            <a:r>
              <a:rPr lang="zh-TW" altLang="en-US" sz="2000" smtClean="0"/>
              <a:t> </a:t>
            </a:r>
            <a:endParaRPr lang="zh-TW" altLang="en-US"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3.4	</a:t>
            </a:r>
            <a:r>
              <a:rPr lang="zh-TW" altLang="en-US" smtClean="0">
                <a:ea typeface="細明體" panose="02020509000000000000" pitchFamily="49" charset="-120"/>
              </a:rPr>
              <a:t>網路訓練須知</a:t>
            </a:r>
            <a:r>
              <a:rPr lang="zh-TW" altLang="en-US" smtClean="0"/>
              <a:t> </a:t>
            </a:r>
            <a:r>
              <a:rPr lang="en-US" altLang="zh-TW" smtClean="0"/>
              <a:t>(5)</a:t>
            </a:r>
          </a:p>
        </p:txBody>
      </p:sp>
      <p:sp>
        <p:nvSpPr>
          <p:cNvPr id="23555" name="Rectangle 3"/>
          <p:cNvSpPr>
            <a:spLocks noGrp="1" noChangeArrowheads="1"/>
          </p:cNvSpPr>
          <p:nvPr>
            <p:ph type="body" idx="1"/>
          </p:nvPr>
        </p:nvSpPr>
        <p:spPr/>
        <p:txBody>
          <a:bodyPr/>
          <a:lstStyle/>
          <a:p>
            <a:pPr eaLnBrk="1" hangingPunct="1">
              <a:lnSpc>
                <a:spcPct val="90000"/>
              </a:lnSpc>
            </a:pPr>
            <a:r>
              <a:rPr lang="zh-TW" altLang="en-US" sz="2400" smtClean="0">
                <a:ea typeface="細明體" panose="02020509000000000000" pitchFamily="49" charset="-120"/>
              </a:rPr>
              <a:t>倒傳遞演算法的學習過程應於何時終止呢？通常我們可以設定倒傳遞演算法的終止條件為：</a:t>
            </a:r>
          </a:p>
          <a:p>
            <a:pPr eaLnBrk="1" hangingPunct="1">
              <a:lnSpc>
                <a:spcPct val="90000"/>
              </a:lnSpc>
              <a:buFontTx/>
              <a:buNone/>
            </a:pPr>
            <a:r>
              <a:rPr lang="zh-TW" altLang="en-US" sz="2000" smtClean="0">
                <a:ea typeface="細明體" panose="02020509000000000000" pitchFamily="49" charset="-120"/>
              </a:rPr>
              <a:t>一、當鍵結值向量的梯度向量小於一事先給定之閥值時則予終止。 </a:t>
            </a:r>
          </a:p>
          <a:p>
            <a:pPr eaLnBrk="1" hangingPunct="1">
              <a:lnSpc>
                <a:spcPct val="90000"/>
              </a:lnSpc>
              <a:buFontTx/>
              <a:buNone/>
            </a:pPr>
            <a:endParaRPr lang="zh-TW" altLang="en-US" sz="2000" smtClean="0">
              <a:ea typeface="細明體" panose="02020509000000000000" pitchFamily="49" charset="-120"/>
            </a:endParaRPr>
          </a:p>
          <a:p>
            <a:pPr eaLnBrk="1" hangingPunct="1">
              <a:lnSpc>
                <a:spcPct val="90000"/>
              </a:lnSpc>
              <a:buFontTx/>
              <a:buNone/>
            </a:pPr>
            <a:r>
              <a:rPr lang="zh-TW" altLang="en-US" sz="2000" smtClean="0">
                <a:ea typeface="細明體" panose="02020509000000000000" pitchFamily="49" charset="-120"/>
              </a:rPr>
              <a:t>二、在學習循環裡的均方差值小於一事先給定之誤差容忍值時則予終止。 </a:t>
            </a:r>
          </a:p>
          <a:p>
            <a:pPr eaLnBrk="1" hangingPunct="1">
              <a:lnSpc>
                <a:spcPct val="90000"/>
              </a:lnSpc>
              <a:buFontTx/>
              <a:buNone/>
            </a:pPr>
            <a:endParaRPr lang="zh-TW" altLang="en-US" sz="2000" smtClean="0">
              <a:ea typeface="細明體" panose="02020509000000000000" pitchFamily="49" charset="-120"/>
            </a:endParaRPr>
          </a:p>
          <a:p>
            <a:pPr eaLnBrk="1" hangingPunct="1">
              <a:lnSpc>
                <a:spcPct val="90000"/>
              </a:lnSpc>
              <a:buFontTx/>
              <a:buNone/>
            </a:pPr>
            <a:r>
              <a:rPr lang="zh-TW" altLang="en-US" sz="2000" smtClean="0">
                <a:ea typeface="細明體" panose="02020509000000000000" pitchFamily="49" charset="-120"/>
              </a:rPr>
              <a:t>三、每當一個學習循環結束，則對網路進行測試，以瞭解其推廣能力是否達到所要求的目標，若其推廣能力達到目標則予終止。</a:t>
            </a:r>
          </a:p>
          <a:p>
            <a:pPr eaLnBrk="1" hangingPunct="1">
              <a:lnSpc>
                <a:spcPct val="90000"/>
              </a:lnSpc>
              <a:buFontTx/>
              <a:buNone/>
            </a:pPr>
            <a:r>
              <a:rPr lang="zh-TW" altLang="en-US" sz="2000" smtClean="0">
                <a:ea typeface="細明體" panose="02020509000000000000" pitchFamily="49" charset="-120"/>
              </a:rPr>
              <a:t> </a:t>
            </a:r>
          </a:p>
          <a:p>
            <a:pPr eaLnBrk="1" hangingPunct="1">
              <a:lnSpc>
                <a:spcPct val="90000"/>
              </a:lnSpc>
              <a:buFontTx/>
              <a:buNone/>
            </a:pPr>
            <a:r>
              <a:rPr lang="zh-TW" altLang="en-US" sz="2000" smtClean="0">
                <a:ea typeface="細明體" panose="02020509000000000000" pitchFamily="49" charset="-120"/>
              </a:rPr>
              <a:t>四、我們也可以結合上述各種方式，當網路的學習達到其中一種的要求則予終止。或是當學習循環的次數達到一最大值時終止，以避免鍵結值向量趨於振盪無法收斂以至於無法停止學習過程。</a:t>
            </a:r>
            <a:r>
              <a:rPr lang="zh-TW" altLang="en-US" sz="200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3.4	</a:t>
            </a:r>
            <a:r>
              <a:rPr lang="zh-TW" altLang="en-US" smtClean="0">
                <a:ea typeface="細明體" panose="02020509000000000000" pitchFamily="49" charset="-120"/>
              </a:rPr>
              <a:t>網路訓練須知</a:t>
            </a:r>
            <a:r>
              <a:rPr lang="zh-TW" altLang="en-US" smtClean="0"/>
              <a:t> </a:t>
            </a:r>
            <a:r>
              <a:rPr lang="en-US" altLang="zh-TW" smtClean="0"/>
              <a:t>(6)</a:t>
            </a:r>
          </a:p>
        </p:txBody>
      </p:sp>
      <p:sp>
        <p:nvSpPr>
          <p:cNvPr id="24579" name="Rectangle 3"/>
          <p:cNvSpPr>
            <a:spLocks noGrp="1" noChangeArrowheads="1"/>
          </p:cNvSpPr>
          <p:nvPr>
            <p:ph type="body" idx="1"/>
          </p:nvPr>
        </p:nvSpPr>
        <p:spPr/>
        <p:txBody>
          <a:bodyPr/>
          <a:lstStyle/>
          <a:p>
            <a:pPr eaLnBrk="1" hangingPunct="1"/>
            <a:r>
              <a:rPr lang="zh-TW" altLang="en-US" sz="2000" smtClean="0">
                <a:ea typeface="細明體" panose="02020509000000000000" pitchFamily="49" charset="-120"/>
              </a:rPr>
              <a:t>倒傳遞演算法的第一步是設定網路的初始值，一個</a:t>
            </a:r>
            <a:r>
              <a:rPr lang="zh-TW" altLang="en-US" sz="2000" b="1" smtClean="0">
                <a:ea typeface="細明體" panose="02020509000000000000" pitchFamily="49" charset="-120"/>
              </a:rPr>
              <a:t>好的初始值</a:t>
            </a:r>
            <a:r>
              <a:rPr lang="zh-TW" altLang="en-US" sz="2000" smtClean="0">
                <a:ea typeface="細明體" panose="02020509000000000000" pitchFamily="49" charset="-120"/>
              </a:rPr>
              <a:t>設定對網路的設計是很有幫助的。</a:t>
            </a:r>
            <a:r>
              <a:rPr lang="zh-TW" altLang="en-US" sz="2000" smtClean="0"/>
              <a:t> </a:t>
            </a:r>
            <a:endParaRPr lang="zh-TW" altLang="en-US" sz="2000" smtClean="0">
              <a:ea typeface="細明體" panose="02020509000000000000" pitchFamily="49" charset="-120"/>
            </a:endParaRPr>
          </a:p>
          <a:p>
            <a:pPr eaLnBrk="1" hangingPunct="1"/>
            <a:r>
              <a:rPr lang="zh-TW" altLang="en-US" sz="2000" smtClean="0">
                <a:ea typeface="細明體" panose="02020509000000000000" pitchFamily="49" charset="-120"/>
              </a:rPr>
              <a:t>假若我們不知道訓練資料的資訊時，一個典型的作法就是將網路的參數以隨機的方式設定在一個均勻分佈的小範圍中。</a:t>
            </a:r>
            <a:r>
              <a:rPr lang="zh-TW" altLang="en-US" sz="2000" smtClean="0"/>
              <a:t> </a:t>
            </a:r>
          </a:p>
        </p:txBody>
      </p:sp>
      <p:pic>
        <p:nvPicPr>
          <p:cNvPr id="24580" name="Picture 4" descr="E:\教材\類神經網路\FIG3\F3-3.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05200"/>
            <a:ext cx="3749675"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1600200" y="617220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3.3</a:t>
            </a:r>
            <a:r>
              <a:rPr lang="zh-TW" altLang="en-US" sz="2400">
                <a:ea typeface="細明體" panose="02020509000000000000" pitchFamily="49" charset="-120"/>
              </a:rPr>
              <a:t>：倒傳遞演算法網路的初始值設定。</a:t>
            </a:r>
            <a:r>
              <a:rPr lang="zh-TW" altLang="en-US" sz="240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TW" altLang="en-US" smtClean="0">
                <a:latin typeface="細明體" panose="02020509000000000000" pitchFamily="49" charset="-120"/>
                <a:ea typeface="細明體" panose="02020509000000000000" pitchFamily="49" charset="-120"/>
              </a:rPr>
              <a:t>倒傳遞演算法總結</a:t>
            </a:r>
            <a:r>
              <a:rPr lang="zh-TW" altLang="en-US" smtClean="0"/>
              <a:t> </a:t>
            </a:r>
          </a:p>
        </p:txBody>
      </p:sp>
      <p:sp>
        <p:nvSpPr>
          <p:cNvPr id="70659" name="Rectangle 3"/>
          <p:cNvSpPr>
            <a:spLocks noGrp="1" noChangeArrowheads="1"/>
          </p:cNvSpPr>
          <p:nvPr>
            <p:ph type="body" idx="1"/>
          </p:nvPr>
        </p:nvSpPr>
        <p:spPr/>
        <p:txBody>
          <a:bodyPr/>
          <a:lstStyle/>
          <a:p>
            <a:pPr eaLnBrk="1" hangingPunct="1"/>
            <a:r>
              <a:rPr lang="zh-TW" altLang="en-US" b="1" dirty="0" smtClean="0">
                <a:latin typeface="細明體" panose="02020509000000000000" pitchFamily="49" charset="-120"/>
                <a:ea typeface="細明體" panose="02020509000000000000" pitchFamily="49" charset="-120"/>
              </a:rPr>
              <a:t>步驟一</a:t>
            </a:r>
            <a:r>
              <a:rPr lang="zh-TW" altLang="en-US" dirty="0" smtClean="0">
                <a:latin typeface="細明體" panose="02020509000000000000" pitchFamily="49" charset="-120"/>
                <a:ea typeface="細明體" panose="02020509000000000000" pitchFamily="49" charset="-120"/>
              </a:rPr>
              <a:t>：</a:t>
            </a:r>
            <a:r>
              <a:rPr lang="zh-TW" altLang="en-US" b="1" dirty="0" smtClean="0">
                <a:latin typeface="細明體" panose="02020509000000000000" pitchFamily="49" charset="-120"/>
                <a:ea typeface="細明體" panose="02020509000000000000" pitchFamily="49" charset="-120"/>
              </a:rPr>
              <a:t>決定網路架構</a:t>
            </a:r>
            <a:r>
              <a:rPr lang="zh-TW" altLang="en-US" dirty="0" smtClean="0"/>
              <a:t> </a:t>
            </a:r>
          </a:p>
          <a:p>
            <a:pPr eaLnBrk="1" hangingPunct="1"/>
            <a:r>
              <a:rPr lang="zh-TW" altLang="en-US" b="1" dirty="0" smtClean="0">
                <a:latin typeface="細明體" panose="02020509000000000000" pitchFamily="49" charset="-120"/>
                <a:ea typeface="細明體" panose="02020509000000000000" pitchFamily="49" charset="-120"/>
              </a:rPr>
              <a:t>步驟二</a:t>
            </a:r>
            <a:r>
              <a:rPr lang="zh-TW" altLang="en-US" dirty="0" smtClean="0">
                <a:latin typeface="細明體" panose="02020509000000000000" pitchFamily="49" charset="-120"/>
                <a:ea typeface="細明體" panose="02020509000000000000" pitchFamily="49" charset="-120"/>
              </a:rPr>
              <a:t>：</a:t>
            </a:r>
            <a:r>
              <a:rPr lang="zh-TW" altLang="en-US" b="1" dirty="0" smtClean="0">
                <a:latin typeface="細明體" panose="02020509000000000000" pitchFamily="49" charset="-120"/>
                <a:ea typeface="細明體" panose="02020509000000000000" pitchFamily="49" charset="-120"/>
              </a:rPr>
              <a:t>初始化</a:t>
            </a:r>
            <a:r>
              <a:rPr lang="zh-TW" altLang="en-US" dirty="0" smtClean="0"/>
              <a:t> </a:t>
            </a:r>
          </a:p>
          <a:p>
            <a:pPr eaLnBrk="1" hangingPunct="1"/>
            <a:r>
              <a:rPr lang="zh-TW" altLang="en-US" b="1" dirty="0" smtClean="0">
                <a:latin typeface="細明體" panose="02020509000000000000" pitchFamily="49" charset="-120"/>
                <a:ea typeface="細明體" panose="02020509000000000000" pitchFamily="49" charset="-120"/>
              </a:rPr>
              <a:t>步驟三</a:t>
            </a:r>
            <a:r>
              <a:rPr lang="zh-TW" altLang="en-US" dirty="0" smtClean="0">
                <a:latin typeface="細明體" panose="02020509000000000000" pitchFamily="49" charset="-120"/>
                <a:ea typeface="細明體" panose="02020509000000000000" pitchFamily="49" charset="-120"/>
              </a:rPr>
              <a:t>：</a:t>
            </a:r>
            <a:r>
              <a:rPr lang="zh-TW" altLang="en-US" b="1" dirty="0" smtClean="0">
                <a:latin typeface="細明體" panose="02020509000000000000" pitchFamily="49" charset="-120"/>
                <a:ea typeface="細明體" panose="02020509000000000000" pitchFamily="49" charset="-120"/>
              </a:rPr>
              <a:t>前饋階段</a:t>
            </a:r>
            <a:r>
              <a:rPr lang="zh-TW" altLang="en-US" dirty="0" smtClean="0"/>
              <a:t> </a:t>
            </a:r>
          </a:p>
          <a:p>
            <a:pPr eaLnBrk="1" hangingPunct="1"/>
            <a:r>
              <a:rPr lang="zh-TW" altLang="en-US" b="1" dirty="0" smtClean="0">
                <a:latin typeface="細明體" panose="02020509000000000000" pitchFamily="49" charset="-120"/>
                <a:ea typeface="細明體" panose="02020509000000000000" pitchFamily="49" charset="-120"/>
              </a:rPr>
              <a:t>步驟四</a:t>
            </a:r>
            <a:r>
              <a:rPr lang="zh-TW" altLang="en-US" dirty="0" smtClean="0">
                <a:latin typeface="細明體" panose="02020509000000000000" pitchFamily="49" charset="-120"/>
                <a:ea typeface="細明體" panose="02020509000000000000" pitchFamily="49" charset="-120"/>
              </a:rPr>
              <a:t>：</a:t>
            </a:r>
            <a:r>
              <a:rPr lang="zh-TW" altLang="en-US" b="1" dirty="0" smtClean="0">
                <a:latin typeface="細明體" panose="02020509000000000000" pitchFamily="49" charset="-120"/>
                <a:ea typeface="細明體" panose="02020509000000000000" pitchFamily="49" charset="-120"/>
              </a:rPr>
              <a:t>倒傳遞階段</a:t>
            </a:r>
            <a:r>
              <a:rPr lang="zh-TW" altLang="en-US" dirty="0" smtClean="0"/>
              <a:t> </a:t>
            </a:r>
          </a:p>
          <a:p>
            <a:pPr eaLnBrk="1" hangingPunct="1"/>
            <a:r>
              <a:rPr lang="zh-TW" altLang="en-US" b="1" dirty="0" smtClean="0">
                <a:latin typeface="細明體" panose="02020509000000000000" pitchFamily="49" charset="-120"/>
                <a:ea typeface="細明體" panose="02020509000000000000" pitchFamily="49" charset="-120"/>
              </a:rPr>
              <a:t>步驟五</a:t>
            </a:r>
            <a:r>
              <a:rPr lang="zh-TW" altLang="en-US" dirty="0" smtClean="0">
                <a:latin typeface="細明體" panose="02020509000000000000" pitchFamily="49" charset="-120"/>
                <a:ea typeface="細明體" panose="02020509000000000000" pitchFamily="49" charset="-120"/>
              </a:rPr>
              <a:t>：</a:t>
            </a:r>
            <a:r>
              <a:rPr lang="zh-TW" altLang="en-US" b="1" dirty="0" smtClean="0">
                <a:latin typeface="細明體" panose="02020509000000000000" pitchFamily="49" charset="-120"/>
                <a:ea typeface="細明體" panose="02020509000000000000" pitchFamily="49" charset="-120"/>
              </a:rPr>
              <a:t>調整鍵結值向量</a:t>
            </a:r>
            <a:r>
              <a:rPr lang="zh-TW" altLang="en-US" dirty="0" smtClean="0"/>
              <a:t> </a:t>
            </a:r>
          </a:p>
          <a:p>
            <a:pPr eaLnBrk="1" hangingPunct="1"/>
            <a:r>
              <a:rPr lang="zh-TW" altLang="en-US" b="1" dirty="0" smtClean="0">
                <a:latin typeface="細明體" panose="02020509000000000000" pitchFamily="49" charset="-120"/>
                <a:ea typeface="細明體" panose="02020509000000000000" pitchFamily="49" charset="-120"/>
              </a:rPr>
              <a:t>步驟六</a:t>
            </a:r>
            <a:r>
              <a:rPr lang="zh-TW" altLang="en-US" dirty="0" smtClean="0">
                <a:latin typeface="細明體" panose="02020509000000000000" pitchFamily="49" charset="-120"/>
                <a:ea typeface="細明體" panose="02020509000000000000" pitchFamily="49" charset="-120"/>
              </a:rPr>
              <a:t>：</a:t>
            </a:r>
            <a:r>
              <a:rPr lang="zh-TW" altLang="en-US" b="1" dirty="0" smtClean="0">
                <a:latin typeface="細明體" panose="02020509000000000000" pitchFamily="49" charset="-120"/>
                <a:ea typeface="細明體" panose="02020509000000000000" pitchFamily="49" charset="-120"/>
              </a:rPr>
              <a:t>收斂條件測試</a:t>
            </a:r>
            <a:r>
              <a:rPr lang="zh-TW" altLang="en-US" dirty="0" smtClean="0"/>
              <a:t> </a:t>
            </a:r>
          </a:p>
        </p:txBody>
      </p:sp>
      <p:pic>
        <p:nvPicPr>
          <p:cNvPr id="15" name="圖片 14"/>
          <p:cNvPicPr>
            <a:picLocks noChangeAspect="1"/>
          </p:cNvPicPr>
          <p:nvPr/>
        </p:nvPicPr>
        <p:blipFill>
          <a:blip r:embed="rId3"/>
          <a:stretch>
            <a:fillRect/>
          </a:stretch>
        </p:blipFill>
        <p:spPr>
          <a:xfrm>
            <a:off x="5916597" y="1484784"/>
            <a:ext cx="2743200" cy="1971675"/>
          </a:xfrm>
          <a:prstGeom prst="rect">
            <a:avLst/>
          </a:prstGeom>
        </p:spPr>
      </p:pic>
      <p:pic>
        <p:nvPicPr>
          <p:cNvPr id="24" name="圖片 23"/>
          <p:cNvPicPr>
            <a:picLocks noChangeAspect="1"/>
          </p:cNvPicPr>
          <p:nvPr/>
        </p:nvPicPr>
        <p:blipFill>
          <a:blip r:embed="rId4"/>
          <a:stretch>
            <a:fillRect/>
          </a:stretch>
        </p:blipFill>
        <p:spPr>
          <a:xfrm>
            <a:off x="5976474" y="4065607"/>
            <a:ext cx="2686050" cy="1990725"/>
          </a:xfrm>
          <a:prstGeom prst="rect">
            <a:avLst/>
          </a:prstGeom>
        </p:spPr>
      </p:pic>
      <p:graphicFrame>
        <p:nvGraphicFramePr>
          <p:cNvPr id="27" name="Object 4"/>
          <p:cNvGraphicFramePr>
            <a:graphicFrameLocks noChangeAspect="1"/>
          </p:cNvGraphicFramePr>
          <p:nvPr>
            <p:extLst>
              <p:ext uri="{D42A27DB-BD31-4B8C-83A1-F6EECF244321}">
                <p14:modId xmlns:p14="http://schemas.microsoft.com/office/powerpoint/2010/main" val="3773333079"/>
              </p:ext>
            </p:extLst>
          </p:nvPr>
        </p:nvGraphicFramePr>
        <p:xfrm>
          <a:off x="5724525" y="3549650"/>
          <a:ext cx="1435100" cy="385763"/>
        </p:xfrm>
        <a:graphic>
          <a:graphicData uri="http://schemas.openxmlformats.org/presentationml/2006/ole">
            <mc:AlternateContent xmlns:mc="http://schemas.openxmlformats.org/markup-compatibility/2006">
              <mc:Choice xmlns:v="urn:schemas-microsoft-com:vml" Requires="v">
                <p:oleObj spid="_x0000_s109589" name="方程式" r:id="rId5" imgW="2362200" imgH="635000" progId="Equation.3">
                  <p:embed/>
                </p:oleObj>
              </mc:Choice>
              <mc:Fallback>
                <p:oleObj name="方程式" r:id="rId5" imgW="2362200" imgH="635000" progId="Equation.3">
                  <p:embed/>
                  <p:pic>
                    <p:nvPicPr>
                      <p:cNvPr id="122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549650"/>
                        <a:ext cx="1435100" cy="385763"/>
                      </a:xfrm>
                      <a:prstGeom prst="rect">
                        <a:avLst/>
                      </a:prstGeom>
                      <a:noFill/>
                      <a:ln>
                        <a:noFill/>
                      </a:ln>
                      <a:effectLst/>
                      <a:extLst/>
                    </p:spPr>
                  </p:pic>
                </p:oleObj>
              </mc:Fallback>
            </mc:AlternateContent>
          </a:graphicData>
        </a:graphic>
      </p:graphicFrame>
      <p:graphicFrame>
        <p:nvGraphicFramePr>
          <p:cNvPr id="28" name="Object 5"/>
          <p:cNvGraphicFramePr>
            <a:graphicFrameLocks noChangeAspect="1"/>
          </p:cNvGraphicFramePr>
          <p:nvPr>
            <p:extLst>
              <p:ext uri="{D42A27DB-BD31-4B8C-83A1-F6EECF244321}">
                <p14:modId xmlns:p14="http://schemas.microsoft.com/office/powerpoint/2010/main" val="4234975304"/>
              </p:ext>
            </p:extLst>
          </p:nvPr>
        </p:nvGraphicFramePr>
        <p:xfrm>
          <a:off x="7245350" y="3609975"/>
          <a:ext cx="1223963" cy="236538"/>
        </p:xfrm>
        <a:graphic>
          <a:graphicData uri="http://schemas.openxmlformats.org/presentationml/2006/ole">
            <mc:AlternateContent xmlns:mc="http://schemas.openxmlformats.org/markup-compatibility/2006">
              <mc:Choice xmlns:v="urn:schemas-microsoft-com:vml" Requires="v">
                <p:oleObj spid="_x0000_s109590" name="方程式" r:id="rId7" imgW="1905000" imgH="368300" progId="Equation.3">
                  <p:embed/>
                </p:oleObj>
              </mc:Choice>
              <mc:Fallback>
                <p:oleObj name="方程式" r:id="rId7" imgW="1905000" imgH="368300" progId="Equation.3">
                  <p:embed/>
                  <p:pic>
                    <p:nvPicPr>
                      <p:cNvPr id="1229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5350" y="3609975"/>
                        <a:ext cx="1223963" cy="236538"/>
                      </a:xfrm>
                      <a:prstGeom prst="rect">
                        <a:avLst/>
                      </a:prstGeom>
                      <a:noFill/>
                      <a:ln>
                        <a:noFill/>
                      </a:ln>
                      <a:effectLst/>
                      <a:extLst/>
                    </p:spPr>
                  </p:pic>
                </p:oleObj>
              </mc:Fallback>
            </mc:AlternateContent>
          </a:graphicData>
        </a:graphic>
      </p:graphicFrame>
      <p:graphicFrame>
        <p:nvGraphicFramePr>
          <p:cNvPr id="29" name="Object 7"/>
          <p:cNvGraphicFramePr>
            <a:graphicFrameLocks noChangeAspect="1"/>
          </p:cNvGraphicFramePr>
          <p:nvPr>
            <p:extLst>
              <p:ext uri="{D42A27DB-BD31-4B8C-83A1-F6EECF244321}">
                <p14:modId xmlns:p14="http://schemas.microsoft.com/office/powerpoint/2010/main" val="2156390058"/>
              </p:ext>
            </p:extLst>
          </p:nvPr>
        </p:nvGraphicFramePr>
        <p:xfrm>
          <a:off x="4572000" y="6248924"/>
          <a:ext cx="4503323" cy="393700"/>
        </p:xfrm>
        <a:graphic>
          <a:graphicData uri="http://schemas.openxmlformats.org/presentationml/2006/ole">
            <mc:AlternateContent xmlns:mc="http://schemas.openxmlformats.org/markup-compatibility/2006">
              <mc:Choice xmlns:v="urn:schemas-microsoft-com:vml" Requires="v">
                <p:oleObj spid="_x0000_s109591" name="方程式" r:id="rId9" imgW="3924000" imgH="342720" progId="Equation.3">
                  <p:embed/>
                </p:oleObj>
              </mc:Choice>
              <mc:Fallback>
                <p:oleObj name="方程式" r:id="rId9" imgW="3924000" imgH="342720" progId="Equation.3">
                  <p:embed/>
                  <p:pic>
                    <p:nvPicPr>
                      <p:cNvPr id="18439" name="Object 7"/>
                      <p:cNvPicPr>
                        <a:picLocks noChangeAspect="1" noChangeArrowheads="1"/>
                      </p:cNvPicPr>
                      <p:nvPr/>
                    </p:nvPicPr>
                    <p:blipFill>
                      <a:blip r:embed="rId10"/>
                      <a:srcRect/>
                      <a:stretch>
                        <a:fillRect/>
                      </a:stretch>
                    </p:blipFill>
                    <p:spPr bwMode="auto">
                      <a:xfrm>
                        <a:off x="4572000" y="6248924"/>
                        <a:ext cx="4503323" cy="3937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0659">
                                            <p:txEl>
                                              <p:pRg st="3" end="3"/>
                                            </p:txEl>
                                          </p:spTgt>
                                        </p:tgtEl>
                                        <p:attrNameLst>
                                          <p:attrName>style.visibility</p:attrName>
                                        </p:attrNameLst>
                                      </p:cBhvr>
                                      <p:to>
                                        <p:strVal val="visible"/>
                                      </p:to>
                                    </p:set>
                                    <p:anim calcmode="lin" valueType="num">
                                      <p:cBhvr additive="base">
                                        <p:cTn id="39"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0659">
                                            <p:txEl>
                                              <p:pRg st="4" end="4"/>
                                            </p:txEl>
                                          </p:spTgt>
                                        </p:tgtEl>
                                        <p:attrNameLst>
                                          <p:attrName>style.visibility</p:attrName>
                                        </p:attrNameLst>
                                      </p:cBhvr>
                                      <p:to>
                                        <p:strVal val="visible"/>
                                      </p:to>
                                    </p:set>
                                    <p:anim calcmode="lin" valueType="num">
                                      <p:cBhvr additive="base">
                                        <p:cTn id="55"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0659">
                                            <p:txEl>
                                              <p:pRg st="5" end="5"/>
                                            </p:txEl>
                                          </p:spTgt>
                                        </p:tgtEl>
                                        <p:attrNameLst>
                                          <p:attrName>style.visibility</p:attrName>
                                        </p:attrNameLst>
                                      </p:cBhvr>
                                      <p:to>
                                        <p:strVal val="visible"/>
                                      </p:to>
                                    </p:set>
                                    <p:anim calcmode="lin" valueType="num">
                                      <p:cBhvr additive="base">
                                        <p:cTn id="6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3.1</a:t>
            </a:r>
            <a:r>
              <a:rPr lang="zh-TW" altLang="en-US" smtClean="0">
                <a:ea typeface="細明體" panose="02020509000000000000" pitchFamily="49" charset="-120"/>
              </a:rPr>
              <a:t>：</a:t>
            </a:r>
            <a:r>
              <a:rPr lang="en-US" altLang="zh-TW" smtClean="0">
                <a:ea typeface="細明體" panose="02020509000000000000" pitchFamily="49" charset="-120"/>
              </a:rPr>
              <a:t>XOR </a:t>
            </a:r>
            <a:r>
              <a:rPr lang="zh-TW" altLang="en-US" smtClean="0">
                <a:ea typeface="細明體" panose="02020509000000000000" pitchFamily="49" charset="-120"/>
              </a:rPr>
              <a:t>問題 </a:t>
            </a:r>
            <a:r>
              <a:rPr lang="en-US" altLang="zh-TW" smtClean="0"/>
              <a:t>(1)</a:t>
            </a:r>
          </a:p>
        </p:txBody>
      </p:sp>
      <p:sp>
        <p:nvSpPr>
          <p:cNvPr id="26627" name="Rectangle 3"/>
          <p:cNvSpPr>
            <a:spLocks noGrp="1" noChangeArrowheads="1"/>
          </p:cNvSpPr>
          <p:nvPr>
            <p:ph type="body" idx="1"/>
          </p:nvPr>
        </p:nvSpPr>
        <p:spPr>
          <a:xfrm>
            <a:off x="685800" y="990600"/>
            <a:ext cx="7772400" cy="4114800"/>
          </a:xfrm>
        </p:spPr>
        <p:txBody>
          <a:bodyPr/>
          <a:lstStyle/>
          <a:p>
            <a:pPr algn="just" eaLnBrk="1" hangingPunct="1"/>
            <a:r>
              <a:rPr lang="zh-TW" altLang="en-US" sz="2400" smtClean="0">
                <a:ea typeface="細明體" panose="02020509000000000000" pitchFamily="49" charset="-120"/>
              </a:rPr>
              <a:t>一個典型的「非線性可分割」的例子。</a:t>
            </a:r>
            <a:r>
              <a:rPr lang="zh-TW" altLang="en-US" sz="2400" smtClean="0"/>
              <a:t> </a:t>
            </a:r>
          </a:p>
          <a:p>
            <a:pPr algn="just" eaLnBrk="1" hangingPunct="1"/>
            <a:r>
              <a:rPr lang="zh-TW" altLang="en-US" sz="2400" smtClean="0">
                <a:ea typeface="細明體" panose="02020509000000000000" pitchFamily="49" charset="-120"/>
              </a:rPr>
              <a:t>「</a:t>
            </a:r>
            <a:r>
              <a:rPr lang="en-US" altLang="zh-TW" sz="2400" smtClean="0">
                <a:ea typeface="細明體" panose="02020509000000000000" pitchFamily="49" charset="-120"/>
              </a:rPr>
              <a:t>XOR </a:t>
            </a:r>
            <a:r>
              <a:rPr lang="zh-TW" altLang="en-US" sz="2400" smtClean="0">
                <a:ea typeface="細明體" panose="02020509000000000000" pitchFamily="49" charset="-120"/>
              </a:rPr>
              <a:t>問題」是無法用一個感知機來解決的。</a:t>
            </a:r>
          </a:p>
          <a:p>
            <a:pPr algn="just" eaLnBrk="1" hangingPunct="1"/>
            <a:r>
              <a:rPr lang="zh-TW" altLang="en-US" sz="2400" smtClean="0">
                <a:ea typeface="細明體" panose="02020509000000000000" pitchFamily="49" charset="-120"/>
              </a:rPr>
              <a:t>看看圖</a:t>
            </a:r>
            <a:r>
              <a:rPr lang="en-US" altLang="zh-TW" sz="2400" smtClean="0">
                <a:ea typeface="細明體" panose="02020509000000000000" pitchFamily="49" charset="-120"/>
              </a:rPr>
              <a:t>3.5</a:t>
            </a:r>
            <a:r>
              <a:rPr lang="zh-TW" altLang="en-US" sz="2400" smtClean="0">
                <a:ea typeface="細明體" panose="02020509000000000000" pitchFamily="49" charset="-120"/>
              </a:rPr>
              <a:t>的雙層網路架構是否能夠解決「</a:t>
            </a:r>
            <a:r>
              <a:rPr lang="en-US" altLang="zh-TW" sz="2400" smtClean="0">
                <a:ea typeface="細明體" panose="02020509000000000000" pitchFamily="49" charset="-120"/>
              </a:rPr>
              <a:t>XOR </a:t>
            </a:r>
            <a:r>
              <a:rPr lang="zh-TW" altLang="en-US" sz="2400" smtClean="0">
                <a:ea typeface="細明體" panose="02020509000000000000" pitchFamily="49" charset="-120"/>
              </a:rPr>
              <a:t>問題」</a:t>
            </a:r>
            <a:r>
              <a:rPr lang="en-US" altLang="zh-TW" sz="2400" smtClean="0">
                <a:ea typeface="細明體" panose="02020509000000000000" pitchFamily="49" charset="-120"/>
              </a:rPr>
              <a:t>? </a:t>
            </a:r>
            <a:r>
              <a:rPr lang="en-US" altLang="zh-TW" sz="2400" smtClean="0"/>
              <a:t> </a:t>
            </a:r>
          </a:p>
          <a:p>
            <a:pPr algn="just" eaLnBrk="1" hangingPunct="1"/>
            <a:r>
              <a:rPr lang="zh-TW" altLang="en-US" sz="2400" smtClean="0">
                <a:ea typeface="細明體" panose="02020509000000000000" pitchFamily="49" charset="-120"/>
              </a:rPr>
              <a:t>當第三個類神經元的輸出大於或等於</a:t>
            </a:r>
            <a:r>
              <a:rPr lang="en-US" altLang="zh-TW" sz="2400" smtClean="0">
                <a:ea typeface="細明體" panose="02020509000000000000" pitchFamily="49" charset="-120"/>
              </a:rPr>
              <a:t>0.5</a:t>
            </a:r>
            <a:r>
              <a:rPr lang="zh-TW" altLang="en-US" sz="2400" smtClean="0">
                <a:ea typeface="細明體" panose="02020509000000000000" pitchFamily="49" charset="-120"/>
              </a:rPr>
              <a:t>時</a:t>
            </a:r>
            <a:r>
              <a:rPr lang="en-US" altLang="zh-TW" sz="2400" smtClean="0">
                <a:ea typeface="細明體" panose="02020509000000000000" pitchFamily="49" charset="-120"/>
              </a:rPr>
              <a:t>()</a:t>
            </a:r>
            <a:r>
              <a:rPr lang="zh-TW" altLang="en-US" sz="2400" smtClean="0">
                <a:ea typeface="細明體" panose="02020509000000000000" pitchFamily="49" charset="-120"/>
              </a:rPr>
              <a:t>，我們將輸入向量歸成</a:t>
            </a:r>
            <a:r>
              <a:rPr lang="zh-TW" altLang="en-US" sz="2400" smtClean="0">
                <a:cs typeface="Arial" panose="020B0604020202020204" pitchFamily="34" charset="0"/>
              </a:rPr>
              <a:t>“</a:t>
            </a:r>
            <a:r>
              <a:rPr lang="zh-TW" altLang="en-US" sz="2400" smtClean="0">
                <a:ea typeface="細明體" panose="02020509000000000000" pitchFamily="49" charset="-120"/>
                <a:sym typeface="Symbol" panose="05050102010706020507" pitchFamily="18" charset="2"/>
              </a:rPr>
              <a:t></a:t>
            </a:r>
            <a:r>
              <a:rPr lang="zh-TW" altLang="en-US" sz="2400" smtClean="0">
                <a:cs typeface="Arial" panose="020B0604020202020204" pitchFamily="34" charset="0"/>
              </a:rPr>
              <a:t>”</a:t>
            </a:r>
            <a:r>
              <a:rPr lang="zh-TW" altLang="en-US" sz="2400" smtClean="0">
                <a:ea typeface="細明體" panose="02020509000000000000" pitchFamily="49" charset="-120"/>
              </a:rPr>
              <a:t>類，反之，當輸出小於</a:t>
            </a:r>
            <a:r>
              <a:rPr lang="en-US" altLang="zh-TW" sz="2400" smtClean="0">
                <a:ea typeface="細明體" panose="02020509000000000000" pitchFamily="49" charset="-120"/>
              </a:rPr>
              <a:t>0.5</a:t>
            </a:r>
            <a:r>
              <a:rPr lang="zh-TW" altLang="en-US" sz="2400" smtClean="0">
                <a:ea typeface="細明體" panose="02020509000000000000" pitchFamily="49" charset="-120"/>
              </a:rPr>
              <a:t>時</a:t>
            </a:r>
            <a:r>
              <a:rPr lang="en-US" altLang="zh-TW" sz="2400" smtClean="0">
                <a:ea typeface="細明體" panose="02020509000000000000" pitchFamily="49" charset="-120"/>
              </a:rPr>
              <a:t>()</a:t>
            </a:r>
            <a:r>
              <a:rPr lang="zh-TW" altLang="en-US" sz="2400" smtClean="0">
                <a:ea typeface="細明體" panose="02020509000000000000" pitchFamily="49" charset="-120"/>
              </a:rPr>
              <a:t>，我們將輸入向量歸成</a:t>
            </a:r>
            <a:r>
              <a:rPr lang="zh-TW" altLang="en-US" sz="2400" smtClean="0">
                <a:cs typeface="Arial" panose="020B0604020202020204" pitchFamily="34" charset="0"/>
              </a:rPr>
              <a:t>“</a:t>
            </a:r>
            <a:r>
              <a:rPr lang="zh-TW" altLang="en-US" sz="2400" smtClean="0">
                <a:ea typeface="細明體" panose="02020509000000000000" pitchFamily="49" charset="-120"/>
                <a:sym typeface="Symbol" panose="05050102010706020507" pitchFamily="18" charset="2"/>
              </a:rPr>
              <a:t></a:t>
            </a:r>
            <a:r>
              <a:rPr lang="zh-TW" altLang="en-US" sz="2400" smtClean="0">
                <a:cs typeface="Arial" panose="020B0604020202020204" pitchFamily="34" charset="0"/>
              </a:rPr>
              <a:t>”</a:t>
            </a:r>
            <a:r>
              <a:rPr lang="zh-TW" altLang="en-US" sz="2400" smtClean="0">
                <a:ea typeface="細明體" panose="02020509000000000000" pitchFamily="49" charset="-120"/>
              </a:rPr>
              <a:t>類。</a:t>
            </a:r>
            <a:r>
              <a:rPr lang="zh-TW" altLang="en-US" sz="2400" smtClean="0"/>
              <a:t> </a:t>
            </a:r>
          </a:p>
        </p:txBody>
      </p:sp>
      <p:pic>
        <p:nvPicPr>
          <p:cNvPr id="26628" name="Picture 4" descr="E:\教材\類神經網路\FIG3\F3-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05200"/>
            <a:ext cx="2849563"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762000" y="6096000"/>
            <a:ext cx="288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3.4</a:t>
            </a:r>
            <a:r>
              <a:rPr lang="zh-TW" altLang="en-US" sz="2400">
                <a:ea typeface="細明體" panose="02020509000000000000" pitchFamily="49" charset="-120"/>
              </a:rPr>
              <a:t>：</a:t>
            </a:r>
            <a:r>
              <a:rPr lang="en-US" altLang="zh-TW" sz="2400">
                <a:ea typeface="細明體" panose="02020509000000000000" pitchFamily="49" charset="-120"/>
              </a:rPr>
              <a:t>XOR </a:t>
            </a:r>
            <a:r>
              <a:rPr lang="zh-TW" altLang="en-US" sz="2400">
                <a:ea typeface="細明體" panose="02020509000000000000" pitchFamily="49" charset="-120"/>
              </a:rPr>
              <a:t>問題。</a:t>
            </a:r>
            <a:r>
              <a:rPr lang="zh-TW" altLang="en-US" sz="2400"/>
              <a:t> </a:t>
            </a:r>
          </a:p>
        </p:txBody>
      </p:sp>
      <p:sp>
        <p:nvSpPr>
          <p:cNvPr id="26630" name="Text Box 8"/>
          <p:cNvSpPr txBox="1">
            <a:spLocks noChangeArrowheads="1"/>
          </p:cNvSpPr>
          <p:nvPr/>
        </p:nvSpPr>
        <p:spPr bwMode="auto">
          <a:xfrm>
            <a:off x="4006850" y="6035675"/>
            <a:ext cx="5137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3.5</a:t>
            </a:r>
            <a:r>
              <a:rPr lang="zh-TW" altLang="en-US" sz="2400">
                <a:ea typeface="細明體" panose="02020509000000000000" pitchFamily="49" charset="-120"/>
              </a:rPr>
              <a:t>：以隱藏層具有兩個類神經元的</a:t>
            </a:r>
          </a:p>
          <a:p>
            <a:pPr eaLnBrk="1" hangingPunct="1">
              <a:spcBef>
                <a:spcPct val="0"/>
              </a:spcBef>
              <a:buFontTx/>
              <a:buNone/>
            </a:pPr>
            <a:r>
              <a:rPr lang="zh-TW" altLang="en-US" sz="2400">
                <a:ea typeface="細明體" panose="02020509000000000000" pitchFamily="49" charset="-120"/>
              </a:rPr>
              <a:t>網路來解決「</a:t>
            </a:r>
            <a:r>
              <a:rPr lang="en-US" altLang="zh-TW" sz="2400">
                <a:ea typeface="細明體" panose="02020509000000000000" pitchFamily="49" charset="-120"/>
              </a:rPr>
              <a:t>XOR </a:t>
            </a:r>
            <a:r>
              <a:rPr lang="zh-TW" altLang="en-US" sz="2400">
                <a:ea typeface="細明體" panose="02020509000000000000" pitchFamily="49" charset="-120"/>
              </a:rPr>
              <a:t>問題」。</a:t>
            </a:r>
            <a:r>
              <a:rPr lang="zh-TW" altLang="en-US" sz="2400"/>
              <a:t> </a:t>
            </a:r>
          </a:p>
        </p:txBody>
      </p:sp>
      <p:sp>
        <p:nvSpPr>
          <p:cNvPr id="26631" name="Rectangle 10"/>
          <p:cNvSpPr>
            <a:spLocks noChangeArrowheads="1"/>
          </p:cNvSpPr>
          <p:nvPr/>
        </p:nvSpPr>
        <p:spPr bwMode="auto">
          <a:xfrm>
            <a:off x="3128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26632" name="Picture 9" descr="F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505200"/>
            <a:ext cx="28860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3.1</a:t>
            </a:r>
            <a:r>
              <a:rPr lang="zh-TW" altLang="en-US" smtClean="0">
                <a:ea typeface="細明體" panose="02020509000000000000" pitchFamily="49" charset="-120"/>
              </a:rPr>
              <a:t>：</a:t>
            </a:r>
            <a:r>
              <a:rPr lang="en-US" altLang="zh-TW" smtClean="0">
                <a:ea typeface="細明體" panose="02020509000000000000" pitchFamily="49" charset="-120"/>
              </a:rPr>
              <a:t>XOR </a:t>
            </a:r>
            <a:r>
              <a:rPr lang="zh-TW" altLang="en-US" smtClean="0">
                <a:ea typeface="細明體" panose="02020509000000000000" pitchFamily="49" charset="-120"/>
              </a:rPr>
              <a:t>問題 </a:t>
            </a:r>
            <a:r>
              <a:rPr lang="en-US" altLang="zh-TW" smtClean="0"/>
              <a:t>(2)</a:t>
            </a:r>
          </a:p>
        </p:txBody>
      </p:sp>
      <p:sp>
        <p:nvSpPr>
          <p:cNvPr id="27651" name="Rectangle 3"/>
          <p:cNvSpPr>
            <a:spLocks noGrp="1" noChangeArrowheads="1"/>
          </p:cNvSpPr>
          <p:nvPr>
            <p:ph type="body" sz="half" idx="1"/>
          </p:nvPr>
        </p:nvSpPr>
        <p:spPr>
          <a:xfrm>
            <a:off x="685800" y="1981200"/>
            <a:ext cx="6910388" cy="4114800"/>
          </a:xfrm>
        </p:spPr>
        <p:txBody>
          <a:bodyPr/>
          <a:lstStyle/>
          <a:p>
            <a:pPr eaLnBrk="1" hangingPunct="1"/>
            <a:r>
              <a:rPr lang="zh-TW" altLang="en-US" sz="2800" smtClean="0"/>
              <a:t>初始化鍵結值如下：</a:t>
            </a:r>
          </a:p>
          <a:p>
            <a:pPr eaLnBrk="1" hangingPunct="1"/>
            <a:endParaRPr lang="zh-TW" altLang="en-US" sz="2800" smtClean="0"/>
          </a:p>
          <a:p>
            <a:pPr eaLnBrk="1" hangingPunct="1"/>
            <a:r>
              <a:rPr lang="zh-TW" altLang="en-US" sz="2800" smtClean="0">
                <a:sym typeface="Symbol" panose="05050102010706020507" pitchFamily="18" charset="2"/>
              </a:rPr>
              <a:t></a:t>
            </a:r>
            <a:r>
              <a:rPr lang="en-US" altLang="zh-TW" sz="2800" smtClean="0">
                <a:sym typeface="Symbol" panose="05050102010706020507" pitchFamily="18" charset="2"/>
              </a:rPr>
              <a:t>=0.5</a:t>
            </a:r>
          </a:p>
          <a:p>
            <a:pPr eaLnBrk="1" hangingPunct="1"/>
            <a:r>
              <a:rPr lang="zh-TW" altLang="en-US" sz="2800" smtClean="0">
                <a:sym typeface="Symbol" panose="05050102010706020507" pitchFamily="18" charset="2"/>
              </a:rPr>
              <a:t>當輸入</a:t>
            </a:r>
            <a:r>
              <a:rPr lang="en-US" altLang="zh-TW" sz="2800" smtClean="0">
                <a:sym typeface="Symbol" panose="05050102010706020507" pitchFamily="18" charset="2"/>
              </a:rPr>
              <a:t>(1,1)</a:t>
            </a:r>
            <a:r>
              <a:rPr lang="en-US" altLang="zh-TW" sz="2800" baseline="30000" smtClean="0">
                <a:sym typeface="Symbol" panose="05050102010706020507" pitchFamily="18" charset="2"/>
              </a:rPr>
              <a:t>T</a:t>
            </a:r>
            <a:r>
              <a:rPr lang="zh-TW" altLang="en-US" sz="2800" smtClean="0">
                <a:sym typeface="Symbol" panose="05050102010706020507" pitchFamily="18" charset="2"/>
              </a:rPr>
              <a:t>進入網路時</a:t>
            </a:r>
          </a:p>
          <a:p>
            <a:pPr eaLnBrk="1" hangingPunct="1"/>
            <a:endParaRPr lang="en-US" altLang="zh-TW" sz="2800" smtClean="0">
              <a:sym typeface="Symbol" panose="05050102010706020507" pitchFamily="18" charset="2"/>
            </a:endParaRPr>
          </a:p>
        </p:txBody>
      </p:sp>
      <p:graphicFrame>
        <p:nvGraphicFramePr>
          <p:cNvPr id="27652" name="Object 4"/>
          <p:cNvGraphicFramePr>
            <a:graphicFrameLocks noGrp="1" noChangeAspect="1"/>
          </p:cNvGraphicFramePr>
          <p:nvPr>
            <p:ph sz="quarter" idx="2"/>
          </p:nvPr>
        </p:nvGraphicFramePr>
        <p:xfrm>
          <a:off x="1258888" y="2565400"/>
          <a:ext cx="7272337" cy="442913"/>
        </p:xfrm>
        <a:graphic>
          <a:graphicData uri="http://schemas.openxmlformats.org/presentationml/2006/ole">
            <mc:AlternateContent xmlns:mc="http://schemas.openxmlformats.org/markup-compatibility/2006">
              <mc:Choice xmlns:v="urn:schemas-microsoft-com:vml" Requires="v">
                <p:oleObj spid="_x0000_s27704" name="方程式" r:id="rId3" imgW="6261100" imgH="381000" progId="Equation.3">
                  <p:embed/>
                </p:oleObj>
              </mc:Choice>
              <mc:Fallback>
                <p:oleObj name="方程式" r:id="rId3" imgW="62611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727233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6"/>
          <p:cNvGraphicFramePr>
            <a:graphicFrameLocks noGrp="1" noChangeAspect="1"/>
          </p:cNvGraphicFramePr>
          <p:nvPr>
            <p:ph sz="quarter" idx="3"/>
          </p:nvPr>
        </p:nvGraphicFramePr>
        <p:xfrm>
          <a:off x="1331913" y="4292600"/>
          <a:ext cx="5976937" cy="2157413"/>
        </p:xfrm>
        <a:graphic>
          <a:graphicData uri="http://schemas.openxmlformats.org/presentationml/2006/ole">
            <mc:AlternateContent xmlns:mc="http://schemas.openxmlformats.org/markup-compatibility/2006">
              <mc:Choice xmlns:v="urn:schemas-microsoft-com:vml" Requires="v">
                <p:oleObj spid="_x0000_s27705" name="方程式" r:id="rId5" imgW="5702300" imgH="2057400" progId="Equation.3">
                  <p:embed/>
                </p:oleObj>
              </mc:Choice>
              <mc:Fallback>
                <p:oleObj name="方程式" r:id="rId5" imgW="5702300" imgH="2057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292600"/>
                        <a:ext cx="5976937" cy="215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3.1</a:t>
            </a:r>
            <a:r>
              <a:rPr lang="zh-TW" altLang="en-US" smtClean="0">
                <a:ea typeface="細明體" panose="02020509000000000000" pitchFamily="49" charset="-120"/>
              </a:rPr>
              <a:t>：</a:t>
            </a:r>
            <a:r>
              <a:rPr lang="en-US" altLang="zh-TW" smtClean="0">
                <a:ea typeface="細明體" panose="02020509000000000000" pitchFamily="49" charset="-120"/>
              </a:rPr>
              <a:t>XOR </a:t>
            </a:r>
            <a:r>
              <a:rPr lang="zh-TW" altLang="en-US" smtClean="0">
                <a:ea typeface="細明體" panose="02020509000000000000" pitchFamily="49" charset="-120"/>
              </a:rPr>
              <a:t>問題 </a:t>
            </a:r>
            <a:r>
              <a:rPr lang="en-US" altLang="zh-TW" smtClean="0"/>
              <a:t>(3)</a:t>
            </a:r>
          </a:p>
        </p:txBody>
      </p:sp>
      <p:sp>
        <p:nvSpPr>
          <p:cNvPr id="28675" name="Rectangle 3"/>
          <p:cNvSpPr>
            <a:spLocks noGrp="1" noChangeArrowheads="1"/>
          </p:cNvSpPr>
          <p:nvPr>
            <p:ph type="body" sz="half" idx="1"/>
          </p:nvPr>
        </p:nvSpPr>
        <p:spPr/>
        <p:txBody>
          <a:bodyPr/>
          <a:lstStyle/>
          <a:p>
            <a:pPr eaLnBrk="1" hangingPunct="1"/>
            <a:r>
              <a:rPr lang="zh-TW" altLang="en-US" sz="2800" smtClean="0"/>
              <a:t>根據式</a:t>
            </a:r>
            <a:r>
              <a:rPr lang="en-US" altLang="zh-TW" sz="2800" smtClean="0"/>
              <a:t>(3.19)</a:t>
            </a:r>
          </a:p>
          <a:p>
            <a:pPr eaLnBrk="1" hangingPunct="1"/>
            <a:endParaRPr lang="en-US" altLang="zh-TW" sz="2800" smtClean="0"/>
          </a:p>
          <a:p>
            <a:pPr eaLnBrk="1" hangingPunct="1"/>
            <a:endParaRPr lang="en-US" altLang="zh-TW" sz="2800" smtClean="0"/>
          </a:p>
          <a:p>
            <a:pPr eaLnBrk="1" hangingPunct="1"/>
            <a:r>
              <a:rPr lang="zh-TW" altLang="en-US" sz="2800" smtClean="0"/>
              <a:t>根據式</a:t>
            </a:r>
            <a:r>
              <a:rPr lang="en-US" altLang="zh-TW" sz="2800" smtClean="0"/>
              <a:t>(3.20)</a:t>
            </a:r>
          </a:p>
          <a:p>
            <a:pPr eaLnBrk="1" hangingPunct="1"/>
            <a:endParaRPr lang="en-US" altLang="zh-TW" sz="2800" smtClean="0"/>
          </a:p>
          <a:p>
            <a:pPr eaLnBrk="1" hangingPunct="1"/>
            <a:endParaRPr lang="en-US" altLang="zh-TW" sz="2800" smtClean="0"/>
          </a:p>
        </p:txBody>
      </p:sp>
      <p:graphicFrame>
        <p:nvGraphicFramePr>
          <p:cNvPr id="28676" name="Object 4"/>
          <p:cNvGraphicFramePr>
            <a:graphicFrameLocks noGrp="1" noChangeAspect="1"/>
          </p:cNvGraphicFramePr>
          <p:nvPr>
            <p:ph sz="quarter" idx="2"/>
          </p:nvPr>
        </p:nvGraphicFramePr>
        <p:xfrm>
          <a:off x="1600200" y="2971800"/>
          <a:ext cx="4535488" cy="409575"/>
        </p:xfrm>
        <a:graphic>
          <a:graphicData uri="http://schemas.openxmlformats.org/presentationml/2006/ole">
            <mc:AlternateContent xmlns:mc="http://schemas.openxmlformats.org/markup-compatibility/2006">
              <mc:Choice xmlns:v="urn:schemas-microsoft-com:vml" Requires="v">
                <p:oleObj spid="_x0000_s28808" name="Equation" r:id="rId3" imgW="2527300" imgH="228600" progId="Equation.3">
                  <p:embed/>
                </p:oleObj>
              </mc:Choice>
              <mc:Fallback>
                <p:oleObj name="Equation" r:id="rId3" imgW="2527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971800"/>
                        <a:ext cx="453548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6"/>
          <p:cNvGraphicFramePr>
            <a:graphicFrameLocks noGrp="1" noChangeAspect="1"/>
          </p:cNvGraphicFramePr>
          <p:nvPr>
            <p:ph sz="quarter" idx="3"/>
          </p:nvPr>
        </p:nvGraphicFramePr>
        <p:xfrm>
          <a:off x="1447800" y="5486400"/>
          <a:ext cx="5616575" cy="369888"/>
        </p:xfrm>
        <a:graphic>
          <a:graphicData uri="http://schemas.openxmlformats.org/presentationml/2006/ole">
            <mc:AlternateContent xmlns:mc="http://schemas.openxmlformats.org/markup-compatibility/2006">
              <mc:Choice xmlns:v="urn:schemas-microsoft-com:vml" Requires="v">
                <p:oleObj spid="_x0000_s28809" name="方程式" r:id="rId5" imgW="4800600" imgH="317500" progId="Equation.3">
                  <p:embed/>
                </p:oleObj>
              </mc:Choice>
              <mc:Fallback>
                <p:oleObj name="方程式" r:id="rId5" imgW="4800600" imgH="317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486400"/>
                        <a:ext cx="56165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8"/>
          <p:cNvGraphicFramePr>
            <a:graphicFrameLocks noChangeAspect="1"/>
          </p:cNvGraphicFramePr>
          <p:nvPr/>
        </p:nvGraphicFramePr>
        <p:xfrm>
          <a:off x="1447800" y="4953000"/>
          <a:ext cx="5791200" cy="449263"/>
        </p:xfrm>
        <a:graphic>
          <a:graphicData uri="http://schemas.openxmlformats.org/presentationml/2006/ole">
            <mc:AlternateContent xmlns:mc="http://schemas.openxmlformats.org/markup-compatibility/2006">
              <mc:Choice xmlns:v="urn:schemas-microsoft-com:vml" Requires="v">
                <p:oleObj spid="_x0000_s28810" name="Equation" r:id="rId7" imgW="2794000" imgH="215900" progId="Equation.3">
                  <p:embed/>
                </p:oleObj>
              </mc:Choice>
              <mc:Fallback>
                <p:oleObj name="Equation" r:id="rId7" imgW="27940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953000"/>
                        <a:ext cx="57912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Rectangle 10"/>
          <p:cNvSpPr>
            <a:spLocks noChangeArrowheads="1"/>
          </p:cNvSpPr>
          <p:nvPr/>
        </p:nvSpPr>
        <p:spPr bwMode="auto">
          <a:xfrm>
            <a:off x="3333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8680" name="Object 9"/>
          <p:cNvGraphicFramePr>
            <a:graphicFrameLocks noChangeAspect="1"/>
          </p:cNvGraphicFramePr>
          <p:nvPr/>
        </p:nvGraphicFramePr>
        <p:xfrm>
          <a:off x="3276600" y="2133600"/>
          <a:ext cx="4038600" cy="792163"/>
        </p:xfrm>
        <a:graphic>
          <a:graphicData uri="http://schemas.openxmlformats.org/presentationml/2006/ole">
            <mc:AlternateContent xmlns:mc="http://schemas.openxmlformats.org/markup-compatibility/2006">
              <mc:Choice xmlns:v="urn:schemas-microsoft-com:vml" Requires="v">
                <p:oleObj spid="_x0000_s28811" r:id="rId9" imgW="2476500" imgH="482600" progId="Equation.3">
                  <p:embed/>
                </p:oleObj>
              </mc:Choice>
              <mc:Fallback>
                <p:oleObj r:id="rId9" imgW="2476500" imgH="482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133600"/>
                        <a:ext cx="4038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12"/>
          <p:cNvSpPr>
            <a:spLocks noChangeArrowheads="1"/>
          </p:cNvSpPr>
          <p:nvPr/>
        </p:nvSpPr>
        <p:spPr bwMode="auto">
          <a:xfrm>
            <a:off x="3367088"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8682" name="Object 11"/>
          <p:cNvGraphicFramePr>
            <a:graphicFrameLocks noChangeAspect="1"/>
          </p:cNvGraphicFramePr>
          <p:nvPr/>
        </p:nvGraphicFramePr>
        <p:xfrm>
          <a:off x="3429000" y="3657600"/>
          <a:ext cx="3886200" cy="1106488"/>
        </p:xfrm>
        <a:graphic>
          <a:graphicData uri="http://schemas.openxmlformats.org/presentationml/2006/ole">
            <mc:AlternateContent xmlns:mc="http://schemas.openxmlformats.org/markup-compatibility/2006">
              <mc:Choice xmlns:v="urn:schemas-microsoft-com:vml" Requires="v">
                <p:oleObj spid="_x0000_s28812" r:id="rId11" imgW="2413000" imgH="685800" progId="Equation.3">
                  <p:embed/>
                </p:oleObj>
              </mc:Choice>
              <mc:Fallback>
                <p:oleObj r:id="rId11" imgW="2413000" imgH="685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3657600"/>
                        <a:ext cx="38862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3.1</a:t>
            </a:r>
            <a:r>
              <a:rPr lang="zh-TW" altLang="en-US" smtClean="0">
                <a:ea typeface="細明體" panose="02020509000000000000" pitchFamily="49" charset="-120"/>
              </a:rPr>
              <a:t>：</a:t>
            </a:r>
            <a:r>
              <a:rPr lang="en-US" altLang="zh-TW" smtClean="0">
                <a:ea typeface="細明體" panose="02020509000000000000" pitchFamily="49" charset="-120"/>
              </a:rPr>
              <a:t>XOR </a:t>
            </a:r>
            <a:r>
              <a:rPr lang="zh-TW" altLang="en-US" smtClean="0">
                <a:ea typeface="細明體" panose="02020509000000000000" pitchFamily="49" charset="-120"/>
              </a:rPr>
              <a:t>問題 </a:t>
            </a:r>
            <a:r>
              <a:rPr lang="en-US" altLang="zh-TW" smtClean="0"/>
              <a:t>(4)</a:t>
            </a:r>
          </a:p>
        </p:txBody>
      </p:sp>
      <p:sp>
        <p:nvSpPr>
          <p:cNvPr id="29699" name="Rectangle 3"/>
          <p:cNvSpPr>
            <a:spLocks noGrp="1" noChangeArrowheads="1"/>
          </p:cNvSpPr>
          <p:nvPr>
            <p:ph type="body" sz="half" idx="1"/>
          </p:nvPr>
        </p:nvSpPr>
        <p:spPr/>
        <p:txBody>
          <a:bodyPr/>
          <a:lstStyle/>
          <a:p>
            <a:pPr eaLnBrk="1" hangingPunct="1"/>
            <a:r>
              <a:rPr lang="zh-TW" altLang="en-US" sz="2800" smtClean="0"/>
              <a:t>根據式</a:t>
            </a:r>
            <a:r>
              <a:rPr lang="en-US" altLang="zh-TW" sz="2800" smtClean="0"/>
              <a:t>(3.10)</a:t>
            </a:r>
            <a:r>
              <a:rPr lang="zh-TW" altLang="en-US" sz="2800" smtClean="0"/>
              <a:t>調整鍵結值</a:t>
            </a:r>
          </a:p>
          <a:p>
            <a:pPr eaLnBrk="1" hangingPunct="1"/>
            <a:endParaRPr lang="zh-TW" altLang="en-US" sz="2800" smtClean="0"/>
          </a:p>
          <a:p>
            <a:pPr eaLnBrk="1" hangingPunct="1"/>
            <a:endParaRPr lang="zh-TW" altLang="en-US" sz="2800" smtClean="0"/>
          </a:p>
          <a:p>
            <a:pPr eaLnBrk="1" hangingPunct="1"/>
            <a:endParaRPr lang="zh-TW" altLang="en-US" sz="2800" smtClean="0"/>
          </a:p>
          <a:p>
            <a:pPr eaLnBrk="1" hangingPunct="1"/>
            <a:r>
              <a:rPr lang="zh-TW" altLang="en-US" sz="2800" smtClean="0"/>
              <a:t>最後鍵結值收斂至</a:t>
            </a:r>
          </a:p>
        </p:txBody>
      </p:sp>
      <p:graphicFrame>
        <p:nvGraphicFramePr>
          <p:cNvPr id="29700" name="Object 4"/>
          <p:cNvGraphicFramePr>
            <a:graphicFrameLocks noGrp="1" noChangeAspect="1"/>
          </p:cNvGraphicFramePr>
          <p:nvPr>
            <p:ph sz="quarter" idx="2"/>
          </p:nvPr>
        </p:nvGraphicFramePr>
        <p:xfrm>
          <a:off x="971550" y="2924175"/>
          <a:ext cx="7920038" cy="1263650"/>
        </p:xfrm>
        <a:graphic>
          <a:graphicData uri="http://schemas.openxmlformats.org/presentationml/2006/ole">
            <mc:AlternateContent xmlns:mc="http://schemas.openxmlformats.org/markup-compatibility/2006">
              <mc:Choice xmlns:v="urn:schemas-microsoft-com:vml" Requires="v">
                <p:oleObj spid="_x0000_s29752" name="方程式" r:id="rId3" imgW="7962900" imgH="1270000" progId="Equation.3">
                  <p:embed/>
                </p:oleObj>
              </mc:Choice>
              <mc:Fallback>
                <p:oleObj name="方程式" r:id="rId3" imgW="7962900" imgH="1270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24175"/>
                        <a:ext cx="7920038"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6"/>
          <p:cNvGraphicFramePr>
            <a:graphicFrameLocks noGrp="1" noChangeAspect="1"/>
          </p:cNvGraphicFramePr>
          <p:nvPr>
            <p:ph sz="quarter" idx="3"/>
          </p:nvPr>
        </p:nvGraphicFramePr>
        <p:xfrm>
          <a:off x="3132138" y="5083175"/>
          <a:ext cx="2811462" cy="1109663"/>
        </p:xfrm>
        <a:graphic>
          <a:graphicData uri="http://schemas.openxmlformats.org/presentationml/2006/ole">
            <mc:AlternateContent xmlns:mc="http://schemas.openxmlformats.org/markup-compatibility/2006">
              <mc:Choice xmlns:v="urn:schemas-microsoft-com:vml" Requires="v">
                <p:oleObj spid="_x0000_s29753" name="Equation" r:id="rId5" imgW="1866900" imgH="736600" progId="Equation.3">
                  <p:embed/>
                </p:oleObj>
              </mc:Choice>
              <mc:Fallback>
                <p:oleObj name="Equation" r:id="rId5" imgW="1866900" imgH="736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5083175"/>
                        <a:ext cx="2811462"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3.1</a:t>
            </a:r>
            <a:r>
              <a:rPr lang="zh-TW" altLang="en-US" smtClean="0">
                <a:ea typeface="細明體" panose="02020509000000000000" pitchFamily="49" charset="-120"/>
              </a:rPr>
              <a:t>：</a:t>
            </a:r>
            <a:r>
              <a:rPr lang="en-US" altLang="zh-TW" smtClean="0">
                <a:ea typeface="細明體" panose="02020509000000000000" pitchFamily="49" charset="-120"/>
              </a:rPr>
              <a:t>XOR </a:t>
            </a:r>
            <a:r>
              <a:rPr lang="zh-TW" altLang="en-US" smtClean="0">
                <a:ea typeface="細明體" panose="02020509000000000000" pitchFamily="49" charset="-120"/>
              </a:rPr>
              <a:t>問題 </a:t>
            </a:r>
            <a:r>
              <a:rPr lang="en-US" altLang="zh-TW" smtClean="0"/>
              <a:t>(5)</a:t>
            </a:r>
          </a:p>
        </p:txBody>
      </p:sp>
      <p:sp>
        <p:nvSpPr>
          <p:cNvPr id="30723" name="Rectangle 3"/>
          <p:cNvSpPr>
            <a:spLocks noGrp="1" noChangeArrowheads="1"/>
          </p:cNvSpPr>
          <p:nvPr>
            <p:ph type="body" idx="1"/>
          </p:nvPr>
        </p:nvSpPr>
        <p:spPr/>
        <p:txBody>
          <a:bodyPr/>
          <a:lstStyle/>
          <a:p>
            <a:pPr eaLnBrk="1" hangingPunct="1"/>
            <a:r>
              <a:rPr lang="zh-TW" altLang="en-US" sz="2400" smtClean="0">
                <a:ea typeface="細明體" panose="02020509000000000000" pitchFamily="49" charset="-120"/>
              </a:rPr>
              <a:t>我們採用空間轉換</a:t>
            </a:r>
            <a:r>
              <a:rPr lang="en-US" altLang="zh-TW" sz="2400" smtClean="0">
                <a:ea typeface="細明體" panose="02020509000000000000" pitchFamily="49" charset="-120"/>
              </a:rPr>
              <a:t>(transformation)</a:t>
            </a:r>
            <a:r>
              <a:rPr lang="zh-TW" altLang="en-US" sz="2400" smtClean="0">
                <a:ea typeface="細明體" panose="02020509000000000000" pitchFamily="49" charset="-120"/>
              </a:rPr>
              <a:t>的概念來分析這個網路，首先，隱藏層的兩個類神經元的功用是將輸入向量從</a:t>
            </a:r>
            <a:r>
              <a:rPr lang="en-US" altLang="zh-TW" sz="2400" i="1" smtClean="0">
                <a:ea typeface="細明體" panose="02020509000000000000" pitchFamily="49" charset="-120"/>
              </a:rPr>
              <a:t>x</a:t>
            </a:r>
            <a:r>
              <a:rPr lang="en-US" altLang="zh-TW" sz="2400" smtClean="0">
                <a:ea typeface="細明體" panose="02020509000000000000" pitchFamily="49" charset="-120"/>
              </a:rPr>
              <a:t>-</a:t>
            </a:r>
            <a:r>
              <a:rPr lang="zh-TW" altLang="en-US" sz="2400" smtClean="0">
                <a:ea typeface="細明體" panose="02020509000000000000" pitchFamily="49" charset="-120"/>
              </a:rPr>
              <a:t>平面轉換至</a:t>
            </a:r>
            <a:r>
              <a:rPr lang="en-US" altLang="zh-TW" sz="2400" i="1" smtClean="0">
                <a:ea typeface="細明體" panose="02020509000000000000" pitchFamily="49" charset="-120"/>
              </a:rPr>
              <a:t>y</a:t>
            </a:r>
            <a:r>
              <a:rPr lang="en-US" altLang="zh-TW" sz="2400" smtClean="0">
                <a:ea typeface="細明體" panose="02020509000000000000" pitchFamily="49" charset="-120"/>
              </a:rPr>
              <a:t>-</a:t>
            </a:r>
            <a:r>
              <a:rPr lang="zh-TW" altLang="en-US" sz="2400" smtClean="0">
                <a:ea typeface="細明體" panose="02020509000000000000" pitchFamily="49" charset="-120"/>
              </a:rPr>
              <a:t>平面，譬如說，這四點</a:t>
            </a:r>
            <a:r>
              <a:rPr lang="en-US" altLang="zh-TW" sz="2400" smtClean="0">
                <a:ea typeface="細明體" panose="02020509000000000000" pitchFamily="49" charset="-120"/>
              </a:rPr>
              <a:t>(0,0)</a:t>
            </a:r>
            <a:r>
              <a:rPr lang="zh-TW" altLang="en-US" sz="2400" smtClean="0">
                <a:ea typeface="細明體" panose="02020509000000000000" pitchFamily="49" charset="-120"/>
              </a:rPr>
              <a:t>、</a:t>
            </a:r>
            <a:r>
              <a:rPr lang="en-US" altLang="zh-TW" sz="2400" smtClean="0">
                <a:ea typeface="細明體" panose="02020509000000000000" pitchFamily="49" charset="-120"/>
              </a:rPr>
              <a:t>(1,1)</a:t>
            </a:r>
            <a:r>
              <a:rPr lang="zh-TW" altLang="en-US" sz="2400" smtClean="0">
                <a:ea typeface="細明體" panose="02020509000000000000" pitchFamily="49" charset="-120"/>
              </a:rPr>
              <a:t>、</a:t>
            </a:r>
            <a:r>
              <a:rPr lang="en-US" altLang="zh-TW" sz="2400" smtClean="0">
                <a:ea typeface="細明體" panose="02020509000000000000" pitchFamily="49" charset="-120"/>
              </a:rPr>
              <a:t>(1,0)</a:t>
            </a:r>
            <a:r>
              <a:rPr lang="zh-TW" altLang="en-US" sz="2400" smtClean="0">
                <a:ea typeface="細明體" panose="02020509000000000000" pitchFamily="49" charset="-120"/>
              </a:rPr>
              <a:t>、以及</a:t>
            </a:r>
            <a:r>
              <a:rPr lang="en-US" altLang="zh-TW" sz="2400" smtClean="0">
                <a:ea typeface="細明體" panose="02020509000000000000" pitchFamily="49" charset="-120"/>
              </a:rPr>
              <a:t>(0,1)</a:t>
            </a:r>
            <a:r>
              <a:rPr lang="zh-TW" altLang="en-US" sz="2400" smtClean="0">
                <a:ea typeface="細明體" panose="02020509000000000000" pitchFamily="49" charset="-120"/>
              </a:rPr>
              <a:t>會分別轉換至</a:t>
            </a:r>
            <a:r>
              <a:rPr lang="en-US" altLang="zh-TW" sz="2400" i="1" smtClean="0">
                <a:ea typeface="細明體" panose="02020509000000000000" pitchFamily="49" charset="-120"/>
              </a:rPr>
              <a:t>y</a:t>
            </a:r>
            <a:r>
              <a:rPr lang="en-US" altLang="zh-TW" sz="2400" smtClean="0">
                <a:ea typeface="細明體" panose="02020509000000000000" pitchFamily="49" charset="-120"/>
              </a:rPr>
              <a:t>-</a:t>
            </a:r>
            <a:r>
              <a:rPr lang="zh-TW" altLang="en-US" sz="2400" smtClean="0">
                <a:ea typeface="細明體" panose="02020509000000000000" pitchFamily="49" charset="-120"/>
              </a:rPr>
              <a:t>平面的</a:t>
            </a:r>
            <a:r>
              <a:rPr lang="zh-TW" altLang="en-US" sz="2400" smtClean="0">
                <a:latin typeface="細明體" panose="02020509000000000000" pitchFamily="49" charset="-120"/>
                <a:ea typeface="細明體" panose="02020509000000000000" pitchFamily="49" charset="-120"/>
              </a:rPr>
              <a:t>（</a:t>
            </a:r>
            <a:r>
              <a:rPr lang="en-US" altLang="zh-TW" sz="2400" smtClean="0">
                <a:ea typeface="細明體" panose="02020509000000000000" pitchFamily="49" charset="-120"/>
              </a:rPr>
              <a:t>0.768,0.427</a:t>
            </a:r>
            <a:r>
              <a:rPr lang="zh-TW" altLang="en-US" sz="2400" smtClean="0">
                <a:latin typeface="細明體" panose="02020509000000000000" pitchFamily="49" charset="-120"/>
                <a:ea typeface="細明體" panose="02020509000000000000" pitchFamily="49" charset="-120"/>
              </a:rPr>
              <a:t>）、（</a:t>
            </a:r>
            <a:r>
              <a:rPr lang="en-US" altLang="zh-TW" sz="2400" smtClean="0">
                <a:ea typeface="細明體" panose="02020509000000000000" pitchFamily="49" charset="-120"/>
              </a:rPr>
              <a:t>0.964,0.819</a:t>
            </a:r>
            <a:r>
              <a:rPr lang="zh-TW" altLang="en-US" sz="2400" smtClean="0">
                <a:latin typeface="細明體" panose="02020509000000000000" pitchFamily="49" charset="-120"/>
                <a:ea typeface="細明體" panose="02020509000000000000" pitchFamily="49" charset="-120"/>
              </a:rPr>
              <a:t>）、（</a:t>
            </a:r>
            <a:r>
              <a:rPr lang="en-US" altLang="zh-TW" sz="2400" smtClean="0">
                <a:ea typeface="細明體" panose="02020509000000000000" pitchFamily="49" charset="-120"/>
              </a:rPr>
              <a:t>0.892,0.629</a:t>
            </a:r>
            <a:r>
              <a:rPr lang="zh-TW" altLang="en-US" sz="2400" smtClean="0">
                <a:latin typeface="細明體" panose="02020509000000000000" pitchFamily="49" charset="-120"/>
                <a:ea typeface="細明體" panose="02020509000000000000" pitchFamily="49" charset="-120"/>
              </a:rPr>
              <a:t>）、以及</a:t>
            </a:r>
            <a:r>
              <a:rPr lang="en-US" altLang="zh-TW" sz="2400" smtClean="0">
                <a:ea typeface="細明體" panose="02020509000000000000" pitchFamily="49" charset="-120"/>
              </a:rPr>
              <a:t>(0.915,0.665) </a:t>
            </a:r>
            <a:r>
              <a:rPr lang="zh-TW" altLang="en-US" sz="2400" smtClean="0">
                <a:ea typeface="細明體" panose="02020509000000000000" pitchFamily="49" charset="-120"/>
              </a:rPr>
              <a:t>，因為</a:t>
            </a:r>
            <a:r>
              <a:rPr lang="zh-TW" altLang="en-US" sz="2400" smtClean="0"/>
              <a:t> </a:t>
            </a:r>
          </a:p>
        </p:txBody>
      </p:sp>
      <p:graphicFrame>
        <p:nvGraphicFramePr>
          <p:cNvPr id="30724" name="Object 4"/>
          <p:cNvGraphicFramePr>
            <a:graphicFrameLocks noChangeAspect="1"/>
          </p:cNvGraphicFramePr>
          <p:nvPr/>
        </p:nvGraphicFramePr>
        <p:xfrm>
          <a:off x="2438400" y="4114800"/>
          <a:ext cx="3784600" cy="1346200"/>
        </p:xfrm>
        <a:graphic>
          <a:graphicData uri="http://schemas.openxmlformats.org/presentationml/2006/ole">
            <mc:AlternateContent xmlns:mc="http://schemas.openxmlformats.org/markup-compatibility/2006">
              <mc:Choice xmlns:v="urn:schemas-microsoft-com:vml" Requires="v">
                <p:oleObj spid="_x0000_s30750" name="Equation" r:id="rId3" imgW="3784600" imgH="1346200" progId="Equation.3">
                  <p:embed/>
                </p:oleObj>
              </mc:Choice>
              <mc:Fallback>
                <p:oleObj name="Equation" r:id="rId3" imgW="3784600" imgH="1346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114800"/>
                        <a:ext cx="37846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en-US" altLang="zh-TW" smtClean="0"/>
              <a:t>3.1 </a:t>
            </a:r>
            <a:r>
              <a:rPr lang="zh-TW" altLang="en-US" smtClean="0"/>
              <a:t>簡介 </a:t>
            </a:r>
            <a:r>
              <a:rPr lang="en-US" altLang="zh-TW" smtClean="0"/>
              <a:t>(2)</a:t>
            </a:r>
          </a:p>
        </p:txBody>
      </p:sp>
      <p:pic>
        <p:nvPicPr>
          <p:cNvPr id="4099" name="Picture 4" descr="br12-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22325" y="1981200"/>
            <a:ext cx="3535363" cy="4114800"/>
          </a:xfrm>
          <a:noFill/>
        </p:spPr>
      </p:pic>
      <p:pic>
        <p:nvPicPr>
          <p:cNvPr id="4100" name="Picture 7" descr="br13-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2305050"/>
            <a:ext cx="3810000" cy="3465513"/>
          </a:xfrm>
          <a:noFill/>
        </p:spPr>
      </p:pic>
      <p:sp>
        <p:nvSpPr>
          <p:cNvPr id="4101" name="Text Box 10"/>
          <p:cNvSpPr txBox="1">
            <a:spLocks noChangeArrowheads="1"/>
          </p:cNvSpPr>
          <p:nvPr/>
        </p:nvSpPr>
        <p:spPr bwMode="auto">
          <a:xfrm>
            <a:off x="1384300" y="6113463"/>
            <a:ext cx="6605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Ref: The Human Brain: A Guided Tour </a:t>
            </a:r>
            <a:r>
              <a:rPr lang="zh-TW" altLang="en-US" sz="2400"/>
              <a:t>大腦小宇宙</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0"/>
            <a:ext cx="7772400" cy="1143000"/>
          </a:xfrm>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3.1</a:t>
            </a:r>
            <a:r>
              <a:rPr lang="zh-TW" altLang="en-US" smtClean="0">
                <a:ea typeface="細明體" panose="02020509000000000000" pitchFamily="49" charset="-120"/>
              </a:rPr>
              <a:t>：</a:t>
            </a:r>
            <a:r>
              <a:rPr lang="en-US" altLang="zh-TW" smtClean="0">
                <a:ea typeface="細明體" panose="02020509000000000000" pitchFamily="49" charset="-120"/>
              </a:rPr>
              <a:t>XOR </a:t>
            </a:r>
            <a:r>
              <a:rPr lang="zh-TW" altLang="en-US" smtClean="0">
                <a:ea typeface="細明體" panose="02020509000000000000" pitchFamily="49" charset="-120"/>
              </a:rPr>
              <a:t>問題 </a:t>
            </a:r>
            <a:r>
              <a:rPr lang="en-US" altLang="zh-TW" smtClean="0"/>
              <a:t>(3)</a:t>
            </a:r>
          </a:p>
        </p:txBody>
      </p:sp>
      <p:sp>
        <p:nvSpPr>
          <p:cNvPr id="31747" name="Rectangle 3"/>
          <p:cNvSpPr>
            <a:spLocks noGrp="1" noChangeArrowheads="1"/>
          </p:cNvSpPr>
          <p:nvPr>
            <p:ph type="body" idx="1"/>
          </p:nvPr>
        </p:nvSpPr>
        <p:spPr/>
        <p:txBody>
          <a:bodyPr/>
          <a:lstStyle/>
          <a:p>
            <a:pPr eaLnBrk="1" hangingPunct="1"/>
            <a:endParaRPr lang="en-US" altLang="zh-TW" smtClean="0"/>
          </a:p>
          <a:p>
            <a:pPr eaLnBrk="1" hangingPunct="1"/>
            <a:endParaRPr lang="en-US" altLang="zh-TW" smtClean="0"/>
          </a:p>
          <a:p>
            <a:pPr eaLnBrk="1" hangingPunct="1"/>
            <a:endParaRPr lang="en-US" altLang="zh-TW" smtClean="0"/>
          </a:p>
        </p:txBody>
      </p:sp>
      <p:sp>
        <p:nvSpPr>
          <p:cNvPr id="31748" name="Text Box 9"/>
          <p:cNvSpPr txBox="1">
            <a:spLocks noChangeArrowheads="1"/>
          </p:cNvSpPr>
          <p:nvPr/>
        </p:nvSpPr>
        <p:spPr bwMode="auto">
          <a:xfrm>
            <a:off x="1752600" y="3429000"/>
            <a:ext cx="524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3.6</a:t>
            </a:r>
            <a:r>
              <a:rPr lang="zh-TW" altLang="en-US" sz="2400">
                <a:ea typeface="細明體" panose="02020509000000000000" pitchFamily="49" charset="-120"/>
              </a:rPr>
              <a:t>：以多層感知機來解</a:t>
            </a:r>
            <a:r>
              <a:rPr lang="en-US" altLang="zh-TW" sz="2400">
                <a:ea typeface="細明體" panose="02020509000000000000" pitchFamily="49" charset="-120"/>
              </a:rPr>
              <a:t>XOR</a:t>
            </a:r>
            <a:r>
              <a:rPr lang="zh-TW" altLang="en-US" sz="2400">
                <a:ea typeface="細明體" panose="02020509000000000000" pitchFamily="49" charset="-120"/>
              </a:rPr>
              <a:t>問題。</a:t>
            </a:r>
            <a:r>
              <a:rPr lang="zh-TW" altLang="en-US" sz="2400"/>
              <a:t> </a:t>
            </a:r>
          </a:p>
        </p:txBody>
      </p:sp>
      <p:sp>
        <p:nvSpPr>
          <p:cNvPr id="31749" name="Rectangle 13"/>
          <p:cNvSpPr>
            <a:spLocks noChangeArrowheads="1"/>
          </p:cNvSpPr>
          <p:nvPr/>
        </p:nvSpPr>
        <p:spPr bwMode="auto">
          <a:xfrm>
            <a:off x="2143125" y="2238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31750" name="Picture 12" descr="F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90600"/>
            <a:ext cx="4857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18"/>
          <p:cNvSpPr>
            <a:spLocks noChangeArrowheads="1"/>
          </p:cNvSpPr>
          <p:nvPr/>
        </p:nvSpPr>
        <p:spPr bwMode="auto">
          <a:xfrm>
            <a:off x="0" y="2927350"/>
            <a:ext cx="9144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just" eaLnBrk="1" hangingPunct="1">
              <a:spcBef>
                <a:spcPct val="0"/>
              </a:spcBef>
              <a:buFontTx/>
              <a:buNone/>
            </a:pPr>
            <a:r>
              <a:rPr lang="en-US" altLang="zh-TW" sz="1200">
                <a:ea typeface="細明體" panose="02020509000000000000" pitchFamily="49" charset="-120"/>
              </a:rPr>
              <a:t>	</a:t>
            </a:r>
          </a:p>
          <a:p>
            <a:pPr algn="just">
              <a:spcBef>
                <a:spcPct val="0"/>
              </a:spcBef>
              <a:buFontTx/>
              <a:buNone/>
            </a:pPr>
            <a:r>
              <a:rPr lang="en-US" altLang="zh-TW" sz="1200">
                <a:ea typeface="細明體" panose="02020509000000000000" pitchFamily="49" charset="-120"/>
              </a:rPr>
              <a:t>	</a:t>
            </a:r>
          </a:p>
          <a:p>
            <a:pPr algn="just">
              <a:spcBef>
                <a:spcPct val="0"/>
              </a:spcBef>
              <a:buFontTx/>
              <a:buNone/>
            </a:pPr>
            <a:r>
              <a:rPr lang="en-US" altLang="zh-TW" sz="1200">
                <a:ea typeface="細明體" panose="02020509000000000000" pitchFamily="49" charset="-120"/>
              </a:rPr>
              <a:t>	</a:t>
            </a:r>
          </a:p>
          <a:p>
            <a:pPr>
              <a:spcBef>
                <a:spcPct val="0"/>
              </a:spcBef>
              <a:buFontTx/>
              <a:buNone/>
            </a:pPr>
            <a:endParaRPr lang="en-US" altLang="zh-TW" sz="2400"/>
          </a:p>
        </p:txBody>
      </p:sp>
      <p:graphicFrame>
        <p:nvGraphicFramePr>
          <p:cNvPr id="31752" name="Object 17"/>
          <p:cNvGraphicFramePr>
            <a:graphicFrameLocks noChangeAspect="1"/>
          </p:cNvGraphicFramePr>
          <p:nvPr/>
        </p:nvGraphicFramePr>
        <p:xfrm>
          <a:off x="1752600" y="4325938"/>
          <a:ext cx="6019800" cy="455612"/>
        </p:xfrm>
        <a:graphic>
          <a:graphicData uri="http://schemas.openxmlformats.org/presentationml/2006/ole">
            <mc:AlternateContent xmlns:mc="http://schemas.openxmlformats.org/markup-compatibility/2006">
              <mc:Choice xmlns:v="urn:schemas-microsoft-com:vml" Requires="v">
                <p:oleObj spid="_x0000_s31856" r:id="rId4" imgW="3022600" imgH="228600" progId="Equation.3">
                  <p:embed/>
                </p:oleObj>
              </mc:Choice>
              <mc:Fallback>
                <p:oleObj r:id="rId4" imgW="3022600" imgH="2286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325938"/>
                        <a:ext cx="601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3" name="Object 16"/>
          <p:cNvGraphicFramePr>
            <a:graphicFrameLocks noChangeAspect="1"/>
          </p:cNvGraphicFramePr>
          <p:nvPr/>
        </p:nvGraphicFramePr>
        <p:xfrm>
          <a:off x="1752600" y="4865688"/>
          <a:ext cx="6096000" cy="468312"/>
        </p:xfrm>
        <a:graphic>
          <a:graphicData uri="http://schemas.openxmlformats.org/presentationml/2006/ole">
            <mc:AlternateContent xmlns:mc="http://schemas.openxmlformats.org/markup-compatibility/2006">
              <mc:Choice xmlns:v="urn:schemas-microsoft-com:vml" Requires="v">
                <p:oleObj spid="_x0000_s31857" r:id="rId6" imgW="2971800" imgH="228600" progId="Equation.3">
                  <p:embed/>
                </p:oleObj>
              </mc:Choice>
              <mc:Fallback>
                <p:oleObj r:id="rId6" imgW="297180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865688"/>
                        <a:ext cx="60960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4" name="Object 15"/>
          <p:cNvGraphicFramePr>
            <a:graphicFrameLocks noChangeAspect="1"/>
          </p:cNvGraphicFramePr>
          <p:nvPr/>
        </p:nvGraphicFramePr>
        <p:xfrm>
          <a:off x="1752600" y="5486400"/>
          <a:ext cx="6096000" cy="463550"/>
        </p:xfrm>
        <a:graphic>
          <a:graphicData uri="http://schemas.openxmlformats.org/presentationml/2006/ole">
            <mc:AlternateContent xmlns:mc="http://schemas.openxmlformats.org/markup-compatibility/2006">
              <mc:Choice xmlns:v="urn:schemas-microsoft-com:vml" Requires="v">
                <p:oleObj spid="_x0000_s31858" r:id="rId8" imgW="2997200" imgH="228600" progId="Equation.3">
                  <p:embed/>
                </p:oleObj>
              </mc:Choice>
              <mc:Fallback>
                <p:oleObj r:id="rId8" imgW="299720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5486400"/>
                        <a:ext cx="6096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Object 14"/>
          <p:cNvGraphicFramePr>
            <a:graphicFrameLocks noChangeAspect="1"/>
          </p:cNvGraphicFramePr>
          <p:nvPr/>
        </p:nvGraphicFramePr>
        <p:xfrm>
          <a:off x="1752600" y="6019800"/>
          <a:ext cx="6172200" cy="469900"/>
        </p:xfrm>
        <a:graphic>
          <a:graphicData uri="http://schemas.openxmlformats.org/presentationml/2006/ole">
            <mc:AlternateContent xmlns:mc="http://schemas.openxmlformats.org/markup-compatibility/2006">
              <mc:Choice xmlns:v="urn:schemas-microsoft-com:vml" Requires="v">
                <p:oleObj spid="_x0000_s31859" r:id="rId10" imgW="2997200" imgH="228600" progId="Equation.3">
                  <p:embed/>
                </p:oleObj>
              </mc:Choice>
              <mc:Fallback>
                <p:oleObj r:id="rId10" imgW="2997200" imgH="228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6019800"/>
                        <a:ext cx="6172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1" descr="F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60800"/>
            <a:ext cx="2741613"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p:cNvSpPr>
            <a:spLocks noGrp="1" noChangeArrowheads="1"/>
          </p:cNvSpPr>
          <p:nvPr>
            <p:ph type="title"/>
          </p:nvPr>
        </p:nvSpPr>
        <p:spPr>
          <a:xfrm>
            <a:off x="685800" y="0"/>
            <a:ext cx="7772400" cy="1143000"/>
          </a:xfrm>
        </p:spPr>
        <p:txBody>
          <a:bodyPr/>
          <a:lstStyle/>
          <a:p>
            <a:pPr eaLnBrk="1" hangingPunct="1"/>
            <a:r>
              <a:rPr lang="zh-TW" altLang="en-US" smtClean="0">
                <a:ea typeface="細明體" panose="02020509000000000000" pitchFamily="49" charset="-120"/>
              </a:rPr>
              <a:t>範例</a:t>
            </a:r>
            <a:r>
              <a:rPr lang="en-US" altLang="zh-TW" smtClean="0">
                <a:ea typeface="細明體" panose="02020509000000000000" pitchFamily="49" charset="-120"/>
              </a:rPr>
              <a:t>3.2</a:t>
            </a:r>
            <a:r>
              <a:rPr lang="zh-TW" altLang="en-US" smtClean="0">
                <a:ea typeface="細明體" panose="02020509000000000000" pitchFamily="49" charset="-120"/>
              </a:rPr>
              <a:t>：函數逼近</a:t>
            </a:r>
            <a:r>
              <a:rPr lang="zh-TW" altLang="en-US" smtClean="0"/>
              <a:t> </a:t>
            </a:r>
          </a:p>
        </p:txBody>
      </p:sp>
      <p:sp>
        <p:nvSpPr>
          <p:cNvPr id="32772" name="Rectangle 3"/>
          <p:cNvSpPr>
            <a:spLocks noGrp="1" noChangeArrowheads="1"/>
          </p:cNvSpPr>
          <p:nvPr>
            <p:ph type="body" idx="1"/>
          </p:nvPr>
        </p:nvSpPr>
        <p:spPr>
          <a:xfrm>
            <a:off x="609600" y="990600"/>
            <a:ext cx="7772400" cy="4114800"/>
          </a:xfrm>
        </p:spPr>
        <p:txBody>
          <a:bodyPr/>
          <a:lstStyle/>
          <a:p>
            <a:pPr eaLnBrk="1" hangingPunct="1"/>
            <a:r>
              <a:rPr lang="zh-TW" altLang="en-US" sz="2000" smtClean="0">
                <a:ea typeface="細明體" panose="02020509000000000000" pitchFamily="49" charset="-120"/>
              </a:rPr>
              <a:t>此一個高度非線性的系統之差分方程式：</a:t>
            </a:r>
            <a:r>
              <a:rPr lang="zh-TW" altLang="en-US" sz="2000" smtClean="0"/>
              <a:t> </a:t>
            </a:r>
          </a:p>
          <a:p>
            <a:pPr eaLnBrk="1" hangingPunct="1"/>
            <a:endParaRPr lang="zh-TW" altLang="en-US" sz="2000" smtClean="0"/>
          </a:p>
          <a:p>
            <a:pPr eaLnBrk="1" hangingPunct="1"/>
            <a:endParaRPr lang="zh-TW" altLang="en-US" sz="2000" smtClean="0">
              <a:ea typeface="細明體" panose="02020509000000000000" pitchFamily="49" charset="-120"/>
            </a:endParaRPr>
          </a:p>
          <a:p>
            <a:pPr eaLnBrk="1" hangingPunct="1"/>
            <a:endParaRPr lang="zh-TW" altLang="en-US" sz="2000" smtClean="0">
              <a:ea typeface="細明體" panose="02020509000000000000" pitchFamily="49" charset="-120"/>
            </a:endParaRPr>
          </a:p>
          <a:p>
            <a:pPr eaLnBrk="1" hangingPunct="1"/>
            <a:endParaRPr lang="zh-TW" altLang="en-US" sz="2000" smtClean="0">
              <a:ea typeface="細明體" panose="02020509000000000000" pitchFamily="49" charset="-120"/>
            </a:endParaRPr>
          </a:p>
          <a:p>
            <a:pPr eaLnBrk="1" hangingPunct="1"/>
            <a:r>
              <a:rPr lang="zh-TW" altLang="en-US" sz="2000" smtClean="0">
                <a:ea typeface="細明體" panose="02020509000000000000" pitchFamily="49" charset="-120"/>
              </a:rPr>
              <a:t>訓練集資料是在                這個二維區間中，均勻地產生</a:t>
            </a:r>
            <a:r>
              <a:rPr lang="en-US" altLang="zh-TW" sz="2000" smtClean="0">
                <a:ea typeface="細明體" panose="02020509000000000000" pitchFamily="49" charset="-120"/>
              </a:rPr>
              <a:t>441</a:t>
            </a:r>
            <a:r>
              <a:rPr lang="zh-TW" altLang="en-US" sz="2000" smtClean="0">
                <a:ea typeface="細明體" panose="02020509000000000000" pitchFamily="49" charset="-120"/>
              </a:rPr>
              <a:t>個網格取樣點。</a:t>
            </a:r>
          </a:p>
          <a:p>
            <a:pPr eaLnBrk="1" hangingPunct="1"/>
            <a:r>
              <a:rPr lang="zh-TW" altLang="en-US" sz="2000" smtClean="0">
                <a:latin typeface="細明體" panose="02020509000000000000" pitchFamily="49" charset="-120"/>
                <a:ea typeface="細明體" panose="02020509000000000000" pitchFamily="49" charset="-120"/>
              </a:rPr>
              <a:t>經過</a:t>
            </a:r>
            <a:r>
              <a:rPr lang="en-US" altLang="zh-TW" sz="2000" smtClean="0">
                <a:ea typeface="細明體" panose="02020509000000000000" pitchFamily="49" charset="-120"/>
              </a:rPr>
              <a:t>41</a:t>
            </a:r>
            <a:r>
              <a:rPr lang="zh-TW" altLang="en-US" sz="2000" smtClean="0">
                <a:latin typeface="細明體" panose="02020509000000000000" pitchFamily="49" charset="-120"/>
                <a:ea typeface="細明體" panose="02020509000000000000" pitchFamily="49" charset="-120"/>
              </a:rPr>
              <a:t>次訓練完成之後，此時訓練集資料的</a:t>
            </a:r>
            <a:r>
              <a:rPr lang="en-US" altLang="zh-TW" sz="2000" smtClean="0">
                <a:ea typeface="細明體" panose="02020509000000000000" pitchFamily="49" charset="-120"/>
              </a:rPr>
              <a:t>MSE</a:t>
            </a:r>
            <a:r>
              <a:rPr lang="zh-TW" altLang="en-US" sz="2000" smtClean="0">
                <a:latin typeface="細明體" panose="02020509000000000000" pitchFamily="49" charset="-120"/>
                <a:ea typeface="細明體" panose="02020509000000000000" pitchFamily="49" charset="-120"/>
              </a:rPr>
              <a:t>為</a:t>
            </a:r>
            <a:r>
              <a:rPr lang="en-US" altLang="zh-TW" sz="2000" smtClean="0">
                <a:ea typeface="細明體" panose="02020509000000000000" pitchFamily="49" charset="-120"/>
              </a:rPr>
              <a:t>0.000986</a:t>
            </a:r>
            <a:r>
              <a:rPr lang="en-US" altLang="zh-TW" sz="2000" smtClean="0"/>
              <a:t> </a:t>
            </a:r>
            <a:r>
              <a:rPr lang="zh-TW" altLang="en-US" sz="2000" smtClean="0">
                <a:ea typeface="細明體" panose="02020509000000000000" pitchFamily="49" charset="-120"/>
              </a:rPr>
              <a:t>。</a:t>
            </a:r>
          </a:p>
        </p:txBody>
      </p:sp>
      <p:sp>
        <p:nvSpPr>
          <p:cNvPr id="32773" name="Text Box 7"/>
          <p:cNvSpPr txBox="1">
            <a:spLocks noChangeArrowheads="1"/>
          </p:cNvSpPr>
          <p:nvPr/>
        </p:nvSpPr>
        <p:spPr bwMode="auto">
          <a:xfrm>
            <a:off x="685800" y="6461125"/>
            <a:ext cx="447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400">
                <a:ea typeface="細明體" panose="02020509000000000000" pitchFamily="49" charset="-120"/>
              </a:rPr>
              <a:t>圖</a:t>
            </a:r>
            <a:r>
              <a:rPr lang="en-US" altLang="zh-TW" sz="1400">
                <a:ea typeface="細明體" panose="02020509000000000000" pitchFamily="49" charset="-120"/>
              </a:rPr>
              <a:t>3.7</a:t>
            </a:r>
            <a:r>
              <a:rPr lang="zh-TW" altLang="en-US" sz="1400">
                <a:ea typeface="細明體" panose="02020509000000000000" pitchFamily="49" charset="-120"/>
              </a:rPr>
              <a:t>：範例</a:t>
            </a:r>
            <a:r>
              <a:rPr lang="en-US" altLang="zh-TW" sz="1400">
                <a:ea typeface="細明體" panose="02020509000000000000" pitchFamily="49" charset="-120"/>
              </a:rPr>
              <a:t>3.2</a:t>
            </a:r>
            <a:r>
              <a:rPr lang="zh-TW" altLang="en-US" sz="1400">
                <a:ea typeface="細明體" panose="02020509000000000000" pitchFamily="49" charset="-120"/>
              </a:rPr>
              <a:t>中，非線性系統的真實輸入</a:t>
            </a:r>
            <a:r>
              <a:rPr lang="en-US" altLang="zh-TW" sz="1400">
                <a:ea typeface="細明體" panose="02020509000000000000" pitchFamily="49" charset="-120"/>
              </a:rPr>
              <a:t>/</a:t>
            </a:r>
            <a:r>
              <a:rPr lang="zh-TW" altLang="en-US" sz="1400">
                <a:ea typeface="細明體" panose="02020509000000000000" pitchFamily="49" charset="-120"/>
              </a:rPr>
              <a:t>輸出關係。</a:t>
            </a:r>
            <a:r>
              <a:rPr lang="zh-TW" altLang="en-US" sz="2000"/>
              <a:t> </a:t>
            </a:r>
          </a:p>
        </p:txBody>
      </p:sp>
      <p:sp>
        <p:nvSpPr>
          <p:cNvPr id="32774" name="Text Box 8"/>
          <p:cNvSpPr txBox="1">
            <a:spLocks noChangeArrowheads="1"/>
          </p:cNvSpPr>
          <p:nvPr/>
        </p:nvSpPr>
        <p:spPr bwMode="auto">
          <a:xfrm>
            <a:off x="5181600" y="6553200"/>
            <a:ext cx="329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400">
                <a:ea typeface="細明體" panose="02020509000000000000" pitchFamily="49" charset="-120"/>
              </a:rPr>
              <a:t>圖</a:t>
            </a:r>
            <a:r>
              <a:rPr lang="en-US" altLang="zh-TW" sz="1400">
                <a:ea typeface="細明體" panose="02020509000000000000" pitchFamily="49" charset="-120"/>
              </a:rPr>
              <a:t>3.8</a:t>
            </a:r>
            <a:r>
              <a:rPr lang="zh-TW" altLang="en-US" sz="1400">
                <a:ea typeface="細明體" panose="02020509000000000000" pitchFamily="49" charset="-120"/>
              </a:rPr>
              <a:t>：兩層的多層感知機網路的輸出。</a:t>
            </a:r>
            <a:r>
              <a:rPr lang="zh-TW" altLang="en-US" sz="1400"/>
              <a:t> </a:t>
            </a:r>
          </a:p>
        </p:txBody>
      </p:sp>
      <p:sp>
        <p:nvSpPr>
          <p:cNvPr id="32775" name="Rectangle 10"/>
          <p:cNvSpPr>
            <a:spLocks noChangeArrowheads="1"/>
          </p:cNvSpPr>
          <p:nvPr/>
        </p:nvSpPr>
        <p:spPr bwMode="auto">
          <a:xfrm>
            <a:off x="276225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32776" name="Object 9"/>
          <p:cNvGraphicFramePr>
            <a:graphicFrameLocks noChangeAspect="1"/>
          </p:cNvGraphicFramePr>
          <p:nvPr/>
        </p:nvGraphicFramePr>
        <p:xfrm>
          <a:off x="2057400" y="1465263"/>
          <a:ext cx="5105400" cy="1249362"/>
        </p:xfrm>
        <a:graphic>
          <a:graphicData uri="http://schemas.openxmlformats.org/presentationml/2006/ole">
            <mc:AlternateContent xmlns:mc="http://schemas.openxmlformats.org/markup-compatibility/2006">
              <mc:Choice xmlns:v="urn:schemas-microsoft-com:vml" Requires="v">
                <p:oleObj spid="_x0000_s32832" r:id="rId4" imgW="3619500" imgH="889000" progId="Equation.3">
                  <p:embed/>
                </p:oleObj>
              </mc:Choice>
              <mc:Fallback>
                <p:oleObj r:id="rId4" imgW="3619500" imgH="8890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65263"/>
                        <a:ext cx="51054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12"/>
          <p:cNvSpPr>
            <a:spLocks noChangeArrowheads="1"/>
          </p:cNvSpPr>
          <p:nvPr/>
        </p:nvSpPr>
        <p:spPr bwMode="auto">
          <a:xfrm>
            <a:off x="3181350"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32778" name="Rectangle 14"/>
          <p:cNvSpPr>
            <a:spLocks noChangeArrowheads="1"/>
          </p:cNvSpPr>
          <p:nvPr/>
        </p:nvSpPr>
        <p:spPr bwMode="auto">
          <a:xfrm>
            <a:off x="3176588"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32779" name="Picture 13" descr="F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806825"/>
            <a:ext cx="27908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Rectangle 16"/>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32781" name="Object 15"/>
          <p:cNvGraphicFramePr>
            <a:graphicFrameLocks noChangeAspect="1"/>
          </p:cNvGraphicFramePr>
          <p:nvPr/>
        </p:nvGraphicFramePr>
        <p:xfrm>
          <a:off x="2843213" y="2924175"/>
          <a:ext cx="1000125" cy="190500"/>
        </p:xfrm>
        <a:graphic>
          <a:graphicData uri="http://schemas.openxmlformats.org/presentationml/2006/ole">
            <mc:AlternateContent xmlns:mc="http://schemas.openxmlformats.org/markup-compatibility/2006">
              <mc:Choice xmlns:v="urn:schemas-microsoft-com:vml" Requires="v">
                <p:oleObj spid="_x0000_s32833" name="Equation" r:id="rId7" imgW="1002865" imgH="190417" progId="Equation.DSMT4">
                  <p:embed/>
                </p:oleObj>
              </mc:Choice>
              <mc:Fallback>
                <p:oleObj name="Equation" r:id="rId7" imgW="1002865" imgH="190417"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2924175"/>
                        <a:ext cx="10001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3.5	</a:t>
            </a:r>
            <a:r>
              <a:rPr lang="zh-TW" altLang="en-US" smtClean="0">
                <a:latin typeface="細明體" panose="02020509000000000000" pitchFamily="49" charset="-120"/>
                <a:ea typeface="細明體" panose="02020509000000000000" pitchFamily="49" charset="-120"/>
              </a:rPr>
              <a:t>倒傳遞演算法進階技巧</a:t>
            </a:r>
            <a:r>
              <a:rPr lang="zh-TW" altLang="en-US" smtClean="0"/>
              <a:t> </a:t>
            </a:r>
          </a:p>
        </p:txBody>
      </p:sp>
      <p:sp>
        <p:nvSpPr>
          <p:cNvPr id="33795" name="Rectangle 3"/>
          <p:cNvSpPr>
            <a:spLocks noGrp="1" noChangeArrowheads="1"/>
          </p:cNvSpPr>
          <p:nvPr>
            <p:ph type="body" idx="1"/>
          </p:nvPr>
        </p:nvSpPr>
        <p:spPr/>
        <p:txBody>
          <a:bodyPr/>
          <a:lstStyle/>
          <a:p>
            <a:pPr eaLnBrk="1" hangingPunct="1">
              <a:lnSpc>
                <a:spcPct val="90000"/>
              </a:lnSpc>
            </a:pPr>
            <a:r>
              <a:rPr lang="zh-TW" altLang="en-US" sz="2800" smtClean="0">
                <a:latin typeface="細明體" panose="02020509000000000000" pitchFamily="49" charset="-120"/>
                <a:ea typeface="細明體" panose="02020509000000000000" pitchFamily="49" charset="-120"/>
              </a:rPr>
              <a:t>活化函數選用對稱型的函數可以加快學習過程。</a:t>
            </a:r>
            <a:r>
              <a:rPr lang="zh-TW" altLang="en-US" sz="2800" smtClean="0"/>
              <a:t> </a:t>
            </a:r>
          </a:p>
          <a:p>
            <a:pPr eaLnBrk="1" hangingPunct="1">
              <a:lnSpc>
                <a:spcPct val="90000"/>
              </a:lnSpc>
            </a:pPr>
            <a:r>
              <a:rPr lang="zh-TW" altLang="en-US" sz="2800" smtClean="0">
                <a:latin typeface="細明體" panose="02020509000000000000" pitchFamily="49" charset="-120"/>
                <a:ea typeface="細明體" panose="02020509000000000000" pitchFamily="49" charset="-120"/>
              </a:rPr>
              <a:t>期望</a:t>
            </a:r>
            <a:r>
              <a:rPr lang="en-US" altLang="zh-TW" sz="2800" smtClean="0">
                <a:ea typeface="細明體" panose="02020509000000000000" pitchFamily="49" charset="-120"/>
              </a:rPr>
              <a:t>(</a:t>
            </a:r>
            <a:r>
              <a:rPr lang="zh-TW" altLang="en-US" sz="2800" smtClean="0">
                <a:latin typeface="細明體" panose="02020509000000000000" pitchFamily="49" charset="-120"/>
                <a:ea typeface="細明體" panose="02020509000000000000" pitchFamily="49" charset="-120"/>
              </a:rPr>
              <a:t>正確</a:t>
            </a:r>
            <a:r>
              <a:rPr lang="en-US" altLang="zh-TW" sz="2800" smtClean="0">
                <a:ea typeface="細明體" panose="02020509000000000000" pitchFamily="49" charset="-120"/>
              </a:rPr>
              <a:t>) </a:t>
            </a:r>
            <a:r>
              <a:rPr lang="zh-TW" altLang="en-US" sz="2800" smtClean="0">
                <a:latin typeface="細明體" panose="02020509000000000000" pitchFamily="49" charset="-120"/>
                <a:ea typeface="細明體" panose="02020509000000000000" pitchFamily="49" charset="-120"/>
              </a:rPr>
              <a:t>輸出值的範圍應設定在活化函數的範圍之內。</a:t>
            </a:r>
            <a:r>
              <a:rPr lang="zh-TW" altLang="en-US" sz="2800" smtClean="0"/>
              <a:t> </a:t>
            </a:r>
          </a:p>
          <a:p>
            <a:pPr eaLnBrk="1" hangingPunct="1">
              <a:lnSpc>
                <a:spcPct val="90000"/>
              </a:lnSpc>
            </a:pPr>
            <a:r>
              <a:rPr lang="zh-TW" altLang="en-US" sz="2800" smtClean="0">
                <a:latin typeface="細明體" panose="02020509000000000000" pitchFamily="49" charset="-120"/>
                <a:ea typeface="細明體" panose="02020509000000000000" pitchFamily="49" charset="-120"/>
              </a:rPr>
              <a:t>若無其它資訊可加以利用時，鍵結值向量以及閥值的初始值應設定在一均勻分佈</a:t>
            </a:r>
            <a:r>
              <a:rPr lang="zh-TW" altLang="en-US" sz="2800" smtClean="0">
                <a:ea typeface="細明體" panose="02020509000000000000" pitchFamily="49" charset="-120"/>
              </a:rPr>
              <a:t> </a:t>
            </a:r>
            <a:r>
              <a:rPr lang="en-US" altLang="zh-TW" sz="2800" smtClean="0">
                <a:ea typeface="細明體" panose="02020509000000000000" pitchFamily="49" charset="-120"/>
              </a:rPr>
              <a:t>(uniformly distributed) </a:t>
            </a:r>
            <a:r>
              <a:rPr lang="zh-TW" altLang="en-US" sz="2800" smtClean="0">
                <a:latin typeface="細明體" panose="02020509000000000000" pitchFamily="49" charset="-120"/>
                <a:ea typeface="細明體" panose="02020509000000000000" pitchFamily="49" charset="-120"/>
              </a:rPr>
              <a:t>的小範圍內。</a:t>
            </a:r>
            <a:r>
              <a:rPr lang="zh-TW" altLang="en-US" sz="2800" smtClean="0"/>
              <a:t> </a:t>
            </a:r>
          </a:p>
          <a:p>
            <a:pPr eaLnBrk="1" hangingPunct="1">
              <a:lnSpc>
                <a:spcPct val="90000"/>
              </a:lnSpc>
            </a:pPr>
            <a:r>
              <a:rPr lang="zh-TW" altLang="en-US" sz="2800" smtClean="0">
                <a:latin typeface="細明體" panose="02020509000000000000" pitchFamily="49" charset="-120"/>
                <a:ea typeface="細明體" panose="02020509000000000000" pitchFamily="49" charset="-120"/>
              </a:rPr>
              <a:t>對於每個鍵結值，其使用的學習速率參數應不同。</a:t>
            </a:r>
            <a:r>
              <a:rPr lang="zh-TW" altLang="en-US" sz="2800" smtClean="0"/>
              <a:t> </a:t>
            </a:r>
          </a:p>
          <a:p>
            <a:pPr eaLnBrk="1" hangingPunct="1">
              <a:lnSpc>
                <a:spcPct val="90000"/>
              </a:lnSpc>
            </a:pPr>
            <a:r>
              <a:rPr lang="zh-TW" altLang="en-US" sz="2800" smtClean="0">
                <a:latin typeface="細明體" panose="02020509000000000000" pitchFamily="49" charset="-120"/>
                <a:ea typeface="細明體" panose="02020509000000000000" pitchFamily="49" charset="-120"/>
              </a:rPr>
              <a:t>在每一次的學習循環中，輸入圖樣輸入網路的次序應使其不同</a:t>
            </a:r>
            <a:r>
              <a:rPr lang="zh-TW" altLang="en-US" sz="2800" smtClean="0"/>
              <a:t> </a:t>
            </a:r>
            <a:r>
              <a:rPr lang="zh-TW" altLang="en-US" sz="2800" smtClean="0">
                <a:latin typeface="細明體" panose="02020509000000000000" pitchFamily="49" charset="-120"/>
                <a:ea typeface="細明體" panose="02020509000000000000" pitchFamily="49" charset="-12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0"/>
            <a:ext cx="7772400" cy="1143000"/>
          </a:xfrm>
        </p:spPr>
        <p:txBody>
          <a:bodyPr/>
          <a:lstStyle/>
          <a:p>
            <a:pPr eaLnBrk="1" hangingPunct="1"/>
            <a:r>
              <a:rPr lang="en-US" altLang="zh-TW" smtClean="0">
                <a:ea typeface="細明體" panose="02020509000000000000" pitchFamily="49" charset="-120"/>
              </a:rPr>
              <a:t>3.6	</a:t>
            </a:r>
            <a:r>
              <a:rPr lang="zh-TW" altLang="en-US" smtClean="0">
                <a:ea typeface="細明體" panose="02020509000000000000" pitchFamily="49" charset="-120"/>
              </a:rPr>
              <a:t>類神經網路的推廣能力</a:t>
            </a:r>
            <a:r>
              <a:rPr lang="zh-TW" altLang="en-US" smtClean="0"/>
              <a:t> </a:t>
            </a:r>
            <a:r>
              <a:rPr lang="en-US" altLang="zh-TW" smtClean="0"/>
              <a:t>(1)</a:t>
            </a:r>
          </a:p>
        </p:txBody>
      </p:sp>
      <p:sp>
        <p:nvSpPr>
          <p:cNvPr id="34819" name="Rectangle 3"/>
          <p:cNvSpPr>
            <a:spLocks noGrp="1" noChangeArrowheads="1"/>
          </p:cNvSpPr>
          <p:nvPr>
            <p:ph type="body" idx="1"/>
          </p:nvPr>
        </p:nvSpPr>
        <p:spPr>
          <a:xfrm>
            <a:off x="609600" y="914400"/>
            <a:ext cx="7772400" cy="4114800"/>
          </a:xfrm>
        </p:spPr>
        <p:txBody>
          <a:bodyPr/>
          <a:lstStyle/>
          <a:p>
            <a:pPr algn="just" eaLnBrk="1" hangingPunct="1"/>
            <a:r>
              <a:rPr lang="zh-TW" altLang="en-US" sz="2000" smtClean="0">
                <a:ea typeface="細明體" panose="02020509000000000000" pitchFamily="49" charset="-120"/>
              </a:rPr>
              <a:t>所謂的</a:t>
            </a:r>
            <a:r>
              <a:rPr lang="zh-TW" altLang="en-US" sz="2000" b="1" smtClean="0">
                <a:ea typeface="細明體" panose="02020509000000000000" pitchFamily="49" charset="-120"/>
              </a:rPr>
              <a:t>「推廣能力」</a:t>
            </a:r>
            <a:r>
              <a:rPr lang="en-US" altLang="zh-TW" sz="2000" b="1" smtClean="0">
                <a:ea typeface="細明體" panose="02020509000000000000" pitchFamily="49" charset="-120"/>
              </a:rPr>
              <a:t>(generalization)</a:t>
            </a:r>
            <a:r>
              <a:rPr lang="zh-TW" altLang="en-US" sz="2000" smtClean="0">
                <a:ea typeface="細明體" panose="02020509000000000000" pitchFamily="49" charset="-120"/>
              </a:rPr>
              <a:t>是指網路對於未曾見過的輸入</a:t>
            </a:r>
            <a:r>
              <a:rPr lang="en-US" altLang="zh-TW" sz="2000" smtClean="0">
                <a:ea typeface="細明體" panose="02020509000000000000" pitchFamily="49" charset="-120"/>
              </a:rPr>
              <a:t>/</a:t>
            </a:r>
            <a:r>
              <a:rPr lang="zh-TW" altLang="en-US" sz="2000" smtClean="0">
                <a:ea typeface="細明體" panose="02020509000000000000" pitchFamily="49" charset="-120"/>
              </a:rPr>
              <a:t>輸出資料</a:t>
            </a:r>
            <a:r>
              <a:rPr lang="en-US" altLang="zh-TW" sz="2000" smtClean="0">
                <a:ea typeface="細明體" panose="02020509000000000000" pitchFamily="49" charset="-120"/>
              </a:rPr>
              <a:t>(</a:t>
            </a:r>
            <a:r>
              <a:rPr lang="zh-TW" altLang="en-US" sz="2000" smtClean="0">
                <a:ea typeface="細明體" panose="02020509000000000000" pitchFamily="49" charset="-120"/>
              </a:rPr>
              <a:t>亦即未曾用來作為網路的訓練資料</a:t>
            </a:r>
            <a:r>
              <a:rPr lang="en-US" altLang="zh-TW" sz="2000" smtClean="0">
                <a:ea typeface="細明體" panose="02020509000000000000" pitchFamily="49" charset="-120"/>
              </a:rPr>
              <a:t>)</a:t>
            </a:r>
            <a:r>
              <a:rPr lang="zh-TW" altLang="en-US" sz="2000" smtClean="0">
                <a:ea typeface="細明體" panose="02020509000000000000" pitchFamily="49" charset="-120"/>
              </a:rPr>
              <a:t>也能作出正確的判斷。</a:t>
            </a:r>
            <a:r>
              <a:rPr lang="zh-TW" altLang="en-US" sz="2000" smtClean="0"/>
              <a:t> </a:t>
            </a:r>
          </a:p>
          <a:p>
            <a:pPr algn="just" eaLnBrk="1" hangingPunct="1"/>
            <a:r>
              <a:rPr lang="zh-TW" altLang="en-US" sz="2000" smtClean="0">
                <a:ea typeface="細明體" panose="02020509000000000000" pitchFamily="49" charset="-120"/>
              </a:rPr>
              <a:t>當網路學習了太多的輸入</a:t>
            </a:r>
            <a:r>
              <a:rPr lang="en-US" altLang="zh-TW" sz="2000" smtClean="0">
                <a:ea typeface="細明體" panose="02020509000000000000" pitchFamily="49" charset="-120"/>
              </a:rPr>
              <a:t>/</a:t>
            </a:r>
            <a:r>
              <a:rPr lang="zh-TW" altLang="en-US" sz="2000" smtClean="0">
                <a:ea typeface="細明體" panose="02020509000000000000" pitchFamily="49" charset="-120"/>
              </a:rPr>
              <a:t>輸出關係時，也就是網路被過份訓練時，網路變得只是去</a:t>
            </a:r>
            <a:r>
              <a:rPr lang="zh-TW" altLang="en-US" sz="2000" b="1" smtClean="0">
                <a:ea typeface="細明體" panose="02020509000000000000" pitchFamily="49" charset="-120"/>
              </a:rPr>
              <a:t>「記憶」</a:t>
            </a:r>
            <a:r>
              <a:rPr lang="zh-TW" altLang="en-US" sz="2000" smtClean="0">
                <a:ea typeface="細明體" panose="02020509000000000000" pitchFamily="49" charset="-120"/>
              </a:rPr>
              <a:t>所學習過的訓練資料，而無法去推廣相類似資料應有的輸入</a:t>
            </a:r>
            <a:r>
              <a:rPr lang="en-US" altLang="zh-TW" sz="2000" smtClean="0">
                <a:ea typeface="細明體" panose="02020509000000000000" pitchFamily="49" charset="-120"/>
              </a:rPr>
              <a:t>/</a:t>
            </a:r>
            <a:r>
              <a:rPr lang="zh-TW" altLang="en-US" sz="2000" smtClean="0">
                <a:ea typeface="細明體" panose="02020509000000000000" pitchFamily="49" charset="-120"/>
              </a:rPr>
              <a:t>輸出關係。</a:t>
            </a:r>
            <a:r>
              <a:rPr lang="zh-TW" altLang="en-US" sz="2000" smtClean="0"/>
              <a:t> </a:t>
            </a:r>
          </a:p>
        </p:txBody>
      </p:sp>
      <p:pic>
        <p:nvPicPr>
          <p:cNvPr id="34820" name="Picture 4" descr="E:\教材\類神經網路\FIG3\F3-9.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29000"/>
            <a:ext cx="40465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descr="E:\教材\類神經網路\FIG3\F3-1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352800"/>
            <a:ext cx="4151313"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7"/>
          <p:cNvSpPr txBox="1">
            <a:spLocks noChangeArrowheads="1"/>
          </p:cNvSpPr>
          <p:nvPr/>
        </p:nvSpPr>
        <p:spPr bwMode="auto">
          <a:xfrm>
            <a:off x="685800" y="6019800"/>
            <a:ext cx="285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000">
                <a:ea typeface="細明體" panose="02020509000000000000" pitchFamily="49" charset="-120"/>
              </a:rPr>
              <a:t>圖</a:t>
            </a:r>
            <a:r>
              <a:rPr lang="en-US" altLang="zh-TW" sz="2000">
                <a:ea typeface="細明體" panose="02020509000000000000" pitchFamily="49" charset="-120"/>
              </a:rPr>
              <a:t>3.9</a:t>
            </a:r>
            <a:r>
              <a:rPr lang="zh-TW" altLang="en-US" sz="2000">
                <a:ea typeface="細明體" panose="02020509000000000000" pitchFamily="49" charset="-120"/>
              </a:rPr>
              <a:t>：推廣能力良好。</a:t>
            </a:r>
            <a:r>
              <a:rPr lang="zh-TW" altLang="en-US" sz="2000"/>
              <a:t> </a:t>
            </a:r>
          </a:p>
        </p:txBody>
      </p:sp>
      <p:sp>
        <p:nvSpPr>
          <p:cNvPr id="34823" name="Text Box 8"/>
          <p:cNvSpPr txBox="1">
            <a:spLocks noChangeArrowheads="1"/>
          </p:cNvSpPr>
          <p:nvPr/>
        </p:nvSpPr>
        <p:spPr bwMode="auto">
          <a:xfrm>
            <a:off x="5334000" y="6019800"/>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000">
                <a:ea typeface="細明體" panose="02020509000000000000" pitchFamily="49" charset="-120"/>
              </a:rPr>
              <a:t>圖</a:t>
            </a:r>
            <a:r>
              <a:rPr lang="en-US" altLang="zh-TW" sz="2000">
                <a:ea typeface="細明體" panose="02020509000000000000" pitchFamily="49" charset="-120"/>
              </a:rPr>
              <a:t>3.10</a:t>
            </a:r>
            <a:r>
              <a:rPr lang="zh-TW" altLang="en-US" sz="2000">
                <a:ea typeface="細明體" panose="02020509000000000000" pitchFamily="49" charset="-120"/>
              </a:rPr>
              <a:t>：過度訓練。</a:t>
            </a:r>
            <a:r>
              <a:rPr lang="zh-TW" altLang="en-US" sz="200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3.6	</a:t>
            </a:r>
            <a:r>
              <a:rPr lang="zh-TW" altLang="en-US" smtClean="0">
                <a:ea typeface="細明體" panose="02020509000000000000" pitchFamily="49" charset="-120"/>
              </a:rPr>
              <a:t>類神經網路的推廣能力</a:t>
            </a:r>
            <a:r>
              <a:rPr lang="zh-TW" altLang="en-US" smtClean="0"/>
              <a:t> </a:t>
            </a:r>
            <a:r>
              <a:rPr lang="en-US" altLang="zh-TW" smtClean="0"/>
              <a:t>(2)</a:t>
            </a:r>
          </a:p>
        </p:txBody>
      </p:sp>
      <p:sp>
        <p:nvSpPr>
          <p:cNvPr id="35843" name="Rectangle 3"/>
          <p:cNvSpPr>
            <a:spLocks noGrp="1" noChangeArrowheads="1"/>
          </p:cNvSpPr>
          <p:nvPr>
            <p:ph type="body" idx="1"/>
          </p:nvPr>
        </p:nvSpPr>
        <p:spPr/>
        <p:txBody>
          <a:bodyPr/>
          <a:lstStyle/>
          <a:p>
            <a:pPr eaLnBrk="1" hangingPunct="1">
              <a:lnSpc>
                <a:spcPct val="90000"/>
              </a:lnSpc>
            </a:pPr>
            <a:r>
              <a:rPr lang="zh-TW" altLang="en-US" sz="2400" smtClean="0">
                <a:ea typeface="細明體" panose="02020509000000000000" pitchFamily="49" charset="-120"/>
              </a:rPr>
              <a:t>大致上，影響類神經網路推廣能力的因素有三</a:t>
            </a:r>
          </a:p>
          <a:p>
            <a:pPr eaLnBrk="1" hangingPunct="1">
              <a:lnSpc>
                <a:spcPct val="90000"/>
              </a:lnSpc>
              <a:buFontTx/>
              <a:buNone/>
            </a:pPr>
            <a:r>
              <a:rPr lang="zh-TW" altLang="en-US" sz="2400" smtClean="0">
                <a:ea typeface="細明體" panose="02020509000000000000" pitchFamily="49" charset="-120"/>
              </a:rPr>
              <a:t>     第一個是</a:t>
            </a:r>
            <a:r>
              <a:rPr lang="zh-TW" altLang="en-US" sz="2400" b="1" smtClean="0">
                <a:ea typeface="細明體" panose="02020509000000000000" pitchFamily="49" charset="-120"/>
              </a:rPr>
              <a:t>訓練資料集的大小</a:t>
            </a:r>
            <a:r>
              <a:rPr lang="zh-TW" altLang="en-US" sz="2400" smtClean="0">
                <a:ea typeface="細明體" panose="02020509000000000000" pitchFamily="49" charset="-120"/>
              </a:rPr>
              <a:t>。</a:t>
            </a:r>
          </a:p>
          <a:p>
            <a:pPr eaLnBrk="1" hangingPunct="1">
              <a:lnSpc>
                <a:spcPct val="90000"/>
              </a:lnSpc>
              <a:buFontTx/>
              <a:buNone/>
            </a:pPr>
            <a:r>
              <a:rPr lang="zh-TW" altLang="en-US" sz="2400" smtClean="0">
                <a:ea typeface="細明體" panose="02020509000000000000" pitchFamily="49" charset="-120"/>
              </a:rPr>
              <a:t>     第二個是</a:t>
            </a:r>
            <a:r>
              <a:rPr lang="zh-TW" altLang="en-US" sz="2400" b="1" smtClean="0">
                <a:ea typeface="細明體" panose="02020509000000000000" pitchFamily="49" charset="-120"/>
              </a:rPr>
              <a:t>網路的拓蹼架構</a:t>
            </a:r>
            <a:r>
              <a:rPr lang="zh-TW" altLang="en-US" sz="2400" smtClean="0">
                <a:ea typeface="細明體" panose="02020509000000000000" pitchFamily="49" charset="-120"/>
              </a:rPr>
              <a:t>。</a:t>
            </a:r>
          </a:p>
          <a:p>
            <a:pPr eaLnBrk="1" hangingPunct="1">
              <a:lnSpc>
                <a:spcPct val="90000"/>
              </a:lnSpc>
              <a:buFontTx/>
              <a:buNone/>
            </a:pPr>
            <a:r>
              <a:rPr lang="zh-TW" altLang="en-US" sz="2400" smtClean="0">
                <a:ea typeface="細明體" panose="02020509000000000000" pitchFamily="49" charset="-120"/>
              </a:rPr>
              <a:t>     第三個是</a:t>
            </a:r>
            <a:r>
              <a:rPr lang="zh-TW" altLang="en-US" sz="2400" b="1" smtClean="0">
                <a:ea typeface="細明體" panose="02020509000000000000" pitchFamily="49" charset="-120"/>
              </a:rPr>
              <a:t>所處理問題的複雜度</a:t>
            </a:r>
            <a:r>
              <a:rPr lang="zh-TW" altLang="en-US" sz="2400" smtClean="0">
                <a:ea typeface="細明體" panose="02020509000000000000" pitchFamily="49" charset="-120"/>
              </a:rPr>
              <a:t>。</a:t>
            </a:r>
          </a:p>
          <a:p>
            <a:pPr eaLnBrk="1" hangingPunct="1">
              <a:lnSpc>
                <a:spcPct val="90000"/>
              </a:lnSpc>
              <a:buFontTx/>
              <a:buNone/>
            </a:pPr>
            <a:endParaRPr lang="zh-TW" altLang="en-US" sz="2400" smtClean="0">
              <a:ea typeface="細明體" panose="02020509000000000000" pitchFamily="49" charset="-120"/>
            </a:endParaRPr>
          </a:p>
          <a:p>
            <a:pPr eaLnBrk="1" hangingPunct="1">
              <a:lnSpc>
                <a:spcPct val="90000"/>
              </a:lnSpc>
            </a:pPr>
            <a:r>
              <a:rPr lang="zh-TW" altLang="en-US" sz="2400" smtClean="0">
                <a:ea typeface="細明體" panose="02020509000000000000" pitchFamily="49" charset="-120"/>
              </a:rPr>
              <a:t>至於如何測試網路的推廣能力是否良好？通常我們將所搜集到的資料以</a:t>
            </a:r>
            <a:r>
              <a:rPr lang="zh-TW" altLang="en-US" sz="2400" b="1" smtClean="0">
                <a:ea typeface="細明體" panose="02020509000000000000" pitchFamily="49" charset="-120"/>
              </a:rPr>
              <a:t>隨機</a:t>
            </a:r>
            <a:r>
              <a:rPr lang="zh-TW" altLang="en-US" sz="2400" smtClean="0">
                <a:ea typeface="細明體" panose="02020509000000000000" pitchFamily="49" charset="-120"/>
              </a:rPr>
              <a:t>的方式分為</a:t>
            </a:r>
            <a:r>
              <a:rPr lang="zh-TW" altLang="en-US" sz="2400" b="1" smtClean="0">
                <a:ea typeface="細明體" panose="02020509000000000000" pitchFamily="49" charset="-120"/>
              </a:rPr>
              <a:t>訓練集</a:t>
            </a:r>
            <a:r>
              <a:rPr lang="zh-TW" altLang="en-US" sz="2400" smtClean="0">
                <a:ea typeface="細明體" panose="02020509000000000000" pitchFamily="49" charset="-120"/>
              </a:rPr>
              <a:t>與</a:t>
            </a:r>
            <a:r>
              <a:rPr lang="zh-TW" altLang="en-US" sz="2400" b="1" smtClean="0">
                <a:ea typeface="細明體" panose="02020509000000000000" pitchFamily="49" charset="-120"/>
              </a:rPr>
              <a:t>測試集</a:t>
            </a:r>
            <a:r>
              <a:rPr lang="zh-TW" altLang="en-US" sz="2400" smtClean="0">
                <a:ea typeface="細明體" panose="02020509000000000000" pitchFamily="49" charset="-120"/>
              </a:rPr>
              <a:t>，利用訓練集的資料來調整網路的鍵結值</a:t>
            </a:r>
            <a:r>
              <a:rPr lang="zh-TW" altLang="en-US" sz="2400" smtClean="0">
                <a:ea typeface="細明體" panose="02020509000000000000" pitchFamily="49" charset="-120"/>
                <a:sym typeface="Symbol" panose="05050102010706020507" pitchFamily="18" charset="2"/>
              </a:rPr>
              <a:t></a:t>
            </a:r>
            <a:r>
              <a:rPr lang="zh-TW" altLang="en-US" sz="2400" smtClean="0">
                <a:ea typeface="細明體" panose="02020509000000000000" pitchFamily="49" charset="-120"/>
              </a:rPr>
              <a:t>即訓練網路，然後再用測試集的資料來驗證網路的推廣能力，因為網路從未見過測試集的資料，若網路反應良好，則表示推廣能力強，至於訓練集與測試集的大小比例該選取多少，則沒有一定的規範。</a:t>
            </a:r>
            <a:r>
              <a:rPr lang="zh-TW" altLang="en-US" sz="240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0"/>
            <a:ext cx="7772400" cy="1143000"/>
          </a:xfrm>
        </p:spPr>
        <p:txBody>
          <a:bodyPr/>
          <a:lstStyle/>
          <a:p>
            <a:pPr eaLnBrk="1" hangingPunct="1"/>
            <a:r>
              <a:rPr lang="en-US" altLang="zh-TW" smtClean="0">
                <a:ea typeface="細明體" panose="02020509000000000000" pitchFamily="49" charset="-120"/>
              </a:rPr>
              <a:t>3.6	</a:t>
            </a:r>
            <a:r>
              <a:rPr lang="zh-TW" altLang="en-US" smtClean="0">
                <a:ea typeface="細明體" panose="02020509000000000000" pitchFamily="49" charset="-120"/>
              </a:rPr>
              <a:t>應用範例</a:t>
            </a:r>
            <a:r>
              <a:rPr lang="zh-TW" altLang="en-US" smtClean="0"/>
              <a:t> </a:t>
            </a:r>
            <a:r>
              <a:rPr lang="en-US" altLang="zh-TW" smtClean="0"/>
              <a:t>(1)</a:t>
            </a:r>
          </a:p>
        </p:txBody>
      </p:sp>
      <p:sp>
        <p:nvSpPr>
          <p:cNvPr id="36867" name="Rectangle 3"/>
          <p:cNvSpPr>
            <a:spLocks noGrp="1" noChangeArrowheads="1"/>
          </p:cNvSpPr>
          <p:nvPr>
            <p:ph type="body" idx="1"/>
          </p:nvPr>
        </p:nvSpPr>
        <p:spPr>
          <a:xfrm>
            <a:off x="685800" y="1066800"/>
            <a:ext cx="7772400" cy="4114800"/>
          </a:xfrm>
        </p:spPr>
        <p:txBody>
          <a:bodyPr/>
          <a:lstStyle/>
          <a:p>
            <a:pPr algn="just" eaLnBrk="1" hangingPunct="1"/>
            <a:r>
              <a:rPr lang="en-US" altLang="zh-TW" sz="2400" smtClean="0">
                <a:ea typeface="細明體" panose="02020509000000000000" pitchFamily="49" charset="-120"/>
              </a:rPr>
              <a:t>NETtalk</a:t>
            </a:r>
            <a:r>
              <a:rPr lang="en-US" altLang="zh-TW" sz="2400" smtClean="0"/>
              <a:t> :</a:t>
            </a:r>
            <a:r>
              <a:rPr lang="zh-TW" altLang="en-US" sz="2400" smtClean="0">
                <a:ea typeface="細明體" panose="02020509000000000000" pitchFamily="49" charset="-120"/>
              </a:rPr>
              <a:t>目標是訓練一個類神經網路來唸英文。</a:t>
            </a:r>
            <a:r>
              <a:rPr lang="zh-TW" altLang="en-US" sz="2400" smtClean="0"/>
              <a:t> </a:t>
            </a:r>
          </a:p>
          <a:p>
            <a:pPr algn="just" eaLnBrk="1" hangingPunct="1"/>
            <a:r>
              <a:rPr lang="zh-TW" altLang="en-US" sz="2400" smtClean="0">
                <a:ea typeface="細明體" panose="02020509000000000000" pitchFamily="49" charset="-120"/>
              </a:rPr>
              <a:t>將一篇英文的內容掃描至網路，期望網路能將每七個輸入字母的中央那個字母的音發出來。</a:t>
            </a:r>
          </a:p>
          <a:p>
            <a:pPr algn="just" eaLnBrk="1" hangingPunct="1"/>
            <a:r>
              <a:rPr lang="zh-TW" altLang="en-US" sz="2400" smtClean="0">
                <a:ea typeface="細明體" panose="02020509000000000000" pitchFamily="49" charset="-120"/>
              </a:rPr>
              <a:t>網路共有</a:t>
            </a:r>
            <a:r>
              <a:rPr lang="en-US" altLang="zh-TW" sz="2400" smtClean="0">
                <a:ea typeface="細明體" panose="02020509000000000000" pitchFamily="49" charset="-120"/>
              </a:rPr>
              <a:t>7</a:t>
            </a:r>
            <a:r>
              <a:rPr lang="en-US" altLang="zh-TW" sz="2400" smtClean="0">
                <a:ea typeface="細明體" panose="02020509000000000000" pitchFamily="49" charset="-120"/>
                <a:sym typeface="Symbol" panose="05050102010706020507" pitchFamily="18" charset="2"/>
              </a:rPr>
              <a:t></a:t>
            </a:r>
            <a:r>
              <a:rPr lang="en-US" altLang="zh-TW" sz="2400" smtClean="0">
                <a:ea typeface="細明體" panose="02020509000000000000" pitchFamily="49" charset="-120"/>
              </a:rPr>
              <a:t>29</a:t>
            </a:r>
            <a:r>
              <a:rPr lang="zh-TW" altLang="en-US" sz="2400" smtClean="0">
                <a:ea typeface="細明體" panose="02020509000000000000" pitchFamily="49" charset="-120"/>
              </a:rPr>
              <a:t>個輸入節點</a:t>
            </a:r>
            <a:r>
              <a:rPr lang="en-US" altLang="zh-TW" sz="2400" smtClean="0">
                <a:ea typeface="細明體" panose="02020509000000000000" pitchFamily="49" charset="-120"/>
              </a:rPr>
              <a:t>(</a:t>
            </a:r>
            <a:r>
              <a:rPr lang="zh-TW" altLang="en-US" sz="2400" smtClean="0">
                <a:ea typeface="細明體" panose="02020509000000000000" pitchFamily="49" charset="-120"/>
              </a:rPr>
              <a:t>含</a:t>
            </a:r>
            <a:r>
              <a:rPr lang="en-US" altLang="zh-TW" sz="2400" smtClean="0">
                <a:ea typeface="細明體" panose="02020509000000000000" pitchFamily="49" charset="-120"/>
              </a:rPr>
              <a:t>26</a:t>
            </a:r>
            <a:r>
              <a:rPr lang="zh-TW" altLang="en-US" sz="2400" smtClean="0">
                <a:ea typeface="細明體" panose="02020509000000000000" pitchFamily="49" charset="-120"/>
              </a:rPr>
              <a:t>個英文字母及三個標點符號</a:t>
            </a:r>
            <a:r>
              <a:rPr lang="en-US" altLang="zh-TW" sz="2400" smtClean="0">
                <a:ea typeface="細明體" panose="02020509000000000000" pitchFamily="49" charset="-120"/>
              </a:rPr>
              <a:t>)</a:t>
            </a:r>
            <a:r>
              <a:rPr lang="zh-TW" altLang="en-US" sz="2400" smtClean="0">
                <a:ea typeface="細明體" panose="02020509000000000000" pitchFamily="49" charset="-120"/>
              </a:rPr>
              <a:t>、</a:t>
            </a:r>
            <a:r>
              <a:rPr lang="en-US" altLang="zh-TW" sz="2400" smtClean="0">
                <a:ea typeface="細明體" panose="02020509000000000000" pitchFamily="49" charset="-120"/>
              </a:rPr>
              <a:t>80</a:t>
            </a:r>
            <a:r>
              <a:rPr lang="zh-TW" altLang="en-US" sz="2400" smtClean="0">
                <a:ea typeface="細明體" panose="02020509000000000000" pitchFamily="49" charset="-120"/>
              </a:rPr>
              <a:t>個隱藏層類神經元、以及</a:t>
            </a:r>
            <a:r>
              <a:rPr lang="en-US" altLang="zh-TW" sz="2400" smtClean="0">
                <a:ea typeface="細明體" panose="02020509000000000000" pitchFamily="49" charset="-120"/>
              </a:rPr>
              <a:t>26</a:t>
            </a:r>
            <a:r>
              <a:rPr lang="zh-TW" altLang="en-US" sz="2400" smtClean="0">
                <a:ea typeface="細明體" panose="02020509000000000000" pitchFamily="49" charset="-120"/>
              </a:rPr>
              <a:t>個輸出類神經元</a:t>
            </a:r>
            <a:r>
              <a:rPr lang="zh-TW" altLang="en-US" sz="2400" smtClean="0">
                <a:latin typeface="細明體" panose="02020509000000000000" pitchFamily="49" charset="-120"/>
                <a:ea typeface="細明體" panose="02020509000000000000" pitchFamily="49" charset="-120"/>
              </a:rPr>
              <a:t>（</a:t>
            </a:r>
            <a:r>
              <a:rPr lang="en-US" altLang="zh-TW" sz="2400" smtClean="0">
                <a:ea typeface="細明體" panose="02020509000000000000" pitchFamily="49" charset="-120"/>
              </a:rPr>
              <a:t>21</a:t>
            </a:r>
            <a:r>
              <a:rPr lang="zh-TW" altLang="en-US" sz="2400" smtClean="0">
                <a:latin typeface="細明體" panose="02020509000000000000" pitchFamily="49" charset="-120"/>
                <a:ea typeface="細明體" panose="02020509000000000000" pitchFamily="49" charset="-120"/>
              </a:rPr>
              <a:t>個音素單元，再加上</a:t>
            </a:r>
            <a:r>
              <a:rPr lang="en-US" altLang="zh-TW" sz="2400" smtClean="0">
                <a:ea typeface="細明體" panose="02020509000000000000" pitchFamily="49" charset="-120"/>
              </a:rPr>
              <a:t>5</a:t>
            </a:r>
            <a:r>
              <a:rPr lang="zh-TW" altLang="en-US" sz="2400" smtClean="0">
                <a:latin typeface="細明體" panose="02020509000000000000" pitchFamily="49" charset="-120"/>
                <a:ea typeface="細明體" panose="02020509000000000000" pitchFamily="49" charset="-120"/>
              </a:rPr>
              <a:t>個單元用來處理音節的分隔和重音）</a:t>
            </a:r>
            <a:r>
              <a:rPr lang="zh-TW" altLang="en-US" sz="2400" smtClean="0">
                <a:ea typeface="細明體" panose="02020509000000000000" pitchFamily="49" charset="-120"/>
              </a:rPr>
              <a:t> ，網路架構如圖</a:t>
            </a:r>
            <a:r>
              <a:rPr lang="en-US" altLang="zh-TW" sz="2400" smtClean="0">
                <a:ea typeface="細明體" panose="02020509000000000000" pitchFamily="49" charset="-120"/>
              </a:rPr>
              <a:t>3.11</a:t>
            </a:r>
            <a:r>
              <a:rPr lang="zh-TW" altLang="en-US" sz="2400" smtClean="0">
                <a:ea typeface="細明體" panose="02020509000000000000" pitchFamily="49" charset="-120"/>
              </a:rPr>
              <a:t>所示。</a:t>
            </a:r>
            <a:r>
              <a:rPr lang="zh-TW" altLang="en-US" sz="2400" smtClean="0"/>
              <a:t> </a:t>
            </a:r>
            <a:endParaRPr lang="zh-TW" altLang="en-US" sz="2400" smtClean="0">
              <a:ea typeface="細明體" panose="02020509000000000000" pitchFamily="49" charset="-120"/>
            </a:endParaRPr>
          </a:p>
        </p:txBody>
      </p:sp>
      <p:pic>
        <p:nvPicPr>
          <p:cNvPr id="36868" name="Picture 4" descr="E:\教材\類神經網路\FIG3\F3-1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038600"/>
            <a:ext cx="3394075"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5"/>
          <p:cNvSpPr txBox="1">
            <a:spLocks noChangeArrowheads="1"/>
          </p:cNvSpPr>
          <p:nvPr/>
        </p:nvSpPr>
        <p:spPr bwMode="auto">
          <a:xfrm>
            <a:off x="2438400" y="6248400"/>
            <a:ext cx="397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3.11</a:t>
            </a:r>
            <a:r>
              <a:rPr lang="zh-TW" altLang="en-US" sz="2400">
                <a:ea typeface="細明體" panose="02020509000000000000" pitchFamily="49" charset="-120"/>
              </a:rPr>
              <a:t>：</a:t>
            </a:r>
            <a:r>
              <a:rPr lang="en-US" altLang="zh-TW" sz="2400">
                <a:ea typeface="細明體" panose="02020509000000000000" pitchFamily="49" charset="-120"/>
              </a:rPr>
              <a:t>NETtalk</a:t>
            </a:r>
            <a:r>
              <a:rPr lang="zh-TW" altLang="en-US" sz="2400">
                <a:ea typeface="細明體" panose="02020509000000000000" pitchFamily="49" charset="-120"/>
              </a:rPr>
              <a:t>網路架構。</a:t>
            </a:r>
            <a:r>
              <a:rPr lang="zh-TW" altLang="en-US" sz="240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0"/>
            <a:ext cx="7772400" cy="762000"/>
          </a:xfrm>
        </p:spPr>
        <p:txBody>
          <a:bodyPr/>
          <a:lstStyle/>
          <a:p>
            <a:pPr eaLnBrk="1" hangingPunct="1"/>
            <a:r>
              <a:rPr lang="en-US" altLang="zh-TW" smtClean="0">
                <a:ea typeface="細明體" panose="02020509000000000000" pitchFamily="49" charset="-120"/>
              </a:rPr>
              <a:t>3.6	</a:t>
            </a:r>
            <a:r>
              <a:rPr lang="zh-TW" altLang="en-US" smtClean="0">
                <a:ea typeface="細明體" panose="02020509000000000000" pitchFamily="49" charset="-120"/>
              </a:rPr>
              <a:t>應用範例</a:t>
            </a:r>
            <a:r>
              <a:rPr lang="zh-TW" altLang="en-US" smtClean="0"/>
              <a:t> </a:t>
            </a:r>
            <a:r>
              <a:rPr lang="en-US" altLang="zh-TW" smtClean="0"/>
              <a:t>(2)</a:t>
            </a:r>
          </a:p>
        </p:txBody>
      </p:sp>
      <p:sp>
        <p:nvSpPr>
          <p:cNvPr id="37891" name="Rectangle 3"/>
          <p:cNvSpPr>
            <a:spLocks noGrp="1" noChangeArrowheads="1"/>
          </p:cNvSpPr>
          <p:nvPr>
            <p:ph type="body" idx="1"/>
          </p:nvPr>
        </p:nvSpPr>
        <p:spPr>
          <a:xfrm>
            <a:off x="609600" y="838200"/>
            <a:ext cx="7772400" cy="4114800"/>
          </a:xfrm>
        </p:spPr>
        <p:txBody>
          <a:bodyPr/>
          <a:lstStyle/>
          <a:p>
            <a:pPr algn="just" eaLnBrk="1" hangingPunct="1">
              <a:lnSpc>
                <a:spcPct val="90000"/>
              </a:lnSpc>
            </a:pPr>
            <a:r>
              <a:rPr lang="zh-TW" altLang="en-US" sz="2400" b="1" smtClean="0">
                <a:ea typeface="細明體" panose="02020509000000000000" pitchFamily="49" charset="-120"/>
              </a:rPr>
              <a:t>無人駕駛車</a:t>
            </a:r>
            <a:r>
              <a:rPr lang="zh-TW" altLang="en-US" sz="2400" b="1" smtClean="0"/>
              <a:t> </a:t>
            </a:r>
            <a:r>
              <a:rPr lang="en-US" altLang="zh-TW" sz="2400" b="1" smtClean="0"/>
              <a:t>: </a:t>
            </a:r>
            <a:r>
              <a:rPr lang="zh-TW" altLang="en-US" sz="2400" smtClean="0">
                <a:ea typeface="細明體" panose="02020509000000000000" pitchFamily="49" charset="-120"/>
              </a:rPr>
              <a:t>設計一個以類神經網路為架構的控制器，利用架於車頂的攝影機，將前面路況輸入至網路</a:t>
            </a:r>
            <a:r>
              <a:rPr lang="en-US" altLang="zh-TW" sz="2400" smtClean="0">
                <a:ea typeface="細明體" panose="02020509000000000000" pitchFamily="49" charset="-120"/>
              </a:rPr>
              <a:t>(</a:t>
            </a:r>
            <a:r>
              <a:rPr lang="zh-TW" altLang="en-US" sz="2400" smtClean="0">
                <a:ea typeface="細明體" panose="02020509000000000000" pitchFamily="49" charset="-120"/>
              </a:rPr>
              <a:t>輸入是</a:t>
            </a:r>
            <a:r>
              <a:rPr lang="en-US" altLang="zh-TW" sz="2400" smtClean="0">
                <a:ea typeface="細明體" panose="02020509000000000000" pitchFamily="49" charset="-120"/>
              </a:rPr>
              <a:t>30</a:t>
            </a:r>
            <a:r>
              <a:rPr lang="en-US" altLang="zh-TW" sz="2400" smtClean="0">
                <a:ea typeface="細明體" panose="02020509000000000000" pitchFamily="49" charset="-120"/>
                <a:sym typeface="Symbol" panose="05050102010706020507" pitchFamily="18" charset="2"/>
              </a:rPr>
              <a:t></a:t>
            </a:r>
            <a:r>
              <a:rPr lang="en-US" altLang="zh-TW" sz="2400" smtClean="0">
                <a:ea typeface="細明體" panose="02020509000000000000" pitchFamily="49" charset="-120"/>
              </a:rPr>
              <a:t>32</a:t>
            </a:r>
            <a:r>
              <a:rPr lang="zh-TW" altLang="en-US" sz="2400" smtClean="0">
                <a:ea typeface="細明體" panose="02020509000000000000" pitchFamily="49" charset="-120"/>
              </a:rPr>
              <a:t>的數位影像</a:t>
            </a:r>
            <a:r>
              <a:rPr lang="en-US" altLang="zh-TW" sz="2400" smtClean="0">
                <a:ea typeface="細明體" panose="02020509000000000000" pitchFamily="49" charset="-120"/>
              </a:rPr>
              <a:t>)</a:t>
            </a:r>
            <a:r>
              <a:rPr lang="zh-TW" altLang="en-US" sz="2400" smtClean="0">
                <a:ea typeface="細明體" panose="02020509000000000000" pitchFamily="49" charset="-120"/>
              </a:rPr>
              <a:t>，除此之外，還有一個做為測距的</a:t>
            </a:r>
            <a:r>
              <a:rPr lang="en-US" altLang="zh-TW" sz="2400" smtClean="0">
                <a:ea typeface="細明體" panose="02020509000000000000" pitchFamily="49" charset="-120"/>
              </a:rPr>
              <a:t>8</a:t>
            </a:r>
            <a:r>
              <a:rPr lang="en-US" altLang="zh-TW" sz="2400" smtClean="0">
                <a:ea typeface="細明體" panose="02020509000000000000" pitchFamily="49" charset="-120"/>
                <a:sym typeface="Symbol" panose="05050102010706020507" pitchFamily="18" charset="2"/>
              </a:rPr>
              <a:t></a:t>
            </a:r>
            <a:r>
              <a:rPr lang="en-US" altLang="zh-TW" sz="2400" smtClean="0">
                <a:ea typeface="細明體" panose="02020509000000000000" pitchFamily="49" charset="-120"/>
              </a:rPr>
              <a:t>32</a:t>
            </a:r>
            <a:r>
              <a:rPr lang="zh-TW" altLang="en-US" sz="2400" smtClean="0">
                <a:ea typeface="細明體" panose="02020509000000000000" pitchFamily="49" charset="-120"/>
              </a:rPr>
              <a:t>的灰階影像也輸入至此網路。利用</a:t>
            </a:r>
            <a:r>
              <a:rPr lang="en-US" altLang="zh-TW" sz="2400" smtClean="0">
                <a:ea typeface="細明體" panose="02020509000000000000" pitchFamily="49" charset="-120"/>
              </a:rPr>
              <a:t>1200</a:t>
            </a:r>
            <a:r>
              <a:rPr lang="zh-TW" altLang="en-US" sz="2400" smtClean="0">
                <a:ea typeface="細明體" panose="02020509000000000000" pitchFamily="49" charset="-120"/>
              </a:rPr>
              <a:t>個模擬路面來訓練此網路，每張影像訓練約</a:t>
            </a:r>
            <a:r>
              <a:rPr lang="en-US" altLang="zh-TW" sz="2400" smtClean="0">
                <a:ea typeface="細明體" panose="02020509000000000000" pitchFamily="49" charset="-120"/>
              </a:rPr>
              <a:t>40</a:t>
            </a:r>
            <a:r>
              <a:rPr lang="zh-TW" altLang="en-US" sz="2400" smtClean="0">
                <a:ea typeface="細明體" panose="02020509000000000000" pitchFamily="49" charset="-120"/>
              </a:rPr>
              <a:t>次後，這部車子可以用時速達五公里的速度在卡內基美濃大學附近的道路上行駛。</a:t>
            </a:r>
            <a:r>
              <a:rPr lang="zh-TW" altLang="en-US" sz="2400" smtClean="0"/>
              <a:t> </a:t>
            </a:r>
          </a:p>
          <a:p>
            <a:pPr algn="just" eaLnBrk="1" hangingPunct="1">
              <a:lnSpc>
                <a:spcPct val="90000"/>
              </a:lnSpc>
            </a:pPr>
            <a:r>
              <a:rPr lang="zh-TW" altLang="en-US" sz="2400" b="1" smtClean="0">
                <a:ea typeface="細明體" panose="02020509000000000000" pitchFamily="49" charset="-120"/>
              </a:rPr>
              <a:t>手寫郵遞區號碼辨識</a:t>
            </a:r>
            <a:r>
              <a:rPr lang="zh-TW" altLang="en-US" sz="2400" b="1" smtClean="0"/>
              <a:t> </a:t>
            </a:r>
            <a:r>
              <a:rPr lang="en-US" altLang="zh-TW" sz="2400" b="1" smtClean="0"/>
              <a:t>: </a:t>
            </a:r>
            <a:r>
              <a:rPr lang="zh-TW" altLang="en-US" sz="2400" smtClean="0">
                <a:ea typeface="細明體" panose="02020509000000000000" pitchFamily="49" charset="-120"/>
              </a:rPr>
              <a:t>這個網路的輸入是</a:t>
            </a:r>
            <a:r>
              <a:rPr lang="en-US" altLang="zh-TW" sz="2400" smtClean="0">
                <a:ea typeface="細明體" panose="02020509000000000000" pitchFamily="49" charset="-120"/>
              </a:rPr>
              <a:t>16</a:t>
            </a:r>
            <a:r>
              <a:rPr lang="en-US" altLang="zh-TW" sz="2400" smtClean="0">
                <a:ea typeface="細明體" panose="02020509000000000000" pitchFamily="49" charset="-120"/>
                <a:sym typeface="Symbol" panose="05050102010706020507" pitchFamily="18" charset="2"/>
              </a:rPr>
              <a:t></a:t>
            </a:r>
            <a:r>
              <a:rPr lang="en-US" altLang="zh-TW" sz="2400" smtClean="0">
                <a:ea typeface="細明體" panose="02020509000000000000" pitchFamily="49" charset="-120"/>
              </a:rPr>
              <a:t>16</a:t>
            </a:r>
            <a:r>
              <a:rPr lang="zh-TW" altLang="en-US" sz="2400" smtClean="0">
                <a:ea typeface="細明體" panose="02020509000000000000" pitchFamily="49" charset="-120"/>
              </a:rPr>
              <a:t>的數位影像，經過三層隱藏層的處理後，到達擁有</a:t>
            </a:r>
            <a:r>
              <a:rPr lang="en-US" altLang="zh-TW" sz="2400" smtClean="0">
                <a:ea typeface="細明體" panose="02020509000000000000" pitchFamily="49" charset="-120"/>
              </a:rPr>
              <a:t>10</a:t>
            </a:r>
            <a:r>
              <a:rPr lang="zh-TW" altLang="en-US" sz="2400" smtClean="0">
                <a:ea typeface="細明體" panose="02020509000000000000" pitchFamily="49" charset="-120"/>
              </a:rPr>
              <a:t>個類神經元的輸出層，以顯示是</a:t>
            </a:r>
            <a:r>
              <a:rPr lang="en-US" altLang="zh-TW" sz="2400" smtClean="0">
                <a:ea typeface="細明體" panose="02020509000000000000" pitchFamily="49" charset="-120"/>
              </a:rPr>
              <a:t>0-9</a:t>
            </a:r>
            <a:r>
              <a:rPr lang="zh-TW" altLang="en-US" sz="2400" smtClean="0">
                <a:ea typeface="細明體" panose="02020509000000000000" pitchFamily="49" charset="-120"/>
              </a:rPr>
              <a:t>的哪一個數字。資料庫是從美國信件中收集</a:t>
            </a:r>
            <a:r>
              <a:rPr lang="en-US" altLang="zh-TW" sz="2400" smtClean="0">
                <a:ea typeface="細明體" panose="02020509000000000000" pitchFamily="49" charset="-120"/>
              </a:rPr>
              <a:t>10,000</a:t>
            </a:r>
            <a:r>
              <a:rPr lang="zh-TW" altLang="en-US" sz="2400" smtClean="0">
                <a:ea typeface="細明體" panose="02020509000000000000" pitchFamily="49" charset="-120"/>
              </a:rPr>
              <a:t>個數字而得到的，其中</a:t>
            </a:r>
            <a:r>
              <a:rPr lang="en-US" altLang="zh-TW" sz="2400" smtClean="0">
                <a:ea typeface="細明體" panose="02020509000000000000" pitchFamily="49" charset="-120"/>
              </a:rPr>
              <a:t>7300</a:t>
            </a:r>
            <a:r>
              <a:rPr lang="zh-TW" altLang="en-US" sz="2400" smtClean="0">
                <a:ea typeface="細明體" panose="02020509000000000000" pitchFamily="49" charset="-120"/>
              </a:rPr>
              <a:t>以及</a:t>
            </a:r>
            <a:r>
              <a:rPr lang="en-US" altLang="zh-TW" sz="2400" smtClean="0">
                <a:ea typeface="細明體" panose="02020509000000000000" pitchFamily="49" charset="-120"/>
              </a:rPr>
              <a:t>2000</a:t>
            </a:r>
            <a:r>
              <a:rPr lang="zh-TW" altLang="en-US" sz="2400" smtClean="0">
                <a:ea typeface="細明體" panose="02020509000000000000" pitchFamily="49" charset="-120"/>
              </a:rPr>
              <a:t>個數字分別用來當作訓練資料以及測試資料，經過訓練後，訓練集以及測試集分別達到</a:t>
            </a:r>
            <a:r>
              <a:rPr lang="en-US" altLang="zh-TW" sz="2400" smtClean="0">
                <a:ea typeface="細明體" panose="02020509000000000000" pitchFamily="49" charset="-120"/>
              </a:rPr>
              <a:t>99%</a:t>
            </a:r>
            <a:r>
              <a:rPr lang="zh-TW" altLang="en-US" sz="2400" smtClean="0">
                <a:ea typeface="細明體" panose="02020509000000000000" pitchFamily="49" charset="-120"/>
              </a:rPr>
              <a:t>和</a:t>
            </a:r>
            <a:r>
              <a:rPr lang="en-US" altLang="zh-TW" sz="2400" smtClean="0">
                <a:ea typeface="細明體" panose="02020509000000000000" pitchFamily="49" charset="-120"/>
              </a:rPr>
              <a:t>95%</a:t>
            </a:r>
            <a:r>
              <a:rPr lang="zh-TW" altLang="en-US" sz="2400" smtClean="0">
                <a:ea typeface="細明體" panose="02020509000000000000" pitchFamily="49" charset="-120"/>
              </a:rPr>
              <a:t>的正確辨識率。</a:t>
            </a:r>
          </a:p>
          <a:p>
            <a:pPr algn="just" eaLnBrk="1" hangingPunct="1">
              <a:lnSpc>
                <a:spcPct val="90000"/>
              </a:lnSpc>
            </a:pPr>
            <a:r>
              <a:rPr lang="zh-TW" altLang="en-US" sz="2400" smtClean="0">
                <a:ea typeface="細明體" panose="02020509000000000000" pitchFamily="49" charset="-120"/>
              </a:rPr>
              <a:t>其它的一些重要應用還包括：</a:t>
            </a:r>
            <a:r>
              <a:rPr lang="zh-TW" altLang="en-US" sz="2400" b="1" smtClean="0">
                <a:ea typeface="細明體" panose="02020509000000000000" pitchFamily="49" charset="-120"/>
              </a:rPr>
              <a:t>肝癌的診斷</a:t>
            </a:r>
            <a:r>
              <a:rPr lang="zh-TW" altLang="en-US" sz="2400" b="1" smtClean="0"/>
              <a:t>、</a:t>
            </a:r>
            <a:r>
              <a:rPr lang="zh-TW" altLang="en-US" sz="2400" b="1" smtClean="0">
                <a:ea typeface="細明體" panose="02020509000000000000" pitchFamily="49" charset="-120"/>
              </a:rPr>
              <a:t>心臟病的診斷</a:t>
            </a:r>
            <a:r>
              <a:rPr lang="zh-TW" altLang="en-US" sz="2400" b="1" smtClean="0"/>
              <a:t>、</a:t>
            </a:r>
            <a:r>
              <a:rPr lang="zh-TW" altLang="en-US" sz="2400" b="1" smtClean="0">
                <a:ea typeface="細明體" panose="02020509000000000000" pitchFamily="49" charset="-120"/>
              </a:rPr>
              <a:t>聲納波的辨識</a:t>
            </a:r>
            <a:r>
              <a:rPr lang="zh-TW" altLang="en-US" sz="2400" b="1" smtClean="0"/>
              <a:t> 、</a:t>
            </a:r>
            <a:r>
              <a:rPr lang="zh-TW" altLang="en-US" sz="2400" b="1" smtClean="0">
                <a:ea typeface="細明體" panose="02020509000000000000" pitchFamily="49" charset="-120"/>
              </a:rPr>
              <a:t>語音辨認</a:t>
            </a:r>
            <a:r>
              <a:rPr lang="zh-TW" altLang="en-US" sz="2400" b="1" smtClean="0"/>
              <a:t> 、</a:t>
            </a:r>
            <a:r>
              <a:rPr lang="zh-TW" altLang="en-US" sz="2400" b="1" smtClean="0">
                <a:ea typeface="細明體" panose="02020509000000000000" pitchFamily="49" charset="-120"/>
              </a:rPr>
              <a:t>控制器設計</a:t>
            </a:r>
            <a:r>
              <a:rPr lang="zh-TW" altLang="en-US" sz="2400" b="1" smtClean="0"/>
              <a:t> 、</a:t>
            </a:r>
            <a:r>
              <a:rPr lang="zh-TW" altLang="en-US" sz="2400" b="1" smtClean="0">
                <a:ea typeface="細明體" panose="02020509000000000000" pitchFamily="49" charset="-120"/>
              </a:rPr>
              <a:t>系統鑑別</a:t>
            </a:r>
            <a:r>
              <a:rPr lang="zh-TW" altLang="en-US" sz="2400" smtClean="0"/>
              <a:t> </a:t>
            </a:r>
            <a:r>
              <a:rPr lang="en-US" altLang="zh-TW" sz="2400" smtClean="0"/>
              <a:t>…</a:t>
            </a:r>
            <a:r>
              <a:rPr lang="zh-TW" altLang="en-US" sz="2400" smtClean="0">
                <a:ea typeface="細明體" panose="02020509000000000000" pitchFamily="49" charset="-120"/>
              </a:rPr>
              <a:t>。</a:t>
            </a:r>
          </a:p>
          <a:p>
            <a:pPr algn="just" eaLnBrk="1" hangingPunct="1">
              <a:lnSpc>
                <a:spcPct val="90000"/>
              </a:lnSpc>
            </a:pPr>
            <a:endParaRPr lang="en-US" altLang="zh-TW"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p:cNvSpPr>
            <a:spLocks noGrp="1"/>
          </p:cNvSpPr>
          <p:nvPr>
            <p:ph type="title"/>
          </p:nvPr>
        </p:nvSpPr>
        <p:spPr/>
        <p:txBody>
          <a:bodyPr/>
          <a:lstStyle/>
          <a:p>
            <a:r>
              <a:rPr lang="en-US" altLang="zh-TW" dirty="0">
                <a:ea typeface="細明體" panose="02020509000000000000" pitchFamily="49" charset="-120"/>
              </a:rPr>
              <a:t>3.6	</a:t>
            </a:r>
            <a:r>
              <a:rPr lang="zh-TW" altLang="en-US" dirty="0">
                <a:ea typeface="細明體" panose="02020509000000000000" pitchFamily="49" charset="-120"/>
              </a:rPr>
              <a:t>進階探討 </a:t>
            </a:r>
            <a:r>
              <a:rPr lang="en-US" altLang="zh-TW" dirty="0"/>
              <a:t>(1)</a:t>
            </a:r>
            <a:endParaRPr lang="zh-TW" altLang="en-US" dirty="0" smtClean="0"/>
          </a:p>
        </p:txBody>
      </p:sp>
      <p:sp>
        <p:nvSpPr>
          <p:cNvPr id="23555" name="內容版面配置區 2" descr="Rectangle: Click to edit Master text styles&#10;Second level&#10;Third level&#10;Fourth level&#10;Fifth level"/>
          <p:cNvSpPr>
            <a:spLocks noGrp="1"/>
          </p:cNvSpPr>
          <p:nvPr>
            <p:ph idx="1"/>
          </p:nvPr>
        </p:nvSpPr>
        <p:spPr/>
        <p:txBody>
          <a:bodyPr/>
          <a:lstStyle/>
          <a:p>
            <a:pPr algn="just"/>
            <a:r>
              <a:rPr lang="zh-TW" altLang="zh-TW" sz="2400" b="1" dirty="0" smtClean="0">
                <a:latin typeface="Times New Roman" panose="02020603050405020304" pitchFamily="18" charset="0"/>
                <a:cs typeface="Times New Roman" panose="02020603050405020304" pitchFamily="18" charset="0"/>
              </a:rPr>
              <a:t>卷積類神經網路 </a:t>
            </a:r>
            <a:r>
              <a:rPr lang="en-US" altLang="zh-TW" sz="2400" b="1" dirty="0" smtClean="0">
                <a:latin typeface="Times New Roman" panose="02020603050405020304" pitchFamily="18" charset="0"/>
                <a:cs typeface="Times New Roman" panose="02020603050405020304" pitchFamily="18" charset="0"/>
              </a:rPr>
              <a:t>(Convolutional Neural Network, CNN)</a:t>
            </a:r>
            <a:r>
              <a:rPr lang="zh-TW" altLang="en-US" sz="2400" b="1" dirty="0" smtClean="0">
                <a:latin typeface="Times New Roman" panose="02020603050405020304" pitchFamily="18" charset="0"/>
                <a:cs typeface="Times New Roman" panose="02020603050405020304" pitchFamily="18" charset="0"/>
              </a:rPr>
              <a:t> ：</a:t>
            </a:r>
            <a:endParaRPr lang="en-US" altLang="zh-TW" sz="2400" b="1" dirty="0" smtClean="0">
              <a:latin typeface="Times New Roman" panose="02020603050405020304" pitchFamily="18" charset="0"/>
              <a:cs typeface="Times New Roman" panose="02020603050405020304" pitchFamily="18" charset="0"/>
            </a:endParaRPr>
          </a:p>
          <a:p>
            <a:pPr lvl="1" algn="just"/>
            <a:r>
              <a:rPr lang="zh-TW" altLang="zh-TW" sz="2400" dirty="0" smtClean="0">
                <a:latin typeface="Times New Roman" panose="02020603050405020304" pitchFamily="18" charset="0"/>
                <a:cs typeface="Times New Roman" panose="02020603050405020304" pitchFamily="18" charset="0"/>
              </a:rPr>
              <a:t>卷積層（</a:t>
            </a:r>
            <a:r>
              <a:rPr lang="en-US" altLang="zh-TW" sz="2400" dirty="0" smtClean="0">
                <a:latin typeface="Times New Roman" panose="02020603050405020304" pitchFamily="18" charset="0"/>
                <a:cs typeface="Times New Roman" panose="02020603050405020304" pitchFamily="18" charset="0"/>
              </a:rPr>
              <a:t>Convolutional layer</a:t>
            </a:r>
            <a:r>
              <a:rPr lang="zh-TW" altLang="zh-TW" sz="2400" dirty="0" smtClean="0">
                <a:latin typeface="Times New Roman" panose="02020603050405020304" pitchFamily="18" charset="0"/>
                <a:cs typeface="Times New Roman" panose="02020603050405020304" pitchFamily="18" charset="0"/>
              </a:rPr>
              <a:t>）</a:t>
            </a:r>
            <a:r>
              <a:rPr lang="zh-TW" altLang="en-US" sz="2400" dirty="0" smtClean="0">
                <a:latin typeface="Times New Roman" panose="02020603050405020304" pitchFamily="18" charset="0"/>
                <a:cs typeface="Times New Roman" panose="02020603050405020304" pitchFamily="18" charset="0"/>
              </a:rPr>
              <a:t>、</a:t>
            </a:r>
            <a:r>
              <a:rPr lang="zh-TW" altLang="zh-TW" sz="2400" dirty="0" smtClean="0">
                <a:latin typeface="Times New Roman" panose="02020603050405020304" pitchFamily="18" charset="0"/>
                <a:cs typeface="Times New Roman" panose="02020603050405020304" pitchFamily="18" charset="0"/>
              </a:rPr>
              <a:t>池化層（</a:t>
            </a:r>
            <a:r>
              <a:rPr lang="en-US" altLang="zh-TW" sz="2400" dirty="0" smtClean="0">
                <a:latin typeface="Times New Roman" panose="02020603050405020304" pitchFamily="18" charset="0"/>
                <a:cs typeface="Times New Roman" panose="02020603050405020304" pitchFamily="18" charset="0"/>
              </a:rPr>
              <a:t>Pooling layer</a:t>
            </a:r>
            <a:r>
              <a:rPr lang="zh-TW" altLang="zh-TW" sz="2400" dirty="0" smtClean="0">
                <a:latin typeface="Times New Roman" panose="02020603050405020304" pitchFamily="18" charset="0"/>
                <a:cs typeface="Times New Roman" panose="02020603050405020304" pitchFamily="18" charset="0"/>
              </a:rPr>
              <a:t>）</a:t>
            </a:r>
            <a:r>
              <a:rPr lang="zh-TW" altLang="en-US" sz="2400" dirty="0" smtClean="0">
                <a:latin typeface="Times New Roman" panose="02020603050405020304" pitchFamily="18" charset="0"/>
                <a:cs typeface="Times New Roman" panose="02020603050405020304" pitchFamily="18" charset="0"/>
              </a:rPr>
              <a:t>及</a:t>
            </a:r>
            <a:r>
              <a:rPr lang="zh-TW" altLang="zh-TW" sz="2400" dirty="0" smtClean="0">
                <a:latin typeface="Times New Roman" panose="02020603050405020304" pitchFamily="18" charset="0"/>
                <a:cs typeface="Times New Roman" panose="02020603050405020304" pitchFamily="18" charset="0"/>
              </a:rPr>
              <a:t>全連結層（</a:t>
            </a:r>
            <a:r>
              <a:rPr lang="en-US" altLang="zh-TW" sz="2400" dirty="0" smtClean="0">
                <a:latin typeface="Times New Roman" panose="02020603050405020304" pitchFamily="18" charset="0"/>
                <a:cs typeface="Times New Roman" panose="02020603050405020304" pitchFamily="18" charset="0"/>
              </a:rPr>
              <a:t>Fully connected layer</a:t>
            </a:r>
            <a:r>
              <a:rPr lang="zh-TW" altLang="zh-TW" sz="2400" dirty="0" smtClean="0">
                <a:latin typeface="Times New Roman" panose="02020603050405020304" pitchFamily="18" charset="0"/>
                <a:cs typeface="Times New Roman" panose="02020603050405020304" pitchFamily="18" charset="0"/>
              </a:rPr>
              <a:t>）</a:t>
            </a:r>
            <a:r>
              <a:rPr lang="zh-TW" altLang="en-US" sz="2400" dirty="0" smtClean="0">
                <a:latin typeface="Times New Roman" panose="02020603050405020304" pitchFamily="18" charset="0"/>
                <a:cs typeface="Times New Roman" panose="02020603050405020304" pitchFamily="18" charset="0"/>
              </a:rPr>
              <a:t>。</a:t>
            </a:r>
            <a:endParaRPr lang="en-US" altLang="zh-TW" sz="2400" dirty="0" smtClean="0">
              <a:latin typeface="Times New Roman" panose="02020603050405020304" pitchFamily="18" charset="0"/>
              <a:cs typeface="Times New Roman" panose="02020603050405020304" pitchFamily="18" charset="0"/>
            </a:endParaRPr>
          </a:p>
          <a:p>
            <a:pPr algn="just"/>
            <a:endParaRPr lang="en-US" altLang="zh-TW" sz="2400" dirty="0" smtClean="0"/>
          </a:p>
          <a:p>
            <a:pPr algn="just"/>
            <a:endParaRPr lang="en-US" altLang="zh-TW" sz="2400" dirty="0" smtClean="0"/>
          </a:p>
          <a:p>
            <a:pPr algn="just"/>
            <a:r>
              <a:rPr lang="zh-TW" altLang="en-US" sz="2400" dirty="0" smtClean="0"/>
              <a:t>優點：</a:t>
            </a:r>
            <a:endParaRPr lang="en-US" altLang="zh-TW" sz="2400" dirty="0" smtClean="0"/>
          </a:p>
          <a:p>
            <a:pPr lvl="1" algn="just"/>
            <a:r>
              <a:rPr lang="zh-TW" altLang="en-US" sz="2400" dirty="0" smtClean="0"/>
              <a:t>有限受激範圍。</a:t>
            </a:r>
            <a:endParaRPr lang="en-US" altLang="zh-TW" sz="2400" dirty="0" smtClean="0"/>
          </a:p>
          <a:p>
            <a:pPr lvl="1" algn="just"/>
            <a:r>
              <a:rPr lang="zh-TW" altLang="en-US" sz="2400" dirty="0" smtClean="0"/>
              <a:t>共享鍵結值權重，減少可調參數數目，加快訓練。</a:t>
            </a:r>
          </a:p>
          <a:p>
            <a:pPr lvl="1" algn="just"/>
            <a:r>
              <a:rPr lang="zh-TW" altLang="zh-TW" sz="2400" dirty="0" smtClean="0"/>
              <a:t>不會受到平移、比例縮放、旋轉或者其他形式的變形所影響。</a:t>
            </a:r>
            <a:endParaRPr lang="en-US" altLang="zh-TW" sz="2400" dirty="0" smtClean="0"/>
          </a:p>
        </p:txBody>
      </p:sp>
      <p:sp>
        <p:nvSpPr>
          <p:cNvPr id="5" name="文字方塊 4"/>
          <p:cNvSpPr txBox="1">
            <a:spLocks noChangeArrowheads="1"/>
          </p:cNvSpPr>
          <p:nvPr/>
        </p:nvSpPr>
        <p:spPr bwMode="auto">
          <a:xfrm>
            <a:off x="4113213" y="6529388"/>
            <a:ext cx="3532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99"/>
              </a:buClr>
              <a:buSzPct val="90000"/>
              <a:buFont typeface="Wingdings" panose="05000000000000000000" pitchFamily="2" charset="2"/>
              <a:buChar char="v"/>
              <a:defRPr kumimoji="1" sz="3200">
                <a:solidFill>
                  <a:srgbClr val="1C1C1C"/>
                </a:solidFill>
                <a:latin typeface="Arial Unicode MS" panose="020B0604020202020204" pitchFamily="34" charset="-120"/>
                <a:ea typeface="標楷體" panose="03000509000000000000" pitchFamily="65" charset="-120"/>
                <a:cs typeface="Tahoma" panose="020B0604030504040204" pitchFamily="34" charset="0"/>
              </a:defRPr>
            </a:lvl1pPr>
            <a:lvl2pPr marL="742950" indent="-285750">
              <a:spcBef>
                <a:spcPct val="20000"/>
              </a:spcBef>
              <a:buClr>
                <a:srgbClr val="3333CC"/>
              </a:buClr>
              <a:buFont typeface="Wingdings" panose="05000000000000000000" pitchFamily="2" charset="2"/>
              <a:buChar char="§"/>
              <a:defRPr kumimoji="1" sz="28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2pPr>
            <a:lvl3pPr marL="1143000" indent="-228600">
              <a:spcBef>
                <a:spcPct val="20000"/>
              </a:spcBef>
              <a:buClr>
                <a:srgbClr val="1C1C1C"/>
              </a:buClr>
              <a:buFont typeface="Times New Roman" panose="02020603050405020304" pitchFamily="18" charset="0"/>
              <a:buChar char="•"/>
              <a:defRPr kumimoji="1" sz="24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3pPr>
            <a:lvl4pPr marL="1600200" indent="-228600">
              <a:spcBef>
                <a:spcPct val="20000"/>
              </a:spcBef>
              <a:buClr>
                <a:schemeClr val="hlink"/>
              </a:buClr>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4pPr>
            <a:lvl5pPr marL="2057400" indent="-228600">
              <a:spcBef>
                <a:spcPct val="20000"/>
              </a:spcBef>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5pPr>
            <a:lvl6pPr marL="25146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6pPr>
            <a:lvl7pPr marL="29718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7pPr>
            <a:lvl8pPr marL="34290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8pPr>
            <a:lvl9pPr marL="38862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9pPr>
          </a:lstStyle>
          <a:p>
            <a:pPr eaLnBrk="1" hangingPunct="1">
              <a:spcBef>
                <a:spcPct val="0"/>
              </a:spcBef>
              <a:buClrTx/>
              <a:buSzTx/>
              <a:buFont typeface="Wingdings" panose="05000000000000000000" pitchFamily="2" charset="2"/>
              <a:buNone/>
              <a:defRPr/>
            </a:pPr>
            <a:r>
              <a:rPr lang="zh-TW" altLang="en-US" sz="1400" dirty="0" smtClean="0">
                <a:solidFill>
                  <a:schemeClr val="tx1"/>
                </a:solidFill>
                <a:latin typeface="Times New Roman" panose="02020603050405020304" pitchFamily="18" charset="0"/>
                <a:ea typeface="+mn-ea"/>
                <a:cs typeface="Times New Roman" panose="02020603050405020304" pitchFamily="18" charset="0"/>
              </a:rPr>
              <a:t>摘</a:t>
            </a:r>
            <a:r>
              <a:rPr lang="zh-TW" altLang="en-US" sz="1400" dirty="0">
                <a:solidFill>
                  <a:schemeClr val="tx1"/>
                </a:solidFill>
                <a:latin typeface="Times New Roman" panose="02020603050405020304" pitchFamily="18" charset="0"/>
                <a:ea typeface="+mn-ea"/>
                <a:cs typeface="Times New Roman" panose="02020603050405020304" pitchFamily="18" charset="0"/>
              </a:rPr>
              <a:t>自</a:t>
            </a:r>
            <a:r>
              <a:rPr lang="zh-TW" altLang="en-US" sz="1400" dirty="0" smtClean="0">
                <a:solidFill>
                  <a:schemeClr val="tx1"/>
                </a:solidFill>
                <a:latin typeface="Times New Roman" panose="02020603050405020304" pitchFamily="18" charset="0"/>
                <a:ea typeface="+mn-ea"/>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Deep Learning in a Nutshell: Core </a:t>
            </a:r>
            <a:r>
              <a:rPr lang="en-US" altLang="zh-TW" sz="1200" dirty="0" smtClean="0">
                <a:latin typeface="Times New Roman" panose="02020603050405020304" pitchFamily="18" charset="0"/>
                <a:cs typeface="Times New Roman" panose="02020603050405020304" pitchFamily="18" charset="0"/>
              </a:rPr>
              <a:t>Concepts</a:t>
            </a:r>
            <a:endParaRPr lang="en-US" altLang="zh-TW" sz="1200" dirty="0">
              <a:latin typeface="Times New Roman" panose="02020603050405020304" pitchFamily="18" charset="0"/>
              <a:cs typeface="Times New Roman" panose="02020603050405020304" pitchFamily="18" charset="0"/>
            </a:endParaRPr>
          </a:p>
        </p:txBody>
      </p:sp>
      <p:pic>
        <p:nvPicPr>
          <p:cNvPr id="43013" name="Picture 4" descr="「convolution neural network」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1" y="3626778"/>
            <a:ext cx="3888432" cy="175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049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 calcmode="lin" valueType="num">
                                      <p:cBhvr additive="base">
                                        <p:cTn id="7"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5" end="5"/>
                                            </p:txEl>
                                          </p:spTgt>
                                        </p:tgtEl>
                                        <p:attrNameLst>
                                          <p:attrName>style.visibility</p:attrName>
                                        </p:attrNameLst>
                                      </p:cBhvr>
                                      <p:to>
                                        <p:strVal val="visible"/>
                                      </p:to>
                                    </p:set>
                                    <p:anim calcmode="lin" valueType="num">
                                      <p:cBhvr additive="base">
                                        <p:cTn id="1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555">
                                            <p:txEl>
                                              <p:pRg st="6" end="6"/>
                                            </p:txEl>
                                          </p:spTgt>
                                        </p:tgtEl>
                                        <p:attrNameLst>
                                          <p:attrName>style.visibility</p:attrName>
                                        </p:attrNameLst>
                                      </p:cBhvr>
                                      <p:to>
                                        <p:strVal val="visible"/>
                                      </p:to>
                                    </p:set>
                                    <p:anim calcmode="lin" valueType="num">
                                      <p:cBhvr additive="base">
                                        <p:cTn id="1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anim calcmode="lin" valueType="num">
                                      <p:cBhvr additive="base">
                                        <p:cTn id="21"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(2)</a:t>
            </a:r>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800" b="1" dirty="0" smtClean="0">
                <a:ea typeface="細明體" panose="02020509000000000000" pitchFamily="49" charset="-120"/>
              </a:rPr>
              <a:t>CNN:</a:t>
            </a: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pic>
        <p:nvPicPr>
          <p:cNvPr id="6" name="Picture 4" descr="_images/myle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58625"/>
            <a:ext cx="71723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 name="圖片 1"/>
          <p:cNvPicPr>
            <a:picLocks noChangeAspect="1"/>
          </p:cNvPicPr>
          <p:nvPr/>
        </p:nvPicPr>
        <p:blipFill>
          <a:blip r:embed="rId3"/>
          <a:stretch>
            <a:fillRect/>
          </a:stretch>
        </p:blipFill>
        <p:spPr>
          <a:xfrm>
            <a:off x="3510914" y="4373369"/>
            <a:ext cx="1969771" cy="1311351"/>
          </a:xfrm>
          <a:prstGeom prst="rect">
            <a:avLst/>
          </a:prstGeom>
        </p:spPr>
      </p:pic>
      <p:pic>
        <p:nvPicPr>
          <p:cNvPr id="3" name="圖片 2"/>
          <p:cNvPicPr>
            <a:picLocks noChangeAspect="1"/>
          </p:cNvPicPr>
          <p:nvPr/>
        </p:nvPicPr>
        <p:blipFill>
          <a:blip r:embed="rId4"/>
          <a:stretch>
            <a:fillRect/>
          </a:stretch>
        </p:blipFill>
        <p:spPr>
          <a:xfrm>
            <a:off x="5906566" y="4055163"/>
            <a:ext cx="2760192" cy="1543672"/>
          </a:xfrm>
          <a:prstGeom prst="rect">
            <a:avLst/>
          </a:prstGeom>
        </p:spPr>
      </p:pic>
      <p:pic>
        <p:nvPicPr>
          <p:cNvPr id="13" name="圖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52201" y="6114495"/>
            <a:ext cx="1258713" cy="44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_images/conv_1D_n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872" y="6008226"/>
            <a:ext cx="1580661" cy="5706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图2 卷积计算"/>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96552" y="3845652"/>
            <a:ext cx="2688481" cy="196269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a:spLocks noChangeArrowheads="1"/>
          </p:cNvSpPr>
          <p:nvPr/>
        </p:nvSpPr>
        <p:spPr bwMode="auto">
          <a:xfrm>
            <a:off x="3510915" y="6529388"/>
            <a:ext cx="4134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3399"/>
              </a:buClr>
              <a:buSzPct val="90000"/>
              <a:buFont typeface="Wingdings" panose="05000000000000000000" pitchFamily="2" charset="2"/>
              <a:buChar char="v"/>
              <a:defRPr kumimoji="1" sz="3200">
                <a:solidFill>
                  <a:srgbClr val="1C1C1C"/>
                </a:solidFill>
                <a:latin typeface="Arial Unicode MS" panose="020B0604020202020204" pitchFamily="34" charset="-120"/>
                <a:ea typeface="標楷體" panose="03000509000000000000" pitchFamily="65" charset="-120"/>
                <a:cs typeface="Tahoma" panose="020B0604030504040204" pitchFamily="34" charset="0"/>
              </a:defRPr>
            </a:lvl1pPr>
            <a:lvl2pPr marL="742950" indent="-285750">
              <a:spcBef>
                <a:spcPct val="20000"/>
              </a:spcBef>
              <a:buClr>
                <a:srgbClr val="3333CC"/>
              </a:buClr>
              <a:buFont typeface="Wingdings" panose="05000000000000000000" pitchFamily="2" charset="2"/>
              <a:buChar char="§"/>
              <a:defRPr kumimoji="1" sz="28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2pPr>
            <a:lvl3pPr marL="1143000" indent="-228600">
              <a:spcBef>
                <a:spcPct val="20000"/>
              </a:spcBef>
              <a:buClr>
                <a:srgbClr val="1C1C1C"/>
              </a:buClr>
              <a:buFont typeface="Times New Roman" panose="02020603050405020304" pitchFamily="18" charset="0"/>
              <a:buChar char="•"/>
              <a:defRPr kumimoji="1" sz="24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3pPr>
            <a:lvl4pPr marL="1600200" indent="-228600">
              <a:spcBef>
                <a:spcPct val="20000"/>
              </a:spcBef>
              <a:buClr>
                <a:schemeClr val="hlink"/>
              </a:buClr>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4pPr>
            <a:lvl5pPr marL="2057400" indent="-228600">
              <a:spcBef>
                <a:spcPct val="20000"/>
              </a:spcBef>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5pPr>
            <a:lvl6pPr marL="25146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6pPr>
            <a:lvl7pPr marL="29718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7pPr>
            <a:lvl8pPr marL="34290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8pPr>
            <a:lvl9pPr marL="38862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9pPr>
          </a:lstStyle>
          <a:p>
            <a:pPr eaLnBrk="1" hangingPunct="1">
              <a:spcBef>
                <a:spcPct val="0"/>
              </a:spcBef>
              <a:buClrTx/>
              <a:buSzTx/>
              <a:buNone/>
              <a:defRPr/>
            </a:pPr>
            <a:r>
              <a:rPr lang="zh-TW" altLang="en-US" sz="1000" dirty="0" smtClean="0">
                <a:solidFill>
                  <a:schemeClr val="tx1"/>
                </a:solidFill>
                <a:latin typeface="標楷體" panose="03000509000000000000" pitchFamily="65" charset="-120"/>
                <a:cs typeface="Times New Roman" panose="02020603050405020304" pitchFamily="18" charset="0"/>
              </a:rPr>
              <a:t>摘</a:t>
            </a:r>
            <a:r>
              <a:rPr lang="zh-TW" altLang="en-US" sz="1000" dirty="0">
                <a:solidFill>
                  <a:schemeClr val="tx1"/>
                </a:solidFill>
                <a:latin typeface="標楷體" panose="03000509000000000000" pitchFamily="65" charset="-120"/>
                <a:cs typeface="Times New Roman" panose="02020603050405020304" pitchFamily="18" charset="0"/>
              </a:rPr>
              <a:t>自</a:t>
            </a:r>
            <a:r>
              <a:rPr lang="zh-TW" altLang="en-US" sz="1000" dirty="0" smtClean="0">
                <a:solidFill>
                  <a:schemeClr val="tx1"/>
                </a:solidFill>
                <a:latin typeface="標楷體" panose="03000509000000000000" pitchFamily="65" charset="-120"/>
                <a:cs typeface="Times New Roman" panose="02020603050405020304" pitchFamily="18" charset="0"/>
              </a:rPr>
              <a:t>：</a:t>
            </a:r>
            <a:r>
              <a:rPr lang="en-US" altLang="zh-TW" sz="1200" dirty="0">
                <a:hlinkClick r:id="rId8"/>
              </a:rPr>
              <a:t>https://www.zybuluo.com/hanbingtao/note/485480</a:t>
            </a:r>
            <a:endParaRPr lang="en-US" altLang="zh-TW"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702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(3)</a:t>
            </a:r>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800" b="1" dirty="0" smtClean="0">
                <a:ea typeface="細明體" panose="02020509000000000000" pitchFamily="49" charset="-120"/>
              </a:rPr>
              <a:t>Convolution Layer:</a:t>
            </a:r>
          </a:p>
          <a:p>
            <a:pPr lvl="1" eaLnBrk="1" hangingPunct="1">
              <a:lnSpc>
                <a:spcPct val="90000"/>
              </a:lnSpc>
            </a:pPr>
            <a:r>
              <a:rPr lang="en-US" altLang="zh-TW" sz="2400" b="1" dirty="0" smtClean="0">
                <a:ea typeface="細明體" panose="02020509000000000000" pitchFamily="49" charset="-120"/>
              </a:rPr>
              <a:t># of feature maps = # of Filters</a:t>
            </a: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pic>
        <p:nvPicPr>
          <p:cNvPr id="109572" name="Picture 4" descr="http://upload-images.jianshu.io/upload_images/2256672-958f31b01695b085.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95500" y="1879128"/>
            <a:ext cx="5400600" cy="4735911"/>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a:spLocks noChangeArrowheads="1"/>
          </p:cNvSpPr>
          <p:nvPr/>
        </p:nvSpPr>
        <p:spPr bwMode="auto">
          <a:xfrm>
            <a:off x="2915816" y="6581001"/>
            <a:ext cx="4134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3399"/>
              </a:buClr>
              <a:buSzPct val="90000"/>
              <a:buFont typeface="Wingdings" panose="05000000000000000000" pitchFamily="2" charset="2"/>
              <a:buChar char="v"/>
              <a:defRPr kumimoji="1" sz="3200">
                <a:solidFill>
                  <a:srgbClr val="1C1C1C"/>
                </a:solidFill>
                <a:latin typeface="Arial Unicode MS" panose="020B0604020202020204" pitchFamily="34" charset="-120"/>
                <a:ea typeface="標楷體" panose="03000509000000000000" pitchFamily="65" charset="-120"/>
                <a:cs typeface="Tahoma" panose="020B0604030504040204" pitchFamily="34" charset="0"/>
              </a:defRPr>
            </a:lvl1pPr>
            <a:lvl2pPr marL="742950" indent="-285750">
              <a:spcBef>
                <a:spcPct val="20000"/>
              </a:spcBef>
              <a:buClr>
                <a:srgbClr val="3333CC"/>
              </a:buClr>
              <a:buFont typeface="Wingdings" panose="05000000000000000000" pitchFamily="2" charset="2"/>
              <a:buChar char="§"/>
              <a:defRPr kumimoji="1" sz="28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2pPr>
            <a:lvl3pPr marL="1143000" indent="-228600">
              <a:spcBef>
                <a:spcPct val="20000"/>
              </a:spcBef>
              <a:buClr>
                <a:srgbClr val="1C1C1C"/>
              </a:buClr>
              <a:buFont typeface="Times New Roman" panose="02020603050405020304" pitchFamily="18" charset="0"/>
              <a:buChar char="•"/>
              <a:defRPr kumimoji="1" sz="24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3pPr>
            <a:lvl4pPr marL="1600200" indent="-228600">
              <a:spcBef>
                <a:spcPct val="20000"/>
              </a:spcBef>
              <a:buClr>
                <a:schemeClr val="hlink"/>
              </a:buClr>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4pPr>
            <a:lvl5pPr marL="2057400" indent="-228600">
              <a:spcBef>
                <a:spcPct val="20000"/>
              </a:spcBef>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5pPr>
            <a:lvl6pPr marL="25146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6pPr>
            <a:lvl7pPr marL="29718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7pPr>
            <a:lvl8pPr marL="34290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8pPr>
            <a:lvl9pPr marL="38862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9pPr>
          </a:lstStyle>
          <a:p>
            <a:pPr eaLnBrk="1" hangingPunct="1">
              <a:spcBef>
                <a:spcPct val="0"/>
              </a:spcBef>
              <a:buClrTx/>
              <a:buSzTx/>
              <a:buNone/>
              <a:defRPr/>
            </a:pPr>
            <a:r>
              <a:rPr lang="zh-TW" altLang="en-US" sz="1000" dirty="0" smtClean="0">
                <a:solidFill>
                  <a:schemeClr val="tx1"/>
                </a:solidFill>
                <a:latin typeface="標楷體" panose="03000509000000000000" pitchFamily="65" charset="-120"/>
                <a:cs typeface="Times New Roman" panose="02020603050405020304" pitchFamily="18" charset="0"/>
              </a:rPr>
              <a:t>摘</a:t>
            </a:r>
            <a:r>
              <a:rPr lang="zh-TW" altLang="en-US" sz="1000" dirty="0">
                <a:solidFill>
                  <a:schemeClr val="tx1"/>
                </a:solidFill>
                <a:latin typeface="標楷體" panose="03000509000000000000" pitchFamily="65" charset="-120"/>
                <a:cs typeface="Times New Roman" panose="02020603050405020304" pitchFamily="18" charset="0"/>
              </a:rPr>
              <a:t>自</a:t>
            </a:r>
            <a:r>
              <a:rPr lang="zh-TW" altLang="en-US" sz="1000" dirty="0" smtClean="0">
                <a:solidFill>
                  <a:schemeClr val="tx1"/>
                </a:solidFill>
                <a:latin typeface="標楷體" panose="03000509000000000000" pitchFamily="65" charset="-120"/>
                <a:cs typeface="Times New Roman" panose="02020603050405020304" pitchFamily="18" charset="0"/>
              </a:rPr>
              <a:t>：</a:t>
            </a:r>
            <a:r>
              <a:rPr lang="en-US" altLang="zh-TW" sz="1200" dirty="0">
                <a:hlinkClick r:id="rId3"/>
              </a:rPr>
              <a:t>https://www.zybuluo.com/hanbingtao/note/485480</a:t>
            </a:r>
            <a:endParaRPr lang="en-US" altLang="zh-TW"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063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3.1 </a:t>
            </a:r>
            <a:r>
              <a:rPr lang="zh-TW" altLang="en-US" smtClean="0"/>
              <a:t>簡介 </a:t>
            </a:r>
            <a:r>
              <a:rPr lang="en-US" altLang="zh-TW" smtClean="0"/>
              <a:t>(3)</a:t>
            </a:r>
          </a:p>
        </p:txBody>
      </p:sp>
      <p:pic>
        <p:nvPicPr>
          <p:cNvPr id="5123" name="Picture 4" descr="E:\教材\NN-new\brain3\成長之腦.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1981200"/>
            <a:ext cx="9080500"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6"/>
          <p:cNvSpPr>
            <a:spLocks noGrp="1" noChangeArrowheads="1"/>
          </p:cNvSpPr>
          <p:nvPr>
            <p:ph type="body" idx="1"/>
          </p:nvPr>
        </p:nvSpPr>
        <p:spPr>
          <a:xfrm>
            <a:off x="838200" y="5867400"/>
            <a:ext cx="7772400" cy="609600"/>
          </a:xfrm>
          <a:noFill/>
        </p:spPr>
        <p:txBody>
          <a:bodyPr/>
          <a:lstStyle/>
          <a:p>
            <a:pPr eaLnBrk="1" hangingPunct="1">
              <a:spcBef>
                <a:spcPct val="0"/>
              </a:spcBef>
              <a:buFontTx/>
              <a:buNone/>
            </a:pPr>
            <a:r>
              <a:rPr lang="zh-TW" altLang="en-US" sz="2400" smtClean="0"/>
              <a:t>摘自：大腦的秘密檔案 洪蘭 譯</a:t>
            </a:r>
          </a:p>
          <a:p>
            <a:pPr eaLnBrk="1" hangingPunct="1">
              <a:spcBef>
                <a:spcPct val="0"/>
              </a:spcBef>
              <a:buFontTx/>
              <a:buNone/>
            </a:pPr>
            <a:endParaRPr lang="en-US" altLang="zh-TW" sz="2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(4)</a:t>
            </a:r>
          </a:p>
        </p:txBody>
      </p:sp>
      <p:sp>
        <p:nvSpPr>
          <p:cNvPr id="7176" name="Rectangle 3"/>
          <p:cNvSpPr>
            <a:spLocks noGrp="1" noChangeArrowheads="1"/>
          </p:cNvSpPr>
          <p:nvPr>
            <p:ph type="body" idx="1"/>
          </p:nvPr>
        </p:nvSpPr>
        <p:spPr>
          <a:xfrm>
            <a:off x="685800" y="990600"/>
            <a:ext cx="7772400" cy="4114800"/>
          </a:xfrm>
        </p:spPr>
        <p:txBody>
          <a:bodyPr/>
          <a:lstStyle/>
          <a:p>
            <a:pPr eaLnBrk="1" hangingPunct="1">
              <a:lnSpc>
                <a:spcPct val="90000"/>
              </a:lnSpc>
              <a:defRPr/>
            </a:pPr>
            <a:r>
              <a:rPr lang="zh-TW" altLang="en-US" sz="2000" b="1" dirty="0" smtClean="0">
                <a:ea typeface="細明體" panose="02020509000000000000" pitchFamily="49" charset="-120"/>
              </a:rPr>
              <a:t>梯度消失問</a:t>
            </a:r>
            <a:r>
              <a:rPr lang="zh-TW" altLang="en-US" sz="2000" b="1" dirty="0">
                <a:ea typeface="細明體" panose="02020509000000000000" pitchFamily="49" charset="-120"/>
              </a:rPr>
              <a:t>題</a:t>
            </a:r>
            <a:r>
              <a:rPr lang="zh-TW" altLang="en-US" sz="2000" b="1" dirty="0" smtClean="0">
                <a:ea typeface="細明體" panose="02020509000000000000" pitchFamily="49" charset="-120"/>
              </a:rPr>
              <a:t>：</a:t>
            </a:r>
            <a:endParaRPr lang="en-US" altLang="zh-TW" sz="2000" b="1" dirty="0">
              <a:ea typeface="細明體" panose="02020509000000000000" pitchFamily="49" charset="-120"/>
            </a:endParaRPr>
          </a:p>
          <a:p>
            <a:pPr lvl="1" eaLnBrk="1" hangingPunct="1">
              <a:lnSpc>
                <a:spcPct val="90000"/>
              </a:lnSpc>
              <a:defRPr/>
            </a:pPr>
            <a:r>
              <a:rPr lang="zh-TW" altLang="en-US" sz="1600" b="1" dirty="0" smtClean="0">
                <a:ea typeface="細明體" panose="02020509000000000000" pitchFamily="49" charset="-120"/>
              </a:rPr>
              <a:t>如果第 </a:t>
            </a:r>
            <a:r>
              <a:rPr lang="en-US" altLang="zh-TW" sz="1600" b="1" i="1" dirty="0" smtClean="0">
                <a:ea typeface="細明體" panose="02020509000000000000" pitchFamily="49" charset="-120"/>
              </a:rPr>
              <a:t>j</a:t>
            </a:r>
            <a:r>
              <a:rPr lang="en-US" altLang="zh-TW" sz="1600" b="1" dirty="0" smtClean="0">
                <a:ea typeface="細明體" panose="02020509000000000000" pitchFamily="49" charset="-120"/>
              </a:rPr>
              <a:t> </a:t>
            </a:r>
            <a:r>
              <a:rPr lang="zh-TW" altLang="en-US" sz="1600" b="1" dirty="0" smtClean="0">
                <a:ea typeface="細明體" panose="02020509000000000000" pitchFamily="49" charset="-120"/>
              </a:rPr>
              <a:t>個類神經元是輸出層的類神經元</a:t>
            </a:r>
            <a:r>
              <a:rPr lang="zh-TW" altLang="en-US" sz="1600" dirty="0" smtClean="0">
                <a:ea typeface="細明體" panose="02020509000000000000" pitchFamily="49" charset="-120"/>
              </a:rPr>
              <a:t> </a:t>
            </a:r>
          </a:p>
          <a:p>
            <a:pPr lvl="1" eaLnBrk="1" hangingPunct="1">
              <a:lnSpc>
                <a:spcPct val="90000"/>
              </a:lnSpc>
              <a:defRPr/>
            </a:pPr>
            <a:endParaRPr lang="en-US" altLang="zh-TW" sz="1600" dirty="0" smtClean="0">
              <a:ea typeface="細明體" panose="02020509000000000000" pitchFamily="49" charset="-120"/>
            </a:endParaRPr>
          </a:p>
          <a:p>
            <a:pPr lvl="1" eaLnBrk="1" hangingPunct="1">
              <a:lnSpc>
                <a:spcPct val="90000"/>
              </a:lnSpc>
              <a:defRPr/>
            </a:pPr>
            <a:endParaRPr lang="en-US" altLang="zh-TW" sz="1600" dirty="0" smtClean="0">
              <a:ea typeface="細明體" panose="02020509000000000000" pitchFamily="49" charset="-120"/>
            </a:endParaRPr>
          </a:p>
          <a:p>
            <a:pPr lvl="1" eaLnBrk="1" hangingPunct="1">
              <a:lnSpc>
                <a:spcPct val="90000"/>
              </a:lnSpc>
              <a:defRPr/>
            </a:pPr>
            <a:r>
              <a:rPr lang="zh-TW" altLang="en-US" sz="1600" b="1" dirty="0" smtClean="0">
                <a:ea typeface="細明體" panose="02020509000000000000" pitchFamily="49" charset="-120"/>
              </a:rPr>
              <a:t>如果第 </a:t>
            </a:r>
            <a:r>
              <a:rPr lang="en-US" altLang="zh-TW" sz="1600" b="1" i="1" dirty="0" smtClean="0">
                <a:ea typeface="細明體" panose="02020509000000000000" pitchFamily="49" charset="-120"/>
              </a:rPr>
              <a:t>j</a:t>
            </a:r>
            <a:r>
              <a:rPr lang="en-US" altLang="zh-TW" sz="1600" b="1" dirty="0" smtClean="0">
                <a:ea typeface="細明體" panose="02020509000000000000" pitchFamily="49" charset="-120"/>
              </a:rPr>
              <a:t> </a:t>
            </a:r>
            <a:r>
              <a:rPr lang="zh-TW" altLang="en-US" sz="1600" b="1" dirty="0" smtClean="0">
                <a:ea typeface="細明體" panose="02020509000000000000" pitchFamily="49" charset="-120"/>
              </a:rPr>
              <a:t>個類神經元是隱藏層的類神經元</a:t>
            </a:r>
            <a:endParaRPr lang="en-US" altLang="zh-TW" sz="1600" b="1" dirty="0"/>
          </a:p>
          <a:p>
            <a:pPr eaLnBrk="1" hangingPunct="1">
              <a:lnSpc>
                <a:spcPct val="90000"/>
              </a:lnSpc>
              <a:defRPr/>
            </a:pPr>
            <a:endParaRPr lang="en-US" altLang="zh-TW" sz="2400" b="1" dirty="0" smtClean="0">
              <a:ea typeface="細明體" panose="02020509000000000000" pitchFamily="49" charset="-120"/>
            </a:endParaRPr>
          </a:p>
          <a:p>
            <a:pPr marL="0" indent="0" eaLnBrk="1" hangingPunct="1">
              <a:lnSpc>
                <a:spcPct val="90000"/>
              </a:lnSpc>
              <a:buFontTx/>
              <a:buNone/>
              <a:defRPr/>
            </a:pPr>
            <a:endParaRPr lang="en-US" altLang="zh-TW" sz="2000" dirty="0" smtClean="0">
              <a:ea typeface="細明體" panose="02020509000000000000" pitchFamily="49" charset="-120"/>
            </a:endParaRPr>
          </a:p>
          <a:p>
            <a:pPr eaLnBrk="1" hangingPunct="1">
              <a:lnSpc>
                <a:spcPct val="90000"/>
              </a:lnSpc>
              <a:defRPr/>
            </a:pPr>
            <a:r>
              <a:rPr lang="zh-TW" altLang="en-US" sz="2000" dirty="0" smtClean="0">
                <a:ea typeface="細明體" panose="02020509000000000000" pitchFamily="49" charset="-120"/>
              </a:rPr>
              <a:t> 若訓練得好，則                                                 值會很接近 </a:t>
            </a:r>
            <a:r>
              <a:rPr lang="en-US" altLang="zh-TW" sz="2000" dirty="0" smtClean="0">
                <a:ea typeface="細明體" panose="02020509000000000000" pitchFamily="49" charset="-120"/>
              </a:rPr>
              <a:t>0</a:t>
            </a:r>
            <a:r>
              <a:rPr lang="zh-TW" altLang="en-US" sz="2000" dirty="0" smtClean="0">
                <a:ea typeface="細明體" panose="02020509000000000000" pitchFamily="49" charset="-120"/>
              </a:rPr>
              <a:t>，因為 </a:t>
            </a:r>
            <a:r>
              <a:rPr lang="en-US" altLang="zh-TW" sz="2000" dirty="0" smtClean="0">
                <a:ea typeface="細明體" panose="02020509000000000000" pitchFamily="49" charset="-120"/>
              </a:rPr>
              <a:t>(1.0-0.99) x 0.99 x 0.01</a:t>
            </a:r>
            <a:r>
              <a:rPr lang="zh-TW" altLang="en-US" sz="2000" dirty="0" smtClean="0">
                <a:ea typeface="細明體" panose="02020509000000000000" pitchFamily="49" charset="-120"/>
              </a:rPr>
              <a:t> </a:t>
            </a:r>
            <a:r>
              <a:rPr lang="en-US" altLang="zh-TW" sz="2000" dirty="0" smtClean="0">
                <a:ea typeface="細明體" panose="02020509000000000000" pitchFamily="49" charset="-120"/>
              </a:rPr>
              <a:t>= 0.000099 </a:t>
            </a:r>
            <a:r>
              <a:rPr lang="zh-TW" altLang="en-US" sz="2000" dirty="0" smtClean="0">
                <a:ea typeface="細明體" panose="02020509000000000000" pitchFamily="49" charset="-120"/>
              </a:rPr>
              <a:t>或 </a:t>
            </a:r>
            <a:r>
              <a:rPr lang="en-US" altLang="zh-TW" sz="2000" dirty="0" smtClean="0">
                <a:ea typeface="細明體" panose="02020509000000000000" pitchFamily="49" charset="-120"/>
              </a:rPr>
              <a:t>(0.0-0.01) x 0.01 x 0.99 =</a:t>
            </a:r>
            <a:r>
              <a:rPr lang="zh-TW" altLang="en-US" sz="2000" dirty="0" smtClean="0">
                <a:ea typeface="細明體" panose="02020509000000000000" pitchFamily="49" charset="-120"/>
              </a:rPr>
              <a:t> </a:t>
            </a:r>
            <a:r>
              <a:rPr lang="en-US" altLang="zh-TW" sz="2000" dirty="0" smtClean="0">
                <a:ea typeface="細明體" panose="02020509000000000000" pitchFamily="49" charset="-120"/>
              </a:rPr>
              <a:t>0.000099</a:t>
            </a:r>
            <a:r>
              <a:rPr lang="zh-TW" altLang="en-US" sz="2000" dirty="0" smtClean="0">
                <a:ea typeface="細明體" panose="02020509000000000000" pitchFamily="49" charset="-120"/>
              </a:rPr>
              <a:t>。</a:t>
            </a:r>
            <a:endParaRPr lang="en-US" altLang="zh-TW" sz="2000" dirty="0" smtClean="0">
              <a:ea typeface="細明體" panose="02020509000000000000" pitchFamily="49" charset="-120"/>
            </a:endParaRPr>
          </a:p>
          <a:p>
            <a:pPr eaLnBrk="1" hangingPunct="1">
              <a:lnSpc>
                <a:spcPct val="90000"/>
              </a:lnSpc>
              <a:defRPr/>
            </a:pPr>
            <a:r>
              <a:rPr lang="zh-TW" altLang="en-US" sz="2000" dirty="0" smtClean="0">
                <a:ea typeface="細明體" panose="02020509000000000000" pitchFamily="49" charset="-120"/>
              </a:rPr>
              <a:t>若訓練得不好，則                                                 值會很接近 </a:t>
            </a:r>
            <a:r>
              <a:rPr lang="en-US" altLang="zh-TW" sz="2000" dirty="0" smtClean="0">
                <a:ea typeface="細明體" panose="02020509000000000000" pitchFamily="49" charset="-120"/>
              </a:rPr>
              <a:t>0 </a:t>
            </a:r>
            <a:r>
              <a:rPr lang="zh-TW" altLang="en-US" sz="2000" dirty="0" smtClean="0">
                <a:ea typeface="細明體" panose="02020509000000000000" pitchFamily="49" charset="-120"/>
              </a:rPr>
              <a:t>或 </a:t>
            </a:r>
            <a:r>
              <a:rPr lang="en-US" altLang="zh-TW" sz="2000" dirty="0" smtClean="0">
                <a:ea typeface="細明體" panose="02020509000000000000" pitchFamily="49" charset="-120"/>
              </a:rPr>
              <a:t>0.098</a:t>
            </a:r>
            <a:r>
              <a:rPr lang="zh-TW" altLang="en-US" sz="2000" dirty="0" smtClean="0">
                <a:ea typeface="細明體" panose="02020509000000000000" pitchFamily="49" charset="-120"/>
              </a:rPr>
              <a:t>，因為 </a:t>
            </a:r>
            <a:r>
              <a:rPr lang="en-US" altLang="zh-TW" sz="2000" dirty="0" smtClean="0">
                <a:ea typeface="細明體" panose="02020509000000000000" pitchFamily="49" charset="-120"/>
              </a:rPr>
              <a:t>(1.0-0.01) x 0.01 x 0.99</a:t>
            </a:r>
            <a:r>
              <a:rPr lang="zh-TW" altLang="en-US" sz="2000" dirty="0" smtClean="0">
                <a:ea typeface="細明體" panose="02020509000000000000" pitchFamily="49" charset="-120"/>
              </a:rPr>
              <a:t> </a:t>
            </a:r>
            <a:r>
              <a:rPr lang="en-US" altLang="zh-TW" sz="2000" dirty="0" smtClean="0">
                <a:ea typeface="細明體" panose="02020509000000000000" pitchFamily="49" charset="-120"/>
              </a:rPr>
              <a:t>= 0.09801 </a:t>
            </a:r>
            <a:r>
              <a:rPr lang="zh-TW" altLang="en-US" sz="2000" dirty="0" smtClean="0">
                <a:ea typeface="細明體" panose="02020509000000000000" pitchFamily="49" charset="-120"/>
              </a:rPr>
              <a:t>或 </a:t>
            </a:r>
            <a:r>
              <a:rPr lang="en-US" altLang="zh-TW" sz="2000" dirty="0" smtClean="0">
                <a:ea typeface="細明體" panose="02020509000000000000" pitchFamily="49" charset="-120"/>
              </a:rPr>
              <a:t>(0.0-0.99) x 0.99 x 0.01 =</a:t>
            </a:r>
            <a:r>
              <a:rPr lang="zh-TW" altLang="en-US" sz="2000" dirty="0" smtClean="0">
                <a:ea typeface="細明體" panose="02020509000000000000" pitchFamily="49" charset="-120"/>
              </a:rPr>
              <a:t> </a:t>
            </a:r>
            <a:r>
              <a:rPr lang="en-US" altLang="zh-TW" sz="2000" dirty="0" smtClean="0">
                <a:ea typeface="細明體" panose="02020509000000000000" pitchFamily="49" charset="-120"/>
              </a:rPr>
              <a:t>0.000099</a:t>
            </a:r>
            <a:r>
              <a:rPr lang="zh-TW" altLang="en-US" sz="2000" dirty="0" smtClean="0">
                <a:ea typeface="細明體" panose="02020509000000000000" pitchFamily="49" charset="-120"/>
              </a:rPr>
              <a:t>。</a:t>
            </a:r>
            <a:endParaRPr lang="en-US" altLang="zh-TW" sz="2000" dirty="0">
              <a:ea typeface="細明體" panose="02020509000000000000" pitchFamily="49" charset="-120"/>
            </a:endParaRPr>
          </a:p>
          <a:p>
            <a:pPr eaLnBrk="1" hangingPunct="1">
              <a:lnSpc>
                <a:spcPct val="90000"/>
              </a:lnSpc>
              <a:defRPr/>
            </a:pPr>
            <a:r>
              <a:rPr lang="zh-TW" altLang="en-US" sz="2000" dirty="0" smtClean="0">
                <a:ea typeface="細明體" panose="02020509000000000000" pitchFamily="49" charset="-120"/>
              </a:rPr>
              <a:t>導致越接近輸入層的類神經元的             值越小。  </a:t>
            </a:r>
            <a:endParaRPr lang="en-US" altLang="zh-TW" sz="2000" dirty="0" smtClean="0">
              <a:ea typeface="細明體" panose="02020509000000000000" pitchFamily="49" charset="-120"/>
            </a:endParaRPr>
          </a:p>
          <a:p>
            <a:pPr eaLnBrk="1" hangingPunct="1">
              <a:lnSpc>
                <a:spcPct val="90000"/>
              </a:lnSpc>
              <a:defRPr/>
            </a:pPr>
            <a:endParaRPr lang="en-US" altLang="zh-TW" sz="2000" dirty="0">
              <a:ea typeface="細明體" panose="02020509000000000000" pitchFamily="49" charset="-120"/>
            </a:endParaRPr>
          </a:p>
        </p:txBody>
      </p:sp>
      <p:graphicFrame>
        <p:nvGraphicFramePr>
          <p:cNvPr id="38916" name="Object 5"/>
          <p:cNvGraphicFramePr>
            <a:graphicFrameLocks noChangeAspect="1"/>
          </p:cNvGraphicFramePr>
          <p:nvPr/>
        </p:nvGraphicFramePr>
        <p:xfrm>
          <a:off x="1558925" y="1684338"/>
          <a:ext cx="2387600" cy="368300"/>
        </p:xfrm>
        <a:graphic>
          <a:graphicData uri="http://schemas.openxmlformats.org/presentationml/2006/ole">
            <mc:AlternateContent xmlns:mc="http://schemas.openxmlformats.org/markup-compatibility/2006">
              <mc:Choice xmlns:v="urn:schemas-microsoft-com:vml" Requires="v">
                <p:oleObj spid="_x0000_s39099" name="Equation" r:id="rId3" imgW="2387600" imgH="368300" progId="Equation.3">
                  <p:embed/>
                </p:oleObj>
              </mc:Choice>
              <mc:Fallback>
                <p:oleObj name="Equation" r:id="rId3" imgW="23876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25" y="1684338"/>
                        <a:ext cx="238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6"/>
          <p:cNvGraphicFramePr>
            <a:graphicFrameLocks noChangeAspect="1"/>
          </p:cNvGraphicFramePr>
          <p:nvPr/>
        </p:nvGraphicFramePr>
        <p:xfrm>
          <a:off x="4143375" y="1684338"/>
          <a:ext cx="3492500" cy="368300"/>
        </p:xfrm>
        <a:graphic>
          <a:graphicData uri="http://schemas.openxmlformats.org/presentationml/2006/ole">
            <mc:AlternateContent xmlns:mc="http://schemas.openxmlformats.org/markup-compatibility/2006">
              <mc:Choice xmlns:v="urn:schemas-microsoft-com:vml" Requires="v">
                <p:oleObj spid="_x0000_s39100" name="Equation" r:id="rId5" imgW="3492500" imgH="368300" progId="Equation.3">
                  <p:embed/>
                </p:oleObj>
              </mc:Choice>
              <mc:Fallback>
                <p:oleObj name="Equation" r:id="rId5" imgW="3492500" imgH="368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1684338"/>
                        <a:ext cx="3492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7"/>
          <p:cNvGraphicFramePr>
            <a:graphicFrameLocks noChangeAspect="1"/>
          </p:cNvGraphicFramePr>
          <p:nvPr/>
        </p:nvGraphicFramePr>
        <p:xfrm>
          <a:off x="1547813" y="2590800"/>
          <a:ext cx="3340100" cy="533400"/>
        </p:xfrm>
        <a:graphic>
          <a:graphicData uri="http://schemas.openxmlformats.org/presentationml/2006/ole">
            <mc:AlternateContent xmlns:mc="http://schemas.openxmlformats.org/markup-compatibility/2006">
              <mc:Choice xmlns:v="urn:schemas-microsoft-com:vml" Requires="v">
                <p:oleObj spid="_x0000_s39101" name="Equation" r:id="rId7" imgW="3340100" imgH="533400" progId="Equation.3">
                  <p:embed/>
                </p:oleObj>
              </mc:Choice>
              <mc:Fallback>
                <p:oleObj name="Equation" r:id="rId7" imgW="3340100" imgH="533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590800"/>
                        <a:ext cx="3340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8"/>
          <p:cNvGraphicFramePr>
            <a:graphicFrameLocks noChangeAspect="1"/>
          </p:cNvGraphicFramePr>
          <p:nvPr/>
        </p:nvGraphicFramePr>
        <p:xfrm>
          <a:off x="5002213" y="2616200"/>
          <a:ext cx="3314700" cy="482600"/>
        </p:xfrm>
        <a:graphic>
          <a:graphicData uri="http://schemas.openxmlformats.org/presentationml/2006/ole">
            <mc:AlternateContent xmlns:mc="http://schemas.openxmlformats.org/markup-compatibility/2006">
              <mc:Choice xmlns:v="urn:schemas-microsoft-com:vml" Requires="v">
                <p:oleObj spid="_x0000_s39102" name="Equation" r:id="rId9" imgW="3314700" imgH="482600" progId="Equation.3">
                  <p:embed/>
                </p:oleObj>
              </mc:Choice>
              <mc:Fallback>
                <p:oleObj name="Equation" r:id="rId9" imgW="3314700" imgH="482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2213" y="2616200"/>
                        <a:ext cx="3314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5"/>
          <p:cNvGraphicFramePr>
            <a:graphicFrameLocks noChangeAspect="1"/>
          </p:cNvGraphicFramePr>
          <p:nvPr/>
        </p:nvGraphicFramePr>
        <p:xfrm>
          <a:off x="4748213" y="4929188"/>
          <a:ext cx="577850" cy="366712"/>
        </p:xfrm>
        <a:graphic>
          <a:graphicData uri="http://schemas.openxmlformats.org/presentationml/2006/ole">
            <mc:AlternateContent xmlns:mc="http://schemas.openxmlformats.org/markup-compatibility/2006">
              <mc:Choice xmlns:v="urn:schemas-microsoft-com:vml" Requires="v">
                <p:oleObj spid="_x0000_s39103" name="方程式" r:id="rId11" imgW="380835" imgH="241195" progId="Equation.3">
                  <p:embed/>
                </p:oleObj>
              </mc:Choice>
              <mc:Fallback>
                <p:oleObj name="方程式" r:id="rId11" imgW="380835" imgH="241195"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8213" y="492918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8921" name="圖片 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5603875"/>
            <a:ext cx="2647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22" name="Object 6"/>
          <p:cNvGraphicFramePr>
            <a:graphicFrameLocks noChangeAspect="1"/>
          </p:cNvGraphicFramePr>
          <p:nvPr/>
        </p:nvGraphicFramePr>
        <p:xfrm>
          <a:off x="3243263" y="3189288"/>
          <a:ext cx="2657475" cy="336550"/>
        </p:xfrm>
        <a:graphic>
          <a:graphicData uri="http://schemas.openxmlformats.org/presentationml/2006/ole">
            <mc:AlternateContent xmlns:mc="http://schemas.openxmlformats.org/markup-compatibility/2006">
              <mc:Choice xmlns:v="urn:schemas-microsoft-com:vml" Requires="v">
                <p:oleObj spid="_x0000_s39104" name="方程式" r:id="rId14" imgW="1905000" imgH="241300" progId="Equation.3">
                  <p:embed/>
                </p:oleObj>
              </mc:Choice>
              <mc:Fallback>
                <p:oleObj name="方程式" r:id="rId14" imgW="1905000" imgH="2413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3263" y="3189288"/>
                        <a:ext cx="265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3" name="Object 6"/>
          <p:cNvGraphicFramePr>
            <a:graphicFrameLocks noChangeAspect="1"/>
          </p:cNvGraphicFramePr>
          <p:nvPr/>
        </p:nvGraphicFramePr>
        <p:xfrm>
          <a:off x="3419475" y="4041775"/>
          <a:ext cx="2655888" cy="336550"/>
        </p:xfrm>
        <a:graphic>
          <a:graphicData uri="http://schemas.openxmlformats.org/presentationml/2006/ole">
            <mc:AlternateContent xmlns:mc="http://schemas.openxmlformats.org/markup-compatibility/2006">
              <mc:Choice xmlns:v="urn:schemas-microsoft-com:vml" Requires="v">
                <p:oleObj spid="_x0000_s39105" name="方程式" r:id="rId16" imgW="1905000" imgH="241300" progId="Equation.3">
                  <p:embed/>
                </p:oleObj>
              </mc:Choice>
              <mc:Fallback>
                <p:oleObj name="方程式" r:id="rId16" imgW="1905000" imgH="241300"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19475" y="4041775"/>
                        <a:ext cx="2655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(5)</a:t>
            </a:r>
          </a:p>
        </p:txBody>
      </p:sp>
      <p:sp>
        <p:nvSpPr>
          <p:cNvPr id="7176" name="Rectangle 3"/>
          <p:cNvSpPr>
            <a:spLocks noGrp="1" noChangeArrowheads="1"/>
          </p:cNvSpPr>
          <p:nvPr>
            <p:ph type="body" idx="1"/>
          </p:nvPr>
        </p:nvSpPr>
        <p:spPr>
          <a:xfrm>
            <a:off x="587375" y="968375"/>
            <a:ext cx="7772400" cy="4114800"/>
          </a:xfrm>
        </p:spPr>
        <p:txBody>
          <a:bodyPr/>
          <a:lstStyle/>
          <a:p>
            <a:pPr eaLnBrk="1" hangingPunct="1">
              <a:lnSpc>
                <a:spcPct val="90000"/>
              </a:lnSpc>
              <a:defRPr/>
            </a:pPr>
            <a:r>
              <a:rPr lang="zh-TW" altLang="en-US" sz="2000" b="1" dirty="0" smtClean="0">
                <a:ea typeface="細明體" panose="02020509000000000000" pitchFamily="49" charset="-120"/>
              </a:rPr>
              <a:t>解決方式：</a:t>
            </a:r>
            <a:r>
              <a:rPr lang="en-US" altLang="zh-TW" sz="2000" dirty="0" smtClean="0">
                <a:ea typeface="細明體" panose="02020509000000000000" pitchFamily="49" charset="-120"/>
              </a:rPr>
              <a:t>Rectified Linear Unit (</a:t>
            </a:r>
            <a:r>
              <a:rPr lang="en-US" altLang="zh-TW" sz="2000" dirty="0" err="1">
                <a:ea typeface="細明體" panose="02020509000000000000" pitchFamily="49" charset="-120"/>
              </a:rPr>
              <a:t>R</a:t>
            </a:r>
            <a:r>
              <a:rPr lang="en-US" altLang="zh-TW" sz="2000" dirty="0" err="1" smtClean="0">
                <a:ea typeface="細明體" panose="02020509000000000000" pitchFamily="49" charset="-120"/>
              </a:rPr>
              <a:t>eLU</a:t>
            </a:r>
            <a:r>
              <a:rPr lang="en-US" altLang="zh-TW" sz="2000" dirty="0" smtClean="0">
                <a:ea typeface="細明體" panose="02020509000000000000" pitchFamily="49" charset="-120"/>
              </a:rPr>
              <a:t>)</a:t>
            </a:r>
          </a:p>
          <a:p>
            <a:pPr eaLnBrk="1" hangingPunct="1">
              <a:lnSpc>
                <a:spcPct val="90000"/>
              </a:lnSpc>
              <a:defRPr/>
            </a:pPr>
            <a:endParaRPr lang="zh-TW" altLang="en-US" sz="2000" dirty="0" smtClean="0">
              <a:ea typeface="細明體" panose="02020509000000000000" pitchFamily="49" charset="-120"/>
            </a:endParaRPr>
          </a:p>
          <a:p>
            <a:pPr eaLnBrk="1" hangingPunct="1">
              <a:lnSpc>
                <a:spcPct val="90000"/>
              </a:lnSpc>
              <a:defRPr/>
            </a:pPr>
            <a:endParaRPr lang="en-US" altLang="zh-TW" sz="2000" dirty="0" smtClean="0">
              <a:ea typeface="細明體" panose="02020509000000000000" pitchFamily="49" charset="-120"/>
            </a:endParaRPr>
          </a:p>
          <a:p>
            <a:pPr eaLnBrk="1" hangingPunct="1">
              <a:lnSpc>
                <a:spcPct val="90000"/>
              </a:lnSpc>
              <a:defRPr/>
            </a:pPr>
            <a:endParaRPr lang="en-US" altLang="zh-TW" sz="2000" dirty="0">
              <a:ea typeface="細明體" panose="02020509000000000000" pitchFamily="49" charset="-120"/>
            </a:endParaRPr>
          </a:p>
          <a:p>
            <a:pPr eaLnBrk="1" hangingPunct="1">
              <a:lnSpc>
                <a:spcPct val="90000"/>
              </a:lnSpc>
              <a:defRPr/>
            </a:pPr>
            <a:endParaRPr lang="en-US" altLang="zh-TW" sz="2000" dirty="0" smtClean="0">
              <a:ea typeface="細明體" panose="02020509000000000000" pitchFamily="49" charset="-120"/>
            </a:endParaRPr>
          </a:p>
          <a:p>
            <a:pPr marL="342900" lvl="1" indent="-342900" eaLnBrk="1" hangingPunct="1">
              <a:lnSpc>
                <a:spcPct val="90000"/>
              </a:lnSpc>
              <a:buFontTx/>
              <a:buChar char="•"/>
              <a:defRPr/>
            </a:pPr>
            <a:r>
              <a:rPr lang="zh-TW" altLang="en-US" sz="2000" b="1" dirty="0" smtClean="0">
                <a:ea typeface="細明體" panose="02020509000000000000" pitchFamily="49" charset="-120"/>
              </a:rPr>
              <a:t>如果第 </a:t>
            </a:r>
            <a:r>
              <a:rPr lang="en-US" altLang="zh-TW" sz="2000" b="1" i="1" dirty="0" smtClean="0">
                <a:ea typeface="細明體" panose="02020509000000000000" pitchFamily="49" charset="-120"/>
              </a:rPr>
              <a:t>j</a:t>
            </a:r>
            <a:r>
              <a:rPr lang="en-US" altLang="zh-TW" sz="2000" b="1" dirty="0" smtClean="0">
                <a:ea typeface="細明體" panose="02020509000000000000" pitchFamily="49" charset="-120"/>
              </a:rPr>
              <a:t> </a:t>
            </a:r>
            <a:r>
              <a:rPr lang="zh-TW" altLang="en-US" sz="2000" b="1" dirty="0" smtClean="0">
                <a:ea typeface="細明體" panose="02020509000000000000" pitchFamily="49" charset="-120"/>
              </a:rPr>
              <a:t>個類神經元是輸出層的類神經元</a:t>
            </a:r>
            <a:r>
              <a:rPr lang="zh-TW" altLang="en-US" sz="2000" dirty="0" smtClean="0">
                <a:ea typeface="細明體" panose="02020509000000000000" pitchFamily="49" charset="-120"/>
              </a:rPr>
              <a:t> </a:t>
            </a:r>
            <a:endParaRPr lang="en-US" altLang="zh-TW" sz="2000" dirty="0" smtClean="0">
              <a:ea typeface="細明體" panose="02020509000000000000" pitchFamily="49" charset="-120"/>
            </a:endParaRPr>
          </a:p>
          <a:p>
            <a:pPr marL="342900" lvl="1" indent="-342900" eaLnBrk="1" hangingPunct="1">
              <a:lnSpc>
                <a:spcPct val="90000"/>
              </a:lnSpc>
              <a:buFontTx/>
              <a:buChar char="•"/>
              <a:defRPr/>
            </a:pPr>
            <a:endParaRPr lang="en-US" altLang="zh-TW" sz="2000" dirty="0">
              <a:ea typeface="細明體" panose="02020509000000000000" pitchFamily="49" charset="-120"/>
            </a:endParaRPr>
          </a:p>
          <a:p>
            <a:pPr marL="342900" lvl="1" indent="-342900" eaLnBrk="1" hangingPunct="1">
              <a:lnSpc>
                <a:spcPct val="90000"/>
              </a:lnSpc>
              <a:buFontTx/>
              <a:buChar char="•"/>
              <a:defRPr/>
            </a:pPr>
            <a:endParaRPr lang="en-US" altLang="zh-TW" sz="2000" dirty="0" smtClean="0">
              <a:ea typeface="細明體" panose="02020509000000000000" pitchFamily="49" charset="-120"/>
            </a:endParaRPr>
          </a:p>
          <a:p>
            <a:pPr marL="0" lvl="1" indent="0" eaLnBrk="1" hangingPunct="1">
              <a:lnSpc>
                <a:spcPct val="90000"/>
              </a:lnSpc>
              <a:buFontTx/>
              <a:buNone/>
              <a:defRPr/>
            </a:pPr>
            <a:endParaRPr lang="en-US" altLang="zh-TW" sz="2000" dirty="0">
              <a:ea typeface="細明體" panose="02020509000000000000" pitchFamily="49" charset="-120"/>
            </a:endParaRPr>
          </a:p>
          <a:p>
            <a:pPr marL="342900" lvl="1" indent="-342900" eaLnBrk="1" hangingPunct="1">
              <a:lnSpc>
                <a:spcPct val="90000"/>
              </a:lnSpc>
              <a:buFontTx/>
              <a:buChar char="•"/>
              <a:defRPr/>
            </a:pPr>
            <a:r>
              <a:rPr lang="zh-TW" altLang="en-US" sz="2000" b="1" dirty="0" smtClean="0">
                <a:ea typeface="細明體" panose="02020509000000000000" pitchFamily="49" charset="-120"/>
              </a:rPr>
              <a:t>如果第 </a:t>
            </a:r>
            <a:r>
              <a:rPr lang="en-US" altLang="zh-TW" sz="2000" b="1" i="1" dirty="0" smtClean="0">
                <a:ea typeface="細明體" panose="02020509000000000000" pitchFamily="49" charset="-120"/>
              </a:rPr>
              <a:t>j</a:t>
            </a:r>
            <a:r>
              <a:rPr lang="en-US" altLang="zh-TW" sz="2000" b="1" dirty="0" smtClean="0">
                <a:ea typeface="細明體" panose="02020509000000000000" pitchFamily="49" charset="-120"/>
              </a:rPr>
              <a:t> </a:t>
            </a:r>
            <a:r>
              <a:rPr lang="zh-TW" altLang="en-US" sz="2000" b="1" dirty="0" smtClean="0">
                <a:ea typeface="細明體" panose="02020509000000000000" pitchFamily="49" charset="-120"/>
              </a:rPr>
              <a:t>個類神經元是隱藏層的類神經元</a:t>
            </a:r>
            <a:endParaRPr lang="en-US" altLang="zh-TW" sz="2000" b="1" dirty="0" smtClean="0">
              <a:ea typeface="細明體" panose="02020509000000000000" pitchFamily="49" charset="-120"/>
            </a:endParaRPr>
          </a:p>
          <a:p>
            <a:pPr marL="342900" lvl="1" indent="-342900" eaLnBrk="1" hangingPunct="1">
              <a:lnSpc>
                <a:spcPct val="90000"/>
              </a:lnSpc>
              <a:buFontTx/>
              <a:buChar char="•"/>
              <a:defRPr/>
            </a:pPr>
            <a:endParaRPr lang="en-US" altLang="zh-TW" sz="2000" b="1" dirty="0">
              <a:ea typeface="細明體" panose="02020509000000000000" pitchFamily="49" charset="-120"/>
            </a:endParaRPr>
          </a:p>
          <a:p>
            <a:pPr marL="0" lvl="1" indent="0" eaLnBrk="1" hangingPunct="1">
              <a:lnSpc>
                <a:spcPct val="90000"/>
              </a:lnSpc>
              <a:buFontTx/>
              <a:buNone/>
              <a:defRPr/>
            </a:pPr>
            <a:endParaRPr lang="en-US" altLang="zh-TW" sz="2000" b="1" dirty="0">
              <a:ea typeface="細明體" panose="02020509000000000000" pitchFamily="49" charset="-120"/>
            </a:endParaRPr>
          </a:p>
          <a:p>
            <a:pPr marL="342900" lvl="1" indent="-342900" eaLnBrk="1" hangingPunct="1">
              <a:lnSpc>
                <a:spcPct val="90000"/>
              </a:lnSpc>
              <a:buFontTx/>
              <a:buChar char="•"/>
              <a:defRPr/>
            </a:pPr>
            <a:r>
              <a:rPr lang="zh-TW" altLang="en-US" sz="2000" b="1" dirty="0" smtClean="0">
                <a:ea typeface="細明體" panose="02020509000000000000" pitchFamily="49" charset="-120"/>
              </a:rPr>
              <a:t>優點：</a:t>
            </a:r>
            <a:endParaRPr lang="en-US" altLang="zh-TW" sz="2000" b="1" dirty="0" smtClean="0">
              <a:ea typeface="細明體" panose="02020509000000000000" pitchFamily="49" charset="-120"/>
            </a:endParaRPr>
          </a:p>
          <a:p>
            <a:pPr marL="742950" lvl="2" indent="-342900" eaLnBrk="1" hangingPunct="1">
              <a:lnSpc>
                <a:spcPct val="90000"/>
              </a:lnSpc>
              <a:defRPr/>
            </a:pPr>
            <a:r>
              <a:rPr lang="zh-TW" altLang="en-US" sz="1600" b="1" dirty="0" smtClean="0">
                <a:ea typeface="細明體" panose="02020509000000000000" pitchFamily="49" charset="-120"/>
              </a:rPr>
              <a:t>梯度可以快速計算。</a:t>
            </a:r>
            <a:endParaRPr lang="en-US" altLang="zh-TW" sz="1600" b="1" dirty="0" smtClean="0">
              <a:ea typeface="細明體" panose="02020509000000000000" pitchFamily="49" charset="-120"/>
            </a:endParaRPr>
          </a:p>
          <a:p>
            <a:pPr marL="742950" lvl="2" indent="-342900" eaLnBrk="1" hangingPunct="1">
              <a:lnSpc>
                <a:spcPct val="90000"/>
              </a:lnSpc>
              <a:defRPr/>
            </a:pPr>
            <a:r>
              <a:rPr lang="zh-TW" altLang="en-US" sz="1600" b="1" dirty="0" smtClean="0">
                <a:ea typeface="細明體" panose="02020509000000000000" pitchFamily="49" charset="-120"/>
              </a:rPr>
              <a:t>不會產生梯度消失問題。</a:t>
            </a:r>
            <a:endParaRPr lang="en-US" altLang="zh-TW" sz="1600" b="1" dirty="0" smtClean="0"/>
          </a:p>
        </p:txBody>
      </p:sp>
      <p:graphicFrame>
        <p:nvGraphicFramePr>
          <p:cNvPr id="39940" name="Object 5"/>
          <p:cNvGraphicFramePr>
            <a:graphicFrameLocks noChangeAspect="1"/>
          </p:cNvGraphicFramePr>
          <p:nvPr/>
        </p:nvGraphicFramePr>
        <p:xfrm>
          <a:off x="2171700" y="3117850"/>
          <a:ext cx="4321175" cy="746125"/>
        </p:xfrm>
        <a:graphic>
          <a:graphicData uri="http://schemas.openxmlformats.org/presentationml/2006/ole">
            <mc:AlternateContent xmlns:mc="http://schemas.openxmlformats.org/markup-compatibility/2006">
              <mc:Choice xmlns:v="urn:schemas-microsoft-com:vml" Requires="v">
                <p:oleObj spid="_x0000_s40019" name="方程式" r:id="rId3" imgW="2794000" imgH="482600" progId="Equation.3">
                  <p:embed/>
                </p:oleObj>
              </mc:Choice>
              <mc:Fallback>
                <p:oleObj name="方程式" r:id="rId3" imgW="27940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3117850"/>
                        <a:ext cx="432117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7"/>
          <p:cNvGraphicFramePr>
            <a:graphicFrameLocks noChangeAspect="1"/>
          </p:cNvGraphicFramePr>
          <p:nvPr/>
        </p:nvGraphicFramePr>
        <p:xfrm>
          <a:off x="2268538" y="4424363"/>
          <a:ext cx="5810250" cy="823912"/>
        </p:xfrm>
        <a:graphic>
          <a:graphicData uri="http://schemas.openxmlformats.org/presentationml/2006/ole">
            <mc:AlternateContent xmlns:mc="http://schemas.openxmlformats.org/markup-compatibility/2006">
              <mc:Choice xmlns:v="urn:schemas-microsoft-com:vml" Requires="v">
                <p:oleObj spid="_x0000_s40020" name="方程式" r:id="rId5" imgW="3937000" imgH="558800" progId="Equation.3">
                  <p:embed/>
                </p:oleObj>
              </mc:Choice>
              <mc:Fallback>
                <p:oleObj name="方程式" r:id="rId5" imgW="3937000" imgH="558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424363"/>
                        <a:ext cx="58102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Object 4"/>
          <p:cNvGraphicFramePr>
            <a:graphicFrameLocks noChangeAspect="1"/>
          </p:cNvGraphicFramePr>
          <p:nvPr/>
        </p:nvGraphicFramePr>
        <p:xfrm>
          <a:off x="827088" y="1662113"/>
          <a:ext cx="5594350" cy="795337"/>
        </p:xfrm>
        <a:graphic>
          <a:graphicData uri="http://schemas.openxmlformats.org/presentationml/2006/ole">
            <mc:AlternateContent xmlns:mc="http://schemas.openxmlformats.org/markup-compatibility/2006">
              <mc:Choice xmlns:v="urn:schemas-microsoft-com:vml" Requires="v">
                <p:oleObj spid="_x0000_s40021" name="方程式" r:id="rId7" imgW="3390900" imgH="482600" progId="Equation.3">
                  <p:embed/>
                </p:oleObj>
              </mc:Choice>
              <mc:Fallback>
                <p:oleObj name="方程式" r:id="rId7" imgW="3390900" imgH="482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662113"/>
                        <a:ext cx="559435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9943" name="圖片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697663" y="1595438"/>
            <a:ext cx="24479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(6)</a:t>
            </a:r>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800" b="1" dirty="0" err="1" smtClean="0">
                <a:ea typeface="細明體" panose="02020509000000000000" pitchFamily="49" charset="-120"/>
              </a:rPr>
              <a:t>Softmax</a:t>
            </a:r>
            <a:r>
              <a:rPr lang="en-US" altLang="zh-TW" sz="2800" b="1" dirty="0" smtClean="0">
                <a:ea typeface="細明體" panose="02020509000000000000" pitchFamily="49" charset="-120"/>
              </a:rPr>
              <a:t>: </a:t>
            </a: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r>
              <a:rPr lang="en-US" altLang="zh-TW" sz="2800" b="1" dirty="0" smtClean="0">
                <a:ea typeface="細明體" panose="02020509000000000000" pitchFamily="49" charset="-120"/>
              </a:rPr>
              <a:t>Cross Entropy:</a:t>
            </a:r>
          </a:p>
          <a:p>
            <a:pPr lvl="1" eaLnBrk="1" hangingPunct="1">
              <a:lnSpc>
                <a:spcPct val="90000"/>
              </a:lnSpc>
            </a:pPr>
            <a:r>
              <a:rPr lang="en-US" altLang="zh-TW" sz="2400" dirty="0" smtClean="0">
                <a:ea typeface="細明體" panose="02020509000000000000" pitchFamily="49" charset="-120"/>
              </a:rPr>
              <a:t>Minimize H</a:t>
            </a: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graphicFrame>
        <p:nvGraphicFramePr>
          <p:cNvPr id="40964" name="Object 4"/>
          <p:cNvGraphicFramePr>
            <a:graphicFrameLocks noChangeAspect="1"/>
          </p:cNvGraphicFramePr>
          <p:nvPr/>
        </p:nvGraphicFramePr>
        <p:xfrm>
          <a:off x="2357438" y="1384300"/>
          <a:ext cx="2452687" cy="1673225"/>
        </p:xfrm>
        <a:graphic>
          <a:graphicData uri="http://schemas.openxmlformats.org/presentationml/2006/ole">
            <mc:AlternateContent xmlns:mc="http://schemas.openxmlformats.org/markup-compatibility/2006">
              <mc:Choice xmlns:v="urn:schemas-microsoft-com:vml" Requires="v">
                <p:oleObj spid="_x0000_s41025" name="方程式" r:id="rId3" imgW="1485720" imgH="1015920" progId="Equation.3">
                  <p:embed/>
                </p:oleObj>
              </mc:Choice>
              <mc:Fallback>
                <p:oleObj name="方程式" r:id="rId3" imgW="1485720" imgH="1015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1384300"/>
                        <a:ext cx="24526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4"/>
          <p:cNvGraphicFramePr>
            <a:graphicFrameLocks noChangeAspect="1"/>
          </p:cNvGraphicFramePr>
          <p:nvPr>
            <p:extLst>
              <p:ext uri="{D42A27DB-BD31-4B8C-83A1-F6EECF244321}">
                <p14:modId xmlns:p14="http://schemas.microsoft.com/office/powerpoint/2010/main" val="873270997"/>
              </p:ext>
            </p:extLst>
          </p:nvPr>
        </p:nvGraphicFramePr>
        <p:xfrm>
          <a:off x="3583781" y="3632084"/>
          <a:ext cx="1762125" cy="711200"/>
        </p:xfrm>
        <a:graphic>
          <a:graphicData uri="http://schemas.openxmlformats.org/presentationml/2006/ole">
            <mc:AlternateContent xmlns:mc="http://schemas.openxmlformats.org/markup-compatibility/2006">
              <mc:Choice xmlns:v="urn:schemas-microsoft-com:vml" Requires="v">
                <p:oleObj spid="_x0000_s41026" name="方程式" r:id="rId5" imgW="1066680" imgH="431640" progId="Equation.3">
                  <p:embed/>
                </p:oleObj>
              </mc:Choice>
              <mc:Fallback>
                <p:oleObj name="方程式" r:id="rId5" imgW="1066680" imgH="431640" progId="Equation.3">
                  <p:embed/>
                  <p:pic>
                    <p:nvPicPr>
                      <p:cNvPr id="0" name="Object 4"/>
                      <p:cNvPicPr>
                        <a:picLocks noChangeAspect="1" noChangeArrowheads="1"/>
                      </p:cNvPicPr>
                      <p:nvPr/>
                    </p:nvPicPr>
                    <p:blipFill>
                      <a:blip r:embed="rId6"/>
                      <a:srcRect/>
                      <a:stretch>
                        <a:fillRect/>
                      </a:stretch>
                    </p:blipFill>
                    <p:spPr bwMode="auto">
                      <a:xfrm>
                        <a:off x="3583781" y="3632084"/>
                        <a:ext cx="17621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6" name="圖片 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49888" y="1341438"/>
            <a:ext cx="2909887"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0" descr="「log function」的圖片搜尋結果"/>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3264896"/>
            <a:ext cx="1944216" cy="1548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p:cNvGraphicFramePr>
            <a:graphicFrameLocks noGrp="1"/>
          </p:cNvGraphicFramePr>
          <p:nvPr>
            <p:extLst>
              <p:ext uri="{D42A27DB-BD31-4B8C-83A1-F6EECF244321}">
                <p14:modId xmlns:p14="http://schemas.microsoft.com/office/powerpoint/2010/main" val="2416954713"/>
              </p:ext>
            </p:extLst>
          </p:nvPr>
        </p:nvGraphicFramePr>
        <p:xfrm>
          <a:off x="1425575" y="486850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51044879"/>
                    </a:ext>
                  </a:extLst>
                </a:gridCol>
                <a:gridCol w="1524000">
                  <a:extLst>
                    <a:ext uri="{9D8B030D-6E8A-4147-A177-3AD203B41FA5}">
                      <a16:colId xmlns:a16="http://schemas.microsoft.com/office/drawing/2014/main" val="3384046086"/>
                    </a:ext>
                  </a:extLst>
                </a:gridCol>
                <a:gridCol w="1524000">
                  <a:extLst>
                    <a:ext uri="{9D8B030D-6E8A-4147-A177-3AD203B41FA5}">
                      <a16:colId xmlns:a16="http://schemas.microsoft.com/office/drawing/2014/main" val="2225635365"/>
                    </a:ext>
                  </a:extLst>
                </a:gridCol>
                <a:gridCol w="1524000">
                  <a:extLst>
                    <a:ext uri="{9D8B030D-6E8A-4147-A177-3AD203B41FA5}">
                      <a16:colId xmlns:a16="http://schemas.microsoft.com/office/drawing/2014/main" val="1533902245"/>
                    </a:ext>
                  </a:extLst>
                </a:gridCol>
              </a:tblGrid>
              <a:tr h="370840">
                <a:tc>
                  <a:txBody>
                    <a:bodyPr/>
                    <a:lstStyle/>
                    <a:p>
                      <a:pPr algn="ctr"/>
                      <a:r>
                        <a:rPr lang="en-US" altLang="zh-TW" dirty="0" smtClean="0"/>
                        <a:t>d</a:t>
                      </a:r>
                      <a:endParaRPr lang="zh-TW" altLang="en-US" dirty="0"/>
                    </a:p>
                  </a:txBody>
                  <a:tcPr/>
                </a:tc>
                <a:tc>
                  <a:txBody>
                    <a:bodyPr/>
                    <a:lstStyle/>
                    <a:p>
                      <a:pPr algn="ctr"/>
                      <a:r>
                        <a:rPr lang="en-US" altLang="zh-TW" dirty="0" smtClean="0"/>
                        <a:t>Model 1</a:t>
                      </a:r>
                      <a:endParaRPr lang="zh-TW" altLang="en-US" dirty="0"/>
                    </a:p>
                  </a:txBody>
                  <a:tcPr/>
                </a:tc>
                <a:tc>
                  <a:txBody>
                    <a:bodyPr/>
                    <a:lstStyle/>
                    <a:p>
                      <a:pPr algn="ctr"/>
                      <a:r>
                        <a:rPr lang="en-US" altLang="zh-TW" dirty="0" smtClean="0"/>
                        <a:t>Model 2</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Model 3</a:t>
                      </a:r>
                      <a:endParaRPr lang="zh-TW" altLang="en-US" dirty="0" smtClean="0"/>
                    </a:p>
                  </a:txBody>
                  <a:tcPr/>
                </a:tc>
                <a:extLst>
                  <a:ext uri="{0D108BD9-81ED-4DB2-BD59-A6C34878D82A}">
                    <a16:rowId xmlns:a16="http://schemas.microsoft.com/office/drawing/2014/main" val="97120606"/>
                  </a:ext>
                </a:extLst>
              </a:tr>
              <a:tr h="370840">
                <a:tc>
                  <a:txBody>
                    <a:bodyPr/>
                    <a:lstStyle/>
                    <a:p>
                      <a:pPr algn="ctr"/>
                      <a:r>
                        <a:rPr lang="en-US" altLang="zh-TW" dirty="0" smtClean="0"/>
                        <a:t>1</a:t>
                      </a:r>
                      <a:endParaRPr lang="zh-TW" altLang="en-US" dirty="0"/>
                    </a:p>
                  </a:txBody>
                  <a:tcPr/>
                </a:tc>
                <a:tc>
                  <a:txBody>
                    <a:bodyPr/>
                    <a:lstStyle/>
                    <a:p>
                      <a:pPr algn="ctr"/>
                      <a:r>
                        <a:rPr lang="en-US" altLang="zh-TW" dirty="0" smtClean="0"/>
                        <a:t>0.7</a:t>
                      </a:r>
                      <a:endParaRPr lang="zh-TW" altLang="en-US" dirty="0"/>
                    </a:p>
                  </a:txBody>
                  <a:tcPr/>
                </a:tc>
                <a:tc>
                  <a:txBody>
                    <a:bodyPr/>
                    <a:lstStyle/>
                    <a:p>
                      <a:pPr algn="ctr"/>
                      <a:r>
                        <a:rPr lang="en-US" altLang="zh-TW" dirty="0" smtClean="0"/>
                        <a:t>0.4</a:t>
                      </a:r>
                      <a:endParaRPr lang="zh-TW" altLang="en-US" dirty="0"/>
                    </a:p>
                  </a:txBody>
                  <a:tcPr/>
                </a:tc>
                <a:tc>
                  <a:txBody>
                    <a:bodyPr/>
                    <a:lstStyle/>
                    <a:p>
                      <a:pPr algn="ctr"/>
                      <a:r>
                        <a:rPr lang="en-US" altLang="zh-TW" dirty="0" smtClean="0"/>
                        <a:t>0.3</a:t>
                      </a:r>
                      <a:endParaRPr lang="zh-TW" altLang="en-US" dirty="0"/>
                    </a:p>
                  </a:txBody>
                  <a:tcPr/>
                </a:tc>
                <a:extLst>
                  <a:ext uri="{0D108BD9-81ED-4DB2-BD59-A6C34878D82A}">
                    <a16:rowId xmlns:a16="http://schemas.microsoft.com/office/drawing/2014/main" val="1719377894"/>
                  </a:ext>
                </a:extLst>
              </a:tr>
              <a:tr h="370840">
                <a:tc>
                  <a:txBody>
                    <a:bodyPr/>
                    <a:lstStyle/>
                    <a:p>
                      <a:pPr algn="ctr"/>
                      <a:r>
                        <a:rPr lang="en-US" altLang="zh-TW" dirty="0" smtClean="0"/>
                        <a:t>0</a:t>
                      </a:r>
                      <a:endParaRPr lang="zh-TW" altLang="en-US" dirty="0"/>
                    </a:p>
                  </a:txBody>
                  <a:tcPr/>
                </a:tc>
                <a:tc>
                  <a:txBody>
                    <a:bodyPr/>
                    <a:lstStyle/>
                    <a:p>
                      <a:pPr algn="ctr"/>
                      <a:r>
                        <a:rPr lang="en-US" altLang="zh-TW" dirty="0" smtClean="0"/>
                        <a:t>0.2</a:t>
                      </a:r>
                      <a:endParaRPr lang="zh-TW" altLang="en-US" dirty="0"/>
                    </a:p>
                  </a:txBody>
                  <a:tcPr/>
                </a:tc>
                <a:tc>
                  <a:txBody>
                    <a:bodyPr/>
                    <a:lstStyle/>
                    <a:p>
                      <a:pPr algn="ctr"/>
                      <a:r>
                        <a:rPr lang="en-US" altLang="zh-TW" dirty="0" smtClean="0"/>
                        <a:t>0.35</a:t>
                      </a:r>
                      <a:endParaRPr lang="zh-TW" altLang="en-US" dirty="0"/>
                    </a:p>
                  </a:txBody>
                  <a:tcPr/>
                </a:tc>
                <a:tc>
                  <a:txBody>
                    <a:bodyPr/>
                    <a:lstStyle/>
                    <a:p>
                      <a:pPr algn="ctr"/>
                      <a:r>
                        <a:rPr lang="en-US" altLang="zh-TW" dirty="0" smtClean="0"/>
                        <a:t>0.6</a:t>
                      </a:r>
                      <a:endParaRPr lang="zh-TW" altLang="en-US" dirty="0"/>
                    </a:p>
                  </a:txBody>
                  <a:tcPr/>
                </a:tc>
                <a:extLst>
                  <a:ext uri="{0D108BD9-81ED-4DB2-BD59-A6C34878D82A}">
                    <a16:rowId xmlns:a16="http://schemas.microsoft.com/office/drawing/2014/main" val="300765430"/>
                  </a:ext>
                </a:extLst>
              </a:tr>
              <a:tr h="370840">
                <a:tc>
                  <a:txBody>
                    <a:bodyPr/>
                    <a:lstStyle/>
                    <a:p>
                      <a:pPr algn="ctr"/>
                      <a:r>
                        <a:rPr lang="en-US" altLang="zh-TW" dirty="0" smtClean="0"/>
                        <a:t>0</a:t>
                      </a:r>
                      <a:endParaRPr lang="zh-TW" altLang="en-US" dirty="0"/>
                    </a:p>
                  </a:txBody>
                  <a:tcPr/>
                </a:tc>
                <a:tc>
                  <a:txBody>
                    <a:bodyPr/>
                    <a:lstStyle/>
                    <a:p>
                      <a:pPr algn="ctr"/>
                      <a:r>
                        <a:rPr lang="en-US" altLang="zh-TW" dirty="0" smtClean="0"/>
                        <a:t>0.1</a:t>
                      </a:r>
                      <a:endParaRPr lang="zh-TW" altLang="en-US" dirty="0"/>
                    </a:p>
                  </a:txBody>
                  <a:tcPr/>
                </a:tc>
                <a:tc>
                  <a:txBody>
                    <a:bodyPr/>
                    <a:lstStyle/>
                    <a:p>
                      <a:pPr algn="ctr"/>
                      <a:r>
                        <a:rPr lang="en-US" altLang="zh-TW" dirty="0" smtClean="0"/>
                        <a:t>0.25</a:t>
                      </a:r>
                      <a:endParaRPr lang="zh-TW" altLang="en-US" dirty="0"/>
                    </a:p>
                  </a:txBody>
                  <a:tcPr/>
                </a:tc>
                <a:tc>
                  <a:txBody>
                    <a:bodyPr/>
                    <a:lstStyle/>
                    <a:p>
                      <a:pPr algn="ctr"/>
                      <a:r>
                        <a:rPr lang="en-US" altLang="zh-TW" dirty="0" smtClean="0"/>
                        <a:t>0.1</a:t>
                      </a:r>
                      <a:endParaRPr lang="zh-TW" altLang="en-US" dirty="0"/>
                    </a:p>
                  </a:txBody>
                  <a:tcPr/>
                </a:tc>
                <a:extLst>
                  <a:ext uri="{0D108BD9-81ED-4DB2-BD59-A6C34878D82A}">
                    <a16:rowId xmlns:a16="http://schemas.microsoft.com/office/drawing/2014/main" val="3150027010"/>
                  </a:ext>
                </a:extLst>
              </a:tr>
              <a:tr h="370840">
                <a:tc>
                  <a:txBody>
                    <a:bodyPr/>
                    <a:lstStyle/>
                    <a:p>
                      <a:pPr algn="ctr"/>
                      <a:endParaRPr lang="zh-TW" altLang="en-US"/>
                    </a:p>
                  </a:txBody>
                  <a:tcPr/>
                </a:tc>
                <a:tc>
                  <a:txBody>
                    <a:bodyPr/>
                    <a:lstStyle/>
                    <a:p>
                      <a:pPr algn="ctr"/>
                      <a:r>
                        <a:rPr lang="en-US" altLang="zh-TW" dirty="0" smtClean="0"/>
                        <a:t>H=0.5146</a:t>
                      </a:r>
                      <a:endParaRPr lang="zh-TW" altLang="en-US" dirty="0"/>
                    </a:p>
                  </a:txBody>
                  <a:tcPr/>
                </a:tc>
                <a:tc>
                  <a:txBody>
                    <a:bodyPr/>
                    <a:lstStyle/>
                    <a:p>
                      <a:pPr algn="ctr"/>
                      <a:r>
                        <a:rPr lang="en-US" altLang="zh-TW" dirty="0" smtClean="0"/>
                        <a:t>H=1.322</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H=1.737</a:t>
                      </a:r>
                      <a:endParaRPr lang="zh-TW" altLang="en-US" dirty="0" smtClean="0"/>
                    </a:p>
                  </a:txBody>
                  <a:tcPr/>
                </a:tc>
                <a:extLst>
                  <a:ext uri="{0D108BD9-81ED-4DB2-BD59-A6C34878D82A}">
                    <a16:rowId xmlns:a16="http://schemas.microsoft.com/office/drawing/2014/main" val="739012127"/>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(7)</a:t>
            </a:r>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400" b="1" dirty="0" smtClean="0">
                <a:ea typeface="細明體" panose="02020509000000000000" pitchFamily="49" charset="-120"/>
              </a:rPr>
              <a:t>Sigmoid + Squared Error:</a:t>
            </a:r>
          </a:p>
          <a:p>
            <a:pPr eaLnBrk="1" hangingPunct="1">
              <a:lnSpc>
                <a:spcPct val="90000"/>
              </a:lnSpc>
            </a:pPr>
            <a:endParaRPr lang="en-US" altLang="zh-TW" sz="2400" b="1" dirty="0" smtClean="0">
              <a:ea typeface="細明體" panose="02020509000000000000" pitchFamily="49" charset="-120"/>
            </a:endParaRPr>
          </a:p>
          <a:p>
            <a:pPr marL="0" indent="0" eaLnBrk="1" hangingPunct="1">
              <a:lnSpc>
                <a:spcPct val="90000"/>
              </a:lnSpc>
              <a:buNone/>
            </a:pPr>
            <a:endParaRPr lang="en-US" altLang="zh-TW" sz="2400" b="1" dirty="0">
              <a:ea typeface="細明體" panose="02020509000000000000" pitchFamily="49" charset="-120"/>
            </a:endParaRPr>
          </a:p>
          <a:p>
            <a:pPr eaLnBrk="1" hangingPunct="1">
              <a:lnSpc>
                <a:spcPct val="90000"/>
              </a:lnSpc>
            </a:pPr>
            <a:r>
              <a:rPr lang="en-US" altLang="zh-TW" sz="2400" b="1" dirty="0" err="1" smtClean="0">
                <a:ea typeface="細明體" panose="02020509000000000000" pitchFamily="49" charset="-120"/>
              </a:rPr>
              <a:t>Softmax</a:t>
            </a:r>
            <a:r>
              <a:rPr lang="en-US" altLang="zh-TW" sz="2400" b="1" dirty="0" smtClean="0">
                <a:ea typeface="細明體" panose="02020509000000000000" pitchFamily="49" charset="-120"/>
              </a:rPr>
              <a:t> + Cross Entropy: </a:t>
            </a: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graphicFrame>
        <p:nvGraphicFramePr>
          <p:cNvPr id="40965" name="Object 4"/>
          <p:cNvGraphicFramePr>
            <a:graphicFrameLocks noChangeAspect="1"/>
          </p:cNvGraphicFramePr>
          <p:nvPr>
            <p:extLst>
              <p:ext uri="{D42A27DB-BD31-4B8C-83A1-F6EECF244321}">
                <p14:modId xmlns:p14="http://schemas.microsoft.com/office/powerpoint/2010/main" val="1214274913"/>
              </p:ext>
            </p:extLst>
          </p:nvPr>
        </p:nvGraphicFramePr>
        <p:xfrm>
          <a:off x="6133168" y="2134923"/>
          <a:ext cx="1297566" cy="523702"/>
        </p:xfrm>
        <a:graphic>
          <a:graphicData uri="http://schemas.openxmlformats.org/presentationml/2006/ole">
            <mc:AlternateContent xmlns:mc="http://schemas.openxmlformats.org/markup-compatibility/2006">
              <mc:Choice xmlns:v="urn:schemas-microsoft-com:vml" Requires="v">
                <p:oleObj spid="_x0000_s103689" name="方程式" r:id="rId3" imgW="1066680" imgH="431640" progId="Equation.3">
                  <p:embed/>
                </p:oleObj>
              </mc:Choice>
              <mc:Fallback>
                <p:oleObj name="方程式" r:id="rId3" imgW="1066680" imgH="431640" progId="Equation.3">
                  <p:embed/>
                  <p:pic>
                    <p:nvPicPr>
                      <p:cNvPr id="40965" name="Object 4"/>
                      <p:cNvPicPr>
                        <a:picLocks noChangeAspect="1" noChangeArrowheads="1"/>
                      </p:cNvPicPr>
                      <p:nvPr/>
                    </p:nvPicPr>
                    <p:blipFill>
                      <a:blip r:embed="rId4"/>
                      <a:srcRect/>
                      <a:stretch>
                        <a:fillRect/>
                      </a:stretch>
                    </p:blipFill>
                    <p:spPr bwMode="auto">
                      <a:xfrm>
                        <a:off x="6133168" y="2134923"/>
                        <a:ext cx="1297566" cy="523702"/>
                      </a:xfrm>
                      <a:prstGeom prst="rect">
                        <a:avLst/>
                      </a:prstGeom>
                      <a:noFill/>
                      <a:ln>
                        <a:noFill/>
                      </a:ln>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1529268305"/>
              </p:ext>
            </p:extLst>
          </p:nvPr>
        </p:nvGraphicFramePr>
        <p:xfrm>
          <a:off x="943233" y="2595761"/>
          <a:ext cx="3938550" cy="552518"/>
        </p:xfrm>
        <a:graphic>
          <a:graphicData uri="http://schemas.openxmlformats.org/presentationml/2006/ole">
            <mc:AlternateContent xmlns:mc="http://schemas.openxmlformats.org/markup-compatibility/2006">
              <mc:Choice xmlns:v="urn:schemas-microsoft-com:vml" Requires="v">
                <p:oleObj spid="_x0000_s103690" name="方程式" r:id="rId5" imgW="3352680" imgH="469800" progId="Equation.3">
                  <p:embed/>
                </p:oleObj>
              </mc:Choice>
              <mc:Fallback>
                <p:oleObj name="方程式" r:id="rId5" imgW="3352680" imgH="469800" progId="Equation.3">
                  <p:embed/>
                  <p:pic>
                    <p:nvPicPr>
                      <p:cNvPr id="14340" name="Object 4"/>
                      <p:cNvPicPr>
                        <a:picLocks noChangeAspect="1" noChangeArrowheads="1"/>
                      </p:cNvPicPr>
                      <p:nvPr/>
                    </p:nvPicPr>
                    <p:blipFill>
                      <a:blip r:embed="rId6"/>
                      <a:srcRect/>
                      <a:stretch>
                        <a:fillRect/>
                      </a:stretch>
                    </p:blipFill>
                    <p:spPr bwMode="auto">
                      <a:xfrm>
                        <a:off x="943233" y="2595761"/>
                        <a:ext cx="3938550" cy="552518"/>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498915630"/>
              </p:ext>
            </p:extLst>
          </p:nvPr>
        </p:nvGraphicFramePr>
        <p:xfrm>
          <a:off x="1025599" y="1490587"/>
          <a:ext cx="1653570" cy="500311"/>
        </p:xfrm>
        <a:graphic>
          <a:graphicData uri="http://schemas.openxmlformats.org/presentationml/2006/ole">
            <mc:AlternateContent xmlns:mc="http://schemas.openxmlformats.org/markup-compatibility/2006">
              <mc:Choice xmlns:v="urn:schemas-microsoft-com:vml" Requires="v">
                <p:oleObj spid="_x0000_s103691" name="Equation" r:id="rId7" imgW="2476500" imgH="749300" progId="Equation.3">
                  <p:embed/>
                </p:oleObj>
              </mc:Choice>
              <mc:Fallback>
                <p:oleObj name="Equation" r:id="rId7" imgW="2476500" imgH="749300" progId="Equation.3">
                  <p:embed/>
                  <p:pic>
                    <p:nvPicPr>
                      <p:cNvPr id="1638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599" y="1490587"/>
                        <a:ext cx="1653570" cy="500311"/>
                      </a:xfrm>
                      <a:prstGeom prst="rect">
                        <a:avLst/>
                      </a:prstGeom>
                      <a:noFill/>
                      <a:ln>
                        <a:noFill/>
                      </a:ln>
                      <a:effectLs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205369770"/>
              </p:ext>
            </p:extLst>
          </p:nvPr>
        </p:nvGraphicFramePr>
        <p:xfrm>
          <a:off x="2748355" y="1492014"/>
          <a:ext cx="1518276" cy="512189"/>
        </p:xfrm>
        <a:graphic>
          <a:graphicData uri="http://schemas.openxmlformats.org/presentationml/2006/ole">
            <mc:AlternateContent xmlns:mc="http://schemas.openxmlformats.org/markup-compatibility/2006">
              <mc:Choice xmlns:v="urn:schemas-microsoft-com:vml" Requires="v">
                <p:oleObj spid="_x0000_s103692" name="Equation" r:id="rId9" imgW="2108200" imgH="711200" progId="Equation.3">
                  <p:embed/>
                </p:oleObj>
              </mc:Choice>
              <mc:Fallback>
                <p:oleObj name="Equation" r:id="rId9" imgW="2108200" imgH="711200" progId="Equation.3">
                  <p:embed/>
                  <p:pic>
                    <p:nvPicPr>
                      <p:cNvPr id="16388"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355" y="1492014"/>
                        <a:ext cx="1518276" cy="512189"/>
                      </a:xfrm>
                      <a:prstGeom prst="rect">
                        <a:avLst/>
                      </a:prstGeom>
                      <a:noFill/>
                      <a:ln>
                        <a:noFill/>
                      </a:ln>
                      <a:effectLs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2328358445"/>
              </p:ext>
            </p:extLst>
          </p:nvPr>
        </p:nvGraphicFramePr>
        <p:xfrm>
          <a:off x="4324163" y="1590041"/>
          <a:ext cx="1809005" cy="277054"/>
        </p:xfrm>
        <a:graphic>
          <a:graphicData uri="http://schemas.openxmlformats.org/presentationml/2006/ole">
            <mc:AlternateContent xmlns:mc="http://schemas.openxmlformats.org/markup-compatibility/2006">
              <mc:Choice xmlns:v="urn:schemas-microsoft-com:vml" Requires="v">
                <p:oleObj spid="_x0000_s103693" name="方程式" r:id="rId11" imgW="1574800" imgH="241300" progId="Equation.3">
                  <p:embed/>
                </p:oleObj>
              </mc:Choice>
              <mc:Fallback>
                <p:oleObj name="方程式" r:id="rId11" imgW="1574800" imgH="241300" progId="Equation.3">
                  <p:embed/>
                  <p:pic>
                    <p:nvPicPr>
                      <p:cNvPr id="1434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4163" y="1590041"/>
                        <a:ext cx="1809005" cy="277054"/>
                      </a:xfrm>
                      <a:prstGeom prst="rect">
                        <a:avLst/>
                      </a:prstGeom>
                      <a:noFill/>
                      <a:ln>
                        <a:noFill/>
                      </a:ln>
                      <a:effectLs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907860390"/>
              </p:ext>
            </p:extLst>
          </p:nvPr>
        </p:nvGraphicFramePr>
        <p:xfrm>
          <a:off x="4758706" y="973213"/>
          <a:ext cx="1366363" cy="482782"/>
        </p:xfrm>
        <a:graphic>
          <a:graphicData uri="http://schemas.openxmlformats.org/presentationml/2006/ole">
            <mc:AlternateContent xmlns:mc="http://schemas.openxmlformats.org/markup-compatibility/2006">
              <mc:Choice xmlns:v="urn:schemas-microsoft-com:vml" Requires="v">
                <p:oleObj spid="_x0000_s103694" name="Equation" r:id="rId13" imgW="1905000" imgH="673100" progId="Equation.3">
                  <p:embed/>
                </p:oleObj>
              </mc:Choice>
              <mc:Fallback>
                <p:oleObj name="Equation" r:id="rId13" imgW="1905000" imgH="673100" progId="Equation.3">
                  <p:embed/>
                  <p:pic>
                    <p:nvPicPr>
                      <p:cNvPr id="11269"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8706" y="973213"/>
                        <a:ext cx="1366363" cy="482782"/>
                      </a:xfrm>
                      <a:prstGeom prst="rect">
                        <a:avLst/>
                      </a:prstGeom>
                      <a:noFill/>
                      <a:ln>
                        <a:noFill/>
                      </a:ln>
                      <a:effectLs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4032051926"/>
              </p:ext>
            </p:extLst>
          </p:nvPr>
        </p:nvGraphicFramePr>
        <p:xfrm>
          <a:off x="942975" y="3197225"/>
          <a:ext cx="6405563" cy="3335338"/>
        </p:xfrm>
        <a:graphic>
          <a:graphicData uri="http://schemas.openxmlformats.org/presentationml/2006/ole">
            <mc:AlternateContent xmlns:mc="http://schemas.openxmlformats.org/markup-compatibility/2006">
              <mc:Choice xmlns:v="urn:schemas-microsoft-com:vml" Requires="v">
                <p:oleObj spid="_x0000_s103695" name="方程式" r:id="rId15" imgW="5968800" imgH="3111480" progId="Equation.3">
                  <p:embed/>
                </p:oleObj>
              </mc:Choice>
              <mc:Fallback>
                <p:oleObj name="方程式" r:id="rId15" imgW="5968800" imgH="3111480" progId="Equation.3">
                  <p:embed/>
                  <p:pic>
                    <p:nvPicPr>
                      <p:cNvPr id="9" name="Object 4"/>
                      <p:cNvPicPr>
                        <a:picLocks noChangeAspect="1" noChangeArrowheads="1"/>
                      </p:cNvPicPr>
                      <p:nvPr/>
                    </p:nvPicPr>
                    <p:blipFill>
                      <a:blip r:embed="rId16"/>
                      <a:srcRect/>
                      <a:stretch>
                        <a:fillRect/>
                      </a:stretch>
                    </p:blipFill>
                    <p:spPr bwMode="auto">
                      <a:xfrm>
                        <a:off x="942975" y="3197225"/>
                        <a:ext cx="6405563" cy="3335338"/>
                      </a:xfrm>
                      <a:prstGeom prst="rect">
                        <a:avLst/>
                      </a:prstGeom>
                      <a:noFill/>
                      <a:ln>
                        <a:noFill/>
                      </a:ln>
                      <a:effec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1416393480"/>
              </p:ext>
            </p:extLst>
          </p:nvPr>
        </p:nvGraphicFramePr>
        <p:xfrm>
          <a:off x="4932040" y="2080510"/>
          <a:ext cx="845859" cy="632528"/>
        </p:xfrm>
        <a:graphic>
          <a:graphicData uri="http://schemas.openxmlformats.org/presentationml/2006/ole">
            <mc:AlternateContent xmlns:mc="http://schemas.openxmlformats.org/markup-compatibility/2006">
              <mc:Choice xmlns:v="urn:schemas-microsoft-com:vml" Requires="v">
                <p:oleObj spid="_x0000_s103696" name="方程式" r:id="rId17" imgW="761760" imgH="571320" progId="Equation.3">
                  <p:embed/>
                </p:oleObj>
              </mc:Choice>
              <mc:Fallback>
                <p:oleObj name="方程式" r:id="rId17" imgW="761760" imgH="571320" progId="Equation.3">
                  <p:embed/>
                  <p:pic>
                    <p:nvPicPr>
                      <p:cNvPr id="40964" name="Object 4"/>
                      <p:cNvPicPr>
                        <a:picLocks noChangeAspect="1" noChangeArrowheads="1"/>
                      </p:cNvPicPr>
                      <p:nvPr/>
                    </p:nvPicPr>
                    <p:blipFill>
                      <a:blip r:embed="rId18"/>
                      <a:srcRect/>
                      <a:stretch>
                        <a:fillRect/>
                      </a:stretch>
                    </p:blipFill>
                    <p:spPr bwMode="auto">
                      <a:xfrm>
                        <a:off x="4932040" y="2080510"/>
                        <a:ext cx="845859" cy="63252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991627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(8)</a:t>
            </a:r>
            <a:endParaRPr lang="en-US" altLang="zh-TW" dirty="0" smtClean="0"/>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800" b="1" dirty="0" err="1">
                <a:ea typeface="細明體" panose="02020509000000000000" pitchFamily="49" charset="-120"/>
              </a:rPr>
              <a:t>Softmax</a:t>
            </a:r>
            <a:r>
              <a:rPr lang="en-US" altLang="zh-TW" sz="2800" b="1" dirty="0">
                <a:ea typeface="細明體" panose="02020509000000000000" pitchFamily="49" charset="-120"/>
              </a:rPr>
              <a:t> + Cross Entropy: </a:t>
            </a:r>
          </a:p>
          <a:p>
            <a:pPr eaLnBrk="1" hangingPunct="1">
              <a:lnSpc>
                <a:spcPct val="90000"/>
              </a:lnSpc>
            </a:pPr>
            <a:endParaRPr lang="en-US" altLang="zh-TW" sz="2800" b="1" dirty="0" smtClean="0">
              <a:ea typeface="細明體" panose="02020509000000000000" pitchFamily="49" charset="-120"/>
            </a:endParaRPr>
          </a:p>
          <a:p>
            <a:pPr marL="0" indent="0" eaLnBrk="1" hangingPunct="1">
              <a:lnSpc>
                <a:spcPct val="90000"/>
              </a:lnSpc>
              <a:buNone/>
            </a:pPr>
            <a:endParaRPr lang="en-US" altLang="zh-TW" sz="2800" b="1" dirty="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graphicFrame>
        <p:nvGraphicFramePr>
          <p:cNvPr id="16" name="Object 4"/>
          <p:cNvGraphicFramePr>
            <a:graphicFrameLocks noChangeAspect="1"/>
          </p:cNvGraphicFramePr>
          <p:nvPr>
            <p:extLst>
              <p:ext uri="{D42A27DB-BD31-4B8C-83A1-F6EECF244321}">
                <p14:modId xmlns:p14="http://schemas.microsoft.com/office/powerpoint/2010/main" val="2283916833"/>
              </p:ext>
            </p:extLst>
          </p:nvPr>
        </p:nvGraphicFramePr>
        <p:xfrm>
          <a:off x="1033772" y="1417672"/>
          <a:ext cx="7842251" cy="4443413"/>
        </p:xfrm>
        <a:graphic>
          <a:graphicData uri="http://schemas.openxmlformats.org/presentationml/2006/ole">
            <mc:AlternateContent xmlns:mc="http://schemas.openxmlformats.org/markup-compatibility/2006">
              <mc:Choice xmlns:v="urn:schemas-microsoft-com:vml" Requires="v">
                <p:oleObj spid="_x0000_s110602" name="方程式" r:id="rId3" imgW="5956200" imgH="3377880" progId="Equation.3">
                  <p:embed/>
                </p:oleObj>
              </mc:Choice>
              <mc:Fallback>
                <p:oleObj name="方程式" r:id="rId3" imgW="5956200" imgH="3377880" progId="Equation.3">
                  <p:embed/>
                  <p:pic>
                    <p:nvPicPr>
                      <p:cNvPr id="15" name="Object 4"/>
                      <p:cNvPicPr>
                        <a:picLocks noChangeAspect="1" noChangeArrowheads="1"/>
                      </p:cNvPicPr>
                      <p:nvPr/>
                    </p:nvPicPr>
                    <p:blipFill>
                      <a:blip r:embed="rId4"/>
                      <a:srcRect/>
                      <a:stretch>
                        <a:fillRect/>
                      </a:stretch>
                    </p:blipFill>
                    <p:spPr bwMode="auto">
                      <a:xfrm>
                        <a:off x="1033772" y="1417672"/>
                        <a:ext cx="7842251" cy="4443413"/>
                      </a:xfrm>
                      <a:prstGeom prst="rect">
                        <a:avLst/>
                      </a:prstGeom>
                      <a:noFill/>
                      <a:ln>
                        <a:noFill/>
                      </a:ln>
                      <a:effectLst/>
                    </p:spPr>
                  </p:pic>
                </p:oleObj>
              </mc:Fallback>
            </mc:AlternateContent>
          </a:graphicData>
        </a:graphic>
      </p:graphicFrame>
      <p:graphicFrame>
        <p:nvGraphicFramePr>
          <p:cNvPr id="17" name="Object 4"/>
          <p:cNvGraphicFramePr>
            <a:graphicFrameLocks noChangeAspect="1"/>
          </p:cNvGraphicFramePr>
          <p:nvPr>
            <p:extLst>
              <p:ext uri="{D42A27DB-BD31-4B8C-83A1-F6EECF244321}">
                <p14:modId xmlns:p14="http://schemas.microsoft.com/office/powerpoint/2010/main" val="2875873639"/>
              </p:ext>
            </p:extLst>
          </p:nvPr>
        </p:nvGraphicFramePr>
        <p:xfrm>
          <a:off x="976313" y="5861085"/>
          <a:ext cx="7405687" cy="700088"/>
        </p:xfrm>
        <a:graphic>
          <a:graphicData uri="http://schemas.openxmlformats.org/presentationml/2006/ole">
            <mc:AlternateContent xmlns:mc="http://schemas.openxmlformats.org/markup-compatibility/2006">
              <mc:Choice xmlns:v="urn:schemas-microsoft-com:vml" Requires="v">
                <p:oleObj spid="_x0000_s110603" name="方程式" r:id="rId5" imgW="4978080" imgH="469800" progId="Equation.3">
                  <p:embed/>
                </p:oleObj>
              </mc:Choice>
              <mc:Fallback>
                <p:oleObj name="方程式" r:id="rId5" imgW="4978080" imgH="469800" progId="Equation.3">
                  <p:embed/>
                  <p:pic>
                    <p:nvPicPr>
                      <p:cNvPr id="17" name="Object 4"/>
                      <p:cNvPicPr>
                        <a:picLocks noChangeAspect="1" noChangeArrowheads="1"/>
                      </p:cNvPicPr>
                      <p:nvPr/>
                    </p:nvPicPr>
                    <p:blipFill>
                      <a:blip r:embed="rId6"/>
                      <a:srcRect/>
                      <a:stretch>
                        <a:fillRect/>
                      </a:stretch>
                    </p:blipFill>
                    <p:spPr bwMode="auto">
                      <a:xfrm>
                        <a:off x="976313" y="5861085"/>
                        <a:ext cx="7405687" cy="7000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58939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(9)</a:t>
            </a:r>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800" b="1" dirty="0" smtClean="0">
                <a:ea typeface="細明體" panose="02020509000000000000" pitchFamily="49" charset="-120"/>
              </a:rPr>
              <a:t>Pooling: </a:t>
            </a:r>
          </a:p>
          <a:p>
            <a:pPr lvl="1" eaLnBrk="1" hangingPunct="1">
              <a:lnSpc>
                <a:spcPct val="90000"/>
              </a:lnSpc>
            </a:pPr>
            <a:r>
              <a:rPr lang="en-US" altLang="zh-TW" sz="2400" b="1" dirty="0" smtClean="0">
                <a:ea typeface="細明體" panose="02020509000000000000" pitchFamily="49" charset="-120"/>
              </a:rPr>
              <a:t>Max Pooling:</a:t>
            </a:r>
          </a:p>
          <a:p>
            <a:pPr lvl="1" eaLnBrk="1" hangingPunct="1">
              <a:lnSpc>
                <a:spcPct val="90000"/>
              </a:lnSpc>
            </a:pPr>
            <a:endParaRPr lang="en-US" altLang="zh-TW" sz="2400" b="1" dirty="0">
              <a:ea typeface="細明體" panose="02020509000000000000" pitchFamily="49" charset="-120"/>
            </a:endParaRPr>
          </a:p>
          <a:p>
            <a:pPr lvl="1" eaLnBrk="1" hangingPunct="1">
              <a:lnSpc>
                <a:spcPct val="90000"/>
              </a:lnSpc>
            </a:pPr>
            <a:endParaRPr lang="en-US" altLang="zh-TW" sz="2400" b="1" dirty="0" smtClean="0">
              <a:ea typeface="細明體" panose="02020509000000000000" pitchFamily="49" charset="-120"/>
            </a:endParaRPr>
          </a:p>
          <a:p>
            <a:pPr lvl="1" eaLnBrk="1" hangingPunct="1">
              <a:lnSpc>
                <a:spcPct val="90000"/>
              </a:lnSpc>
            </a:pPr>
            <a:endParaRPr lang="en-US" altLang="zh-TW" sz="2400" b="1" dirty="0">
              <a:ea typeface="細明體" panose="02020509000000000000" pitchFamily="49" charset="-120"/>
            </a:endParaRPr>
          </a:p>
          <a:p>
            <a:pPr lvl="1" eaLnBrk="1" hangingPunct="1">
              <a:lnSpc>
                <a:spcPct val="90000"/>
              </a:lnSpc>
            </a:pPr>
            <a:endParaRPr lang="en-US" altLang="zh-TW" sz="2400" b="1" dirty="0" smtClean="0">
              <a:ea typeface="細明體" panose="02020509000000000000" pitchFamily="49" charset="-120"/>
            </a:endParaRPr>
          </a:p>
          <a:p>
            <a:pPr marL="457200" lvl="1" indent="0" eaLnBrk="1" hangingPunct="1">
              <a:lnSpc>
                <a:spcPct val="90000"/>
              </a:lnSpc>
              <a:buNone/>
            </a:pPr>
            <a:endParaRPr lang="en-US" altLang="zh-TW" sz="2400" b="1" dirty="0">
              <a:ea typeface="細明體" panose="02020509000000000000" pitchFamily="49" charset="-120"/>
            </a:endParaRPr>
          </a:p>
          <a:p>
            <a:pPr lvl="1" eaLnBrk="1" hangingPunct="1">
              <a:lnSpc>
                <a:spcPct val="90000"/>
              </a:lnSpc>
            </a:pPr>
            <a:endParaRPr lang="en-US" altLang="zh-TW" sz="2400" b="1" dirty="0" smtClean="0">
              <a:ea typeface="細明體" panose="02020509000000000000" pitchFamily="49" charset="-120"/>
            </a:endParaRPr>
          </a:p>
          <a:p>
            <a:pPr lvl="1" eaLnBrk="1" hangingPunct="1">
              <a:lnSpc>
                <a:spcPct val="90000"/>
              </a:lnSpc>
            </a:pPr>
            <a:r>
              <a:rPr lang="en-US" altLang="zh-TW" sz="2400" b="1" dirty="0" smtClean="0">
                <a:ea typeface="細明體" panose="02020509000000000000" pitchFamily="49" charset="-120"/>
              </a:rPr>
              <a:t>Mean Pooling</a:t>
            </a:r>
          </a:p>
          <a:p>
            <a:pPr eaLnBrk="1" hangingPunct="1">
              <a:lnSpc>
                <a:spcPct val="90000"/>
              </a:lnSpc>
            </a:pPr>
            <a:endParaRPr lang="en-US" altLang="zh-TW" sz="2800" b="1" dirty="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pic>
        <p:nvPicPr>
          <p:cNvPr id="2" name="圖片 1"/>
          <p:cNvPicPr>
            <a:picLocks noChangeAspect="1"/>
          </p:cNvPicPr>
          <p:nvPr/>
        </p:nvPicPr>
        <p:blipFill>
          <a:blip r:embed="rId3"/>
          <a:stretch>
            <a:fillRect/>
          </a:stretch>
        </p:blipFill>
        <p:spPr>
          <a:xfrm>
            <a:off x="1826828" y="1824711"/>
            <a:ext cx="2625090" cy="1539240"/>
          </a:xfrm>
          <a:prstGeom prst="rect">
            <a:avLst/>
          </a:prstGeom>
        </p:spPr>
      </p:pic>
      <p:graphicFrame>
        <p:nvGraphicFramePr>
          <p:cNvPr id="9" name="Object 7"/>
          <p:cNvGraphicFramePr>
            <a:graphicFrameLocks noChangeAspect="1"/>
          </p:cNvGraphicFramePr>
          <p:nvPr>
            <p:extLst>
              <p:ext uri="{D42A27DB-BD31-4B8C-83A1-F6EECF244321}">
                <p14:modId xmlns:p14="http://schemas.microsoft.com/office/powerpoint/2010/main" val="346551007"/>
              </p:ext>
            </p:extLst>
          </p:nvPr>
        </p:nvGraphicFramePr>
        <p:xfrm>
          <a:off x="1788194" y="3425810"/>
          <a:ext cx="5040560" cy="617211"/>
        </p:xfrm>
        <a:graphic>
          <a:graphicData uri="http://schemas.openxmlformats.org/presentationml/2006/ole">
            <mc:AlternateContent xmlns:mc="http://schemas.openxmlformats.org/markup-compatibility/2006">
              <mc:Choice xmlns:v="urn:schemas-microsoft-com:vml" Requires="v">
                <p:oleObj spid="_x0000_s105511" name="方程式" r:id="rId4" imgW="3733560" imgH="457200" progId="Equation.3">
                  <p:embed/>
                </p:oleObj>
              </mc:Choice>
              <mc:Fallback>
                <p:oleObj name="方程式" r:id="rId4" imgW="3733560" imgH="457200" progId="Equation.3">
                  <p:embed/>
                  <p:pic>
                    <p:nvPicPr>
                      <p:cNvPr id="18439" name="Object 7"/>
                      <p:cNvPicPr>
                        <a:picLocks noChangeAspect="1" noChangeArrowheads="1"/>
                      </p:cNvPicPr>
                      <p:nvPr/>
                    </p:nvPicPr>
                    <p:blipFill>
                      <a:blip r:embed="rId5"/>
                      <a:srcRect/>
                      <a:stretch>
                        <a:fillRect/>
                      </a:stretch>
                    </p:blipFill>
                    <p:spPr bwMode="auto">
                      <a:xfrm>
                        <a:off x="1788194" y="3425810"/>
                        <a:ext cx="5040560" cy="617211"/>
                      </a:xfrm>
                      <a:prstGeom prst="rect">
                        <a:avLst/>
                      </a:prstGeom>
                      <a:noFill/>
                      <a:ln>
                        <a:noFill/>
                      </a:ln>
                      <a:effectLst/>
                    </p:spPr>
                  </p:pic>
                </p:oleObj>
              </mc:Fallback>
            </mc:AlternateContent>
          </a:graphicData>
        </a:graphic>
      </p:graphicFrame>
      <p:pic>
        <p:nvPicPr>
          <p:cNvPr id="3" name="圖片 2"/>
          <p:cNvPicPr>
            <a:picLocks noChangeAspect="1"/>
          </p:cNvPicPr>
          <p:nvPr/>
        </p:nvPicPr>
        <p:blipFill>
          <a:blip r:embed="rId6"/>
          <a:stretch>
            <a:fillRect/>
          </a:stretch>
        </p:blipFill>
        <p:spPr>
          <a:xfrm>
            <a:off x="4984248" y="1757241"/>
            <a:ext cx="2160270" cy="1508760"/>
          </a:xfrm>
          <a:prstGeom prst="rect">
            <a:avLst/>
          </a:prstGeom>
        </p:spPr>
      </p:pic>
      <p:pic>
        <p:nvPicPr>
          <p:cNvPr id="4" name="圖片 3"/>
          <p:cNvPicPr>
            <a:picLocks noChangeAspect="1"/>
          </p:cNvPicPr>
          <p:nvPr/>
        </p:nvPicPr>
        <p:blipFill>
          <a:blip r:embed="rId7"/>
          <a:stretch>
            <a:fillRect/>
          </a:stretch>
        </p:blipFill>
        <p:spPr>
          <a:xfrm>
            <a:off x="1794443" y="4641001"/>
            <a:ext cx="2689860" cy="1478280"/>
          </a:xfrm>
          <a:prstGeom prst="rect">
            <a:avLst/>
          </a:prstGeom>
        </p:spPr>
      </p:pic>
      <p:pic>
        <p:nvPicPr>
          <p:cNvPr id="5" name="圖片 4"/>
          <p:cNvPicPr>
            <a:picLocks noChangeAspect="1"/>
          </p:cNvPicPr>
          <p:nvPr/>
        </p:nvPicPr>
        <p:blipFill>
          <a:blip r:embed="rId8"/>
          <a:stretch>
            <a:fillRect/>
          </a:stretch>
        </p:blipFill>
        <p:spPr>
          <a:xfrm>
            <a:off x="4898072" y="4456518"/>
            <a:ext cx="2385060" cy="1722120"/>
          </a:xfrm>
          <a:prstGeom prst="rect">
            <a:avLst/>
          </a:prstGeom>
        </p:spPr>
      </p:pic>
      <p:graphicFrame>
        <p:nvGraphicFramePr>
          <p:cNvPr id="10" name="Object 7"/>
          <p:cNvGraphicFramePr>
            <a:graphicFrameLocks noChangeAspect="1"/>
          </p:cNvGraphicFramePr>
          <p:nvPr>
            <p:extLst>
              <p:ext uri="{D42A27DB-BD31-4B8C-83A1-F6EECF244321}">
                <p14:modId xmlns:p14="http://schemas.microsoft.com/office/powerpoint/2010/main" val="829188563"/>
              </p:ext>
            </p:extLst>
          </p:nvPr>
        </p:nvGraphicFramePr>
        <p:xfrm>
          <a:off x="2208211" y="6178638"/>
          <a:ext cx="4200525" cy="565150"/>
        </p:xfrm>
        <a:graphic>
          <a:graphicData uri="http://schemas.openxmlformats.org/presentationml/2006/ole">
            <mc:AlternateContent xmlns:mc="http://schemas.openxmlformats.org/markup-compatibility/2006">
              <mc:Choice xmlns:v="urn:schemas-microsoft-com:vml" Requires="v">
                <p:oleObj spid="_x0000_s105512" name="方程式" r:id="rId9" imgW="3111480" imgH="419040" progId="Equation.3">
                  <p:embed/>
                </p:oleObj>
              </mc:Choice>
              <mc:Fallback>
                <p:oleObj name="方程式" r:id="rId9" imgW="3111480" imgH="419040" progId="Equation.3">
                  <p:embed/>
                  <p:pic>
                    <p:nvPicPr>
                      <p:cNvPr id="9" name="Object 7"/>
                      <p:cNvPicPr>
                        <a:picLocks noChangeAspect="1" noChangeArrowheads="1"/>
                      </p:cNvPicPr>
                      <p:nvPr/>
                    </p:nvPicPr>
                    <p:blipFill>
                      <a:blip r:embed="rId10"/>
                      <a:srcRect/>
                      <a:stretch>
                        <a:fillRect/>
                      </a:stretch>
                    </p:blipFill>
                    <p:spPr bwMode="auto">
                      <a:xfrm>
                        <a:off x="2208211" y="6178638"/>
                        <a:ext cx="4200525" cy="5651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95444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0"/>
            <a:ext cx="7772400" cy="1143000"/>
          </a:xfrm>
        </p:spPr>
        <p:txBody>
          <a:bodyPr/>
          <a:lstStyle/>
          <a:p>
            <a:pPr eaLnBrk="1" hangingPunct="1"/>
            <a:r>
              <a:rPr lang="en-US" altLang="zh-TW" dirty="0" smtClean="0">
                <a:ea typeface="細明體" panose="02020509000000000000" pitchFamily="49" charset="-120"/>
              </a:rPr>
              <a:t>3.6	</a:t>
            </a:r>
            <a:r>
              <a:rPr lang="zh-TW" altLang="en-US" dirty="0" smtClean="0">
                <a:ea typeface="細明體" panose="02020509000000000000" pitchFamily="49" charset="-120"/>
              </a:rPr>
              <a:t>進階探討 </a:t>
            </a:r>
            <a:r>
              <a:rPr lang="en-US" altLang="zh-TW" dirty="0" smtClean="0"/>
              <a:t>(10)</a:t>
            </a:r>
          </a:p>
        </p:txBody>
      </p:sp>
      <p:sp>
        <p:nvSpPr>
          <p:cNvPr id="40963" name="Rectangle 3"/>
          <p:cNvSpPr>
            <a:spLocks noGrp="1" noChangeArrowheads="1"/>
          </p:cNvSpPr>
          <p:nvPr>
            <p:ph type="body" idx="1"/>
          </p:nvPr>
        </p:nvSpPr>
        <p:spPr>
          <a:xfrm>
            <a:off x="587375" y="968375"/>
            <a:ext cx="7772400" cy="4114800"/>
          </a:xfrm>
        </p:spPr>
        <p:txBody>
          <a:bodyPr/>
          <a:lstStyle/>
          <a:p>
            <a:pPr eaLnBrk="1" hangingPunct="1">
              <a:lnSpc>
                <a:spcPct val="90000"/>
              </a:lnSpc>
            </a:pPr>
            <a:r>
              <a:rPr lang="en-US" altLang="zh-TW" sz="2800" b="1" dirty="0" smtClean="0">
                <a:ea typeface="細明體" panose="02020509000000000000" pitchFamily="49" charset="-120"/>
              </a:rPr>
              <a:t>Shared Weights:</a:t>
            </a:r>
          </a:p>
          <a:p>
            <a:pPr lvl="1" eaLnBrk="1" hangingPunct="1">
              <a:lnSpc>
                <a:spcPct val="90000"/>
              </a:lnSpc>
            </a:pPr>
            <a:r>
              <a:rPr lang="en-US" altLang="zh-TW" sz="2400" dirty="0"/>
              <a:t>The gradient of a shared weight is simply the sum of the gradients of the parameters being shared.</a:t>
            </a:r>
            <a:r>
              <a:rPr lang="en-US" altLang="zh-TW" sz="2400" b="1" dirty="0" smtClean="0">
                <a:ea typeface="細明體" panose="02020509000000000000" pitchFamily="49" charset="-120"/>
              </a:rPr>
              <a:t> </a:t>
            </a:r>
          </a:p>
          <a:p>
            <a:pPr eaLnBrk="1" hangingPunct="1">
              <a:lnSpc>
                <a:spcPct val="90000"/>
              </a:lnSpc>
            </a:pPr>
            <a:endParaRPr lang="en-US" altLang="zh-TW" sz="2800" b="1" dirty="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en-US" altLang="zh-TW" sz="2800" b="1" dirty="0" smtClean="0">
              <a:ea typeface="細明體" panose="02020509000000000000" pitchFamily="49" charset="-120"/>
            </a:endParaRPr>
          </a:p>
          <a:p>
            <a:pPr eaLnBrk="1" hangingPunct="1">
              <a:lnSpc>
                <a:spcPct val="90000"/>
              </a:lnSpc>
            </a:pPr>
            <a:endParaRPr lang="zh-TW" altLang="en-US"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a:p>
            <a:pPr eaLnBrk="1" hangingPunct="1">
              <a:lnSpc>
                <a:spcPct val="90000"/>
              </a:lnSpc>
            </a:pPr>
            <a:endParaRPr lang="en-US" altLang="zh-TW" sz="2000" dirty="0" smtClean="0">
              <a:ea typeface="細明體" panose="02020509000000000000" pitchFamily="49" charset="-120"/>
            </a:endParaRPr>
          </a:p>
        </p:txBody>
      </p:sp>
      <p:pic>
        <p:nvPicPr>
          <p:cNvPr id="5" name="Picture 2" descr="_images/conv_1D_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912200"/>
            <a:ext cx="2378542" cy="858645"/>
          </a:xfrm>
          <a:prstGeom prst="rect">
            <a:avLst/>
          </a:prstGeom>
          <a:noFill/>
          <a:extLst>
            <a:ext uri="{909E8E84-426E-40DD-AFC4-6F175D3DCCD1}">
              <a14:hiddenFill xmlns:a14="http://schemas.microsoft.com/office/drawing/2010/main">
                <a:solidFill>
                  <a:srgbClr val="FFFFFF"/>
                </a:solidFill>
              </a14:hiddenFill>
            </a:ext>
          </a:extLst>
        </p:spPr>
      </p:pic>
      <p:pic>
        <p:nvPicPr>
          <p:cNvPr id="107526" name="Picture 6" descr="https://ithelp.ithome.com.tw/upload/images/20171206/20001976Fi8bleLow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310" y="2883615"/>
            <a:ext cx="2848435" cy="1033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ct 8"/>
          <p:cNvGraphicFramePr>
            <a:graphicFrameLocks noChangeAspect="1"/>
          </p:cNvGraphicFramePr>
          <p:nvPr>
            <p:extLst>
              <p:ext uri="{D42A27DB-BD31-4B8C-83A1-F6EECF244321}">
                <p14:modId xmlns:p14="http://schemas.microsoft.com/office/powerpoint/2010/main" val="326975092"/>
              </p:ext>
            </p:extLst>
          </p:nvPr>
        </p:nvGraphicFramePr>
        <p:xfrm>
          <a:off x="251520" y="4343400"/>
          <a:ext cx="7107237" cy="2514600"/>
        </p:xfrm>
        <a:graphic>
          <a:graphicData uri="http://schemas.openxmlformats.org/presentationml/2006/ole">
            <mc:AlternateContent xmlns:mc="http://schemas.openxmlformats.org/markup-compatibility/2006">
              <mc:Choice xmlns:v="urn:schemas-microsoft-com:vml" Requires="v">
                <p:oleObj spid="_x0000_s108562" name="方程式" r:id="rId5" imgW="5359320" imgH="1892160" progId="Equation.3">
                  <p:embed/>
                </p:oleObj>
              </mc:Choice>
              <mc:Fallback>
                <p:oleObj name="方程式" r:id="rId5" imgW="5359320" imgH="1892160" progId="Equation.3">
                  <p:embed/>
                  <p:pic>
                    <p:nvPicPr>
                      <p:cNvPr id="10" name="Object 8"/>
                      <p:cNvPicPr>
                        <a:picLocks noChangeAspect="1" noChangeArrowheads="1"/>
                      </p:cNvPicPr>
                      <p:nvPr/>
                    </p:nvPicPr>
                    <p:blipFill>
                      <a:blip r:embed="rId6"/>
                      <a:srcRect/>
                      <a:stretch>
                        <a:fillRect/>
                      </a:stretch>
                    </p:blipFill>
                    <p:spPr bwMode="auto">
                      <a:xfrm>
                        <a:off x="251520" y="4343400"/>
                        <a:ext cx="7107237"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圖片 6"/>
          <p:cNvPicPr>
            <a:picLocks noChangeAspect="1"/>
          </p:cNvPicPr>
          <p:nvPr/>
        </p:nvPicPr>
        <p:blipFill>
          <a:blip r:embed="rId7"/>
          <a:stretch>
            <a:fillRect/>
          </a:stretch>
        </p:blipFill>
        <p:spPr>
          <a:xfrm>
            <a:off x="5921572" y="2276872"/>
            <a:ext cx="2990636" cy="2247063"/>
          </a:xfrm>
          <a:prstGeom prst="rect">
            <a:avLst/>
          </a:prstGeom>
        </p:spPr>
      </p:pic>
      <p:sp>
        <p:nvSpPr>
          <p:cNvPr id="8" name="文字方塊 7"/>
          <p:cNvSpPr txBox="1">
            <a:spLocks noChangeArrowheads="1"/>
          </p:cNvSpPr>
          <p:nvPr/>
        </p:nvSpPr>
        <p:spPr bwMode="auto">
          <a:xfrm>
            <a:off x="7096468" y="4679446"/>
            <a:ext cx="12961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3399"/>
              </a:buClr>
              <a:buSzPct val="90000"/>
              <a:buFont typeface="Wingdings" panose="05000000000000000000" pitchFamily="2" charset="2"/>
              <a:buChar char="v"/>
              <a:defRPr kumimoji="1" sz="3200">
                <a:solidFill>
                  <a:srgbClr val="1C1C1C"/>
                </a:solidFill>
                <a:latin typeface="Arial Unicode MS" panose="020B0604020202020204" pitchFamily="34" charset="-120"/>
                <a:ea typeface="標楷體" panose="03000509000000000000" pitchFamily="65" charset="-120"/>
                <a:cs typeface="Tahoma" panose="020B0604030504040204" pitchFamily="34" charset="0"/>
              </a:defRPr>
            </a:lvl1pPr>
            <a:lvl2pPr marL="742950" indent="-285750">
              <a:spcBef>
                <a:spcPct val="20000"/>
              </a:spcBef>
              <a:buClr>
                <a:srgbClr val="3333CC"/>
              </a:buClr>
              <a:buFont typeface="Wingdings" panose="05000000000000000000" pitchFamily="2" charset="2"/>
              <a:buChar char="§"/>
              <a:defRPr kumimoji="1" sz="28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2pPr>
            <a:lvl3pPr marL="1143000" indent="-228600">
              <a:spcBef>
                <a:spcPct val="20000"/>
              </a:spcBef>
              <a:buClr>
                <a:srgbClr val="1C1C1C"/>
              </a:buClr>
              <a:buFont typeface="Times New Roman" panose="02020603050405020304" pitchFamily="18" charset="0"/>
              <a:buChar char="•"/>
              <a:defRPr kumimoji="1" sz="24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3pPr>
            <a:lvl4pPr marL="1600200" indent="-228600">
              <a:spcBef>
                <a:spcPct val="20000"/>
              </a:spcBef>
              <a:buClr>
                <a:schemeClr val="hlink"/>
              </a:buClr>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4pPr>
            <a:lvl5pPr marL="2057400" indent="-228600">
              <a:spcBef>
                <a:spcPct val="20000"/>
              </a:spcBef>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5pPr>
            <a:lvl6pPr marL="25146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6pPr>
            <a:lvl7pPr marL="29718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7pPr>
            <a:lvl8pPr marL="34290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8pPr>
            <a:lvl9pPr marL="3886200" indent="-228600" eaLnBrk="0" fontAlgn="base" hangingPunct="0">
              <a:spcBef>
                <a:spcPct val="20000"/>
              </a:spcBef>
              <a:spcAft>
                <a:spcPct val="0"/>
              </a:spcAft>
              <a:buChar char="–"/>
              <a:defRPr kumimoji="1" sz="2000">
                <a:solidFill>
                  <a:schemeClr val="tx1"/>
                </a:solidFill>
                <a:latin typeface="Arial Unicode MS" panose="020B0604020202020204" pitchFamily="34" charset="-120"/>
                <a:ea typeface="標楷體" panose="03000509000000000000" pitchFamily="65" charset="-120"/>
                <a:cs typeface="Tahoma" panose="020B0604030504040204" pitchFamily="34" charset="0"/>
              </a:defRPr>
            </a:lvl9pPr>
          </a:lstStyle>
          <a:p>
            <a:pPr eaLnBrk="1" hangingPunct="1">
              <a:spcBef>
                <a:spcPct val="0"/>
              </a:spcBef>
              <a:buClrTx/>
              <a:buSzTx/>
              <a:buNone/>
              <a:defRPr/>
            </a:pPr>
            <a:r>
              <a:rPr lang="zh-TW" altLang="en-US" sz="1000" dirty="0" smtClean="0">
                <a:solidFill>
                  <a:schemeClr val="tx1"/>
                </a:solidFill>
                <a:latin typeface="標楷體" panose="03000509000000000000" pitchFamily="65" charset="-120"/>
                <a:cs typeface="Times New Roman" panose="02020603050405020304" pitchFamily="18" charset="0"/>
              </a:rPr>
              <a:t>摘</a:t>
            </a:r>
            <a:r>
              <a:rPr lang="zh-TW" altLang="en-US" sz="1000" dirty="0">
                <a:solidFill>
                  <a:schemeClr val="tx1"/>
                </a:solidFill>
                <a:latin typeface="標楷體" panose="03000509000000000000" pitchFamily="65" charset="-120"/>
                <a:cs typeface="Times New Roman" panose="02020603050405020304" pitchFamily="18" charset="0"/>
              </a:rPr>
              <a:t>自</a:t>
            </a:r>
            <a:r>
              <a:rPr lang="zh-TW" altLang="en-US" sz="1000" dirty="0" smtClean="0">
                <a:solidFill>
                  <a:schemeClr val="tx1"/>
                </a:solidFill>
                <a:latin typeface="標楷體" panose="03000509000000000000" pitchFamily="65" charset="-120"/>
                <a:cs typeface="Times New Roman" panose="02020603050405020304" pitchFamily="18" charset="0"/>
              </a:rPr>
              <a:t>：</a:t>
            </a:r>
            <a:r>
              <a:rPr lang="zh-TW" altLang="en-US" sz="1000" dirty="0" smtClean="0"/>
              <a:t>李宏毅 </a:t>
            </a:r>
            <a:r>
              <a:rPr lang="en-US" altLang="zh-TW" sz="1000" dirty="0" smtClean="0">
                <a:latin typeface="+mn-lt"/>
              </a:rPr>
              <a:t>ML</a:t>
            </a:r>
            <a:endParaRPr lang="en-US" altLang="zh-TW" sz="1000" dirty="0">
              <a:latin typeface="+mn-lt"/>
              <a:cs typeface="Times New Roman" panose="02020603050405020304" pitchFamily="18" charset="0"/>
            </a:endParaRPr>
          </a:p>
        </p:txBody>
      </p:sp>
    </p:spTree>
    <p:extLst>
      <p:ext uri="{BB962C8B-B14F-4D97-AF65-F5344CB8AC3E}">
        <p14:creationId xmlns:p14="http://schemas.microsoft.com/office/powerpoint/2010/main" val="3966585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dirty="0" smtClean="0"/>
              <a:t>3.7 </a:t>
            </a:r>
            <a:r>
              <a:rPr lang="zh-TW" altLang="en-US" b="1" dirty="0" smtClean="0"/>
              <a:t>放射狀基底函數網路</a:t>
            </a:r>
            <a:r>
              <a:rPr lang="zh-TW" altLang="en-US" dirty="0" smtClean="0"/>
              <a:t> </a:t>
            </a:r>
            <a:r>
              <a:rPr lang="en-US" altLang="zh-TW" dirty="0" smtClean="0"/>
              <a:t>(1)</a:t>
            </a:r>
          </a:p>
        </p:txBody>
      </p:sp>
      <p:sp>
        <p:nvSpPr>
          <p:cNvPr id="41987" name="Rectangle 3"/>
          <p:cNvSpPr>
            <a:spLocks noGrp="1" noChangeArrowheads="1"/>
          </p:cNvSpPr>
          <p:nvPr>
            <p:ph type="body" idx="1"/>
          </p:nvPr>
        </p:nvSpPr>
        <p:spPr/>
        <p:txBody>
          <a:bodyPr/>
          <a:lstStyle/>
          <a:p>
            <a:pPr algn="just" eaLnBrk="1" hangingPunct="1"/>
            <a:r>
              <a:rPr lang="zh-TW" altLang="en-US" sz="2000" smtClean="0"/>
              <a:t>所謂的“放射狀基底函數網路</a:t>
            </a:r>
            <a:r>
              <a:rPr lang="en-US" altLang="zh-TW" sz="2000" smtClean="0"/>
              <a:t>(radial basis function network, </a:t>
            </a:r>
            <a:r>
              <a:rPr lang="zh-TW" altLang="en-US" sz="2000" smtClean="0"/>
              <a:t>簡稱為</a:t>
            </a:r>
            <a:r>
              <a:rPr lang="en-US" altLang="zh-TW" sz="2000" smtClean="0"/>
              <a:t>RBFN)”</a:t>
            </a:r>
            <a:r>
              <a:rPr lang="zh-TW" altLang="en-US" sz="2000" smtClean="0"/>
              <a:t>是一種層狀的類神經網路，網路的輸出可以表示成： </a:t>
            </a:r>
          </a:p>
          <a:p>
            <a:pPr algn="just" eaLnBrk="1" hangingPunct="1"/>
            <a:endParaRPr lang="zh-TW" altLang="en-US" sz="2000" smtClean="0"/>
          </a:p>
          <a:p>
            <a:pPr algn="just" eaLnBrk="1" hangingPunct="1"/>
            <a:endParaRPr lang="zh-TW" altLang="en-US" sz="2000" smtClean="0"/>
          </a:p>
          <a:p>
            <a:pPr algn="just" eaLnBrk="1" hangingPunct="1"/>
            <a:endParaRPr lang="zh-TW" altLang="en-US" sz="2000" smtClean="0"/>
          </a:p>
          <a:p>
            <a:pPr algn="just" eaLnBrk="1" hangingPunct="1"/>
            <a:endParaRPr lang="zh-TW" altLang="en-US" sz="2000" smtClean="0"/>
          </a:p>
          <a:p>
            <a:pPr algn="just" eaLnBrk="1" hangingPunct="1"/>
            <a:endParaRPr lang="zh-TW" altLang="en-US" sz="2000" smtClean="0"/>
          </a:p>
          <a:p>
            <a:pPr algn="just" eaLnBrk="1" hangingPunct="1">
              <a:buFontTx/>
              <a:buNone/>
            </a:pPr>
            <a:r>
              <a:rPr lang="zh-TW" altLang="en-US" sz="2000" smtClean="0"/>
              <a:t>     其中 </a:t>
            </a:r>
            <a:r>
              <a:rPr lang="en-US" altLang="zh-TW" sz="2000" i="1" smtClean="0"/>
              <a:t>w</a:t>
            </a:r>
            <a:r>
              <a:rPr lang="en-US" altLang="zh-TW" sz="2000" i="1" baseline="-25000" smtClean="0"/>
              <a:t>j </a:t>
            </a:r>
            <a:r>
              <a:rPr lang="zh-TW" altLang="en-US" sz="2000" smtClean="0"/>
              <a:t>代表第個隱藏層類神經元到輸出類神經元的鍵結值，</a:t>
            </a:r>
            <a:r>
              <a:rPr lang="zh-TW" altLang="en-US" sz="2000" smtClean="0">
                <a:sym typeface="Symbol" panose="05050102010706020507" pitchFamily="18" charset="2"/>
              </a:rPr>
              <a:t></a:t>
            </a:r>
            <a:r>
              <a:rPr lang="en-US" altLang="zh-TW" sz="2000" smtClean="0">
                <a:sym typeface="Symbol" panose="05050102010706020507" pitchFamily="18" charset="2"/>
              </a:rPr>
              <a:t>=</a:t>
            </a:r>
            <a:r>
              <a:rPr lang="en-US" altLang="zh-TW" sz="2000" i="1" smtClean="0">
                <a:sym typeface="Symbol" panose="05050102010706020507" pitchFamily="18" charset="2"/>
              </a:rPr>
              <a:t>w</a:t>
            </a:r>
            <a:r>
              <a:rPr lang="en-US" altLang="zh-TW" sz="2000" i="1" baseline="-25000" smtClean="0">
                <a:sym typeface="Symbol" panose="05050102010706020507" pitchFamily="18" charset="2"/>
              </a:rPr>
              <a:t>0 </a:t>
            </a:r>
            <a:r>
              <a:rPr lang="zh-TW" altLang="en-US" sz="2000" smtClean="0"/>
              <a:t>代表可調整的偏移量，</a:t>
            </a:r>
            <a:r>
              <a:rPr lang="zh-TW" altLang="en-US" sz="2000" smtClean="0">
                <a:sym typeface="Symbol" panose="05050102010706020507" pitchFamily="18" charset="2"/>
              </a:rPr>
              <a:t></a:t>
            </a:r>
            <a:r>
              <a:rPr lang="en-US" altLang="zh-TW" sz="2000" i="1" baseline="-25000" smtClean="0">
                <a:sym typeface="Symbol" panose="05050102010706020507" pitchFamily="18" charset="2"/>
              </a:rPr>
              <a:t>j</a:t>
            </a:r>
            <a:r>
              <a:rPr lang="en-US" altLang="zh-TW" sz="2000" smtClean="0">
                <a:sym typeface="Symbol" panose="05050102010706020507" pitchFamily="18" charset="2"/>
              </a:rPr>
              <a:t>(</a:t>
            </a:r>
            <a:r>
              <a:rPr lang="en-US" altLang="zh-TW" sz="2000" i="1" smtClean="0">
                <a:sym typeface="Symbol" panose="05050102010706020507" pitchFamily="18" charset="2"/>
              </a:rPr>
              <a:t>x</a:t>
            </a:r>
            <a:r>
              <a:rPr lang="en-US" altLang="zh-TW" sz="2000" smtClean="0">
                <a:sym typeface="Symbol" panose="05050102010706020507" pitchFamily="18" charset="2"/>
              </a:rPr>
              <a:t>) </a:t>
            </a:r>
            <a:r>
              <a:rPr lang="zh-TW" altLang="en-US" sz="2000" smtClean="0"/>
              <a:t>代表計算第 </a:t>
            </a:r>
            <a:r>
              <a:rPr lang="en-US" altLang="zh-TW" sz="2000" i="1" smtClean="0"/>
              <a:t>j </a:t>
            </a:r>
            <a:r>
              <a:rPr lang="zh-TW" altLang="en-US" sz="2000" smtClean="0"/>
              <a:t>個隱藏層類神經元輸出值的基底函數</a:t>
            </a:r>
            <a:endParaRPr lang="zh-TW" altLang="en-US" sz="2800" smtClean="0"/>
          </a:p>
        </p:txBody>
      </p:sp>
      <p:graphicFrame>
        <p:nvGraphicFramePr>
          <p:cNvPr id="41988" name="Object 4"/>
          <p:cNvGraphicFramePr>
            <a:graphicFrameLocks noChangeAspect="1"/>
          </p:cNvGraphicFramePr>
          <p:nvPr/>
        </p:nvGraphicFramePr>
        <p:xfrm>
          <a:off x="3276600" y="2819400"/>
          <a:ext cx="2349500" cy="1606550"/>
        </p:xfrm>
        <a:graphic>
          <a:graphicData uri="http://schemas.openxmlformats.org/presentationml/2006/ole">
            <mc:AlternateContent xmlns:mc="http://schemas.openxmlformats.org/markup-compatibility/2006">
              <mc:Choice xmlns:v="urn:schemas-microsoft-com:vml" Requires="v">
                <p:oleObj spid="_x0000_s42014" name="Equation" r:id="rId3" imgW="2349500" imgH="1600200" progId="Equation.3">
                  <p:embed/>
                </p:oleObj>
              </mc:Choice>
              <mc:Fallback>
                <p:oleObj name="Equation" r:id="rId3" imgW="2349500" imgH="1600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819400"/>
                        <a:ext cx="23495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2895600" y="2503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3011" name="Object 2"/>
          <p:cNvGraphicFramePr>
            <a:graphicFrameLocks noChangeAspect="1"/>
          </p:cNvGraphicFramePr>
          <p:nvPr/>
        </p:nvGraphicFramePr>
        <p:xfrm>
          <a:off x="1981200" y="1752600"/>
          <a:ext cx="5030788" cy="2778125"/>
        </p:xfrm>
        <a:graphic>
          <a:graphicData uri="http://schemas.openxmlformats.org/presentationml/2006/ole">
            <mc:AlternateContent xmlns:mc="http://schemas.openxmlformats.org/markup-compatibility/2006">
              <mc:Choice xmlns:v="urn:schemas-microsoft-com:vml" Requires="v">
                <p:oleObj spid="_x0000_s43039" r:id="rId3" imgW="4191585" imgH="2314286" progId="Paint.Picture">
                  <p:embed/>
                </p:oleObj>
              </mc:Choice>
              <mc:Fallback>
                <p:oleObj r:id="rId3" imgW="4191585" imgH="231428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52600"/>
                        <a:ext cx="5030788"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Text Box 5"/>
          <p:cNvSpPr txBox="1">
            <a:spLocks noChangeArrowheads="1"/>
          </p:cNvSpPr>
          <p:nvPr/>
        </p:nvSpPr>
        <p:spPr bwMode="auto">
          <a:xfrm>
            <a:off x="1889125" y="5376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zh-TW" sz="2400"/>
          </a:p>
        </p:txBody>
      </p:sp>
      <p:sp>
        <p:nvSpPr>
          <p:cNvPr id="43013" name="Text Box 6"/>
          <p:cNvSpPr txBox="1">
            <a:spLocks noChangeArrowheads="1"/>
          </p:cNvSpPr>
          <p:nvPr/>
        </p:nvSpPr>
        <p:spPr bwMode="auto">
          <a:xfrm>
            <a:off x="1812925" y="5222875"/>
            <a:ext cx="391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3.12</a:t>
            </a:r>
            <a:r>
              <a:rPr lang="zh-TW" altLang="en-US" sz="2400">
                <a:ea typeface="細明體" panose="02020509000000000000" pitchFamily="49" charset="-120"/>
              </a:rPr>
              <a:t>：</a:t>
            </a:r>
            <a:r>
              <a:rPr lang="zh-TW" altLang="en-US" sz="2000"/>
              <a:t>放射狀基底函數網路</a:t>
            </a:r>
            <a:r>
              <a:rPr lang="zh-TW" altLang="en-US" sz="2400">
                <a:ea typeface="細明體" panose="02020509000000000000" pitchFamily="49" charset="-12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(2)</a:t>
            </a:r>
          </a:p>
        </p:txBody>
      </p:sp>
      <p:sp>
        <p:nvSpPr>
          <p:cNvPr id="44035" name="Rectangle 3"/>
          <p:cNvSpPr>
            <a:spLocks noGrp="1" noChangeArrowheads="1"/>
          </p:cNvSpPr>
          <p:nvPr>
            <p:ph type="body" idx="1"/>
          </p:nvPr>
        </p:nvSpPr>
        <p:spPr/>
        <p:txBody>
          <a:bodyPr/>
          <a:lstStyle/>
          <a:p>
            <a:pPr eaLnBrk="1" hangingPunct="1"/>
            <a:r>
              <a:rPr lang="zh-TW" altLang="en-US" smtClean="0">
                <a:latin typeface="細明體" panose="02020509000000000000" pitchFamily="49" charset="-120"/>
                <a:ea typeface="細明體" panose="02020509000000000000" pitchFamily="49" charset="-120"/>
              </a:rPr>
              <a:t>常見的基底函數有以下幾種：</a:t>
            </a:r>
            <a:r>
              <a:rPr lang="zh-TW" altLang="en-US" smtClean="0"/>
              <a:t> </a:t>
            </a:r>
          </a:p>
        </p:txBody>
      </p:sp>
      <p:sp>
        <p:nvSpPr>
          <p:cNvPr id="44036" name="Rectangle 5"/>
          <p:cNvSpPr>
            <a:spLocks noChangeArrowheads="1"/>
          </p:cNvSpPr>
          <p:nvPr/>
        </p:nvSpPr>
        <p:spPr bwMode="auto">
          <a:xfrm>
            <a:off x="3719513"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4037" name="Object 4"/>
          <p:cNvGraphicFramePr>
            <a:graphicFrameLocks noChangeAspect="1"/>
          </p:cNvGraphicFramePr>
          <p:nvPr/>
        </p:nvGraphicFramePr>
        <p:xfrm>
          <a:off x="1676400" y="2740025"/>
          <a:ext cx="2743200" cy="812800"/>
        </p:xfrm>
        <a:graphic>
          <a:graphicData uri="http://schemas.openxmlformats.org/presentationml/2006/ole">
            <mc:AlternateContent xmlns:mc="http://schemas.openxmlformats.org/markup-compatibility/2006">
              <mc:Choice xmlns:v="urn:schemas-microsoft-com:vml" Requires="v">
                <p:oleObj spid="_x0000_s44117" r:id="rId3" imgW="1689100" imgH="508000" progId="Equation.3">
                  <p:embed/>
                </p:oleObj>
              </mc:Choice>
              <mc:Fallback>
                <p:oleObj r:id="rId3" imgW="16891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740025"/>
                        <a:ext cx="2743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7"/>
          <p:cNvSpPr>
            <a:spLocks noChangeArrowheads="1"/>
          </p:cNvSpPr>
          <p:nvPr/>
        </p:nvSpPr>
        <p:spPr bwMode="auto">
          <a:xfrm>
            <a:off x="3719513"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4039" name="Object 6"/>
          <p:cNvGraphicFramePr>
            <a:graphicFrameLocks noChangeAspect="1"/>
          </p:cNvGraphicFramePr>
          <p:nvPr/>
        </p:nvGraphicFramePr>
        <p:xfrm>
          <a:off x="1676400" y="3733800"/>
          <a:ext cx="2743200" cy="1027113"/>
        </p:xfrm>
        <a:graphic>
          <a:graphicData uri="http://schemas.openxmlformats.org/presentationml/2006/ole">
            <mc:AlternateContent xmlns:mc="http://schemas.openxmlformats.org/markup-compatibility/2006">
              <mc:Choice xmlns:v="urn:schemas-microsoft-com:vml" Requires="v">
                <p:oleObj spid="_x0000_s44118" r:id="rId5" imgW="1624895" imgH="634725" progId="Equation.3">
                  <p:embed/>
                </p:oleObj>
              </mc:Choice>
              <mc:Fallback>
                <p:oleObj r:id="rId5" imgW="1624895" imgH="63472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733800"/>
                        <a:ext cx="27432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9"/>
          <p:cNvSpPr>
            <a:spLocks noChangeArrowheads="1"/>
          </p:cNvSpPr>
          <p:nvPr/>
        </p:nvSpPr>
        <p:spPr bwMode="auto">
          <a:xfrm>
            <a:off x="3328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4041" name="Object 8"/>
          <p:cNvGraphicFramePr>
            <a:graphicFrameLocks noChangeAspect="1"/>
          </p:cNvGraphicFramePr>
          <p:nvPr/>
        </p:nvGraphicFramePr>
        <p:xfrm>
          <a:off x="1676400" y="4937125"/>
          <a:ext cx="4343400" cy="749300"/>
        </p:xfrm>
        <a:graphic>
          <a:graphicData uri="http://schemas.openxmlformats.org/presentationml/2006/ole">
            <mc:AlternateContent xmlns:mc="http://schemas.openxmlformats.org/markup-compatibility/2006">
              <mc:Choice xmlns:v="urn:schemas-microsoft-com:vml" Requires="v">
                <p:oleObj spid="_x0000_s44119" r:id="rId7" imgW="2489200" imgH="431800" progId="Equation.3">
                  <p:embed/>
                </p:oleObj>
              </mc:Choice>
              <mc:Fallback>
                <p:oleObj r:id="rId7" imgW="24892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937125"/>
                        <a:ext cx="4343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smtClean="0"/>
              <a:t>3.1 </a:t>
            </a:r>
            <a:r>
              <a:rPr lang="zh-TW" altLang="en-US" smtClean="0"/>
              <a:t>簡介 </a:t>
            </a:r>
            <a:r>
              <a:rPr lang="en-US" altLang="zh-TW" smtClean="0"/>
              <a:t>(4)</a:t>
            </a:r>
          </a:p>
        </p:txBody>
      </p:sp>
      <p:sp>
        <p:nvSpPr>
          <p:cNvPr id="6147" name="Rectangle 3"/>
          <p:cNvSpPr>
            <a:spLocks noGrp="1" noChangeArrowheads="1"/>
          </p:cNvSpPr>
          <p:nvPr>
            <p:ph type="body" idx="1"/>
          </p:nvPr>
        </p:nvSpPr>
        <p:spPr/>
        <p:txBody>
          <a:bodyPr/>
          <a:lstStyle/>
          <a:p>
            <a:pPr eaLnBrk="1" hangingPunct="1"/>
            <a:r>
              <a:rPr lang="zh-TW" altLang="en-US" sz="2400" smtClean="0">
                <a:ea typeface="細明體" panose="02020509000000000000" pitchFamily="49" charset="-120"/>
              </a:rPr>
              <a:t>多層感知機的網路學習方式是採用「監督式學習」</a:t>
            </a:r>
            <a:r>
              <a:rPr lang="en-US" altLang="zh-TW" sz="2400" smtClean="0">
                <a:ea typeface="細明體" panose="02020509000000000000" pitchFamily="49" charset="-120"/>
              </a:rPr>
              <a:t>(supervised learning)</a:t>
            </a:r>
            <a:r>
              <a:rPr lang="zh-TW" altLang="en-US" sz="2400" smtClean="0">
                <a:ea typeface="細明體" panose="02020509000000000000" pitchFamily="49" charset="-120"/>
              </a:rPr>
              <a:t>，網路的訓練演算法是由屬於錯誤更正學習法則的「倒傳遞演算法」來訓練網路的鍵結值，也可以視為是最小均方法 </a:t>
            </a:r>
            <a:r>
              <a:rPr lang="en-US" altLang="zh-TW" sz="2400" smtClean="0">
                <a:ea typeface="細明體" panose="02020509000000000000" pitchFamily="49" charset="-120"/>
              </a:rPr>
              <a:t>(LMS </a:t>
            </a:r>
            <a:r>
              <a:rPr lang="zh-TW" altLang="en-US" sz="2400" smtClean="0">
                <a:ea typeface="細明體" panose="02020509000000000000" pitchFamily="49" charset="-120"/>
              </a:rPr>
              <a:t>演算法</a:t>
            </a:r>
            <a:r>
              <a:rPr lang="en-US" altLang="zh-TW" sz="2400" smtClean="0">
                <a:ea typeface="細明體" panose="02020509000000000000" pitchFamily="49" charset="-120"/>
              </a:rPr>
              <a:t>) </a:t>
            </a:r>
            <a:r>
              <a:rPr lang="zh-TW" altLang="en-US" sz="2400" smtClean="0">
                <a:ea typeface="細明體" panose="02020509000000000000" pitchFamily="49" charset="-120"/>
              </a:rPr>
              <a:t>的一種推廣。</a:t>
            </a:r>
          </a:p>
          <a:p>
            <a:pPr eaLnBrk="1" hangingPunct="1">
              <a:buFontTx/>
              <a:buNone/>
            </a:pPr>
            <a:r>
              <a:rPr lang="zh-TW" altLang="en-US" sz="2400" smtClean="0"/>
              <a:t> </a:t>
            </a:r>
          </a:p>
          <a:p>
            <a:pPr eaLnBrk="1" hangingPunct="1"/>
            <a:r>
              <a:rPr lang="zh-TW" altLang="en-US" sz="2400" smtClean="0">
                <a:ea typeface="細明體" panose="02020509000000000000" pitchFamily="49" charset="-120"/>
              </a:rPr>
              <a:t>多層感知機具有以下三個特性：</a:t>
            </a:r>
            <a:r>
              <a:rPr lang="zh-TW" altLang="en-US" sz="2400" smtClean="0"/>
              <a:t> </a:t>
            </a:r>
          </a:p>
          <a:p>
            <a:pPr eaLnBrk="1" hangingPunct="1">
              <a:buFontTx/>
              <a:buNone/>
            </a:pPr>
            <a:r>
              <a:rPr lang="zh-TW" altLang="en-US" sz="2400" smtClean="0">
                <a:ea typeface="細明體" panose="02020509000000000000" pitchFamily="49" charset="-120"/>
              </a:rPr>
              <a:t>一、每個類神經元的輸出端都包含了一個非線性元件。</a:t>
            </a:r>
            <a:r>
              <a:rPr lang="zh-TW" altLang="en-US" sz="2400" smtClean="0"/>
              <a:t> </a:t>
            </a:r>
          </a:p>
          <a:p>
            <a:pPr eaLnBrk="1" hangingPunct="1">
              <a:buFontTx/>
              <a:buNone/>
            </a:pPr>
            <a:r>
              <a:rPr lang="zh-TW" altLang="en-US" sz="2400" smtClean="0">
                <a:ea typeface="細明體" panose="02020509000000000000" pitchFamily="49" charset="-120"/>
              </a:rPr>
              <a:t>二、網路包含了一層以上的隱藏層。</a:t>
            </a:r>
            <a:r>
              <a:rPr lang="zh-TW" altLang="en-US" sz="2400" smtClean="0"/>
              <a:t> </a:t>
            </a:r>
          </a:p>
          <a:p>
            <a:pPr eaLnBrk="1" hangingPunct="1">
              <a:buFontTx/>
              <a:buNone/>
            </a:pPr>
            <a:r>
              <a:rPr lang="zh-TW" altLang="en-US" sz="2400" smtClean="0">
                <a:ea typeface="細明體" panose="02020509000000000000" pitchFamily="49" charset="-120"/>
              </a:rPr>
              <a:t>三、網路具有高度的聯結性 </a:t>
            </a:r>
            <a:r>
              <a:rPr lang="en-US" altLang="zh-TW" sz="2400" smtClean="0">
                <a:ea typeface="細明體" panose="02020509000000000000" pitchFamily="49" charset="-120"/>
              </a:rPr>
              <a:t>(connectivity)</a:t>
            </a:r>
            <a:r>
              <a:rPr lang="zh-TW" altLang="en-US" sz="2400" smtClean="0">
                <a:ea typeface="細明體" panose="02020509000000000000" pitchFamily="49" charset="-120"/>
              </a:rPr>
              <a:t>。</a:t>
            </a:r>
            <a:r>
              <a:rPr lang="zh-TW" altLang="en-US" sz="240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0"/>
            <a:ext cx="7772400" cy="1143000"/>
          </a:xfrm>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(3)</a:t>
            </a:r>
          </a:p>
        </p:txBody>
      </p:sp>
      <p:sp>
        <p:nvSpPr>
          <p:cNvPr id="45059" name="Rectangle 3"/>
          <p:cNvSpPr>
            <a:spLocks noGrp="1" noChangeArrowheads="1"/>
          </p:cNvSpPr>
          <p:nvPr>
            <p:ph type="body" idx="1"/>
          </p:nvPr>
        </p:nvSpPr>
        <p:spPr>
          <a:xfrm>
            <a:off x="609600" y="1143000"/>
            <a:ext cx="7772400" cy="4114800"/>
          </a:xfrm>
        </p:spPr>
        <p:txBody>
          <a:bodyPr/>
          <a:lstStyle/>
          <a:p>
            <a:pPr algn="just" eaLnBrk="1" hangingPunct="1">
              <a:lnSpc>
                <a:spcPct val="90000"/>
              </a:lnSpc>
            </a:pPr>
            <a:r>
              <a:rPr lang="zh-TW" altLang="en-US" sz="2400" smtClean="0"/>
              <a:t>假設訓練集中有 </a:t>
            </a:r>
            <a:r>
              <a:rPr lang="en-US" altLang="zh-TW" sz="2400" i="1" smtClean="0"/>
              <a:t>N</a:t>
            </a:r>
            <a:r>
              <a:rPr lang="en-US" altLang="zh-TW" sz="2400" smtClean="0"/>
              <a:t> </a:t>
            </a:r>
            <a:r>
              <a:rPr lang="zh-TW" altLang="en-US" sz="2400" smtClean="0"/>
              <a:t>個輸入</a:t>
            </a:r>
            <a:r>
              <a:rPr lang="en-US" altLang="zh-TW" sz="2400" smtClean="0"/>
              <a:t>-</a:t>
            </a:r>
            <a:r>
              <a:rPr lang="zh-TW" altLang="en-US" sz="2400" smtClean="0"/>
              <a:t>輸出對                                。</a:t>
            </a:r>
          </a:p>
          <a:p>
            <a:pPr algn="just" eaLnBrk="1" hangingPunct="1">
              <a:lnSpc>
                <a:spcPct val="90000"/>
              </a:lnSpc>
            </a:pPr>
            <a:r>
              <a:rPr lang="zh-TW" altLang="en-US" sz="2400" smtClean="0"/>
              <a:t>隱藏層類神經元執行非線性的</a:t>
            </a:r>
            <a:r>
              <a:rPr lang="zh-TW" altLang="en-US" sz="2400" b="1" smtClean="0"/>
              <a:t>空間轉換</a:t>
            </a:r>
            <a:r>
              <a:rPr lang="zh-TW" altLang="en-US" sz="2400" smtClean="0"/>
              <a:t>，他們將輸入向量轉換成</a:t>
            </a:r>
          </a:p>
          <a:p>
            <a:pPr algn="just" eaLnBrk="1" hangingPunct="1">
              <a:lnSpc>
                <a:spcPct val="90000"/>
              </a:lnSpc>
            </a:pPr>
            <a:endParaRPr lang="zh-TW" altLang="en-US" sz="2400" smtClean="0"/>
          </a:p>
          <a:p>
            <a:pPr algn="just" eaLnBrk="1" hangingPunct="1">
              <a:lnSpc>
                <a:spcPct val="90000"/>
              </a:lnSpc>
            </a:pPr>
            <a:r>
              <a:rPr lang="zh-TW" altLang="en-US" sz="2400" smtClean="0"/>
              <a:t>輸出類神經元執行的是將此轉換後的向量作</a:t>
            </a:r>
            <a:r>
              <a:rPr lang="zh-TW" altLang="en-US" sz="2400" b="1" smtClean="0"/>
              <a:t>線性組合</a:t>
            </a:r>
            <a:r>
              <a:rPr lang="zh-TW" altLang="en-US" sz="2400" smtClean="0"/>
              <a:t>，          </a:t>
            </a:r>
          </a:p>
          <a:p>
            <a:pPr algn="just" eaLnBrk="1" hangingPunct="1">
              <a:lnSpc>
                <a:spcPct val="90000"/>
              </a:lnSpc>
            </a:pPr>
            <a:endParaRPr lang="zh-TW" altLang="en-US" sz="2400" smtClean="0"/>
          </a:p>
          <a:p>
            <a:pPr algn="just" eaLnBrk="1" hangingPunct="1">
              <a:lnSpc>
                <a:spcPct val="90000"/>
              </a:lnSpc>
            </a:pPr>
            <a:endParaRPr lang="zh-TW" altLang="en-US" sz="2400" smtClean="0"/>
          </a:p>
          <a:p>
            <a:pPr algn="just" eaLnBrk="1" hangingPunct="1">
              <a:lnSpc>
                <a:spcPct val="90000"/>
              </a:lnSpc>
            </a:pPr>
            <a:r>
              <a:rPr lang="zh-TW" altLang="en-US" sz="2400" smtClean="0"/>
              <a:t>有關訓練放射狀基底函數網路的演算法大部分包含了兩個階段的學習過程：首先是在隱藏層中節點的學習，接著是在輸出節點的學習。</a:t>
            </a:r>
            <a:r>
              <a:rPr lang="zh-TW" altLang="en-US" sz="2400" b="1" smtClean="0"/>
              <a:t>隱藏層中節點的學習主要是使用非監督式的方法</a:t>
            </a:r>
            <a:r>
              <a:rPr lang="zh-TW" altLang="en-US" sz="2400" smtClean="0"/>
              <a:t> </a:t>
            </a:r>
            <a:r>
              <a:rPr lang="en-US" altLang="zh-TW" sz="2400" smtClean="0"/>
              <a:t>(</a:t>
            </a:r>
            <a:r>
              <a:rPr lang="zh-TW" altLang="en-US" sz="2400" smtClean="0"/>
              <a:t>如群聚分析演算法則</a:t>
            </a:r>
            <a:r>
              <a:rPr lang="en-US" altLang="zh-TW" sz="2400" smtClean="0"/>
              <a:t>) </a:t>
            </a:r>
            <a:r>
              <a:rPr lang="zh-TW" altLang="en-US" sz="2400" smtClean="0"/>
              <a:t>來調整基底函數的可調參數；</a:t>
            </a:r>
            <a:r>
              <a:rPr lang="zh-TW" altLang="en-US" sz="2400" b="1" smtClean="0"/>
              <a:t>而輸出節點則是採監督式的方法 </a:t>
            </a:r>
            <a:r>
              <a:rPr lang="en-US" altLang="zh-TW" sz="2400" b="1" smtClean="0"/>
              <a:t>(</a:t>
            </a:r>
            <a:r>
              <a:rPr lang="zh-TW" altLang="en-US" sz="2400" b="1" smtClean="0"/>
              <a:t>如最小平方法或梯度法則</a:t>
            </a:r>
            <a:r>
              <a:rPr lang="en-US" altLang="zh-TW" sz="2400" b="1" smtClean="0"/>
              <a:t>) </a:t>
            </a:r>
            <a:r>
              <a:rPr lang="zh-TW" altLang="en-US" sz="2400" b="1" smtClean="0"/>
              <a:t>來調整</a:t>
            </a:r>
            <a:r>
              <a:rPr lang="zh-TW" altLang="en-US" sz="2400" smtClean="0"/>
              <a:t>。</a:t>
            </a:r>
            <a:r>
              <a:rPr lang="zh-TW" altLang="en-US" sz="1800" smtClean="0"/>
              <a:t> </a:t>
            </a:r>
          </a:p>
        </p:txBody>
      </p:sp>
      <p:sp>
        <p:nvSpPr>
          <p:cNvPr id="45060" name="Rectangle 5"/>
          <p:cNvSpPr>
            <a:spLocks noChangeArrowheads="1"/>
          </p:cNvSpPr>
          <p:nvPr/>
        </p:nvSpPr>
        <p:spPr bwMode="auto">
          <a:xfrm>
            <a:off x="39243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5061" name="Object 4"/>
          <p:cNvGraphicFramePr>
            <a:graphicFrameLocks noChangeAspect="1"/>
          </p:cNvGraphicFramePr>
          <p:nvPr/>
        </p:nvGraphicFramePr>
        <p:xfrm>
          <a:off x="5715000" y="1143000"/>
          <a:ext cx="2120900" cy="330200"/>
        </p:xfrm>
        <a:graphic>
          <a:graphicData uri="http://schemas.openxmlformats.org/presentationml/2006/ole">
            <mc:AlternateContent xmlns:mc="http://schemas.openxmlformats.org/markup-compatibility/2006">
              <mc:Choice xmlns:v="urn:schemas-microsoft-com:vml" Requires="v">
                <p:oleObj spid="_x0000_s45141" name="Equation" r:id="rId3" imgW="2120900" imgH="330200" progId="Equation.3">
                  <p:embed/>
                </p:oleObj>
              </mc:Choice>
              <mc:Fallback>
                <p:oleObj name="Equation" r:id="rId3" imgW="2120900" imgH="330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143000"/>
                        <a:ext cx="21209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7"/>
          <p:cNvSpPr>
            <a:spLocks noChangeArrowheads="1"/>
          </p:cNvSpPr>
          <p:nvPr/>
        </p:nvSpPr>
        <p:spPr bwMode="auto">
          <a:xfrm>
            <a:off x="343693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5063" name="Object 6"/>
          <p:cNvGraphicFramePr>
            <a:graphicFrameLocks noChangeAspect="1"/>
          </p:cNvGraphicFramePr>
          <p:nvPr/>
        </p:nvGraphicFramePr>
        <p:xfrm>
          <a:off x="2819400" y="2133600"/>
          <a:ext cx="3719513" cy="406400"/>
        </p:xfrm>
        <a:graphic>
          <a:graphicData uri="http://schemas.openxmlformats.org/presentationml/2006/ole">
            <mc:AlternateContent xmlns:mc="http://schemas.openxmlformats.org/markup-compatibility/2006">
              <mc:Choice xmlns:v="urn:schemas-microsoft-com:vml" Requires="v">
                <p:oleObj spid="_x0000_s45142" name="Equation" r:id="rId5" imgW="3721100" imgH="406400" progId="Equation.3">
                  <p:embed/>
                </p:oleObj>
              </mc:Choice>
              <mc:Fallback>
                <p:oleObj name="Equation" r:id="rId5" imgW="3721100" imgH="40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133600"/>
                        <a:ext cx="37195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9"/>
          <p:cNvSpPr>
            <a:spLocks noChangeArrowheads="1"/>
          </p:cNvSpPr>
          <p:nvPr/>
        </p:nvSpPr>
        <p:spPr bwMode="auto">
          <a:xfrm>
            <a:off x="40846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5065" name="Object 8"/>
          <p:cNvGraphicFramePr>
            <a:graphicFrameLocks noChangeAspect="1"/>
          </p:cNvGraphicFramePr>
          <p:nvPr/>
        </p:nvGraphicFramePr>
        <p:xfrm>
          <a:off x="3048000" y="3276600"/>
          <a:ext cx="1568450" cy="477838"/>
        </p:xfrm>
        <a:graphic>
          <a:graphicData uri="http://schemas.openxmlformats.org/presentationml/2006/ole">
            <mc:AlternateContent xmlns:mc="http://schemas.openxmlformats.org/markup-compatibility/2006">
              <mc:Choice xmlns:v="urn:schemas-microsoft-com:vml" Requires="v">
                <p:oleObj spid="_x0000_s45143" name="Equation" r:id="rId7" imgW="1574800" imgH="469900" progId="Equation.3">
                  <p:embed/>
                </p:oleObj>
              </mc:Choice>
              <mc:Fallback>
                <p:oleObj name="Equation" r:id="rId7" imgW="1574800" imgH="469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276600"/>
                        <a:ext cx="15684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(4)</a:t>
            </a:r>
          </a:p>
        </p:txBody>
      </p:sp>
      <p:pic>
        <p:nvPicPr>
          <p:cNvPr id="46083" name="Picture 11" descr="RBF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85800" y="2854325"/>
            <a:ext cx="3810000" cy="2366963"/>
          </a:xfrm>
          <a:noFill/>
        </p:spPr>
      </p:pic>
      <p:pic>
        <p:nvPicPr>
          <p:cNvPr id="46084" name="Picture 14" descr="RBF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2854325"/>
            <a:ext cx="3810000" cy="2366963"/>
          </a:xfrm>
          <a:noFill/>
        </p:spPr>
      </p:pic>
      <p:sp>
        <p:nvSpPr>
          <p:cNvPr id="46085" name="Text Box 15"/>
          <p:cNvSpPr txBox="1">
            <a:spLocks noChangeArrowheads="1"/>
          </p:cNvSpPr>
          <p:nvPr/>
        </p:nvSpPr>
        <p:spPr bwMode="auto">
          <a:xfrm>
            <a:off x="2700338" y="5734050"/>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t>圖：鍵結值初始化概念圖</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0"/>
            <a:ext cx="7772400" cy="1143000"/>
          </a:xfrm>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(5)</a:t>
            </a:r>
          </a:p>
        </p:txBody>
      </p:sp>
      <p:sp>
        <p:nvSpPr>
          <p:cNvPr id="47107" name="Rectangle 3"/>
          <p:cNvSpPr>
            <a:spLocks noGrp="1" noChangeArrowheads="1"/>
          </p:cNvSpPr>
          <p:nvPr>
            <p:ph type="body" idx="1"/>
          </p:nvPr>
        </p:nvSpPr>
        <p:spPr>
          <a:xfrm>
            <a:off x="685800" y="990600"/>
            <a:ext cx="7772400" cy="4114800"/>
          </a:xfrm>
        </p:spPr>
        <p:txBody>
          <a:bodyPr/>
          <a:lstStyle/>
          <a:p>
            <a:pPr eaLnBrk="1" hangingPunct="1">
              <a:buFontTx/>
              <a:buNone/>
            </a:pPr>
            <a:r>
              <a:rPr lang="zh-TW" altLang="en-US" b="1" smtClean="0"/>
              <a:t>只調整     和</a:t>
            </a:r>
            <a:r>
              <a:rPr lang="zh-TW" altLang="en-US" smtClean="0"/>
              <a:t> </a:t>
            </a:r>
            <a:endParaRPr lang="zh-TW" altLang="en-US" sz="2800" smtClean="0"/>
          </a:p>
          <a:p>
            <a:pPr eaLnBrk="1" hangingPunct="1">
              <a:buFontTx/>
              <a:buNone/>
            </a:pPr>
            <a:r>
              <a:rPr lang="en-US" altLang="zh-TW" sz="2800" smtClean="0"/>
              <a:t>1. LMS</a:t>
            </a:r>
            <a:r>
              <a:rPr lang="zh-TW" altLang="en-US" sz="2800" smtClean="0"/>
              <a:t>演算法</a:t>
            </a:r>
            <a:r>
              <a:rPr lang="en-US" altLang="zh-TW" sz="2800" smtClean="0"/>
              <a:t>: Min</a:t>
            </a:r>
            <a:r>
              <a:rPr lang="en-US" altLang="zh-TW" smtClean="0"/>
              <a:t> </a:t>
            </a:r>
          </a:p>
          <a:p>
            <a:pPr eaLnBrk="1" hangingPunct="1"/>
            <a:endParaRPr lang="en-US" altLang="zh-TW" smtClean="0"/>
          </a:p>
          <a:p>
            <a:pPr eaLnBrk="1" hangingPunct="1"/>
            <a:endParaRPr lang="en-US" altLang="zh-TW" smtClean="0"/>
          </a:p>
          <a:p>
            <a:pPr eaLnBrk="1" hangingPunct="1"/>
            <a:endParaRPr lang="en-US" altLang="zh-TW" sz="2800" smtClean="0"/>
          </a:p>
          <a:p>
            <a:pPr eaLnBrk="1" hangingPunct="1">
              <a:buFontTx/>
              <a:buNone/>
            </a:pPr>
            <a:r>
              <a:rPr lang="en-US" altLang="zh-TW" sz="2800" smtClean="0"/>
              <a:t>2. </a:t>
            </a:r>
            <a:r>
              <a:rPr lang="zh-TW" altLang="en-US" sz="2800" smtClean="0"/>
              <a:t>虛擬反置矩陣</a:t>
            </a:r>
          </a:p>
        </p:txBody>
      </p:sp>
      <p:sp>
        <p:nvSpPr>
          <p:cNvPr id="47108" name="Rectangle 5"/>
          <p:cNvSpPr>
            <a:spLocks noChangeArrowheads="1"/>
          </p:cNvSpPr>
          <p:nvPr/>
        </p:nvSpPr>
        <p:spPr bwMode="auto">
          <a:xfrm>
            <a:off x="4468813"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7109" name="Object 4"/>
          <p:cNvGraphicFramePr>
            <a:graphicFrameLocks noChangeAspect="1"/>
          </p:cNvGraphicFramePr>
          <p:nvPr/>
        </p:nvGraphicFramePr>
        <p:xfrm>
          <a:off x="2133600" y="1066800"/>
          <a:ext cx="323850" cy="373063"/>
        </p:xfrm>
        <a:graphic>
          <a:graphicData uri="http://schemas.openxmlformats.org/presentationml/2006/ole">
            <mc:AlternateContent xmlns:mc="http://schemas.openxmlformats.org/markup-compatibility/2006">
              <mc:Choice xmlns:v="urn:schemas-microsoft-com:vml" Requires="v">
                <p:oleObj spid="_x0000_s47399" name="Equation" r:id="rId3" imgW="317362" imgH="368140" progId="Equation.3">
                  <p:embed/>
                </p:oleObj>
              </mc:Choice>
              <mc:Fallback>
                <p:oleObj name="Equation" r:id="rId3" imgW="317362" imgH="3681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3238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Rectangle 7"/>
          <p:cNvSpPr>
            <a:spLocks noChangeArrowheads="1"/>
          </p:cNvSpPr>
          <p:nvPr/>
        </p:nvSpPr>
        <p:spPr bwMode="auto">
          <a:xfrm>
            <a:off x="4468813"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7111" name="Object 6"/>
          <p:cNvGraphicFramePr>
            <a:graphicFrameLocks noChangeAspect="1"/>
          </p:cNvGraphicFramePr>
          <p:nvPr/>
        </p:nvGraphicFramePr>
        <p:xfrm>
          <a:off x="3048000" y="1143000"/>
          <a:ext cx="193675" cy="244475"/>
        </p:xfrm>
        <a:graphic>
          <a:graphicData uri="http://schemas.openxmlformats.org/presentationml/2006/ole">
            <mc:AlternateContent xmlns:mc="http://schemas.openxmlformats.org/markup-compatibility/2006">
              <mc:Choice xmlns:v="urn:schemas-microsoft-com:vml" Requires="v">
                <p:oleObj spid="_x0000_s47400" name="Equation" r:id="rId5" imgW="190417" imgH="241195" progId="Equation.3">
                  <p:embed/>
                </p:oleObj>
              </mc:Choice>
              <mc:Fallback>
                <p:oleObj name="Equation" r:id="rId5" imgW="190417"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143000"/>
                        <a:ext cx="193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Rectangle 9"/>
          <p:cNvSpPr>
            <a:spLocks noChangeArrowheads="1"/>
          </p:cNvSpPr>
          <p:nvPr/>
        </p:nvSpPr>
        <p:spPr bwMode="auto">
          <a:xfrm>
            <a:off x="3856038"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7113" name="Object 8"/>
          <p:cNvGraphicFramePr>
            <a:graphicFrameLocks noChangeAspect="1"/>
          </p:cNvGraphicFramePr>
          <p:nvPr/>
        </p:nvGraphicFramePr>
        <p:xfrm>
          <a:off x="4191000" y="1600200"/>
          <a:ext cx="2408238" cy="614363"/>
        </p:xfrm>
        <a:graphic>
          <a:graphicData uri="http://schemas.openxmlformats.org/presentationml/2006/ole">
            <mc:AlternateContent xmlns:mc="http://schemas.openxmlformats.org/markup-compatibility/2006">
              <mc:Choice xmlns:v="urn:schemas-microsoft-com:vml" Requires="v">
                <p:oleObj spid="_x0000_s47401" name="Equation" r:id="rId7" imgW="2413000" imgH="609600" progId="Equation.3">
                  <p:embed/>
                </p:oleObj>
              </mc:Choice>
              <mc:Fallback>
                <p:oleObj name="Equation" r:id="rId7" imgW="2413000" imgH="609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1600200"/>
                        <a:ext cx="24082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4" name="Rectangle 12"/>
          <p:cNvSpPr>
            <a:spLocks noChangeArrowheads="1"/>
          </p:cNvSpPr>
          <p:nvPr/>
        </p:nvSpPr>
        <p:spPr bwMode="auto">
          <a:xfrm>
            <a:off x="2647950" y="320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7115" name="Object 11"/>
          <p:cNvGraphicFramePr>
            <a:graphicFrameLocks noChangeAspect="1"/>
          </p:cNvGraphicFramePr>
          <p:nvPr/>
        </p:nvGraphicFramePr>
        <p:xfrm>
          <a:off x="1752600" y="2362200"/>
          <a:ext cx="6184900" cy="704850"/>
        </p:xfrm>
        <a:graphic>
          <a:graphicData uri="http://schemas.openxmlformats.org/presentationml/2006/ole">
            <mc:AlternateContent xmlns:mc="http://schemas.openxmlformats.org/markup-compatibility/2006">
              <mc:Choice xmlns:v="urn:schemas-microsoft-com:vml" Requires="v">
                <p:oleObj spid="_x0000_s47402" name="Equation" r:id="rId9" imgW="6184900" imgH="711200" progId="Equation.3">
                  <p:embed/>
                </p:oleObj>
              </mc:Choice>
              <mc:Fallback>
                <p:oleObj name="Equation" r:id="rId9" imgW="6184900" imgH="71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2362200"/>
                        <a:ext cx="6184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6" name="Rectangle 14"/>
          <p:cNvSpPr>
            <a:spLocks noChangeArrowheads="1"/>
          </p:cNvSpPr>
          <p:nvPr/>
        </p:nvSpPr>
        <p:spPr bwMode="auto">
          <a:xfrm>
            <a:off x="29797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7117" name="Object 13"/>
          <p:cNvGraphicFramePr>
            <a:graphicFrameLocks noChangeAspect="1"/>
          </p:cNvGraphicFramePr>
          <p:nvPr/>
        </p:nvGraphicFramePr>
        <p:xfrm>
          <a:off x="1905000" y="3200400"/>
          <a:ext cx="4910138" cy="660400"/>
        </p:xfrm>
        <a:graphic>
          <a:graphicData uri="http://schemas.openxmlformats.org/presentationml/2006/ole">
            <mc:AlternateContent xmlns:mc="http://schemas.openxmlformats.org/markup-compatibility/2006">
              <mc:Choice xmlns:v="urn:schemas-microsoft-com:vml" Requires="v">
                <p:oleObj spid="_x0000_s47403" name="Equation" r:id="rId11" imgW="4914900" imgH="660400" progId="Equation.3">
                  <p:embed/>
                </p:oleObj>
              </mc:Choice>
              <mc:Fallback>
                <p:oleObj name="Equation" r:id="rId11" imgW="4914900" imgH="6604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3200400"/>
                        <a:ext cx="49101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8" name="Object 16"/>
          <p:cNvGraphicFramePr>
            <a:graphicFrameLocks noChangeAspect="1"/>
          </p:cNvGraphicFramePr>
          <p:nvPr/>
        </p:nvGraphicFramePr>
        <p:xfrm>
          <a:off x="685800" y="4495800"/>
          <a:ext cx="4305300" cy="1498600"/>
        </p:xfrm>
        <a:graphic>
          <a:graphicData uri="http://schemas.openxmlformats.org/presentationml/2006/ole">
            <mc:AlternateContent xmlns:mc="http://schemas.openxmlformats.org/markup-compatibility/2006">
              <mc:Choice xmlns:v="urn:schemas-microsoft-com:vml" Requires="v">
                <p:oleObj spid="_x0000_s47404" name="Equation" r:id="rId13" imgW="4305300" imgH="1498600" progId="Equation.3">
                  <p:embed/>
                </p:oleObj>
              </mc:Choice>
              <mc:Fallback>
                <p:oleObj name="Equation" r:id="rId13" imgW="4305300" imgH="149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495800"/>
                        <a:ext cx="43053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17"/>
          <p:cNvGraphicFramePr>
            <a:graphicFrameLocks noChangeAspect="1"/>
          </p:cNvGraphicFramePr>
          <p:nvPr/>
        </p:nvGraphicFramePr>
        <p:xfrm>
          <a:off x="3429000" y="6248400"/>
          <a:ext cx="952500" cy="342900"/>
        </p:xfrm>
        <a:graphic>
          <a:graphicData uri="http://schemas.openxmlformats.org/presentationml/2006/ole">
            <mc:AlternateContent xmlns:mc="http://schemas.openxmlformats.org/markup-compatibility/2006">
              <mc:Choice xmlns:v="urn:schemas-microsoft-com:vml" Requires="v">
                <p:oleObj spid="_x0000_s47405" name="Equation" r:id="rId15" imgW="952087" imgH="342751" progId="Equation.3">
                  <p:embed/>
                </p:oleObj>
              </mc:Choice>
              <mc:Fallback>
                <p:oleObj name="Equation" r:id="rId15" imgW="952087" imgH="342751"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9000" y="6248400"/>
                        <a:ext cx="952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0" name="Object 18"/>
          <p:cNvGraphicFramePr>
            <a:graphicFrameLocks noChangeAspect="1"/>
          </p:cNvGraphicFramePr>
          <p:nvPr/>
        </p:nvGraphicFramePr>
        <p:xfrm>
          <a:off x="5638800" y="4724400"/>
          <a:ext cx="2476500" cy="406400"/>
        </p:xfrm>
        <a:graphic>
          <a:graphicData uri="http://schemas.openxmlformats.org/presentationml/2006/ole">
            <mc:AlternateContent xmlns:mc="http://schemas.openxmlformats.org/markup-compatibility/2006">
              <mc:Choice xmlns:v="urn:schemas-microsoft-com:vml" Requires="v">
                <p:oleObj spid="_x0000_s47406" name="Equation" r:id="rId17" imgW="2476500" imgH="406400" progId="Equation.3">
                  <p:embed/>
                </p:oleObj>
              </mc:Choice>
              <mc:Fallback>
                <p:oleObj name="Equation" r:id="rId17" imgW="2476500" imgH="4064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38800" y="4724400"/>
                        <a:ext cx="2476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1" name="Object 19"/>
          <p:cNvGraphicFramePr>
            <a:graphicFrameLocks noChangeAspect="1"/>
          </p:cNvGraphicFramePr>
          <p:nvPr/>
        </p:nvGraphicFramePr>
        <p:xfrm>
          <a:off x="5715000" y="5943600"/>
          <a:ext cx="1943100" cy="381000"/>
        </p:xfrm>
        <a:graphic>
          <a:graphicData uri="http://schemas.openxmlformats.org/presentationml/2006/ole">
            <mc:AlternateContent xmlns:mc="http://schemas.openxmlformats.org/markup-compatibility/2006">
              <mc:Choice xmlns:v="urn:schemas-microsoft-com:vml" Requires="v">
                <p:oleObj spid="_x0000_s47407" name="Equation" r:id="rId19" imgW="1943100" imgH="381000" progId="Equation.3">
                  <p:embed/>
                </p:oleObj>
              </mc:Choice>
              <mc:Fallback>
                <p:oleObj name="Equation" r:id="rId19" imgW="1943100" imgH="3810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15000" y="5943600"/>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2" name="Object 20"/>
          <p:cNvGraphicFramePr>
            <a:graphicFrameLocks noChangeAspect="1"/>
          </p:cNvGraphicFramePr>
          <p:nvPr/>
        </p:nvGraphicFramePr>
        <p:xfrm>
          <a:off x="5715000" y="5486400"/>
          <a:ext cx="977900" cy="406400"/>
        </p:xfrm>
        <a:graphic>
          <a:graphicData uri="http://schemas.openxmlformats.org/presentationml/2006/ole">
            <mc:AlternateContent xmlns:mc="http://schemas.openxmlformats.org/markup-compatibility/2006">
              <mc:Choice xmlns:v="urn:schemas-microsoft-com:vml" Requires="v">
                <p:oleObj spid="_x0000_s47408" name="Equation" r:id="rId21" imgW="977476" imgH="406224" progId="Equation.3">
                  <p:embed/>
                </p:oleObj>
              </mc:Choice>
              <mc:Fallback>
                <p:oleObj name="Equation" r:id="rId21" imgW="977476" imgH="406224"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5000" y="5486400"/>
                        <a:ext cx="977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3" name="Object 19"/>
          <p:cNvGraphicFramePr>
            <a:graphicFrameLocks noChangeAspect="1"/>
          </p:cNvGraphicFramePr>
          <p:nvPr/>
        </p:nvGraphicFramePr>
        <p:xfrm>
          <a:off x="5795963" y="6381750"/>
          <a:ext cx="1824037" cy="376238"/>
        </p:xfrm>
        <a:graphic>
          <a:graphicData uri="http://schemas.openxmlformats.org/presentationml/2006/ole">
            <mc:AlternateContent xmlns:mc="http://schemas.openxmlformats.org/markup-compatibility/2006">
              <mc:Choice xmlns:v="urn:schemas-microsoft-com:vml" Requires="v">
                <p:oleObj spid="_x0000_s47409" name="Equation" r:id="rId23" imgW="1104900" imgH="228600" progId="Equation.3">
                  <p:embed/>
                </p:oleObj>
              </mc:Choice>
              <mc:Fallback>
                <p:oleObj name="Equation" r:id="rId23" imgW="1104900" imgH="228600"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95963" y="6381750"/>
                        <a:ext cx="1824037"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(6)</a:t>
            </a:r>
          </a:p>
        </p:txBody>
      </p:sp>
      <p:sp>
        <p:nvSpPr>
          <p:cNvPr id="48131" name="Text Box 6"/>
          <p:cNvSpPr txBox="1">
            <a:spLocks noChangeArrowheads="1"/>
          </p:cNvSpPr>
          <p:nvPr/>
        </p:nvSpPr>
        <p:spPr bwMode="auto">
          <a:xfrm>
            <a:off x="2195513" y="5157788"/>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t>圖：所有鍵結值一起調整較有彈性。</a:t>
            </a:r>
          </a:p>
        </p:txBody>
      </p:sp>
      <p:sp>
        <p:nvSpPr>
          <p:cNvPr id="48132" name="Rectangle 9"/>
          <p:cNvSpPr>
            <a:spLocks noChangeArrowheads="1"/>
          </p:cNvSpPr>
          <p:nvPr/>
        </p:nvSpPr>
        <p:spPr bwMode="auto">
          <a:xfrm>
            <a:off x="2438400" y="2319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48133" name="Picture 10" descr="F3-15n-20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016125"/>
            <a:ext cx="7772400" cy="4043363"/>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(7)</a:t>
            </a:r>
          </a:p>
        </p:txBody>
      </p:sp>
      <p:sp>
        <p:nvSpPr>
          <p:cNvPr id="49155" name="Rectangle 3"/>
          <p:cNvSpPr>
            <a:spLocks noGrp="1" noChangeArrowheads="1"/>
          </p:cNvSpPr>
          <p:nvPr>
            <p:ph type="body" idx="1"/>
          </p:nvPr>
        </p:nvSpPr>
        <p:spPr/>
        <p:txBody>
          <a:bodyPr/>
          <a:lstStyle/>
          <a:p>
            <a:pPr eaLnBrk="1" hangingPunct="1">
              <a:buFontTx/>
              <a:buNone/>
            </a:pPr>
            <a:r>
              <a:rPr lang="zh-TW" altLang="en-US" b="1" smtClean="0"/>
              <a:t>二、所有參數都一起調整</a:t>
            </a:r>
            <a:r>
              <a:rPr lang="zh-TW" altLang="en-US" smtClean="0"/>
              <a:t> </a:t>
            </a:r>
          </a:p>
          <a:p>
            <a:pPr eaLnBrk="1" hangingPunct="1"/>
            <a:endParaRPr lang="zh-TW" altLang="en-US" smtClean="0"/>
          </a:p>
          <a:p>
            <a:pPr eaLnBrk="1" hangingPunct="1"/>
            <a:endParaRPr lang="zh-TW" altLang="en-US" smtClean="0"/>
          </a:p>
          <a:p>
            <a:pPr eaLnBrk="1" hangingPunct="1"/>
            <a:endParaRPr lang="zh-TW" altLang="en-US" smtClean="0"/>
          </a:p>
          <a:p>
            <a:pPr eaLnBrk="1" hangingPunct="1">
              <a:buFontTx/>
              <a:buNone/>
            </a:pPr>
            <a:r>
              <a:rPr lang="zh-TW" altLang="en-US" sz="2800" smtClean="0"/>
              <a:t>其中</a:t>
            </a:r>
            <a:r>
              <a:rPr lang="zh-TW" altLang="en-US" smtClean="0"/>
              <a:t> </a:t>
            </a:r>
          </a:p>
        </p:txBody>
      </p:sp>
      <p:sp>
        <p:nvSpPr>
          <p:cNvPr id="49156" name="Rectangle 5"/>
          <p:cNvSpPr>
            <a:spLocks noChangeArrowheads="1"/>
          </p:cNvSpPr>
          <p:nvPr/>
        </p:nvSpPr>
        <p:spPr bwMode="auto">
          <a:xfrm>
            <a:off x="3382963"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9157" name="Object 4"/>
          <p:cNvGraphicFramePr>
            <a:graphicFrameLocks noChangeAspect="1"/>
          </p:cNvGraphicFramePr>
          <p:nvPr/>
        </p:nvGraphicFramePr>
        <p:xfrm>
          <a:off x="1905000" y="2667000"/>
          <a:ext cx="3916363" cy="347663"/>
        </p:xfrm>
        <a:graphic>
          <a:graphicData uri="http://schemas.openxmlformats.org/presentationml/2006/ole">
            <mc:AlternateContent xmlns:mc="http://schemas.openxmlformats.org/markup-compatibility/2006">
              <mc:Choice xmlns:v="urn:schemas-microsoft-com:vml" Requires="v">
                <p:oleObj spid="_x0000_s49318" name="Equation" r:id="rId3" imgW="3911600" imgH="342900" progId="Equation.3">
                  <p:embed/>
                </p:oleObj>
              </mc:Choice>
              <mc:Fallback>
                <p:oleObj name="Equation" r:id="rId3" imgW="39116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667000"/>
                        <a:ext cx="39163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7"/>
          <p:cNvSpPr>
            <a:spLocks noChangeArrowheads="1"/>
          </p:cNvSpPr>
          <p:nvPr/>
        </p:nvSpPr>
        <p:spPr bwMode="auto">
          <a:xfrm>
            <a:off x="2560638" y="3192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9159" name="Object 6"/>
          <p:cNvGraphicFramePr>
            <a:graphicFrameLocks noChangeAspect="1"/>
          </p:cNvGraphicFramePr>
          <p:nvPr/>
        </p:nvGraphicFramePr>
        <p:xfrm>
          <a:off x="1828800" y="3100388"/>
          <a:ext cx="6477000" cy="755650"/>
        </p:xfrm>
        <a:graphic>
          <a:graphicData uri="http://schemas.openxmlformats.org/presentationml/2006/ole">
            <mc:AlternateContent xmlns:mc="http://schemas.openxmlformats.org/markup-compatibility/2006">
              <mc:Choice xmlns:v="urn:schemas-microsoft-com:vml" Requires="v">
                <p:oleObj spid="_x0000_s49319" name="Equation" r:id="rId5" imgW="3835400" imgH="444500" progId="Equation.3">
                  <p:embed/>
                </p:oleObj>
              </mc:Choice>
              <mc:Fallback>
                <p:oleObj name="Equation" r:id="rId5" imgW="38354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100388"/>
                        <a:ext cx="64770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Rectangle 9"/>
          <p:cNvSpPr>
            <a:spLocks noChangeArrowheads="1"/>
          </p:cNvSpPr>
          <p:nvPr/>
        </p:nvSpPr>
        <p:spPr bwMode="auto">
          <a:xfrm>
            <a:off x="2598738" y="3192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9161" name="Object 8"/>
          <p:cNvGraphicFramePr>
            <a:graphicFrameLocks noChangeAspect="1"/>
          </p:cNvGraphicFramePr>
          <p:nvPr/>
        </p:nvGraphicFramePr>
        <p:xfrm>
          <a:off x="1835150" y="3789363"/>
          <a:ext cx="5792788" cy="692150"/>
        </p:xfrm>
        <a:graphic>
          <a:graphicData uri="http://schemas.openxmlformats.org/presentationml/2006/ole">
            <mc:AlternateContent xmlns:mc="http://schemas.openxmlformats.org/markup-compatibility/2006">
              <mc:Choice xmlns:v="urn:schemas-microsoft-com:vml" Requires="v">
                <p:oleObj spid="_x0000_s49320" name="方程式" r:id="rId7" imgW="3759200" imgH="444500" progId="Equation.3">
                  <p:embed/>
                </p:oleObj>
              </mc:Choice>
              <mc:Fallback>
                <p:oleObj name="方程式" r:id="rId7" imgW="3759200" imgH="444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789363"/>
                        <a:ext cx="57927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11"/>
          <p:cNvSpPr>
            <a:spLocks noChangeArrowheads="1"/>
          </p:cNvSpPr>
          <p:nvPr/>
        </p:nvSpPr>
        <p:spPr bwMode="auto">
          <a:xfrm>
            <a:off x="3402013" y="3287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9163" name="Object 10"/>
          <p:cNvGraphicFramePr>
            <a:graphicFrameLocks noChangeAspect="1"/>
          </p:cNvGraphicFramePr>
          <p:nvPr/>
        </p:nvGraphicFramePr>
        <p:xfrm>
          <a:off x="2209800" y="4876800"/>
          <a:ext cx="3865563" cy="411163"/>
        </p:xfrm>
        <a:graphic>
          <a:graphicData uri="http://schemas.openxmlformats.org/presentationml/2006/ole">
            <mc:AlternateContent xmlns:mc="http://schemas.openxmlformats.org/markup-compatibility/2006">
              <mc:Choice xmlns:v="urn:schemas-microsoft-com:vml" Requires="v">
                <p:oleObj spid="_x0000_s49321" name="Equation" r:id="rId9" imgW="3860800" imgH="406400" progId="Equation.3">
                  <p:embed/>
                </p:oleObj>
              </mc:Choice>
              <mc:Fallback>
                <p:oleObj name="Equation" r:id="rId9" imgW="3860800" imgH="406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876800"/>
                        <a:ext cx="38655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4" name="Rectangle 13"/>
          <p:cNvSpPr>
            <a:spLocks noChangeArrowheads="1"/>
          </p:cNvSpPr>
          <p:nvPr/>
        </p:nvSpPr>
        <p:spPr bwMode="auto">
          <a:xfrm>
            <a:off x="42211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9165" name="Object 12"/>
          <p:cNvGraphicFramePr>
            <a:graphicFrameLocks noChangeAspect="1"/>
          </p:cNvGraphicFramePr>
          <p:nvPr/>
        </p:nvGraphicFramePr>
        <p:xfrm>
          <a:off x="2286000" y="5562600"/>
          <a:ext cx="1109663" cy="330200"/>
        </p:xfrm>
        <a:graphic>
          <a:graphicData uri="http://schemas.openxmlformats.org/presentationml/2006/ole">
            <mc:AlternateContent xmlns:mc="http://schemas.openxmlformats.org/markup-compatibility/2006">
              <mc:Choice xmlns:v="urn:schemas-microsoft-com:vml" Requires="v">
                <p:oleObj spid="_x0000_s49322" name="Equation" r:id="rId11" imgW="1104900" imgH="330200" progId="Equation.3">
                  <p:embed/>
                </p:oleObj>
              </mc:Choice>
              <mc:Fallback>
                <p:oleObj name="Equation" r:id="rId11" imgW="1104900" imgH="330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562600"/>
                        <a:ext cx="11096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6" name="Rectangle 15"/>
          <p:cNvSpPr>
            <a:spLocks noChangeArrowheads="1"/>
          </p:cNvSpPr>
          <p:nvPr/>
        </p:nvSpPr>
        <p:spPr bwMode="auto">
          <a:xfrm>
            <a:off x="360045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49167" name="Object 14"/>
          <p:cNvGraphicFramePr>
            <a:graphicFrameLocks noChangeAspect="1"/>
          </p:cNvGraphicFramePr>
          <p:nvPr/>
        </p:nvGraphicFramePr>
        <p:xfrm>
          <a:off x="2362200" y="6019800"/>
          <a:ext cx="3228975" cy="393700"/>
        </p:xfrm>
        <a:graphic>
          <a:graphicData uri="http://schemas.openxmlformats.org/presentationml/2006/ole">
            <mc:AlternateContent xmlns:mc="http://schemas.openxmlformats.org/markup-compatibility/2006">
              <mc:Choice xmlns:v="urn:schemas-microsoft-com:vml" Requires="v">
                <p:oleObj spid="_x0000_s49323" name="Equation" r:id="rId13" imgW="3225800" imgH="393700" progId="Equation.3">
                  <p:embed/>
                </p:oleObj>
              </mc:Choice>
              <mc:Fallback>
                <p:oleObj name="Equation" r:id="rId13" imgW="3225800" imgH="3937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6019800"/>
                        <a:ext cx="322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TW" altLang="en-US" b="1" smtClean="0">
                <a:latin typeface="細明體" panose="02020509000000000000" pitchFamily="49" charset="-120"/>
                <a:ea typeface="細明體" panose="02020509000000000000" pitchFamily="49" charset="-120"/>
              </a:rPr>
              <a:t>範例</a:t>
            </a:r>
            <a:r>
              <a:rPr lang="en-US" altLang="zh-TW" b="1" smtClean="0">
                <a:ea typeface="細明體" panose="02020509000000000000" pitchFamily="49" charset="-120"/>
              </a:rPr>
              <a:t>3.3</a:t>
            </a:r>
            <a:r>
              <a:rPr lang="zh-TW" altLang="en-US" b="1" smtClean="0">
                <a:latin typeface="細明體" panose="02020509000000000000" pitchFamily="49" charset="-120"/>
                <a:ea typeface="細明體" panose="02020509000000000000" pitchFamily="49" charset="-120"/>
              </a:rPr>
              <a:t>：放射性基底函數網路</a:t>
            </a:r>
            <a:r>
              <a:rPr lang="zh-TW" altLang="en-US" smtClean="0"/>
              <a:t> </a:t>
            </a:r>
          </a:p>
        </p:txBody>
      </p:sp>
      <p:sp>
        <p:nvSpPr>
          <p:cNvPr id="50179" name="Rectangle 3"/>
          <p:cNvSpPr>
            <a:spLocks noGrp="1" noChangeArrowheads="1"/>
          </p:cNvSpPr>
          <p:nvPr>
            <p:ph type="body" idx="1"/>
          </p:nvPr>
        </p:nvSpPr>
        <p:spPr/>
        <p:txBody>
          <a:bodyPr/>
          <a:lstStyle/>
          <a:p>
            <a:pPr eaLnBrk="1" hangingPunct="1"/>
            <a:r>
              <a:rPr lang="zh-TW" altLang="en-US" sz="2000" smtClean="0">
                <a:latin typeface="細明體" panose="02020509000000000000" pitchFamily="49" charset="-120"/>
                <a:ea typeface="細明體" panose="02020509000000000000" pitchFamily="49" charset="-120"/>
              </a:rPr>
              <a:t>此非線性函數表示如下：</a:t>
            </a:r>
            <a:r>
              <a:rPr lang="zh-TW" altLang="en-US" sz="2000" smtClean="0"/>
              <a:t> </a:t>
            </a:r>
          </a:p>
          <a:p>
            <a:pPr eaLnBrk="1" hangingPunct="1"/>
            <a:endParaRPr lang="zh-TW" altLang="en-US" sz="2000" smtClean="0">
              <a:latin typeface="細明體" panose="02020509000000000000" pitchFamily="49" charset="-120"/>
              <a:ea typeface="細明體" panose="02020509000000000000" pitchFamily="49" charset="-120"/>
            </a:endParaRPr>
          </a:p>
          <a:p>
            <a:pPr eaLnBrk="1" hangingPunct="1"/>
            <a:endParaRPr lang="zh-TW" altLang="en-US" sz="2000" smtClean="0">
              <a:latin typeface="細明體" panose="02020509000000000000" pitchFamily="49" charset="-120"/>
              <a:ea typeface="細明體" panose="02020509000000000000" pitchFamily="49" charset="-120"/>
            </a:endParaRPr>
          </a:p>
          <a:p>
            <a:pPr eaLnBrk="1" hangingPunct="1"/>
            <a:endParaRPr lang="zh-TW" altLang="en-US" sz="2000" smtClean="0">
              <a:latin typeface="細明體" panose="02020509000000000000" pitchFamily="49" charset="-120"/>
              <a:ea typeface="細明體" panose="02020509000000000000" pitchFamily="49" charset="-120"/>
            </a:endParaRPr>
          </a:p>
          <a:p>
            <a:pPr eaLnBrk="1" hangingPunct="1"/>
            <a:endParaRPr lang="zh-TW" altLang="en-US" sz="2000" smtClean="0">
              <a:latin typeface="細明體" panose="02020509000000000000" pitchFamily="49" charset="-120"/>
              <a:ea typeface="細明體" panose="02020509000000000000" pitchFamily="49" charset="-120"/>
            </a:endParaRPr>
          </a:p>
          <a:p>
            <a:pPr eaLnBrk="1" hangingPunct="1"/>
            <a:endParaRPr lang="zh-TW" altLang="en-US" sz="2000" smtClean="0">
              <a:latin typeface="細明體" panose="02020509000000000000" pitchFamily="49" charset="-120"/>
              <a:ea typeface="細明體" panose="02020509000000000000" pitchFamily="49" charset="-120"/>
            </a:endParaRPr>
          </a:p>
          <a:p>
            <a:pPr eaLnBrk="1" hangingPunct="1"/>
            <a:endParaRPr lang="zh-TW" altLang="en-US" sz="2000" smtClean="0">
              <a:latin typeface="細明體" panose="02020509000000000000" pitchFamily="49" charset="-120"/>
              <a:ea typeface="細明體" panose="02020509000000000000" pitchFamily="49" charset="-120"/>
            </a:endParaRPr>
          </a:p>
          <a:p>
            <a:pPr eaLnBrk="1" hangingPunct="1"/>
            <a:r>
              <a:rPr lang="zh-TW" altLang="en-US" sz="2000" smtClean="0">
                <a:latin typeface="細明體" panose="02020509000000000000" pitchFamily="49" charset="-120"/>
                <a:ea typeface="細明體" panose="02020509000000000000" pitchFamily="49" charset="-120"/>
              </a:rPr>
              <a:t>訓練網路的訓練集資料是在</a:t>
            </a:r>
            <a:r>
              <a:rPr lang="zh-TW" altLang="en-US" sz="2000" smtClean="0">
                <a:ea typeface="細明體" panose="02020509000000000000" pitchFamily="49" charset="-120"/>
              </a:rPr>
              <a:t>  </a:t>
            </a:r>
            <a:r>
              <a:rPr lang="zh-TW" altLang="en-US" sz="2000" smtClean="0">
                <a:latin typeface="細明體" panose="02020509000000000000" pitchFamily="49" charset="-120"/>
                <a:ea typeface="細明體" panose="02020509000000000000" pitchFamily="49" charset="-120"/>
              </a:rPr>
              <a:t>這個二維區間中，隨機地產生</a:t>
            </a:r>
            <a:r>
              <a:rPr lang="zh-TW" altLang="en-US" sz="2000" smtClean="0">
                <a:ea typeface="細明體" panose="02020509000000000000" pitchFamily="49" charset="-120"/>
              </a:rPr>
              <a:t> </a:t>
            </a:r>
            <a:r>
              <a:rPr lang="en-US" altLang="zh-TW" sz="2000" smtClean="0">
                <a:ea typeface="細明體" panose="02020509000000000000" pitchFamily="49" charset="-120"/>
              </a:rPr>
              <a:t>450 </a:t>
            </a:r>
            <a:r>
              <a:rPr lang="zh-TW" altLang="en-US" sz="2000" smtClean="0">
                <a:latin typeface="細明體" panose="02020509000000000000" pitchFamily="49" charset="-120"/>
                <a:ea typeface="細明體" panose="02020509000000000000" pitchFamily="49" charset="-120"/>
              </a:rPr>
              <a:t>個取樣點</a:t>
            </a:r>
            <a:r>
              <a:rPr lang="zh-TW" altLang="en-US" sz="2000" smtClean="0"/>
              <a:t> </a:t>
            </a:r>
          </a:p>
          <a:p>
            <a:pPr eaLnBrk="1" hangingPunct="1"/>
            <a:r>
              <a:rPr lang="zh-TW" altLang="en-US" sz="2000" smtClean="0">
                <a:latin typeface="細明體" panose="02020509000000000000" pitchFamily="49" charset="-120"/>
                <a:ea typeface="細明體" panose="02020509000000000000" pitchFamily="49" charset="-120"/>
              </a:rPr>
              <a:t>經過充分訓練完成之後，它們的均方誤差分別是</a:t>
            </a:r>
            <a:r>
              <a:rPr lang="en-US" altLang="zh-TW" sz="2000" smtClean="0">
                <a:ea typeface="細明體" panose="02020509000000000000" pitchFamily="49" charset="-120"/>
              </a:rPr>
              <a:t>0.004909</a:t>
            </a:r>
            <a:r>
              <a:rPr lang="zh-TW" altLang="en-US" sz="2000" smtClean="0">
                <a:latin typeface="細明體" panose="02020509000000000000" pitchFamily="49" charset="-120"/>
                <a:ea typeface="細明體" panose="02020509000000000000" pitchFamily="49" charset="-120"/>
              </a:rPr>
              <a:t>和</a:t>
            </a:r>
            <a:r>
              <a:rPr lang="en-US" altLang="zh-TW" sz="2000" smtClean="0">
                <a:ea typeface="細明體" panose="02020509000000000000" pitchFamily="49" charset="-120"/>
              </a:rPr>
              <a:t>1.8007E-8</a:t>
            </a:r>
            <a:r>
              <a:rPr lang="en-US" altLang="zh-TW" sz="2000" smtClean="0"/>
              <a:t> </a:t>
            </a:r>
          </a:p>
        </p:txBody>
      </p:sp>
      <p:sp>
        <p:nvSpPr>
          <p:cNvPr id="50180" name="Rectangle 5"/>
          <p:cNvSpPr>
            <a:spLocks noChangeArrowheads="1"/>
          </p:cNvSpPr>
          <p:nvPr/>
        </p:nvSpPr>
        <p:spPr bwMode="auto">
          <a:xfrm>
            <a:off x="2995613" y="2524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0181" name="Object 4"/>
          <p:cNvGraphicFramePr>
            <a:graphicFrameLocks noChangeAspect="1"/>
          </p:cNvGraphicFramePr>
          <p:nvPr/>
        </p:nvGraphicFramePr>
        <p:xfrm>
          <a:off x="3962400" y="1905000"/>
          <a:ext cx="4267200" cy="2449513"/>
        </p:xfrm>
        <a:graphic>
          <a:graphicData uri="http://schemas.openxmlformats.org/presentationml/2006/ole">
            <mc:AlternateContent xmlns:mc="http://schemas.openxmlformats.org/markup-compatibility/2006">
              <mc:Choice xmlns:v="urn:schemas-microsoft-com:vml" Requires="v">
                <p:oleObj spid="_x0000_s50207" r:id="rId3" imgW="2781300" imgH="2108200" progId="Equation.3">
                  <p:embed/>
                </p:oleObj>
              </mc:Choice>
              <mc:Fallback>
                <p:oleObj r:id="rId3" imgW="2781300" imgH="210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905000"/>
                        <a:ext cx="42672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743200"/>
            <a:ext cx="22479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609600"/>
            <a:ext cx="22479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0"/>
            <a:ext cx="21050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5" name="Group 10"/>
          <p:cNvGrpSpPr>
            <a:grpSpLocks/>
          </p:cNvGrpSpPr>
          <p:nvPr/>
        </p:nvGrpSpPr>
        <p:grpSpPr bwMode="auto">
          <a:xfrm>
            <a:off x="1676400" y="2360613"/>
            <a:ext cx="4845050" cy="4497387"/>
            <a:chOff x="43" y="0"/>
            <a:chExt cx="3052" cy="2833"/>
          </a:xfrm>
        </p:grpSpPr>
        <p:sp>
          <p:nvSpPr>
            <p:cNvPr id="51210" name="Rectangle 6"/>
            <p:cNvSpPr>
              <a:spLocks noChangeArrowheads="1"/>
            </p:cNvSpPr>
            <p:nvPr/>
          </p:nvSpPr>
          <p:spPr bwMode="auto">
            <a:xfrm>
              <a:off x="43" y="0"/>
              <a:ext cx="1526"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200">
                  <a:ea typeface="細明體" panose="02020509000000000000" pitchFamily="49" charset="-120"/>
                </a:rPr>
                <a:t>(a)</a:t>
              </a:r>
            </a:p>
            <a:p>
              <a:pPr algn="ctr">
                <a:spcBef>
                  <a:spcPct val="0"/>
                </a:spcBef>
                <a:buFontTx/>
                <a:buNone/>
              </a:pPr>
              <a:endParaRPr lang="en-US" altLang="zh-TW" sz="2400"/>
            </a:p>
          </p:txBody>
        </p:sp>
        <p:sp>
          <p:nvSpPr>
            <p:cNvPr id="51211" name="Rectangle 7"/>
            <p:cNvSpPr>
              <a:spLocks noChangeArrowheads="1"/>
            </p:cNvSpPr>
            <p:nvPr/>
          </p:nvSpPr>
          <p:spPr bwMode="auto">
            <a:xfrm>
              <a:off x="1569" y="0"/>
              <a:ext cx="1526"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200">
                  <a:ea typeface="細明體" panose="02020509000000000000" pitchFamily="49" charset="-120"/>
                </a:rPr>
                <a:t>(b)</a:t>
              </a:r>
            </a:p>
            <a:p>
              <a:pPr algn="ctr">
                <a:spcBef>
                  <a:spcPct val="0"/>
                </a:spcBef>
                <a:buFontTx/>
                <a:buNone/>
              </a:pPr>
              <a:endParaRPr lang="en-US" altLang="zh-TW" sz="2400"/>
            </a:p>
          </p:txBody>
        </p:sp>
        <p:sp>
          <p:nvSpPr>
            <p:cNvPr id="51212" name="Rectangle 8"/>
            <p:cNvSpPr>
              <a:spLocks noChangeArrowheads="1"/>
            </p:cNvSpPr>
            <p:nvPr/>
          </p:nvSpPr>
          <p:spPr bwMode="auto">
            <a:xfrm>
              <a:off x="43" y="1452"/>
              <a:ext cx="1526"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200">
                  <a:ea typeface="細明體" panose="02020509000000000000" pitchFamily="49" charset="-120"/>
                </a:rPr>
                <a:t>(c)</a:t>
              </a:r>
            </a:p>
            <a:p>
              <a:pPr algn="ctr">
                <a:spcBef>
                  <a:spcPct val="0"/>
                </a:spcBef>
                <a:buFontTx/>
                <a:buNone/>
              </a:pPr>
              <a:endParaRPr lang="en-US" altLang="zh-TW" sz="2400"/>
            </a:p>
          </p:txBody>
        </p:sp>
        <p:sp>
          <p:nvSpPr>
            <p:cNvPr id="51213" name="Rectangle 9"/>
            <p:cNvSpPr>
              <a:spLocks noChangeArrowheads="1"/>
            </p:cNvSpPr>
            <p:nvPr/>
          </p:nvSpPr>
          <p:spPr bwMode="auto">
            <a:xfrm>
              <a:off x="1569" y="1452"/>
              <a:ext cx="1526"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200">
                  <a:ea typeface="細明體" panose="02020509000000000000" pitchFamily="49" charset="-120"/>
                </a:rPr>
                <a:t>(d)</a:t>
              </a:r>
            </a:p>
            <a:p>
              <a:pPr algn="ctr">
                <a:spcBef>
                  <a:spcPct val="0"/>
                </a:spcBef>
                <a:buFontTx/>
                <a:buNone/>
              </a:pPr>
              <a:endParaRPr lang="en-US" altLang="zh-TW" sz="2400"/>
            </a:p>
          </p:txBody>
        </p:sp>
      </p:grpSp>
      <p:pic>
        <p:nvPicPr>
          <p:cNvPr id="5120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33400"/>
            <a:ext cx="2190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11"/>
          <p:cNvSpPr txBox="1">
            <a:spLocks noChangeArrowheads="1"/>
          </p:cNvSpPr>
          <p:nvPr/>
        </p:nvSpPr>
        <p:spPr bwMode="auto">
          <a:xfrm>
            <a:off x="1676400" y="5638800"/>
            <a:ext cx="7277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ea typeface="細明體" panose="02020509000000000000" pitchFamily="49" charset="-120"/>
              </a:rPr>
              <a:t>圖</a:t>
            </a:r>
            <a:r>
              <a:rPr lang="en-US" altLang="zh-TW" sz="1800">
                <a:ea typeface="細明體" panose="02020509000000000000" pitchFamily="49" charset="-120"/>
              </a:rPr>
              <a:t>3.16</a:t>
            </a:r>
            <a:r>
              <a:rPr lang="zh-TW" altLang="en-US" sz="1800">
                <a:ea typeface="細明體" panose="02020509000000000000" pitchFamily="49" charset="-120"/>
              </a:rPr>
              <a:t>：</a:t>
            </a:r>
            <a:r>
              <a:rPr lang="en-US" altLang="zh-TW" sz="1800">
                <a:ea typeface="細明體" panose="02020509000000000000" pitchFamily="49" charset="-120"/>
              </a:rPr>
              <a:t>(a) </a:t>
            </a:r>
            <a:r>
              <a:rPr lang="zh-TW" altLang="en-US" sz="1800">
                <a:ea typeface="細明體" panose="02020509000000000000" pitchFamily="49" charset="-120"/>
              </a:rPr>
              <a:t>非線性函數；</a:t>
            </a:r>
            <a:r>
              <a:rPr lang="en-US" altLang="zh-TW" sz="1800">
                <a:ea typeface="細明體" panose="02020509000000000000" pitchFamily="49" charset="-120"/>
              </a:rPr>
              <a:t>(b) </a:t>
            </a:r>
            <a:r>
              <a:rPr lang="zh-TW" altLang="en-US" sz="1800">
                <a:ea typeface="細明體" panose="02020509000000000000" pitchFamily="49" charset="-120"/>
              </a:rPr>
              <a:t>訓練集資料；</a:t>
            </a:r>
          </a:p>
          <a:p>
            <a:pPr eaLnBrk="1" hangingPunct="1">
              <a:spcBef>
                <a:spcPct val="0"/>
              </a:spcBef>
              <a:buFontTx/>
              <a:buNone/>
            </a:pPr>
            <a:r>
              <a:rPr lang="en-US" altLang="zh-TW" sz="1800">
                <a:ea typeface="細明體" panose="02020509000000000000" pitchFamily="49" charset="-120"/>
              </a:rPr>
              <a:t>(c) </a:t>
            </a:r>
            <a:r>
              <a:rPr lang="zh-TW" altLang="en-US" sz="1800">
                <a:latin typeface="細明體" panose="02020509000000000000" pitchFamily="49" charset="-120"/>
                <a:ea typeface="細明體" panose="02020509000000000000" pitchFamily="49" charset="-120"/>
              </a:rPr>
              <a:t>只調整    和</a:t>
            </a:r>
            <a:r>
              <a:rPr lang="en-US" altLang="zh-TW" sz="1800">
                <a:latin typeface="細明體" panose="02020509000000000000" pitchFamily="49" charset="-120"/>
                <a:ea typeface="細明體" panose="02020509000000000000" pitchFamily="49" charset="-120"/>
              </a:rPr>
              <a:t>θ</a:t>
            </a:r>
            <a:r>
              <a:rPr lang="zh-TW" altLang="en-US" sz="1800">
                <a:latin typeface="細明體" panose="02020509000000000000" pitchFamily="49" charset="-120"/>
                <a:ea typeface="細明體" panose="02020509000000000000" pitchFamily="49" charset="-120"/>
              </a:rPr>
              <a:t>的訓練結果；</a:t>
            </a:r>
            <a:r>
              <a:rPr lang="en-US" altLang="zh-TW" sz="1800">
                <a:ea typeface="細明體" panose="02020509000000000000" pitchFamily="49" charset="-120"/>
              </a:rPr>
              <a:t>(d) </a:t>
            </a:r>
            <a:r>
              <a:rPr lang="zh-TW" altLang="en-US" sz="1800">
                <a:latin typeface="細明體" panose="02020509000000000000" pitchFamily="49" charset="-120"/>
                <a:ea typeface="細明體" panose="02020509000000000000" pitchFamily="49" charset="-120"/>
              </a:rPr>
              <a:t>所有參數都一起調整的訓練結果。</a:t>
            </a:r>
            <a:r>
              <a:rPr lang="zh-TW" altLang="en-US" sz="1800"/>
              <a:t> </a:t>
            </a:r>
          </a:p>
        </p:txBody>
      </p:sp>
      <p:sp>
        <p:nvSpPr>
          <p:cNvPr id="51208" name="Rectangle 13"/>
          <p:cNvSpPr>
            <a:spLocks noChangeArrowheads="1"/>
          </p:cNvSpPr>
          <p:nvPr/>
        </p:nvSpPr>
        <p:spPr bwMode="auto">
          <a:xfrm>
            <a:off x="44719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1209" name="Object 12"/>
          <p:cNvGraphicFramePr>
            <a:graphicFrameLocks noChangeAspect="1"/>
          </p:cNvGraphicFramePr>
          <p:nvPr/>
        </p:nvGraphicFramePr>
        <p:xfrm>
          <a:off x="2819400" y="5867400"/>
          <a:ext cx="392113" cy="466725"/>
        </p:xfrm>
        <a:graphic>
          <a:graphicData uri="http://schemas.openxmlformats.org/presentationml/2006/ole">
            <mc:AlternateContent xmlns:mc="http://schemas.openxmlformats.org/markup-compatibility/2006">
              <mc:Choice xmlns:v="urn:schemas-microsoft-com:vml" Requires="v">
                <p:oleObj spid="_x0000_s51239" r:id="rId7" imgW="203112" imgH="241195" progId="Equation.3">
                  <p:embed/>
                </p:oleObj>
              </mc:Choice>
              <mc:Fallback>
                <p:oleObj r:id="rId7" imgW="203112" imgH="24119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867400"/>
                        <a:ext cx="3921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mtClean="0"/>
              <a:t>3.7 </a:t>
            </a:r>
            <a:r>
              <a:rPr lang="zh-TW" altLang="en-US" b="1" smtClean="0"/>
              <a:t>放射狀基底函數網路</a:t>
            </a:r>
            <a:r>
              <a:rPr lang="zh-TW" altLang="en-US" smtClean="0"/>
              <a:t> </a:t>
            </a:r>
            <a:r>
              <a:rPr lang="en-US" altLang="zh-TW" smtClean="0"/>
              <a:t>(8)</a:t>
            </a:r>
          </a:p>
        </p:txBody>
      </p:sp>
      <p:sp>
        <p:nvSpPr>
          <p:cNvPr id="52227" name="Rectangle 3"/>
          <p:cNvSpPr>
            <a:spLocks noGrp="1" noChangeArrowheads="1"/>
          </p:cNvSpPr>
          <p:nvPr>
            <p:ph type="body" idx="1"/>
          </p:nvPr>
        </p:nvSpPr>
        <p:spPr/>
        <p:txBody>
          <a:bodyPr/>
          <a:lstStyle/>
          <a:p>
            <a:pPr eaLnBrk="1" hangingPunct="1"/>
            <a:r>
              <a:rPr lang="zh-TW" altLang="en-US" smtClean="0">
                <a:latin typeface="細明體" panose="02020509000000000000" pitchFamily="49" charset="-120"/>
                <a:ea typeface="細明體" panose="02020509000000000000" pitchFamily="49" charset="-120"/>
              </a:rPr>
              <a:t>最後，我們用表</a:t>
            </a:r>
            <a:r>
              <a:rPr lang="en-US" altLang="zh-TW" smtClean="0">
                <a:ea typeface="細明體" panose="02020509000000000000" pitchFamily="49" charset="-120"/>
              </a:rPr>
              <a:t>3.1</a:t>
            </a:r>
            <a:r>
              <a:rPr lang="zh-TW" altLang="en-US" smtClean="0">
                <a:latin typeface="細明體" panose="02020509000000000000" pitchFamily="49" charset="-120"/>
                <a:ea typeface="細明體" panose="02020509000000000000" pitchFamily="49" charset="-120"/>
              </a:rPr>
              <a:t>將多層感知機和放射性基底函數網路之間的差異列出比較：</a:t>
            </a:r>
            <a:r>
              <a:rPr lang="zh-TW" altLang="en-US" smtClean="0"/>
              <a:t> </a:t>
            </a:r>
          </a:p>
          <a:p>
            <a:pPr eaLnBrk="1" hangingPunct="1"/>
            <a:endParaRPr lang="en-US" altLang="zh-TW" smtClean="0"/>
          </a:p>
        </p:txBody>
      </p:sp>
      <p:graphicFrame>
        <p:nvGraphicFramePr>
          <p:cNvPr id="77885" name="Group 61"/>
          <p:cNvGraphicFramePr>
            <a:graphicFrameLocks noGrp="1"/>
          </p:cNvGraphicFramePr>
          <p:nvPr/>
        </p:nvGraphicFramePr>
        <p:xfrm>
          <a:off x="2514600" y="3200400"/>
          <a:ext cx="4267200" cy="3406775"/>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8002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1" i="0" u="none" strike="noStrike" cap="none" normalizeH="0" baseline="0" smtClean="0">
                          <a:ln>
                            <a:noFill/>
                          </a:ln>
                          <a:solidFill>
                            <a:schemeClr val="tx1"/>
                          </a:solidFill>
                          <a:effectLst/>
                          <a:latin typeface="Times New Roman" pitchFamily="18" charset="0"/>
                          <a:ea typeface="細明體" pitchFamily="49" charset="-120"/>
                        </a:rPr>
                        <a:t>多層感知機</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1" i="0" u="none" strike="noStrike" cap="none" normalizeH="0" baseline="0" smtClean="0">
                          <a:ln>
                            <a:noFill/>
                          </a:ln>
                          <a:solidFill>
                            <a:schemeClr val="tx1"/>
                          </a:solidFill>
                          <a:effectLst/>
                          <a:latin typeface="Times New Roman" pitchFamily="18" charset="0"/>
                          <a:ea typeface="細明體" pitchFamily="49" charset="-120"/>
                        </a:rPr>
                        <a:t>放射性基底函數網路</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2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多層架構</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兩層架構</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2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全域性</a:t>
                      </a:r>
                      <a:r>
                        <a:rPr kumimoji="1" lang="en-US" altLang="zh-TW" sz="2000" b="0" i="0" u="none" strike="noStrike" cap="none" normalizeH="0" baseline="0" smtClean="0">
                          <a:ln>
                            <a:noFill/>
                          </a:ln>
                          <a:solidFill>
                            <a:schemeClr val="tx1"/>
                          </a:solidFill>
                          <a:effectLst/>
                          <a:latin typeface="Times New Roman" pitchFamily="18" charset="0"/>
                          <a:ea typeface="細明體" pitchFamily="49" charset="-120"/>
                        </a:rPr>
                        <a:t>sigmoid </a:t>
                      </a: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函數</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局部性高斯形基底函數</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60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網路參數隨機初始化</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細明體" pitchFamily="49" charset="-120"/>
                        </a:rPr>
                        <a:t>網路參數用非監督式的演算法初始化</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b="1" smtClean="0"/>
              <a:t>3.9	 </a:t>
            </a:r>
            <a:r>
              <a:rPr lang="zh-TW" altLang="en-US" b="1" smtClean="0"/>
              <a:t>時間延遲類神經網路 </a:t>
            </a:r>
            <a:r>
              <a:rPr lang="en-US" altLang="zh-TW" b="1" smtClean="0"/>
              <a:t>(1)</a:t>
            </a:r>
          </a:p>
        </p:txBody>
      </p:sp>
      <p:sp>
        <p:nvSpPr>
          <p:cNvPr id="53251" name="Rectangle 3"/>
          <p:cNvSpPr>
            <a:spLocks noGrp="1" noChangeArrowheads="1"/>
          </p:cNvSpPr>
          <p:nvPr>
            <p:ph type="body" idx="1"/>
          </p:nvPr>
        </p:nvSpPr>
        <p:spPr/>
        <p:txBody>
          <a:bodyPr/>
          <a:lstStyle/>
          <a:p>
            <a:pPr algn="just" eaLnBrk="1" hangingPunct="1">
              <a:lnSpc>
                <a:spcPct val="80000"/>
              </a:lnSpc>
            </a:pPr>
            <a:r>
              <a:rPr lang="zh-TW" altLang="en-US" sz="2800" smtClean="0"/>
              <a:t>「時空性」的圖樣</a:t>
            </a:r>
            <a:r>
              <a:rPr lang="en-US" altLang="zh-TW" sz="2800" smtClean="0"/>
              <a:t>(spatio-temporal patterns) </a:t>
            </a:r>
            <a:r>
              <a:rPr lang="zh-TW" altLang="en-US" sz="2800" smtClean="0"/>
              <a:t>可細分為以下三種型態</a:t>
            </a:r>
            <a:r>
              <a:rPr lang="en-US" altLang="zh-TW" sz="2800" smtClean="0"/>
              <a:t>:</a:t>
            </a:r>
          </a:p>
          <a:p>
            <a:pPr algn="just" eaLnBrk="1" hangingPunct="1">
              <a:lnSpc>
                <a:spcPct val="80000"/>
              </a:lnSpc>
              <a:buFontTx/>
              <a:buNone/>
            </a:pPr>
            <a:r>
              <a:rPr lang="en-US" altLang="zh-TW" sz="2800" smtClean="0"/>
              <a:t>    </a:t>
            </a:r>
            <a:r>
              <a:rPr lang="en-US" altLang="zh-TW" sz="2800" b="1" smtClean="0"/>
              <a:t>(1) </a:t>
            </a:r>
            <a:r>
              <a:rPr lang="zh-TW" altLang="en-US" sz="2800" b="1" smtClean="0"/>
              <a:t>時空性圖樣的辨認</a:t>
            </a:r>
            <a:r>
              <a:rPr lang="en-US" altLang="zh-TW" sz="2800" b="1" smtClean="0"/>
              <a:t>(spatio-temporal pattern recognition)</a:t>
            </a:r>
            <a:r>
              <a:rPr lang="zh-TW" altLang="en-US" sz="2800" b="1" smtClean="0"/>
              <a:t>：</a:t>
            </a:r>
            <a:r>
              <a:rPr lang="zh-TW" altLang="en-US" sz="2800" smtClean="0"/>
              <a:t>我們希望網路在看到一個序列的圖樣信號後，某個特殊的輸出信號會被產生。</a:t>
            </a:r>
          </a:p>
          <a:p>
            <a:pPr algn="just" eaLnBrk="1" hangingPunct="1">
              <a:lnSpc>
                <a:spcPct val="80000"/>
              </a:lnSpc>
              <a:buFontTx/>
              <a:buNone/>
            </a:pPr>
            <a:r>
              <a:rPr lang="zh-TW" altLang="en-US" sz="2800" smtClean="0"/>
              <a:t>    </a:t>
            </a:r>
            <a:r>
              <a:rPr lang="en-US" altLang="zh-TW" sz="2800" b="1" smtClean="0"/>
              <a:t>(2) </a:t>
            </a:r>
            <a:r>
              <a:rPr lang="zh-TW" altLang="en-US" sz="2800" b="1" smtClean="0"/>
              <a:t>序列的再產生</a:t>
            </a:r>
            <a:r>
              <a:rPr lang="en-US" altLang="zh-TW" sz="2800" b="1" smtClean="0"/>
              <a:t>(sequence reproduction )</a:t>
            </a:r>
            <a:r>
              <a:rPr lang="zh-TW" altLang="en-US" sz="2800" b="1" smtClean="0"/>
              <a:t>：</a:t>
            </a:r>
            <a:r>
              <a:rPr lang="zh-TW" altLang="en-US" sz="2800" smtClean="0"/>
              <a:t>時間序列</a:t>
            </a:r>
            <a:r>
              <a:rPr lang="en-US" altLang="zh-TW" sz="2800" smtClean="0"/>
              <a:t>(time series)</a:t>
            </a:r>
            <a:r>
              <a:rPr lang="zh-TW" altLang="en-US" sz="2800" smtClean="0"/>
              <a:t>的預測工作上。</a:t>
            </a:r>
          </a:p>
          <a:p>
            <a:pPr algn="just" eaLnBrk="1" hangingPunct="1">
              <a:lnSpc>
                <a:spcPct val="80000"/>
              </a:lnSpc>
              <a:buFontTx/>
              <a:buNone/>
            </a:pPr>
            <a:r>
              <a:rPr lang="zh-TW" altLang="en-US" sz="2800" smtClean="0"/>
              <a:t>    </a:t>
            </a:r>
            <a:r>
              <a:rPr lang="en-US" altLang="zh-TW" sz="2800" b="1" smtClean="0"/>
              <a:t>(3) </a:t>
            </a:r>
            <a:r>
              <a:rPr lang="zh-TW" altLang="en-US" sz="2800" b="1" smtClean="0"/>
              <a:t>時間上的聯想</a:t>
            </a:r>
            <a:r>
              <a:rPr lang="en-US" altLang="zh-TW" sz="2800" b="1" smtClean="0"/>
              <a:t>(temporal association):</a:t>
            </a:r>
            <a:r>
              <a:rPr lang="en-US" altLang="zh-TW" sz="2800" smtClean="0"/>
              <a:t> </a:t>
            </a:r>
            <a:r>
              <a:rPr lang="zh-TW" altLang="en-US" sz="2800" smtClean="0"/>
              <a:t>網路在看到某種特定的輸入序列圖樣後，另一個相關的特定序列圖樣會被產生。</a:t>
            </a:r>
          </a:p>
          <a:p>
            <a:pPr algn="just" eaLnBrk="1" hangingPunct="1">
              <a:lnSpc>
                <a:spcPct val="80000"/>
              </a:lnSpc>
            </a:pPr>
            <a:r>
              <a:rPr lang="zh-TW" altLang="en-US" sz="2800" smtClean="0"/>
              <a:t>要能夠處理這類時空性圖樣，必須賦予類神經元能夠有</a:t>
            </a:r>
            <a:r>
              <a:rPr lang="zh-TW" altLang="en-US" sz="2800" b="1" smtClean="0"/>
              <a:t>記憶性</a:t>
            </a:r>
            <a:r>
              <a:rPr lang="zh-TW" altLang="en-US" sz="280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b="1" smtClean="0"/>
              <a:t>3.9	 </a:t>
            </a:r>
            <a:r>
              <a:rPr lang="zh-TW" altLang="en-US" b="1" smtClean="0"/>
              <a:t>時間延遲類神經網路 </a:t>
            </a:r>
            <a:r>
              <a:rPr lang="en-US" altLang="zh-TW" b="1" smtClean="0"/>
              <a:t>(2)</a:t>
            </a:r>
          </a:p>
        </p:txBody>
      </p:sp>
      <p:sp>
        <p:nvSpPr>
          <p:cNvPr id="54275" name="Rectangle 3"/>
          <p:cNvSpPr>
            <a:spLocks noGrp="1" noChangeArrowheads="1"/>
          </p:cNvSpPr>
          <p:nvPr>
            <p:ph type="body" idx="1"/>
          </p:nvPr>
        </p:nvSpPr>
        <p:spPr/>
        <p:txBody>
          <a:bodyPr/>
          <a:lstStyle/>
          <a:p>
            <a:pPr eaLnBrk="1" hangingPunct="1">
              <a:lnSpc>
                <a:spcPct val="90000"/>
              </a:lnSpc>
            </a:pPr>
            <a:r>
              <a:rPr lang="zh-TW" altLang="en-US" sz="2400" smtClean="0"/>
              <a:t>感知機架構： </a:t>
            </a:r>
          </a:p>
          <a:p>
            <a:pPr eaLnBrk="1" hangingPunct="1">
              <a:lnSpc>
                <a:spcPct val="90000"/>
              </a:lnSpc>
            </a:pPr>
            <a:endParaRPr lang="zh-TW" altLang="en-US" sz="2400" smtClean="0"/>
          </a:p>
          <a:p>
            <a:pPr eaLnBrk="1" hangingPunct="1">
              <a:lnSpc>
                <a:spcPct val="90000"/>
              </a:lnSpc>
            </a:pPr>
            <a:endParaRPr lang="zh-TW" altLang="en-US" sz="2400" smtClean="0"/>
          </a:p>
          <a:p>
            <a:pPr eaLnBrk="1" hangingPunct="1">
              <a:lnSpc>
                <a:spcPct val="90000"/>
              </a:lnSpc>
            </a:pPr>
            <a:endParaRPr lang="zh-TW" altLang="en-US" sz="2400" smtClean="0"/>
          </a:p>
          <a:p>
            <a:pPr eaLnBrk="1" hangingPunct="1">
              <a:lnSpc>
                <a:spcPct val="90000"/>
              </a:lnSpc>
            </a:pPr>
            <a:r>
              <a:rPr lang="zh-TW" altLang="en-US" sz="2400" smtClean="0"/>
              <a:t>軸突丘上的細胞膜電位是將發生在後級突觸上的所有刺激，透過「時空性相加</a:t>
            </a:r>
            <a:r>
              <a:rPr lang="en-US" altLang="zh-TW" sz="2400" smtClean="0"/>
              <a:t>(spatio-temporal summation)</a:t>
            </a:r>
            <a:r>
              <a:rPr lang="zh-TW" altLang="en-US" sz="2400" smtClean="0"/>
              <a:t>」的處理後，再沿著樹突傳遞至軸突丘而得到的</a:t>
            </a:r>
          </a:p>
          <a:p>
            <a:pPr eaLnBrk="1" hangingPunct="1">
              <a:lnSpc>
                <a:spcPct val="90000"/>
              </a:lnSpc>
            </a:pPr>
            <a:r>
              <a:rPr lang="zh-TW" altLang="en-US" sz="2400" smtClean="0"/>
              <a:t>我們可以用濾波器來模擬生物性的突觸：</a:t>
            </a:r>
          </a:p>
        </p:txBody>
      </p:sp>
      <p:sp>
        <p:nvSpPr>
          <p:cNvPr id="542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4277" name="Object 4"/>
          <p:cNvGraphicFramePr>
            <a:graphicFrameLocks noChangeAspect="1"/>
          </p:cNvGraphicFramePr>
          <p:nvPr/>
        </p:nvGraphicFramePr>
        <p:xfrm>
          <a:off x="2771775" y="2565400"/>
          <a:ext cx="3221038" cy="781050"/>
        </p:xfrm>
        <a:graphic>
          <a:graphicData uri="http://schemas.openxmlformats.org/presentationml/2006/ole">
            <mc:AlternateContent xmlns:mc="http://schemas.openxmlformats.org/markup-compatibility/2006">
              <mc:Choice xmlns:v="urn:schemas-microsoft-com:vml" Requires="v">
                <p:oleObj spid="_x0000_s54330" name="方程式" r:id="rId3" imgW="1777229" imgH="444307" progId="Equation.3">
                  <p:embed/>
                </p:oleObj>
              </mc:Choice>
              <mc:Fallback>
                <p:oleObj name="方程式" r:id="rId3" imgW="1777229"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565400"/>
                        <a:ext cx="32210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Rectangle 7"/>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4279" name="Object 6"/>
          <p:cNvGraphicFramePr>
            <a:graphicFrameLocks noChangeAspect="1"/>
          </p:cNvGraphicFramePr>
          <p:nvPr/>
        </p:nvGraphicFramePr>
        <p:xfrm>
          <a:off x="1763713" y="5133975"/>
          <a:ext cx="5145087" cy="1724025"/>
        </p:xfrm>
        <a:graphic>
          <a:graphicData uri="http://schemas.openxmlformats.org/presentationml/2006/ole">
            <mc:AlternateContent xmlns:mc="http://schemas.openxmlformats.org/markup-compatibility/2006">
              <mc:Choice xmlns:v="urn:schemas-microsoft-com:vml" Requires="v">
                <p:oleObj spid="_x0000_s54331" name="方程式" r:id="rId5" imgW="2527300" imgH="965200" progId="Equation.3">
                  <p:embed/>
                </p:oleObj>
              </mc:Choice>
              <mc:Fallback>
                <p:oleObj name="方程式" r:id="rId5" imgW="2527300" imgH="965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133975"/>
                        <a:ext cx="5145087"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mtClean="0"/>
              <a:t>3.1 </a:t>
            </a:r>
            <a:r>
              <a:rPr lang="zh-TW" altLang="en-US" smtClean="0"/>
              <a:t>簡介 </a:t>
            </a:r>
            <a:r>
              <a:rPr lang="en-US" altLang="zh-TW" smtClean="0"/>
              <a:t>(5)</a:t>
            </a:r>
          </a:p>
        </p:txBody>
      </p:sp>
      <p:sp>
        <p:nvSpPr>
          <p:cNvPr id="7171" name="Rectangle 3"/>
          <p:cNvSpPr>
            <a:spLocks noGrp="1" noChangeArrowheads="1"/>
          </p:cNvSpPr>
          <p:nvPr>
            <p:ph type="body" idx="1"/>
          </p:nvPr>
        </p:nvSpPr>
        <p:spPr/>
        <p:txBody>
          <a:bodyPr/>
          <a:lstStyle/>
          <a:p>
            <a:pPr algn="just" eaLnBrk="1" hangingPunct="1">
              <a:lnSpc>
                <a:spcPct val="90000"/>
              </a:lnSpc>
            </a:pPr>
            <a:r>
              <a:rPr lang="zh-TW" altLang="en-US" sz="2800" smtClean="0">
                <a:ea typeface="細明體" panose="02020509000000000000" pitchFamily="49" charset="-120"/>
              </a:rPr>
              <a:t>「倒傳遞演算法」的網路訓練方式包含兩個階段：</a:t>
            </a:r>
            <a:r>
              <a:rPr lang="zh-TW" altLang="en-US" sz="2800" b="1" smtClean="0">
                <a:ea typeface="細明體" panose="02020509000000000000" pitchFamily="49" charset="-120"/>
              </a:rPr>
              <a:t>前饋階段</a:t>
            </a:r>
            <a:r>
              <a:rPr lang="zh-TW" altLang="en-US" sz="2800" smtClean="0">
                <a:ea typeface="細明體" panose="02020509000000000000" pitchFamily="49" charset="-120"/>
              </a:rPr>
              <a:t>以及</a:t>
            </a:r>
            <a:r>
              <a:rPr lang="zh-TW" altLang="en-US" sz="2800" b="1" smtClean="0">
                <a:ea typeface="細明體" panose="02020509000000000000" pitchFamily="49" charset="-120"/>
              </a:rPr>
              <a:t>倒傳遞階段</a:t>
            </a:r>
            <a:r>
              <a:rPr lang="zh-TW" altLang="en-US" sz="2800" smtClean="0">
                <a:ea typeface="細明體" panose="02020509000000000000" pitchFamily="49" charset="-120"/>
              </a:rPr>
              <a:t>。</a:t>
            </a:r>
          </a:p>
          <a:p>
            <a:pPr algn="just" eaLnBrk="1" hangingPunct="1">
              <a:lnSpc>
                <a:spcPct val="90000"/>
              </a:lnSpc>
            </a:pPr>
            <a:r>
              <a:rPr lang="zh-TW" altLang="en-US" sz="2800" b="1" smtClean="0">
                <a:ea typeface="細明體" panose="02020509000000000000" pitchFamily="49" charset="-120"/>
              </a:rPr>
              <a:t>前饋階段</a:t>
            </a:r>
            <a:r>
              <a:rPr lang="en-US" altLang="zh-TW" sz="2800" b="1" smtClean="0">
                <a:ea typeface="細明體" panose="02020509000000000000" pitchFamily="49" charset="-120"/>
              </a:rPr>
              <a:t>: </a:t>
            </a:r>
            <a:r>
              <a:rPr lang="zh-TW" altLang="en-US" sz="2800" smtClean="0">
                <a:ea typeface="細明體" panose="02020509000000000000" pitchFamily="49" charset="-120"/>
              </a:rPr>
              <a:t>輸入向量由輸入層引入，以前饋方式經由隱藏層傳導至輸出層，並計算出網路輸出值，此時，網路的鍵結值都是固定的；</a:t>
            </a:r>
          </a:p>
          <a:p>
            <a:pPr algn="just" eaLnBrk="1" hangingPunct="1">
              <a:lnSpc>
                <a:spcPct val="90000"/>
              </a:lnSpc>
            </a:pPr>
            <a:r>
              <a:rPr lang="zh-TW" altLang="en-US" sz="2800" b="1" smtClean="0">
                <a:ea typeface="細明體" panose="02020509000000000000" pitchFamily="49" charset="-120"/>
              </a:rPr>
              <a:t>倒傳遞階段</a:t>
            </a:r>
            <a:r>
              <a:rPr lang="en-US" altLang="zh-TW" sz="2800" b="1" smtClean="0">
                <a:ea typeface="細明體" panose="02020509000000000000" pitchFamily="49" charset="-120"/>
              </a:rPr>
              <a:t>:</a:t>
            </a:r>
            <a:r>
              <a:rPr lang="en-US" altLang="zh-TW" sz="2800" smtClean="0">
                <a:ea typeface="細明體" panose="02020509000000000000" pitchFamily="49" charset="-120"/>
              </a:rPr>
              <a:t> </a:t>
            </a:r>
            <a:r>
              <a:rPr lang="zh-TW" altLang="en-US" sz="2800" smtClean="0">
                <a:ea typeface="細明體" panose="02020509000000000000" pitchFamily="49" charset="-120"/>
              </a:rPr>
              <a:t>網路的鍵結值則根據錯誤更正法則來進行修正，藉由鍵結值的修正，以使網路的輸出值趨向於期望輸出值。更明確地說，我們以期望輸出值減去網路輸出值以得到誤差信號，然後將此誤差信號倒傳遞回網路中。</a:t>
            </a:r>
            <a:r>
              <a:rPr lang="zh-TW" altLang="en-US" sz="2800"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TW" b="1" smtClean="0"/>
              <a:t>3.9	 </a:t>
            </a:r>
            <a:r>
              <a:rPr lang="zh-TW" altLang="en-US" b="1" smtClean="0"/>
              <a:t>時間延遲類神經網路 </a:t>
            </a:r>
            <a:r>
              <a:rPr lang="en-US" altLang="zh-TW" b="1" smtClean="0"/>
              <a:t>(3)</a:t>
            </a:r>
          </a:p>
        </p:txBody>
      </p:sp>
      <p:sp>
        <p:nvSpPr>
          <p:cNvPr id="55299" name="Rectangle 3"/>
          <p:cNvSpPr>
            <a:spLocks noGrp="1" noChangeArrowheads="1"/>
          </p:cNvSpPr>
          <p:nvPr>
            <p:ph type="body" idx="1"/>
          </p:nvPr>
        </p:nvSpPr>
        <p:spPr/>
        <p:txBody>
          <a:bodyPr/>
          <a:lstStyle/>
          <a:p>
            <a:pPr eaLnBrk="1" hangingPunct="1"/>
            <a:r>
              <a:rPr lang="zh-TW" altLang="en-US" smtClean="0"/>
              <a:t>其中 </a:t>
            </a:r>
            <a:r>
              <a:rPr lang="en-US" altLang="zh-TW" i="1" smtClean="0"/>
              <a:t>h</a:t>
            </a:r>
            <a:r>
              <a:rPr lang="en-US" altLang="zh-TW" sz="2000" i="1" baseline="-25000" smtClean="0"/>
              <a:t>ji</a:t>
            </a:r>
            <a:r>
              <a:rPr lang="en-US" altLang="zh-TW" smtClean="0"/>
              <a:t>(t) </a:t>
            </a:r>
            <a:r>
              <a:rPr lang="zh-TW" altLang="en-US" smtClean="0"/>
              <a:t>是個線性非時變的濾波器</a:t>
            </a:r>
            <a:r>
              <a:rPr lang="en-US" altLang="zh-TW" smtClean="0"/>
              <a:t>(linear time-invariant filter)</a:t>
            </a:r>
            <a:r>
              <a:rPr lang="zh-TW" altLang="en-US" smtClean="0"/>
              <a:t>，運算元  「*」代表迴旋積分</a:t>
            </a:r>
            <a:r>
              <a:rPr lang="en-US" altLang="zh-TW" smtClean="0"/>
              <a:t>(convolution) </a:t>
            </a:r>
            <a:r>
              <a:rPr lang="zh-TW" altLang="en-US" smtClean="0"/>
              <a:t>。</a:t>
            </a:r>
          </a:p>
          <a:p>
            <a:pPr eaLnBrk="1" hangingPunct="1"/>
            <a:r>
              <a:rPr lang="zh-TW" altLang="en-US" smtClean="0"/>
              <a:t>通常我們會讓是個「具因果性</a:t>
            </a:r>
            <a:r>
              <a:rPr lang="en-US" altLang="zh-TW" smtClean="0"/>
              <a:t>(causal)</a:t>
            </a:r>
            <a:r>
              <a:rPr lang="zh-TW" altLang="en-US" smtClean="0"/>
              <a:t>」且 為 「有限記憶</a:t>
            </a:r>
            <a:r>
              <a:rPr lang="en-US" altLang="zh-TW" smtClean="0"/>
              <a:t>(finite memory)</a:t>
            </a:r>
            <a:r>
              <a:rPr lang="zh-TW" altLang="en-US" smtClean="0"/>
              <a:t>」的濾波器。所以式</a:t>
            </a:r>
            <a:r>
              <a:rPr lang="en-US" altLang="zh-TW" smtClean="0"/>
              <a:t>(3.39)</a:t>
            </a:r>
            <a:r>
              <a:rPr lang="zh-TW" altLang="en-US" smtClean="0"/>
              <a:t>便可以簡化為： </a:t>
            </a:r>
          </a:p>
        </p:txBody>
      </p:sp>
      <p:sp>
        <p:nvSpPr>
          <p:cNvPr id="553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5301" name="Object 4"/>
          <p:cNvGraphicFramePr>
            <a:graphicFrameLocks noChangeAspect="1"/>
          </p:cNvGraphicFramePr>
          <p:nvPr/>
        </p:nvGraphicFramePr>
        <p:xfrm>
          <a:off x="2124075" y="5373688"/>
          <a:ext cx="4968875" cy="1131887"/>
        </p:xfrm>
        <a:graphic>
          <a:graphicData uri="http://schemas.openxmlformats.org/presentationml/2006/ole">
            <mc:AlternateContent xmlns:mc="http://schemas.openxmlformats.org/markup-compatibility/2006">
              <mc:Choice xmlns:v="urn:schemas-microsoft-com:vml" Requires="v">
                <p:oleObj spid="_x0000_s55327" name="方程式" r:id="rId3" imgW="2374900" imgH="482600" progId="Equation.3">
                  <p:embed/>
                </p:oleObj>
              </mc:Choice>
              <mc:Fallback>
                <p:oleObj name="方程式" r:id="rId3" imgW="2374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373688"/>
                        <a:ext cx="49688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ChangeArrowheads="1"/>
          </p:cNvSpPr>
          <p:nvPr>
            <p:ph type="title"/>
          </p:nvPr>
        </p:nvSpPr>
        <p:spPr/>
        <p:txBody>
          <a:bodyPr/>
          <a:lstStyle/>
          <a:p>
            <a:pPr eaLnBrk="1" hangingPunct="1"/>
            <a:r>
              <a:rPr lang="en-US" altLang="zh-TW" b="1" smtClean="0"/>
              <a:t>3.9	 </a:t>
            </a:r>
            <a:r>
              <a:rPr lang="zh-TW" altLang="en-US" b="1" smtClean="0"/>
              <a:t>時間延遲類神經網路 </a:t>
            </a:r>
            <a:r>
              <a:rPr lang="en-US" altLang="zh-TW" b="1" smtClean="0"/>
              <a:t>(4)</a:t>
            </a:r>
          </a:p>
        </p:txBody>
      </p:sp>
      <p:graphicFrame>
        <p:nvGraphicFramePr>
          <p:cNvPr id="56323" name="Object 6"/>
          <p:cNvGraphicFramePr>
            <a:graphicFrameLocks noGrp="1" noChangeAspect="1"/>
          </p:cNvGraphicFramePr>
          <p:nvPr>
            <p:ph sz="half" idx="2"/>
          </p:nvPr>
        </p:nvGraphicFramePr>
        <p:xfrm>
          <a:off x="539750" y="2133600"/>
          <a:ext cx="3810000" cy="3286125"/>
        </p:xfrm>
        <a:graphic>
          <a:graphicData uri="http://schemas.openxmlformats.org/presentationml/2006/ole">
            <mc:AlternateContent xmlns:mc="http://schemas.openxmlformats.org/markup-compatibility/2006">
              <mc:Choice xmlns:v="urn:schemas-microsoft-com:vml" Requires="v">
                <p:oleObj spid="_x0000_s56354" name="Image" r:id="rId3" imgW="3809524" imgH="3285714" progId="Photoshop.Image.6">
                  <p:embed/>
                </p:oleObj>
              </mc:Choice>
              <mc:Fallback>
                <p:oleObj name="Image" r:id="rId3" imgW="3809524" imgH="3285714" progId="Photoshop.Image.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133600"/>
                        <a:ext cx="3810000"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Rectangle 5"/>
          <p:cNvSpPr>
            <a:spLocks noChangeArrowheads="1"/>
          </p:cNvSpPr>
          <p:nvPr/>
        </p:nvSpPr>
        <p:spPr bwMode="auto">
          <a:xfrm>
            <a:off x="0" y="1304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56325" name="Rectangle 7"/>
          <p:cNvSpPr>
            <a:spLocks noChangeArrowheads="1"/>
          </p:cNvSpPr>
          <p:nvPr/>
        </p:nvSpPr>
        <p:spPr bwMode="auto">
          <a:xfrm>
            <a:off x="0" y="1785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sp>
        <p:nvSpPr>
          <p:cNvPr id="56326" name="Rectangle 11"/>
          <p:cNvSpPr>
            <a:spLocks noChangeArrowheads="1"/>
          </p:cNvSpPr>
          <p:nvPr/>
        </p:nvSpPr>
        <p:spPr bwMode="auto">
          <a:xfrm>
            <a:off x="2051050" y="6096000"/>
            <a:ext cx="52784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t>圖</a:t>
            </a:r>
            <a:r>
              <a:rPr lang="en-US" altLang="zh-TW" sz="2000"/>
              <a:t>3.13</a:t>
            </a:r>
            <a:r>
              <a:rPr lang="zh-TW" altLang="en-US" sz="2000"/>
              <a:t>：</a:t>
            </a:r>
            <a:r>
              <a:rPr lang="en-US" altLang="zh-TW" sz="2000"/>
              <a:t>(a)</a:t>
            </a:r>
            <a:r>
              <a:rPr lang="zh-TW" altLang="en-US" sz="2000"/>
              <a:t>以濾波器來模擬突觸的類神經元；</a:t>
            </a:r>
          </a:p>
          <a:p>
            <a:pPr eaLnBrk="1" hangingPunct="1">
              <a:spcBef>
                <a:spcPct val="0"/>
              </a:spcBef>
              <a:buFontTx/>
              <a:buNone/>
            </a:pPr>
            <a:r>
              <a:rPr lang="zh-TW" altLang="en-US" sz="2000"/>
              <a:t>                </a:t>
            </a:r>
            <a:r>
              <a:rPr lang="en-US" altLang="zh-TW" sz="2000"/>
              <a:t>(b)</a:t>
            </a:r>
            <a:r>
              <a:rPr lang="zh-TW" altLang="en-US" sz="2000"/>
              <a:t>離散化之具記憶性的類神經元。 </a:t>
            </a:r>
          </a:p>
        </p:txBody>
      </p:sp>
      <p:sp>
        <p:nvSpPr>
          <p:cNvPr id="56327" name="Rectangle 14"/>
          <p:cNvSpPr>
            <a:spLocks noChangeArrowheads="1"/>
          </p:cNvSpPr>
          <p:nvPr/>
        </p:nvSpPr>
        <p:spPr bwMode="auto">
          <a:xfrm>
            <a:off x="2833688" y="2414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56328" name="Picture 13" descr="F3-15b-20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00" y="2133600"/>
            <a:ext cx="45593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TW" b="1" smtClean="0"/>
              <a:t>3.9	 </a:t>
            </a:r>
            <a:r>
              <a:rPr lang="zh-TW" altLang="en-US" b="1" smtClean="0"/>
              <a:t>時間延遲類神經網路 </a:t>
            </a:r>
            <a:r>
              <a:rPr lang="en-US" altLang="zh-TW" b="1" smtClean="0"/>
              <a:t>(5)</a:t>
            </a:r>
          </a:p>
        </p:txBody>
      </p:sp>
      <p:sp>
        <p:nvSpPr>
          <p:cNvPr id="57347" name="Rectangle 3"/>
          <p:cNvSpPr>
            <a:spLocks noGrp="1" noChangeArrowheads="1"/>
          </p:cNvSpPr>
          <p:nvPr>
            <p:ph type="body" idx="1"/>
          </p:nvPr>
        </p:nvSpPr>
        <p:spPr/>
        <p:txBody>
          <a:bodyPr/>
          <a:lstStyle/>
          <a:p>
            <a:pPr eaLnBrk="1" hangingPunct="1">
              <a:lnSpc>
                <a:spcPct val="90000"/>
              </a:lnSpc>
            </a:pPr>
            <a:r>
              <a:rPr lang="zh-TW" altLang="en-US" sz="2800" smtClean="0"/>
              <a:t>為了電腦模擬方便，我們會將式</a:t>
            </a:r>
            <a:r>
              <a:rPr lang="en-US" altLang="zh-TW" sz="2800" smtClean="0"/>
              <a:t>(3.43)</a:t>
            </a:r>
            <a:r>
              <a:rPr lang="zh-TW" altLang="en-US" sz="2800" smtClean="0"/>
              <a:t>離散化成為下式： </a:t>
            </a:r>
          </a:p>
          <a:p>
            <a:pPr eaLnBrk="1" hangingPunct="1">
              <a:lnSpc>
                <a:spcPct val="90000"/>
              </a:lnSpc>
            </a:pPr>
            <a:endParaRPr lang="zh-TW" altLang="en-US" sz="2800" smtClean="0"/>
          </a:p>
          <a:p>
            <a:pPr eaLnBrk="1" hangingPunct="1">
              <a:lnSpc>
                <a:spcPct val="90000"/>
              </a:lnSpc>
            </a:pPr>
            <a:endParaRPr lang="zh-TW" altLang="en-US" sz="2800" smtClean="0"/>
          </a:p>
          <a:p>
            <a:pPr eaLnBrk="1" hangingPunct="1">
              <a:lnSpc>
                <a:spcPct val="90000"/>
              </a:lnSpc>
            </a:pPr>
            <a:endParaRPr lang="zh-TW" altLang="en-US" sz="2800" smtClean="0"/>
          </a:p>
          <a:p>
            <a:pPr eaLnBrk="1" hangingPunct="1">
              <a:lnSpc>
                <a:spcPct val="90000"/>
              </a:lnSpc>
            </a:pPr>
            <a:endParaRPr lang="zh-TW" altLang="en-US" sz="2800" smtClean="0"/>
          </a:p>
          <a:p>
            <a:pPr eaLnBrk="1" hangingPunct="1">
              <a:lnSpc>
                <a:spcPct val="90000"/>
              </a:lnSpc>
            </a:pPr>
            <a:r>
              <a:rPr lang="zh-TW" altLang="en-US" sz="2800" smtClean="0"/>
              <a:t>其中</a:t>
            </a:r>
            <a:r>
              <a:rPr lang="en-US" altLang="zh-TW" sz="2800" smtClean="0"/>
              <a:t>t=nΔt</a:t>
            </a:r>
            <a:r>
              <a:rPr lang="zh-TW" altLang="en-US" sz="2800" smtClean="0"/>
              <a:t>，</a:t>
            </a:r>
            <a:r>
              <a:rPr lang="en-US" altLang="zh-TW" sz="2800" smtClean="0"/>
              <a:t>M=T/Δt</a:t>
            </a:r>
            <a:r>
              <a:rPr lang="zh-TW" altLang="en-US" sz="2800" smtClean="0"/>
              <a:t>，以及。我們可以省略式中的</a:t>
            </a:r>
            <a:r>
              <a:rPr lang="en-US" altLang="zh-TW" sz="2800" smtClean="0"/>
              <a:t>Δt</a:t>
            </a:r>
            <a:r>
              <a:rPr lang="zh-TW" altLang="en-US" sz="2800" smtClean="0"/>
              <a:t>項，使得上式變成：</a:t>
            </a:r>
          </a:p>
          <a:p>
            <a:pPr eaLnBrk="1" hangingPunct="1">
              <a:lnSpc>
                <a:spcPct val="90000"/>
              </a:lnSpc>
            </a:pPr>
            <a:endParaRPr lang="en-US" altLang="zh-TW" sz="2800" smtClean="0"/>
          </a:p>
        </p:txBody>
      </p:sp>
      <p:sp>
        <p:nvSpPr>
          <p:cNvPr id="573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7349" name="Object 4"/>
          <p:cNvGraphicFramePr>
            <a:graphicFrameLocks noChangeAspect="1"/>
          </p:cNvGraphicFramePr>
          <p:nvPr/>
        </p:nvGraphicFramePr>
        <p:xfrm>
          <a:off x="1042988" y="2781300"/>
          <a:ext cx="7134225" cy="1697038"/>
        </p:xfrm>
        <a:graphic>
          <a:graphicData uri="http://schemas.openxmlformats.org/presentationml/2006/ole">
            <mc:AlternateContent xmlns:mc="http://schemas.openxmlformats.org/markup-compatibility/2006">
              <mc:Choice xmlns:v="urn:schemas-microsoft-com:vml" Requires="v">
                <p:oleObj spid="_x0000_s57402" name="方程式" r:id="rId3" imgW="3708400" imgH="965200" progId="Equation.3">
                  <p:embed/>
                </p:oleObj>
              </mc:Choice>
              <mc:Fallback>
                <p:oleObj name="方程式" r:id="rId3" imgW="3708400" imgH="965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1300"/>
                        <a:ext cx="713422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Rectangle 7"/>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7351" name="Object 6"/>
          <p:cNvGraphicFramePr>
            <a:graphicFrameLocks noChangeAspect="1"/>
          </p:cNvGraphicFramePr>
          <p:nvPr/>
        </p:nvGraphicFramePr>
        <p:xfrm>
          <a:off x="1403350" y="5661025"/>
          <a:ext cx="6648450" cy="904875"/>
        </p:xfrm>
        <a:graphic>
          <a:graphicData uri="http://schemas.openxmlformats.org/presentationml/2006/ole">
            <mc:AlternateContent xmlns:mc="http://schemas.openxmlformats.org/markup-compatibility/2006">
              <mc:Choice xmlns:v="urn:schemas-microsoft-com:vml" Requires="v">
                <p:oleObj spid="_x0000_s57403" name="方程式" r:id="rId5" imgW="4152900" imgH="482600" progId="Equation.3">
                  <p:embed/>
                </p:oleObj>
              </mc:Choice>
              <mc:Fallback>
                <p:oleObj name="方程式" r:id="rId5" imgW="41529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661025"/>
                        <a:ext cx="66484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b="1" smtClean="0">
                <a:ea typeface="細明體" panose="02020509000000000000" pitchFamily="49" charset="-120"/>
              </a:rPr>
              <a:t>3.9.1	</a:t>
            </a:r>
            <a:r>
              <a:rPr lang="zh-TW" altLang="en-US" b="1" smtClean="0">
                <a:latin typeface="細明體" panose="02020509000000000000" pitchFamily="49" charset="-120"/>
                <a:ea typeface="細明體" panose="02020509000000000000" pitchFamily="49" charset="-120"/>
              </a:rPr>
              <a:t>時間延遲類神經網路</a:t>
            </a:r>
            <a:endParaRPr lang="zh-TW" altLang="en-US" b="1" smtClean="0"/>
          </a:p>
        </p:txBody>
      </p:sp>
      <p:sp>
        <p:nvSpPr>
          <p:cNvPr id="58371" name="Rectangle 3"/>
          <p:cNvSpPr>
            <a:spLocks noGrp="1" noChangeArrowheads="1"/>
          </p:cNvSpPr>
          <p:nvPr>
            <p:ph type="body" idx="1"/>
          </p:nvPr>
        </p:nvSpPr>
        <p:spPr/>
        <p:txBody>
          <a:bodyPr/>
          <a:lstStyle/>
          <a:p>
            <a:pPr algn="just" eaLnBrk="1" hangingPunct="1">
              <a:lnSpc>
                <a:spcPct val="80000"/>
              </a:lnSpc>
            </a:pPr>
            <a:r>
              <a:rPr lang="zh-TW" altLang="en-US" sz="2400" smtClean="0"/>
              <a:t>所謂「時間延遲類神經網路</a:t>
            </a:r>
            <a:r>
              <a:rPr lang="en-US" altLang="zh-TW" sz="2400" smtClean="0"/>
              <a:t>(time-delay neural network</a:t>
            </a:r>
            <a:r>
              <a:rPr lang="zh-TW" altLang="en-US" sz="2400" smtClean="0"/>
              <a:t>簡稱</a:t>
            </a:r>
            <a:r>
              <a:rPr lang="en-US" altLang="zh-TW" sz="2400" smtClean="0"/>
              <a:t>TDNN)</a:t>
            </a:r>
            <a:r>
              <a:rPr lang="zh-TW" altLang="en-US" sz="2400" smtClean="0"/>
              <a:t>」算是上述類神經網路的一種特例</a:t>
            </a:r>
            <a:r>
              <a:rPr lang="en-US" altLang="zh-TW" sz="2400" smtClean="0"/>
              <a:t>[23]</a:t>
            </a:r>
            <a:r>
              <a:rPr lang="zh-TW" altLang="en-US" sz="2400" smtClean="0"/>
              <a:t>。</a:t>
            </a:r>
          </a:p>
          <a:p>
            <a:pPr algn="just" eaLnBrk="1" hangingPunct="1">
              <a:lnSpc>
                <a:spcPct val="80000"/>
              </a:lnSpc>
            </a:pPr>
            <a:r>
              <a:rPr lang="zh-TW" altLang="en-US" sz="2400" smtClean="0"/>
              <a:t>基本上，這種網路是將時空序列圖樣透過延遲元件</a:t>
            </a:r>
            <a:r>
              <a:rPr lang="en-US" altLang="zh-TW" sz="2400" smtClean="0"/>
              <a:t>(delay element)</a:t>
            </a:r>
            <a:r>
              <a:rPr lang="zh-TW" altLang="en-US" sz="2400" smtClean="0"/>
              <a:t>的處理後，轉換成空間性圖樣</a:t>
            </a:r>
            <a:r>
              <a:rPr lang="en-US" altLang="zh-TW" sz="2400" smtClean="0"/>
              <a:t>(spatial patterns)</a:t>
            </a:r>
            <a:r>
              <a:rPr lang="zh-TW" altLang="en-US" sz="2400" smtClean="0"/>
              <a:t>後，才輸入至網路中。此種網路的缺點就是必須事先決定</a:t>
            </a:r>
            <a:r>
              <a:rPr lang="en-US" altLang="zh-TW" sz="2400" smtClean="0"/>
              <a:t>M</a:t>
            </a:r>
            <a:r>
              <a:rPr lang="zh-TW" altLang="en-US" sz="2400" smtClean="0"/>
              <a:t>值的大小，</a:t>
            </a:r>
            <a:r>
              <a:rPr lang="en-US" altLang="zh-TW" sz="2400" smtClean="0"/>
              <a:t>M</a:t>
            </a:r>
            <a:r>
              <a:rPr lang="zh-TW" altLang="en-US" sz="2400" smtClean="0"/>
              <a:t>越大，所需之訓練樣本越多以及所需之訓練時間越久。</a:t>
            </a:r>
          </a:p>
          <a:p>
            <a:pPr algn="just" eaLnBrk="1" hangingPunct="1">
              <a:lnSpc>
                <a:spcPct val="80000"/>
              </a:lnSpc>
            </a:pPr>
            <a:r>
              <a:rPr lang="zh-TW" altLang="en-US" sz="2400" smtClean="0"/>
              <a:t>基本上，我們仍然可以使用傳統的倒傳遞演算法則來訓練時間延遲類神經網路，只是在訓練之前，必須將整個網路沿著時間軸展開</a:t>
            </a:r>
            <a:r>
              <a:rPr lang="en-US" altLang="zh-TW" sz="2400" smtClean="0"/>
              <a:t>(unfold the network in time) </a:t>
            </a:r>
            <a:r>
              <a:rPr lang="zh-TW" altLang="en-US" sz="2400" smtClean="0"/>
              <a:t>，才能推導出每個鍵結值的修正公式。</a:t>
            </a:r>
          </a:p>
          <a:p>
            <a:pPr algn="just" eaLnBrk="1" hangingPunct="1">
              <a:lnSpc>
                <a:spcPct val="80000"/>
              </a:lnSpc>
            </a:pPr>
            <a:r>
              <a:rPr lang="zh-TW" altLang="en-US" sz="2400" smtClean="0"/>
              <a:t>當然，最有效的訓練方式是採用「時間性倒傳遞演算法則</a:t>
            </a:r>
            <a:r>
              <a:rPr lang="en-US" altLang="zh-TW" sz="2400" smtClean="0"/>
              <a:t>(temporal back propagation algorithm)</a:t>
            </a:r>
            <a:r>
              <a:rPr lang="zh-TW" altLang="en-US" sz="2400" smtClean="0"/>
              <a:t>」來作為網路的訓練演算法則，詳細資料可以參考文獻</a:t>
            </a:r>
            <a:r>
              <a:rPr lang="en-US" altLang="zh-TW" sz="2400" smtClean="0"/>
              <a:t>[7]</a:t>
            </a:r>
            <a:r>
              <a:rPr lang="zh-TW" altLang="en-US" sz="2400" smtClean="0"/>
              <a:t>，此種網路被廣泛地應用在語音辨認上。</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p:txBody>
          <a:bodyPr/>
          <a:lstStyle/>
          <a:p>
            <a:pPr eaLnBrk="1" hangingPunct="1"/>
            <a:endParaRPr lang="zh-TW" altLang="zh-TW" smtClean="0"/>
          </a:p>
        </p:txBody>
      </p:sp>
      <p:sp>
        <p:nvSpPr>
          <p:cNvPr id="59395" name="Rectangle 10"/>
          <p:cNvSpPr>
            <a:spLocks noChangeArrowheads="1"/>
          </p:cNvSpPr>
          <p:nvPr/>
        </p:nvSpPr>
        <p:spPr bwMode="auto">
          <a:xfrm>
            <a:off x="0" y="2376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9396" name="Object 9"/>
          <p:cNvGraphicFramePr>
            <a:graphicFrameLocks noChangeAspect="1"/>
          </p:cNvGraphicFramePr>
          <p:nvPr/>
        </p:nvGraphicFramePr>
        <p:xfrm>
          <a:off x="0" y="981075"/>
          <a:ext cx="4772025" cy="2105025"/>
        </p:xfrm>
        <a:graphic>
          <a:graphicData uri="http://schemas.openxmlformats.org/presentationml/2006/ole">
            <mc:AlternateContent xmlns:mc="http://schemas.openxmlformats.org/markup-compatibility/2006">
              <mc:Choice xmlns:v="urn:schemas-microsoft-com:vml" Requires="v">
                <p:oleObj spid="_x0000_s59478" name="點陣圖影像" r:id="rId3" imgW="4933333" imgH="2180952" progId="Paint.Picture">
                  <p:embed/>
                </p:oleObj>
              </mc:Choice>
              <mc:Fallback>
                <p:oleObj name="點陣圖影像" r:id="rId3" imgW="4933333" imgH="2180952"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4772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7" name="Rectangle 12"/>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9398" name="Object 11"/>
          <p:cNvGraphicFramePr>
            <a:graphicFrameLocks noChangeAspect="1"/>
          </p:cNvGraphicFramePr>
          <p:nvPr/>
        </p:nvGraphicFramePr>
        <p:xfrm>
          <a:off x="323850" y="3357563"/>
          <a:ext cx="3800475" cy="1781175"/>
        </p:xfrm>
        <a:graphic>
          <a:graphicData uri="http://schemas.openxmlformats.org/presentationml/2006/ole">
            <mc:AlternateContent xmlns:mc="http://schemas.openxmlformats.org/markup-compatibility/2006">
              <mc:Choice xmlns:v="urn:schemas-microsoft-com:vml" Requires="v">
                <p:oleObj spid="_x0000_s59479" name="Image" r:id="rId5" imgW="3800000" imgH="1780952" progId="Photoshop.Image.6">
                  <p:embed/>
                </p:oleObj>
              </mc:Choice>
              <mc:Fallback>
                <p:oleObj name="Image" r:id="rId5" imgW="3800000" imgH="1780952" progId="Photoshop.Image.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357563"/>
                        <a:ext cx="38004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Rectangle 14"/>
          <p:cNvSpPr>
            <a:spLocks noChangeArrowheads="1"/>
          </p:cNvSpPr>
          <p:nvPr/>
        </p:nvSpPr>
        <p:spPr bwMode="auto">
          <a:xfrm>
            <a:off x="0" y="177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59400" name="Object 13"/>
          <p:cNvGraphicFramePr>
            <a:graphicFrameLocks noChangeAspect="1"/>
          </p:cNvGraphicFramePr>
          <p:nvPr/>
        </p:nvGraphicFramePr>
        <p:xfrm>
          <a:off x="5381625" y="1412875"/>
          <a:ext cx="3762375" cy="3314700"/>
        </p:xfrm>
        <a:graphic>
          <a:graphicData uri="http://schemas.openxmlformats.org/presentationml/2006/ole">
            <mc:AlternateContent xmlns:mc="http://schemas.openxmlformats.org/markup-compatibility/2006">
              <mc:Choice xmlns:v="urn:schemas-microsoft-com:vml" Requires="v">
                <p:oleObj spid="_x0000_s59480" name="Image" r:id="rId7" imgW="3761905" imgH="3314286" progId="Photoshop.Image.6">
                  <p:embed/>
                </p:oleObj>
              </mc:Choice>
              <mc:Fallback>
                <p:oleObj name="Image" r:id="rId7" imgW="3761905" imgH="3314286" progId="Photoshop.Image.6">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25" y="1412875"/>
                        <a:ext cx="37623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15"/>
          <p:cNvSpPr>
            <a:spLocks noChangeArrowheads="1"/>
          </p:cNvSpPr>
          <p:nvPr/>
        </p:nvSpPr>
        <p:spPr bwMode="auto">
          <a:xfrm>
            <a:off x="1042988" y="5445125"/>
            <a:ext cx="73215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圖</a:t>
            </a:r>
            <a:r>
              <a:rPr lang="en-US" altLang="zh-TW" sz="1800"/>
              <a:t>3.14</a:t>
            </a:r>
            <a:r>
              <a:rPr lang="zh-TW" altLang="en-US" sz="1800"/>
              <a:t>：</a:t>
            </a:r>
            <a:r>
              <a:rPr lang="en-US" altLang="zh-TW" sz="1800"/>
              <a:t>TDNN</a:t>
            </a:r>
            <a:r>
              <a:rPr lang="zh-TW" altLang="en-US" sz="1800"/>
              <a:t>的網路訓練示意圖。</a:t>
            </a:r>
            <a:r>
              <a:rPr lang="en-US" altLang="zh-TW" sz="1800"/>
              <a:t>(a)2-1</a:t>
            </a:r>
            <a:r>
              <a:rPr lang="zh-TW" altLang="en-US" sz="1800"/>
              <a:t>的多層網路架構</a:t>
            </a:r>
            <a:r>
              <a:rPr lang="en-US" altLang="zh-TW" sz="1800"/>
              <a:t>;</a:t>
            </a:r>
          </a:p>
          <a:p>
            <a:pPr eaLnBrk="1" hangingPunct="1">
              <a:spcBef>
                <a:spcPct val="0"/>
              </a:spcBef>
              <a:buFontTx/>
              <a:buNone/>
            </a:pPr>
            <a:r>
              <a:rPr lang="en-US" altLang="zh-TW" sz="1800"/>
              <a:t>(b)</a:t>
            </a:r>
            <a:r>
              <a:rPr lang="zh-TW" altLang="en-US" sz="1800"/>
              <a:t>有限響應之濾波器模型</a:t>
            </a:r>
            <a:r>
              <a:rPr lang="en-US" altLang="zh-TW" sz="1800"/>
              <a:t>;(c)2-1</a:t>
            </a:r>
            <a:r>
              <a:rPr lang="zh-TW" altLang="en-US" sz="1800"/>
              <a:t>的多層網路沿著時間軸展開後之架構。</a:t>
            </a:r>
            <a:r>
              <a:rPr lang="zh-TW" altLang="en-US" sz="2400"/>
              <a:t> </a:t>
            </a:r>
          </a:p>
        </p:txBody>
      </p:sp>
      <p:sp>
        <p:nvSpPr>
          <p:cNvPr id="59402" name="Rectangle 16"/>
          <p:cNvSpPr>
            <a:spLocks noGrp="1" noChangeArrowheads="1"/>
          </p:cNvSpPr>
          <p:nvPr>
            <p:ph type="title"/>
          </p:nvPr>
        </p:nvSpPr>
        <p:spPr/>
        <p:txBody>
          <a:bodyPr/>
          <a:lstStyle/>
          <a:p>
            <a:pPr eaLnBrk="1" hangingPunct="1"/>
            <a:endParaRPr lang="zh-TW" altLang="zh-TW"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(1)</a:t>
            </a:r>
          </a:p>
        </p:txBody>
      </p:sp>
      <p:sp>
        <p:nvSpPr>
          <p:cNvPr id="60419" name="Rectangle 3"/>
          <p:cNvSpPr>
            <a:spLocks noGrp="1" noChangeArrowheads="1"/>
          </p:cNvSpPr>
          <p:nvPr>
            <p:ph type="body" idx="1"/>
          </p:nvPr>
        </p:nvSpPr>
        <p:spPr/>
        <p:txBody>
          <a:bodyPr/>
          <a:lstStyle/>
          <a:p>
            <a:pPr algn="just" eaLnBrk="1" hangingPunct="1"/>
            <a:r>
              <a:rPr lang="en-US" altLang="zh-TW" sz="2400" smtClean="0">
                <a:ea typeface="細明體" panose="02020509000000000000" pitchFamily="49" charset="-120"/>
              </a:rPr>
              <a:t>Williams </a:t>
            </a:r>
            <a:r>
              <a:rPr lang="zh-TW" altLang="en-US" sz="2400" smtClean="0">
                <a:latin typeface="細明體" panose="02020509000000000000" pitchFamily="49" charset="-120"/>
                <a:ea typeface="細明體" panose="02020509000000000000" pitchFamily="49" charset="-120"/>
              </a:rPr>
              <a:t>和</a:t>
            </a:r>
            <a:r>
              <a:rPr lang="zh-TW" altLang="en-US" sz="2400" smtClean="0">
                <a:ea typeface="細明體" panose="02020509000000000000" pitchFamily="49" charset="-120"/>
              </a:rPr>
              <a:t> </a:t>
            </a:r>
            <a:r>
              <a:rPr lang="en-US" altLang="zh-TW" sz="2400" smtClean="0">
                <a:ea typeface="細明體" panose="02020509000000000000" pitchFamily="49" charset="-120"/>
              </a:rPr>
              <a:t>Zipser </a:t>
            </a:r>
            <a:r>
              <a:rPr lang="zh-TW" altLang="en-US" sz="2400" smtClean="0">
                <a:latin typeface="細明體" panose="02020509000000000000" pitchFamily="49" charset="-120"/>
                <a:ea typeface="細明體" panose="02020509000000000000" pitchFamily="49" charset="-120"/>
              </a:rPr>
              <a:t>於</a:t>
            </a:r>
            <a:r>
              <a:rPr lang="en-US" altLang="zh-TW" sz="2400" smtClean="0">
                <a:ea typeface="細明體" panose="02020509000000000000" pitchFamily="49" charset="-120"/>
              </a:rPr>
              <a:t>1989</a:t>
            </a:r>
            <a:r>
              <a:rPr lang="zh-TW" altLang="en-US" sz="2400" smtClean="0">
                <a:latin typeface="細明體" panose="02020509000000000000" pitchFamily="49" charset="-120"/>
                <a:ea typeface="細明體" panose="02020509000000000000" pitchFamily="49" charset="-120"/>
              </a:rPr>
              <a:t>年提出一種即時循環式學習演算法</a:t>
            </a:r>
            <a:r>
              <a:rPr lang="en-US" altLang="zh-TW" sz="2400" smtClean="0">
                <a:ea typeface="細明體" panose="02020509000000000000" pitchFamily="49" charset="-120"/>
              </a:rPr>
              <a:t>[25]</a:t>
            </a:r>
            <a:r>
              <a:rPr lang="zh-TW" altLang="en-US" sz="2400" smtClean="0">
                <a:latin typeface="細明體" panose="02020509000000000000" pitchFamily="49" charset="-120"/>
                <a:ea typeface="細明體" panose="02020509000000000000" pitchFamily="49" charset="-120"/>
              </a:rPr>
              <a:t>，可用來訓練如圖</a:t>
            </a:r>
            <a:r>
              <a:rPr lang="en-US" altLang="zh-TW" sz="2400" smtClean="0">
                <a:ea typeface="細明體" panose="02020509000000000000" pitchFamily="49" charset="-120"/>
              </a:rPr>
              <a:t>3.19</a:t>
            </a:r>
            <a:r>
              <a:rPr lang="zh-TW" altLang="en-US" sz="2400" smtClean="0">
                <a:latin typeface="細明體" panose="02020509000000000000" pitchFamily="49" charset="-120"/>
                <a:ea typeface="細明體" panose="02020509000000000000" pitchFamily="49" charset="-120"/>
              </a:rPr>
              <a:t>所示的循環式類神經網路。網路包含了</a:t>
            </a:r>
            <a:r>
              <a:rPr lang="en-US" altLang="zh-TW" sz="2400" i="1" smtClean="0">
                <a:ea typeface="細明體" panose="02020509000000000000" pitchFamily="49" charset="-120"/>
              </a:rPr>
              <a:t>p</a:t>
            </a:r>
            <a:r>
              <a:rPr lang="zh-TW" altLang="en-US" sz="2400" smtClean="0">
                <a:latin typeface="細明體" panose="02020509000000000000" pitchFamily="49" charset="-120"/>
                <a:ea typeface="細明體" panose="02020509000000000000" pitchFamily="49" charset="-120"/>
              </a:rPr>
              <a:t>個外界輸入以及</a:t>
            </a:r>
            <a:r>
              <a:rPr lang="en-US" altLang="zh-TW" sz="2400" i="1" smtClean="0">
                <a:ea typeface="細明體" panose="02020509000000000000" pitchFamily="49" charset="-120"/>
              </a:rPr>
              <a:t>J</a:t>
            </a:r>
            <a:r>
              <a:rPr lang="zh-TW" altLang="en-US" sz="2400" smtClean="0">
                <a:latin typeface="細明體" panose="02020509000000000000" pitchFamily="49" charset="-120"/>
                <a:ea typeface="細明體" panose="02020509000000000000" pitchFamily="49" charset="-120"/>
              </a:rPr>
              <a:t>個類神經元。</a:t>
            </a:r>
          </a:p>
          <a:p>
            <a:pPr algn="just" eaLnBrk="1" hangingPunct="1"/>
            <a:r>
              <a:rPr lang="zh-TW" altLang="en-US" sz="2400" smtClean="0">
                <a:latin typeface="細明體" panose="02020509000000000000" pitchFamily="49" charset="-120"/>
                <a:ea typeface="細明體" panose="02020509000000000000" pitchFamily="49" charset="-120"/>
              </a:rPr>
              <a:t>我們用      代表</a:t>
            </a:r>
            <a:r>
              <a:rPr lang="en-US" altLang="zh-TW" sz="2400" i="1" smtClean="0">
                <a:latin typeface="細明體" panose="02020509000000000000" pitchFamily="49" charset="-120"/>
                <a:ea typeface="細明體" panose="02020509000000000000" pitchFamily="49" charset="-120"/>
              </a:rPr>
              <a:t>J</a:t>
            </a:r>
            <a:r>
              <a:rPr lang="zh-TW" altLang="en-US" sz="2400" smtClean="0">
                <a:latin typeface="細明體" panose="02020509000000000000" pitchFamily="49" charset="-120"/>
                <a:ea typeface="細明體" panose="02020509000000000000" pitchFamily="49" charset="-120"/>
              </a:rPr>
              <a:t>維的輸出向量，              ，及    代表</a:t>
            </a:r>
            <a:r>
              <a:rPr lang="en-US" altLang="zh-TW" sz="2400" i="1" smtClean="0">
                <a:latin typeface="細明體" panose="02020509000000000000" pitchFamily="49" charset="-120"/>
                <a:ea typeface="細明體" panose="02020509000000000000" pitchFamily="49" charset="-120"/>
              </a:rPr>
              <a:t>p</a:t>
            </a:r>
            <a:r>
              <a:rPr lang="zh-TW" altLang="en-US" sz="2400" smtClean="0">
                <a:latin typeface="細明體" panose="02020509000000000000" pitchFamily="49" charset="-120"/>
                <a:ea typeface="細明體" panose="02020509000000000000" pitchFamily="49" charset="-120"/>
              </a:rPr>
              <a:t>維外界輸入向量，             。然後，用    代表由      和    所串接而成的維的組合輸入向量，                   。 </a:t>
            </a:r>
          </a:p>
          <a:p>
            <a:pPr algn="just" eaLnBrk="1" hangingPunct="1"/>
            <a:endParaRPr lang="zh-TW" altLang="en-US" sz="2400" smtClean="0">
              <a:latin typeface="細明體" panose="02020509000000000000" pitchFamily="49" charset="-120"/>
              <a:ea typeface="細明體" panose="02020509000000000000" pitchFamily="49" charset="-120"/>
            </a:endParaRPr>
          </a:p>
          <a:p>
            <a:pPr algn="just" eaLnBrk="1" hangingPunct="1"/>
            <a:r>
              <a:rPr lang="zh-TW" altLang="en-US" sz="2400" smtClean="0">
                <a:latin typeface="細明體" panose="02020509000000000000" pitchFamily="49" charset="-120"/>
                <a:ea typeface="細明體" panose="02020509000000000000" pitchFamily="49" charset="-120"/>
              </a:rPr>
              <a:t>基本上，此種網路可用於</a:t>
            </a:r>
            <a:r>
              <a:rPr lang="en-US" altLang="zh-TW" sz="2400" smtClean="0">
                <a:ea typeface="細明體" panose="02020509000000000000" pitchFamily="49" charset="-120"/>
              </a:rPr>
              <a:t>(1) </a:t>
            </a:r>
            <a:r>
              <a:rPr lang="zh-TW" altLang="en-US" sz="2400" smtClean="0">
                <a:latin typeface="細明體" panose="02020509000000000000" pitchFamily="49" charset="-120"/>
                <a:ea typeface="細明體" panose="02020509000000000000" pitchFamily="49" charset="-120"/>
              </a:rPr>
              <a:t>聯想記憶和</a:t>
            </a:r>
            <a:r>
              <a:rPr lang="zh-TW" altLang="en-US" sz="2400" smtClean="0">
                <a:ea typeface="細明體" panose="02020509000000000000" pitchFamily="49" charset="-120"/>
              </a:rPr>
              <a:t> </a:t>
            </a:r>
            <a:r>
              <a:rPr lang="en-US" altLang="zh-TW" sz="2400" smtClean="0">
                <a:ea typeface="細明體" panose="02020509000000000000" pitchFamily="49" charset="-120"/>
              </a:rPr>
              <a:t>(2) </a:t>
            </a:r>
            <a:r>
              <a:rPr lang="zh-TW" altLang="en-US" sz="2400" smtClean="0">
                <a:latin typeface="細明體" panose="02020509000000000000" pitchFamily="49" charset="-120"/>
                <a:ea typeface="細明體" panose="02020509000000000000" pitchFamily="49" charset="-120"/>
              </a:rPr>
              <a:t>輸入－輸出映射網路（</a:t>
            </a:r>
            <a:r>
              <a:rPr lang="en-US" altLang="zh-TW" sz="2400" smtClean="0">
                <a:ea typeface="細明體" panose="02020509000000000000" pitchFamily="49" charset="-120"/>
              </a:rPr>
              <a:t>input-output mapping network</a:t>
            </a:r>
            <a:r>
              <a:rPr lang="zh-TW" altLang="en-US" sz="2400" smtClean="0">
                <a:latin typeface="細明體" panose="02020509000000000000" pitchFamily="49" charset="-120"/>
                <a:ea typeface="細明體" panose="02020509000000000000" pitchFamily="49" charset="-120"/>
              </a:rPr>
              <a:t>）。</a:t>
            </a:r>
          </a:p>
        </p:txBody>
      </p:sp>
      <p:sp>
        <p:nvSpPr>
          <p:cNvPr id="60420" name="Rectangle 7"/>
          <p:cNvSpPr>
            <a:spLocks noChangeArrowheads="1"/>
          </p:cNvSpPr>
          <p:nvPr/>
        </p:nvSpPr>
        <p:spPr bwMode="auto">
          <a:xfrm>
            <a:off x="43195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0421" name="Object 6"/>
          <p:cNvGraphicFramePr>
            <a:graphicFrameLocks noChangeAspect="1"/>
          </p:cNvGraphicFramePr>
          <p:nvPr/>
        </p:nvGraphicFramePr>
        <p:xfrm>
          <a:off x="2133600" y="3200400"/>
          <a:ext cx="762000" cy="358775"/>
        </p:xfrm>
        <a:graphic>
          <a:graphicData uri="http://schemas.openxmlformats.org/presentationml/2006/ole">
            <mc:AlternateContent xmlns:mc="http://schemas.openxmlformats.org/markup-compatibility/2006">
              <mc:Choice xmlns:v="urn:schemas-microsoft-com:vml" Requires="v">
                <p:oleObj spid="_x0000_s60584" r:id="rId3" imgW="508000" imgH="241300" progId="Equation.3">
                  <p:embed/>
                </p:oleObj>
              </mc:Choice>
              <mc:Fallback>
                <p:oleObj r:id="rId3" imgW="5080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200400"/>
                        <a:ext cx="76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Rectangle 9"/>
          <p:cNvSpPr>
            <a:spLocks noChangeArrowheads="1"/>
          </p:cNvSpPr>
          <p:nvPr/>
        </p:nvSpPr>
        <p:spPr bwMode="auto">
          <a:xfrm>
            <a:off x="37480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0423" name="Object 8"/>
          <p:cNvGraphicFramePr>
            <a:graphicFrameLocks noChangeAspect="1"/>
          </p:cNvGraphicFramePr>
          <p:nvPr/>
        </p:nvGraphicFramePr>
        <p:xfrm>
          <a:off x="5791200" y="3165475"/>
          <a:ext cx="2362200" cy="368300"/>
        </p:xfrm>
        <a:graphic>
          <a:graphicData uri="http://schemas.openxmlformats.org/presentationml/2006/ole">
            <mc:AlternateContent xmlns:mc="http://schemas.openxmlformats.org/markup-compatibility/2006">
              <mc:Choice xmlns:v="urn:schemas-microsoft-com:vml" Requires="v">
                <p:oleObj spid="_x0000_s60585" r:id="rId5" imgW="1435100" imgH="254000" progId="Equation.3">
                  <p:embed/>
                </p:oleObj>
              </mc:Choice>
              <mc:Fallback>
                <p:oleObj r:id="rId5" imgW="1435100" imgH="2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65475"/>
                        <a:ext cx="2362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Rectangle 11"/>
          <p:cNvSpPr>
            <a:spLocks noChangeArrowheads="1"/>
          </p:cNvSpPr>
          <p:nvPr/>
        </p:nvSpPr>
        <p:spPr bwMode="auto">
          <a:xfrm>
            <a:off x="44148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60425"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4000" y="35814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6" name="Rectangle 13"/>
          <p:cNvSpPr>
            <a:spLocks noChangeArrowheads="1"/>
          </p:cNvSpPr>
          <p:nvPr/>
        </p:nvSpPr>
        <p:spPr bwMode="auto">
          <a:xfrm>
            <a:off x="38433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0427" name="Object 12"/>
          <p:cNvGraphicFramePr>
            <a:graphicFrameLocks noChangeAspect="1"/>
          </p:cNvGraphicFramePr>
          <p:nvPr/>
        </p:nvGraphicFramePr>
        <p:xfrm>
          <a:off x="5334000" y="3524250"/>
          <a:ext cx="2209800" cy="390525"/>
        </p:xfrm>
        <a:graphic>
          <a:graphicData uri="http://schemas.openxmlformats.org/presentationml/2006/ole">
            <mc:AlternateContent xmlns:mc="http://schemas.openxmlformats.org/markup-compatibility/2006">
              <mc:Choice xmlns:v="urn:schemas-microsoft-com:vml" Requires="v">
                <p:oleObj spid="_x0000_s60586" r:id="rId8" imgW="1040948" imgH="253890" progId="Equation.3">
                  <p:embed/>
                </p:oleObj>
              </mc:Choice>
              <mc:Fallback>
                <p:oleObj r:id="rId8" imgW="1040948" imgH="25389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524250"/>
                        <a:ext cx="2209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Rectangle 15"/>
          <p:cNvSpPr>
            <a:spLocks noChangeArrowheads="1"/>
          </p:cNvSpPr>
          <p:nvPr/>
        </p:nvSpPr>
        <p:spPr bwMode="auto">
          <a:xfrm>
            <a:off x="44196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0429" name="Object 14"/>
          <p:cNvGraphicFramePr>
            <a:graphicFrameLocks noChangeAspect="1"/>
          </p:cNvGraphicFramePr>
          <p:nvPr/>
        </p:nvGraphicFramePr>
        <p:xfrm>
          <a:off x="1524000" y="3962400"/>
          <a:ext cx="457200" cy="328613"/>
        </p:xfrm>
        <a:graphic>
          <a:graphicData uri="http://schemas.openxmlformats.org/presentationml/2006/ole">
            <mc:AlternateContent xmlns:mc="http://schemas.openxmlformats.org/markup-compatibility/2006">
              <mc:Choice xmlns:v="urn:schemas-microsoft-com:vml" Requires="v">
                <p:oleObj spid="_x0000_s60587" r:id="rId10" imgW="304536" imgH="215713" progId="Equation.3">
                  <p:embed/>
                </p:oleObj>
              </mc:Choice>
              <mc:Fallback>
                <p:oleObj r:id="rId10" imgW="304536" imgH="215713"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3962400"/>
                        <a:ext cx="4572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0" name="Rectangle 17"/>
          <p:cNvSpPr>
            <a:spLocks noChangeArrowheads="1"/>
          </p:cNvSpPr>
          <p:nvPr/>
        </p:nvSpPr>
        <p:spPr bwMode="auto">
          <a:xfrm>
            <a:off x="3605213"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0431" name="Object 16"/>
          <p:cNvGraphicFramePr>
            <a:graphicFrameLocks noChangeAspect="1"/>
          </p:cNvGraphicFramePr>
          <p:nvPr/>
        </p:nvGraphicFramePr>
        <p:xfrm>
          <a:off x="2514600" y="4343400"/>
          <a:ext cx="2667000" cy="368300"/>
        </p:xfrm>
        <a:graphic>
          <a:graphicData uri="http://schemas.openxmlformats.org/presentationml/2006/ole">
            <mc:AlternateContent xmlns:mc="http://schemas.openxmlformats.org/markup-compatibility/2006">
              <mc:Choice xmlns:v="urn:schemas-microsoft-com:vml" Requires="v">
                <p:oleObj spid="_x0000_s60588" r:id="rId12" imgW="1930400" imgH="266700" progId="Equation.3">
                  <p:embed/>
                </p:oleObj>
              </mc:Choice>
              <mc:Fallback>
                <p:oleObj r:id="rId12" imgW="1930400" imgH="2667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4343400"/>
                        <a:ext cx="2667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2" name="Object 18"/>
          <p:cNvGraphicFramePr>
            <a:graphicFrameLocks noChangeAspect="1"/>
          </p:cNvGraphicFramePr>
          <p:nvPr/>
        </p:nvGraphicFramePr>
        <p:xfrm>
          <a:off x="3124200" y="3962400"/>
          <a:ext cx="762000" cy="358775"/>
        </p:xfrm>
        <a:graphic>
          <a:graphicData uri="http://schemas.openxmlformats.org/presentationml/2006/ole">
            <mc:AlternateContent xmlns:mc="http://schemas.openxmlformats.org/markup-compatibility/2006">
              <mc:Choice xmlns:v="urn:schemas-microsoft-com:vml" Requires="v">
                <p:oleObj spid="_x0000_s60589" r:id="rId14" imgW="508000" imgH="241300" progId="Equation.3">
                  <p:embed/>
                </p:oleObj>
              </mc:Choice>
              <mc:Fallback>
                <p:oleObj r:id="rId14" imgW="508000" imgH="2413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962400"/>
                        <a:ext cx="76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0433"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3400" y="38862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3228975" y="1814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61443" name="Picture 2" descr="F-3-19-2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383222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4"/>
          <p:cNvSpPr txBox="1">
            <a:spLocks noChangeArrowheads="1"/>
          </p:cNvSpPr>
          <p:nvPr/>
        </p:nvSpPr>
        <p:spPr bwMode="auto">
          <a:xfrm>
            <a:off x="2727325" y="5908675"/>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latin typeface="細明體" panose="02020509000000000000" pitchFamily="49" charset="-120"/>
                <a:ea typeface="細明體" panose="02020509000000000000" pitchFamily="49" charset="-120"/>
              </a:rPr>
              <a:t>圖</a:t>
            </a:r>
            <a:r>
              <a:rPr lang="en-US" altLang="zh-TW" sz="2400">
                <a:ea typeface="細明體" panose="02020509000000000000" pitchFamily="49" charset="-120"/>
              </a:rPr>
              <a:t>3.19</a:t>
            </a:r>
            <a:r>
              <a:rPr lang="zh-TW" altLang="en-US" sz="2400">
                <a:latin typeface="細明體" panose="02020509000000000000" pitchFamily="49" charset="-120"/>
                <a:ea typeface="細明體" panose="02020509000000000000" pitchFamily="49" charset="-120"/>
              </a:rPr>
              <a:t>：循環式類神經網路。</a:t>
            </a:r>
            <a:r>
              <a:rPr lang="zh-TW" altLang="en-US" sz="2400"/>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(2)</a:t>
            </a:r>
          </a:p>
        </p:txBody>
      </p:sp>
      <p:sp>
        <p:nvSpPr>
          <p:cNvPr id="62467"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用</a:t>
            </a:r>
            <a:r>
              <a:rPr lang="en-US" altLang="zh-TW" sz="2400" i="1" smtClean="0">
                <a:ea typeface="細明體" panose="02020509000000000000" pitchFamily="49" charset="-120"/>
              </a:rPr>
              <a:t>U</a:t>
            </a:r>
            <a:r>
              <a:rPr lang="en-US" altLang="zh-TW" sz="2400" smtClean="0">
                <a:ea typeface="細明體" panose="02020509000000000000" pitchFamily="49" charset="-120"/>
              </a:rPr>
              <a:t> </a:t>
            </a:r>
            <a:r>
              <a:rPr lang="zh-TW" altLang="en-US" sz="2400" smtClean="0">
                <a:latin typeface="細明體" panose="02020509000000000000" pitchFamily="49" charset="-120"/>
                <a:ea typeface="細明體" panose="02020509000000000000" pitchFamily="49" charset="-120"/>
              </a:rPr>
              <a:t>和</a:t>
            </a:r>
            <a:r>
              <a:rPr lang="en-US" altLang="zh-TW" sz="2400" i="1" smtClean="0">
                <a:ea typeface="細明體" panose="02020509000000000000" pitchFamily="49" charset="-120"/>
              </a:rPr>
              <a:t>I</a:t>
            </a:r>
            <a:r>
              <a:rPr lang="en-US" altLang="zh-TW" sz="2400" smtClean="0">
                <a:ea typeface="細明體" panose="02020509000000000000" pitchFamily="49" charset="-120"/>
              </a:rPr>
              <a:t> </a:t>
            </a:r>
            <a:r>
              <a:rPr lang="zh-TW" altLang="en-US" sz="2400" smtClean="0">
                <a:latin typeface="細明體" panose="02020509000000000000" pitchFamily="49" charset="-120"/>
                <a:ea typeface="細明體" panose="02020509000000000000" pitchFamily="49" charset="-120"/>
              </a:rPr>
              <a:t>分別代表兩個下標集合，它們可以使得下式成立：</a:t>
            </a:r>
            <a:r>
              <a:rPr lang="zh-TW" altLang="en-US" sz="2400" smtClean="0"/>
              <a:t> </a:t>
            </a:r>
          </a:p>
          <a:p>
            <a:pPr eaLnBrk="1" hangingPunct="1"/>
            <a:endParaRPr lang="zh-TW" altLang="en-US" sz="2400" smtClean="0"/>
          </a:p>
          <a:p>
            <a:pPr eaLnBrk="1" hangingPunct="1"/>
            <a:endParaRPr lang="zh-TW" altLang="en-US" sz="2400" smtClean="0">
              <a:ea typeface="細明體" panose="02020509000000000000" pitchFamily="49" charset="-120"/>
            </a:endParaRPr>
          </a:p>
          <a:p>
            <a:pPr eaLnBrk="1" hangingPunct="1"/>
            <a:endParaRPr lang="zh-TW" altLang="en-US" sz="2400" smtClean="0">
              <a:ea typeface="細明體" panose="02020509000000000000" pitchFamily="49" charset="-120"/>
            </a:endParaRPr>
          </a:p>
          <a:p>
            <a:pPr eaLnBrk="1" hangingPunct="1"/>
            <a:r>
              <a:rPr lang="zh-TW" altLang="en-US" sz="2400" smtClean="0">
                <a:ea typeface="細明體" panose="02020509000000000000" pitchFamily="49" charset="-120"/>
              </a:rPr>
              <a:t>我們透過下式算出類神經元於時間  之輸出： </a:t>
            </a:r>
          </a:p>
          <a:p>
            <a:pPr algn="just" eaLnBrk="1" hangingPunct="1">
              <a:buFontTx/>
              <a:buNone/>
            </a:pPr>
            <a:r>
              <a:rPr lang="zh-TW" altLang="en-US" sz="2400" smtClean="0">
                <a:ea typeface="細明體" panose="02020509000000000000" pitchFamily="49" charset="-120"/>
              </a:rPr>
              <a:t>              </a:t>
            </a:r>
          </a:p>
          <a:p>
            <a:pPr algn="just" eaLnBrk="1" hangingPunct="1">
              <a:buFontTx/>
              <a:buNone/>
            </a:pPr>
            <a:r>
              <a:rPr lang="zh-TW" altLang="en-US" sz="2400" smtClean="0">
                <a:ea typeface="細明體" panose="02020509000000000000" pitchFamily="49" charset="-120"/>
              </a:rPr>
              <a:t> </a:t>
            </a:r>
          </a:p>
          <a:p>
            <a:pPr algn="just" eaLnBrk="1" hangingPunct="1">
              <a:buFontTx/>
              <a:buNone/>
            </a:pPr>
            <a:r>
              <a:rPr lang="zh-TW" altLang="en-US" sz="2400" smtClean="0">
                <a:ea typeface="細明體" panose="02020509000000000000" pitchFamily="49" charset="-120"/>
              </a:rPr>
              <a:t>以及</a:t>
            </a:r>
            <a:endParaRPr lang="zh-TW" altLang="en-US" sz="2400" smtClean="0"/>
          </a:p>
        </p:txBody>
      </p:sp>
      <p:sp>
        <p:nvSpPr>
          <p:cNvPr id="62468" name="Rectangle 5"/>
          <p:cNvSpPr>
            <a:spLocks noChangeArrowheads="1"/>
          </p:cNvSpPr>
          <p:nvPr/>
        </p:nvSpPr>
        <p:spPr bwMode="auto">
          <a:xfrm>
            <a:off x="35290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2469" name="Object 4"/>
          <p:cNvGraphicFramePr>
            <a:graphicFrameLocks noChangeAspect="1"/>
          </p:cNvGraphicFramePr>
          <p:nvPr/>
        </p:nvGraphicFramePr>
        <p:xfrm>
          <a:off x="2438400" y="2667000"/>
          <a:ext cx="4191000" cy="976313"/>
        </p:xfrm>
        <a:graphic>
          <a:graphicData uri="http://schemas.openxmlformats.org/presentationml/2006/ole">
            <mc:AlternateContent xmlns:mc="http://schemas.openxmlformats.org/markup-compatibility/2006">
              <mc:Choice xmlns:v="urn:schemas-microsoft-com:vml" Requires="v">
                <p:oleObj spid="_x0000_s62549" r:id="rId3" imgW="2082800" imgH="482600" progId="Equation.3">
                  <p:embed/>
                </p:oleObj>
              </mc:Choice>
              <mc:Fallback>
                <p:oleObj r:id="rId3" imgW="20828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667000"/>
                        <a:ext cx="41910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Rectangle 7"/>
          <p:cNvSpPr>
            <a:spLocks noChangeArrowheads="1"/>
          </p:cNvSpPr>
          <p:nvPr/>
        </p:nvSpPr>
        <p:spPr bwMode="auto">
          <a:xfrm>
            <a:off x="30289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2471" name="Object 6"/>
          <p:cNvGraphicFramePr>
            <a:graphicFrameLocks noChangeAspect="1"/>
          </p:cNvGraphicFramePr>
          <p:nvPr/>
        </p:nvGraphicFramePr>
        <p:xfrm>
          <a:off x="1752600" y="4495800"/>
          <a:ext cx="5562600" cy="808038"/>
        </p:xfrm>
        <a:graphic>
          <a:graphicData uri="http://schemas.openxmlformats.org/presentationml/2006/ole">
            <mc:AlternateContent xmlns:mc="http://schemas.openxmlformats.org/markup-compatibility/2006">
              <mc:Choice xmlns:v="urn:schemas-microsoft-com:vml" Requires="v">
                <p:oleObj spid="_x0000_s62550" r:id="rId5" imgW="3086100" imgH="444500" progId="Equation.3">
                  <p:embed/>
                </p:oleObj>
              </mc:Choice>
              <mc:Fallback>
                <p:oleObj r:id="rId5" imgW="30861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495800"/>
                        <a:ext cx="5562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2" name="Rectangle 9"/>
          <p:cNvSpPr>
            <a:spLocks noChangeArrowheads="1"/>
          </p:cNvSpPr>
          <p:nvPr/>
        </p:nvSpPr>
        <p:spPr bwMode="auto">
          <a:xfrm>
            <a:off x="39243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2473" name="Object 8"/>
          <p:cNvGraphicFramePr>
            <a:graphicFrameLocks noChangeAspect="1"/>
          </p:cNvGraphicFramePr>
          <p:nvPr/>
        </p:nvGraphicFramePr>
        <p:xfrm>
          <a:off x="1905000" y="5791200"/>
          <a:ext cx="2438400" cy="430213"/>
        </p:xfrm>
        <a:graphic>
          <a:graphicData uri="http://schemas.openxmlformats.org/presentationml/2006/ole">
            <mc:AlternateContent xmlns:mc="http://schemas.openxmlformats.org/markup-compatibility/2006">
              <mc:Choice xmlns:v="urn:schemas-microsoft-com:vml" Requires="v">
                <p:oleObj spid="_x0000_s62551" r:id="rId7" imgW="1295400" imgH="228600" progId="Equation.3">
                  <p:embed/>
                </p:oleObj>
              </mc:Choice>
              <mc:Fallback>
                <p:oleObj r:id="rId7" imgW="12954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791200"/>
                        <a:ext cx="2438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(3)</a:t>
            </a:r>
          </a:p>
        </p:txBody>
      </p:sp>
      <p:sp>
        <p:nvSpPr>
          <p:cNvPr id="63491"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首先，我們定義瞬間誤差函數為：</a:t>
            </a:r>
            <a:r>
              <a:rPr lang="zh-TW" altLang="en-US" sz="2400" smtClean="0"/>
              <a:t> </a:t>
            </a:r>
          </a:p>
          <a:p>
            <a:pPr eaLnBrk="1" hangingPunct="1"/>
            <a:endParaRPr lang="zh-TW" altLang="en-US" sz="2400" smtClean="0"/>
          </a:p>
          <a:p>
            <a:pPr eaLnBrk="1" hangingPunct="1"/>
            <a:endParaRPr lang="zh-TW" altLang="en-US" sz="2400" smtClean="0"/>
          </a:p>
          <a:p>
            <a:pPr eaLnBrk="1" hangingPunct="1"/>
            <a:endParaRPr lang="zh-TW" altLang="en-US" sz="2400" smtClean="0"/>
          </a:p>
          <a:p>
            <a:pPr eaLnBrk="1" hangingPunct="1"/>
            <a:endParaRPr lang="zh-TW" altLang="en-US" sz="2400" smtClean="0">
              <a:latin typeface="細明體" panose="02020509000000000000" pitchFamily="49" charset="-120"/>
              <a:ea typeface="細明體" panose="02020509000000000000" pitchFamily="49" charset="-120"/>
            </a:endParaRPr>
          </a:p>
          <a:p>
            <a:pPr eaLnBrk="1" hangingPunct="1"/>
            <a:r>
              <a:rPr lang="zh-TW" altLang="en-US" sz="2400" smtClean="0">
                <a:latin typeface="細明體" panose="02020509000000000000" pitchFamily="49" charset="-120"/>
                <a:ea typeface="細明體" panose="02020509000000000000" pitchFamily="49" charset="-120"/>
              </a:rPr>
              <a:t>那麼網路訓練的目標就是要找出一組鍵結值，使得在一段時間內       之瞬間誤差的總合，    ，能夠被極小化：</a:t>
            </a:r>
            <a:r>
              <a:rPr lang="zh-TW" altLang="en-US" sz="2400" smtClean="0"/>
              <a:t> </a:t>
            </a:r>
          </a:p>
        </p:txBody>
      </p:sp>
      <p:sp>
        <p:nvSpPr>
          <p:cNvPr id="63492" name="Rectangle 5"/>
          <p:cNvSpPr>
            <a:spLocks noChangeArrowheads="1"/>
          </p:cNvSpPr>
          <p:nvPr/>
        </p:nvSpPr>
        <p:spPr bwMode="auto">
          <a:xfrm>
            <a:off x="373380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3493" name="Object 4"/>
          <p:cNvGraphicFramePr>
            <a:graphicFrameLocks noChangeAspect="1"/>
          </p:cNvGraphicFramePr>
          <p:nvPr/>
        </p:nvGraphicFramePr>
        <p:xfrm>
          <a:off x="2362200" y="2514600"/>
          <a:ext cx="2743200" cy="1417638"/>
        </p:xfrm>
        <a:graphic>
          <a:graphicData uri="http://schemas.openxmlformats.org/presentationml/2006/ole">
            <mc:AlternateContent xmlns:mc="http://schemas.openxmlformats.org/markup-compatibility/2006">
              <mc:Choice xmlns:v="urn:schemas-microsoft-com:vml" Requires="v">
                <p:oleObj spid="_x0000_s63600" r:id="rId3" imgW="1675673" imgH="863225" progId="Equation.3">
                  <p:embed/>
                </p:oleObj>
              </mc:Choice>
              <mc:Fallback>
                <p:oleObj r:id="rId3" imgW="1675673" imgH="8632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14600"/>
                        <a:ext cx="27432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Rectangle 7"/>
          <p:cNvSpPr>
            <a:spLocks noChangeArrowheads="1"/>
          </p:cNvSpPr>
          <p:nvPr/>
        </p:nvSpPr>
        <p:spPr bwMode="auto">
          <a:xfrm>
            <a:off x="41100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3495" name="Object 6"/>
          <p:cNvGraphicFramePr>
            <a:graphicFrameLocks noChangeAspect="1"/>
          </p:cNvGraphicFramePr>
          <p:nvPr/>
        </p:nvGraphicFramePr>
        <p:xfrm>
          <a:off x="2438400" y="5334000"/>
          <a:ext cx="1600200" cy="742950"/>
        </p:xfrm>
        <a:graphic>
          <a:graphicData uri="http://schemas.openxmlformats.org/presentationml/2006/ole">
            <mc:AlternateContent xmlns:mc="http://schemas.openxmlformats.org/markup-compatibility/2006">
              <mc:Choice xmlns:v="urn:schemas-microsoft-com:vml" Requires="v">
                <p:oleObj spid="_x0000_s63601" r:id="rId5" imgW="927100" imgH="431800" progId="Equation.3">
                  <p:embed/>
                </p:oleObj>
              </mc:Choice>
              <mc:Fallback>
                <p:oleObj r:id="rId5" imgW="9271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334000"/>
                        <a:ext cx="1600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6" name="Rectangle 9"/>
          <p:cNvSpPr>
            <a:spLocks noChangeArrowheads="1"/>
          </p:cNvSpPr>
          <p:nvPr/>
        </p:nvSpPr>
        <p:spPr bwMode="auto">
          <a:xfrm>
            <a:off x="4419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3497" name="Object 8"/>
          <p:cNvGraphicFramePr>
            <a:graphicFrameLocks noChangeAspect="1"/>
          </p:cNvGraphicFramePr>
          <p:nvPr/>
        </p:nvGraphicFramePr>
        <p:xfrm>
          <a:off x="6400800" y="4572000"/>
          <a:ext cx="609600" cy="457200"/>
        </p:xfrm>
        <a:graphic>
          <a:graphicData uri="http://schemas.openxmlformats.org/presentationml/2006/ole">
            <mc:AlternateContent xmlns:mc="http://schemas.openxmlformats.org/markup-compatibility/2006">
              <mc:Choice xmlns:v="urn:schemas-microsoft-com:vml" Requires="v">
                <p:oleObj spid="_x0000_s63602" r:id="rId7" imgW="304668" imgH="228501" progId="Equation.3">
                  <p:embed/>
                </p:oleObj>
              </mc:Choice>
              <mc:Fallback>
                <p:oleObj r:id="rId7" imgW="304668"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4572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8" name="Rectangle 11"/>
          <p:cNvSpPr>
            <a:spLocks noChangeArrowheads="1"/>
          </p:cNvSpPr>
          <p:nvPr/>
        </p:nvSpPr>
        <p:spPr bwMode="auto">
          <a:xfrm>
            <a:off x="43815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3499" name="Object 10"/>
          <p:cNvGraphicFramePr>
            <a:graphicFrameLocks noChangeAspect="1"/>
          </p:cNvGraphicFramePr>
          <p:nvPr/>
        </p:nvGraphicFramePr>
        <p:xfrm>
          <a:off x="2743200" y="4572000"/>
          <a:ext cx="838200" cy="439738"/>
        </p:xfrm>
        <a:graphic>
          <a:graphicData uri="http://schemas.openxmlformats.org/presentationml/2006/ole">
            <mc:AlternateContent xmlns:mc="http://schemas.openxmlformats.org/markup-compatibility/2006">
              <mc:Choice xmlns:v="urn:schemas-microsoft-com:vml" Requires="v">
                <p:oleObj spid="_x0000_s63603" r:id="rId9" imgW="380835" imgH="203112" progId="Equation.3">
                  <p:embed/>
                </p:oleObj>
              </mc:Choice>
              <mc:Fallback>
                <p:oleObj r:id="rId9" imgW="380835" imgH="203112"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572000"/>
                        <a:ext cx="838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(4)</a:t>
            </a:r>
          </a:p>
        </p:txBody>
      </p:sp>
      <p:sp>
        <p:nvSpPr>
          <p:cNvPr id="64515" name="Rectangle 3"/>
          <p:cNvSpPr>
            <a:spLocks noGrp="1" noChangeArrowheads="1"/>
          </p:cNvSpPr>
          <p:nvPr>
            <p:ph type="body" idx="1"/>
          </p:nvPr>
        </p:nvSpPr>
        <p:spPr/>
        <p:txBody>
          <a:bodyPr/>
          <a:lstStyle/>
          <a:p>
            <a:pPr eaLnBrk="1" hangingPunct="1"/>
            <a:r>
              <a:rPr lang="zh-TW" altLang="en-US" smtClean="0">
                <a:latin typeface="細明體" panose="02020509000000000000" pitchFamily="49" charset="-120"/>
                <a:ea typeface="細明體" panose="02020509000000000000" pitchFamily="49" charset="-120"/>
              </a:rPr>
              <a:t>首先就得找到下述之梯度資訊：</a:t>
            </a:r>
            <a:r>
              <a:rPr lang="zh-TW" altLang="en-US" smtClean="0"/>
              <a:t> </a:t>
            </a:r>
          </a:p>
          <a:p>
            <a:pPr eaLnBrk="1" hangingPunct="1"/>
            <a:endParaRPr lang="zh-TW" altLang="en-US" smtClean="0"/>
          </a:p>
          <a:p>
            <a:pPr eaLnBrk="1" hangingPunct="1"/>
            <a:endParaRPr lang="zh-TW" altLang="en-US" smtClean="0"/>
          </a:p>
          <a:p>
            <a:pPr eaLnBrk="1" hangingPunct="1"/>
            <a:r>
              <a:rPr lang="zh-TW" altLang="en-US" smtClean="0">
                <a:latin typeface="細明體" panose="02020509000000000000" pitchFamily="49" charset="-120"/>
                <a:ea typeface="細明體" panose="02020509000000000000" pitchFamily="49" charset="-120"/>
              </a:rPr>
              <a:t>從式</a:t>
            </a:r>
            <a:r>
              <a:rPr lang="en-US" altLang="zh-TW" smtClean="0">
                <a:ea typeface="細明體" panose="02020509000000000000" pitchFamily="49" charset="-120"/>
              </a:rPr>
              <a:t>(3.49) </a:t>
            </a:r>
            <a:r>
              <a:rPr lang="zh-TW" altLang="en-US" smtClean="0">
                <a:latin typeface="細明體" panose="02020509000000000000" pitchFamily="49" charset="-120"/>
                <a:ea typeface="細明體" panose="02020509000000000000" pitchFamily="49" charset="-120"/>
              </a:rPr>
              <a:t>可知</a:t>
            </a:r>
            <a:r>
              <a:rPr lang="zh-TW" altLang="en-US" smtClean="0"/>
              <a:t> </a:t>
            </a:r>
          </a:p>
          <a:p>
            <a:pPr eaLnBrk="1" hangingPunct="1"/>
            <a:endParaRPr lang="zh-TW" altLang="en-US" smtClean="0"/>
          </a:p>
          <a:p>
            <a:pPr eaLnBrk="1" hangingPunct="1"/>
            <a:endParaRPr lang="zh-TW" altLang="en-US" smtClean="0"/>
          </a:p>
          <a:p>
            <a:pPr eaLnBrk="1" hangingPunct="1"/>
            <a:r>
              <a:rPr lang="zh-TW" altLang="en-US" smtClean="0">
                <a:latin typeface="細明體" panose="02020509000000000000" pitchFamily="49" charset="-120"/>
                <a:ea typeface="細明體" panose="02020509000000000000" pitchFamily="49" charset="-120"/>
              </a:rPr>
              <a:t>又由式</a:t>
            </a:r>
            <a:r>
              <a:rPr lang="en-US" altLang="zh-TW" smtClean="0">
                <a:ea typeface="細明體" panose="02020509000000000000" pitchFamily="49" charset="-120"/>
              </a:rPr>
              <a:t>(3.47) </a:t>
            </a:r>
            <a:r>
              <a:rPr lang="zh-TW" altLang="en-US" smtClean="0">
                <a:latin typeface="細明體" panose="02020509000000000000" pitchFamily="49" charset="-120"/>
                <a:ea typeface="細明體" panose="02020509000000000000" pitchFamily="49" charset="-120"/>
              </a:rPr>
              <a:t>和式</a:t>
            </a:r>
            <a:r>
              <a:rPr lang="en-US" altLang="zh-TW" smtClean="0">
                <a:ea typeface="細明體" panose="02020509000000000000" pitchFamily="49" charset="-120"/>
              </a:rPr>
              <a:t>(3.48)</a:t>
            </a:r>
            <a:r>
              <a:rPr lang="zh-TW" altLang="en-US" smtClean="0">
                <a:latin typeface="細明體" panose="02020509000000000000" pitchFamily="49" charset="-120"/>
                <a:ea typeface="細明體" panose="02020509000000000000" pitchFamily="49" charset="-120"/>
              </a:rPr>
              <a:t>，可得</a:t>
            </a:r>
            <a:r>
              <a:rPr lang="zh-TW" altLang="en-US" smtClean="0"/>
              <a:t> </a:t>
            </a:r>
          </a:p>
        </p:txBody>
      </p:sp>
      <p:sp>
        <p:nvSpPr>
          <p:cNvPr id="64516" name="Rectangle 5"/>
          <p:cNvSpPr>
            <a:spLocks noChangeArrowheads="1"/>
          </p:cNvSpPr>
          <p:nvPr/>
        </p:nvSpPr>
        <p:spPr bwMode="auto">
          <a:xfrm>
            <a:off x="40195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4517" name="Object 4"/>
          <p:cNvGraphicFramePr>
            <a:graphicFrameLocks noChangeAspect="1"/>
          </p:cNvGraphicFramePr>
          <p:nvPr/>
        </p:nvGraphicFramePr>
        <p:xfrm>
          <a:off x="2590800" y="2667000"/>
          <a:ext cx="2286000" cy="946150"/>
        </p:xfrm>
        <a:graphic>
          <a:graphicData uri="http://schemas.openxmlformats.org/presentationml/2006/ole">
            <mc:AlternateContent xmlns:mc="http://schemas.openxmlformats.org/markup-compatibility/2006">
              <mc:Choice xmlns:v="urn:schemas-microsoft-com:vml" Requires="v">
                <p:oleObj spid="_x0000_s64570" r:id="rId3" imgW="1104900" imgH="457200" progId="Equation.3">
                  <p:embed/>
                </p:oleObj>
              </mc:Choice>
              <mc:Fallback>
                <p:oleObj r:id="rId3" imgW="11049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6670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8" name="Rectangle 7"/>
          <p:cNvSpPr>
            <a:spLocks noChangeArrowheads="1"/>
          </p:cNvSpPr>
          <p:nvPr/>
        </p:nvSpPr>
        <p:spPr bwMode="auto">
          <a:xfrm>
            <a:off x="37861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4519" name="Object 6"/>
          <p:cNvGraphicFramePr>
            <a:graphicFrameLocks noChangeAspect="1"/>
          </p:cNvGraphicFramePr>
          <p:nvPr/>
        </p:nvGraphicFramePr>
        <p:xfrm>
          <a:off x="2667000" y="4572000"/>
          <a:ext cx="3200400" cy="931863"/>
        </p:xfrm>
        <a:graphic>
          <a:graphicData uri="http://schemas.openxmlformats.org/presentationml/2006/ole">
            <mc:AlternateContent xmlns:mc="http://schemas.openxmlformats.org/markup-compatibility/2006">
              <mc:Choice xmlns:v="urn:schemas-microsoft-com:vml" Requires="v">
                <p:oleObj spid="_x0000_s64571" r:id="rId5" imgW="1574800" imgH="457200" progId="Equation.3">
                  <p:embed/>
                </p:oleObj>
              </mc:Choice>
              <mc:Fallback>
                <p:oleObj r:id="rId5" imgW="15748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572000"/>
                        <a:ext cx="32004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38200" y="304800"/>
            <a:ext cx="7616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4400">
                <a:solidFill>
                  <a:schemeClr val="tx2"/>
                </a:solidFill>
                <a:ea typeface="細明體" panose="02020509000000000000" pitchFamily="49" charset="-120"/>
              </a:rPr>
              <a:t>3.2	</a:t>
            </a:r>
            <a:r>
              <a:rPr lang="zh-TW" altLang="en-US" sz="4400">
                <a:solidFill>
                  <a:schemeClr val="tx2"/>
                </a:solidFill>
                <a:ea typeface="細明體" panose="02020509000000000000" pitchFamily="49" charset="-120"/>
              </a:rPr>
              <a:t>網路架構與符號表示法</a:t>
            </a:r>
            <a:r>
              <a:rPr lang="zh-TW" altLang="en-US" sz="4400">
                <a:solidFill>
                  <a:schemeClr val="tx2"/>
                </a:solidFill>
              </a:rPr>
              <a:t>  </a:t>
            </a:r>
            <a:r>
              <a:rPr lang="en-US" altLang="zh-TW" sz="4400">
                <a:solidFill>
                  <a:schemeClr val="tx2"/>
                </a:solidFill>
              </a:rPr>
              <a:t>(1)</a:t>
            </a:r>
          </a:p>
        </p:txBody>
      </p:sp>
      <p:pic>
        <p:nvPicPr>
          <p:cNvPr id="8195" name="Picture 3" descr="E:\教材\類神經網路\FIG3\F3-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0704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4"/>
          <p:cNvSpPr txBox="1">
            <a:spLocks noChangeArrowheads="1"/>
          </p:cNvSpPr>
          <p:nvPr/>
        </p:nvSpPr>
        <p:spPr bwMode="auto">
          <a:xfrm>
            <a:off x="1219200" y="5486400"/>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3.1</a:t>
            </a:r>
            <a:r>
              <a:rPr lang="zh-TW" altLang="en-US" sz="2400">
                <a:ea typeface="細明體" panose="02020509000000000000" pitchFamily="49" charset="-120"/>
              </a:rPr>
              <a:t>：具有兩層隱藏層的多層感知機網路架構圖。</a:t>
            </a:r>
            <a:r>
              <a:rPr lang="zh-TW" altLang="en-US" sz="2400"/>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(5)</a:t>
            </a:r>
          </a:p>
        </p:txBody>
      </p:sp>
      <p:sp>
        <p:nvSpPr>
          <p:cNvPr id="65539" name="Rectangle 3"/>
          <p:cNvSpPr>
            <a:spLocks noGrp="1" noChangeArrowheads="1"/>
          </p:cNvSpPr>
          <p:nvPr>
            <p:ph type="body" idx="1"/>
          </p:nvPr>
        </p:nvSpPr>
        <p:spPr/>
        <p:txBody>
          <a:bodyPr/>
          <a:lstStyle/>
          <a:p>
            <a:pPr eaLnBrk="1" hangingPunct="1"/>
            <a:endParaRPr lang="zh-TW" altLang="zh-TW" smtClean="0"/>
          </a:p>
        </p:txBody>
      </p:sp>
      <p:sp>
        <p:nvSpPr>
          <p:cNvPr id="65540" name="Rectangle 5"/>
          <p:cNvSpPr>
            <a:spLocks noChangeArrowheads="1"/>
          </p:cNvSpPr>
          <p:nvPr/>
        </p:nvSpPr>
        <p:spPr bwMode="auto">
          <a:xfrm>
            <a:off x="214788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5541" name="Object 4"/>
          <p:cNvGraphicFramePr>
            <a:graphicFrameLocks noChangeAspect="1"/>
          </p:cNvGraphicFramePr>
          <p:nvPr/>
        </p:nvGraphicFramePr>
        <p:xfrm>
          <a:off x="1447800" y="2133600"/>
          <a:ext cx="6858000" cy="3570288"/>
        </p:xfrm>
        <a:graphic>
          <a:graphicData uri="http://schemas.openxmlformats.org/presentationml/2006/ole">
            <mc:AlternateContent xmlns:mc="http://schemas.openxmlformats.org/markup-compatibility/2006">
              <mc:Choice xmlns:v="urn:schemas-microsoft-com:vml" Requires="v">
                <p:oleObj spid="_x0000_s65567" r:id="rId3" imgW="4851400" imgH="2527300" progId="Equation.3">
                  <p:embed/>
                </p:oleObj>
              </mc:Choice>
              <mc:Fallback>
                <p:oleObj r:id="rId3" imgW="4851400" imgH="2527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133600"/>
                        <a:ext cx="68580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(6)</a:t>
            </a:r>
          </a:p>
        </p:txBody>
      </p:sp>
      <p:sp>
        <p:nvSpPr>
          <p:cNvPr id="66563"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假設網路的初始狀態與鍵結值無關，因此，</a:t>
            </a:r>
            <a:r>
              <a:rPr lang="zh-TW" altLang="en-US" sz="2400" smtClean="0"/>
              <a:t> </a:t>
            </a:r>
          </a:p>
          <a:p>
            <a:pPr eaLnBrk="1" hangingPunct="1"/>
            <a:endParaRPr lang="zh-TW" altLang="en-US" sz="2400" smtClean="0"/>
          </a:p>
          <a:p>
            <a:pPr eaLnBrk="1" hangingPunct="1"/>
            <a:endParaRPr lang="zh-TW" altLang="en-US" sz="2400" smtClean="0"/>
          </a:p>
          <a:p>
            <a:pPr eaLnBrk="1" hangingPunct="1"/>
            <a:r>
              <a:rPr lang="zh-TW" altLang="en-US" sz="2400" smtClean="0">
                <a:latin typeface="細明體" panose="02020509000000000000" pitchFamily="49" charset="-120"/>
                <a:ea typeface="細明體" panose="02020509000000000000" pitchFamily="49" charset="-120"/>
              </a:rPr>
              <a:t>從式</a:t>
            </a:r>
            <a:r>
              <a:rPr lang="en-US" altLang="zh-TW" sz="2400" smtClean="0">
                <a:ea typeface="細明體" panose="02020509000000000000" pitchFamily="49" charset="-120"/>
              </a:rPr>
              <a:t>(3.53) </a:t>
            </a:r>
            <a:r>
              <a:rPr lang="zh-TW" altLang="en-US" sz="2400" smtClean="0">
                <a:latin typeface="細明體" panose="02020509000000000000" pitchFamily="49" charset="-120"/>
                <a:ea typeface="細明體" panose="02020509000000000000" pitchFamily="49" charset="-120"/>
              </a:rPr>
              <a:t>我們可以產生下述之動態系統，其動態方程式由下式所描述：</a:t>
            </a:r>
            <a:r>
              <a:rPr lang="zh-TW" altLang="en-US" sz="2400" smtClean="0"/>
              <a:t> </a:t>
            </a:r>
          </a:p>
          <a:p>
            <a:pPr eaLnBrk="1" hangingPunct="1"/>
            <a:endParaRPr lang="zh-TW" altLang="en-US" sz="2400" smtClean="0"/>
          </a:p>
          <a:p>
            <a:pPr eaLnBrk="1" hangingPunct="1"/>
            <a:endParaRPr lang="zh-TW" altLang="en-US" sz="2400" smtClean="0"/>
          </a:p>
          <a:p>
            <a:pPr eaLnBrk="1" hangingPunct="1">
              <a:buFontTx/>
              <a:buNone/>
            </a:pPr>
            <a:r>
              <a:rPr lang="zh-TW" altLang="en-US" sz="2400" smtClean="0">
                <a:latin typeface="細明體" panose="02020509000000000000" pitchFamily="49" charset="-120"/>
                <a:ea typeface="細明體" panose="02020509000000000000" pitchFamily="49" charset="-120"/>
              </a:rPr>
              <a:t>其中</a:t>
            </a:r>
            <a:r>
              <a:rPr lang="zh-TW" altLang="en-US" sz="2400" smtClean="0"/>
              <a:t> </a:t>
            </a:r>
          </a:p>
        </p:txBody>
      </p:sp>
      <p:sp>
        <p:nvSpPr>
          <p:cNvPr id="66564" name="Rectangle 5"/>
          <p:cNvSpPr>
            <a:spLocks noChangeArrowheads="1"/>
          </p:cNvSpPr>
          <p:nvPr/>
        </p:nvSpPr>
        <p:spPr bwMode="auto">
          <a:xfrm>
            <a:off x="42291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6565" name="Object 4"/>
          <p:cNvGraphicFramePr>
            <a:graphicFrameLocks noChangeAspect="1"/>
          </p:cNvGraphicFramePr>
          <p:nvPr/>
        </p:nvGraphicFramePr>
        <p:xfrm>
          <a:off x="3200400" y="2514600"/>
          <a:ext cx="1219200" cy="812800"/>
        </p:xfrm>
        <a:graphic>
          <a:graphicData uri="http://schemas.openxmlformats.org/presentationml/2006/ole">
            <mc:AlternateContent xmlns:mc="http://schemas.openxmlformats.org/markup-compatibility/2006">
              <mc:Choice xmlns:v="urn:schemas-microsoft-com:vml" Requires="v">
                <p:oleObj spid="_x0000_s66699" r:id="rId3" imgW="685800" imgH="457200" progId="Equation.3">
                  <p:embed/>
                </p:oleObj>
              </mc:Choice>
              <mc:Fallback>
                <p:oleObj r:id="rId3" imgW="6858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514600"/>
                        <a:ext cx="1219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7"/>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6567" name="Object 6"/>
          <p:cNvGraphicFramePr>
            <a:graphicFrameLocks noChangeAspect="1"/>
          </p:cNvGraphicFramePr>
          <p:nvPr/>
        </p:nvGraphicFramePr>
        <p:xfrm>
          <a:off x="2286000" y="4148138"/>
          <a:ext cx="5105400" cy="728662"/>
        </p:xfrm>
        <a:graphic>
          <a:graphicData uri="http://schemas.openxmlformats.org/presentationml/2006/ole">
            <mc:AlternateContent xmlns:mc="http://schemas.openxmlformats.org/markup-compatibility/2006">
              <mc:Choice xmlns:v="urn:schemas-microsoft-com:vml" Requires="v">
                <p:oleObj spid="_x0000_s66700" r:id="rId5" imgW="3200400" imgH="457200" progId="Equation.3">
                  <p:embed/>
                </p:oleObj>
              </mc:Choice>
              <mc:Fallback>
                <p:oleObj r:id="rId5" imgW="32004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148138"/>
                        <a:ext cx="51054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8" name="Rectangle 9"/>
          <p:cNvSpPr>
            <a:spLocks noChangeArrowheads="1"/>
          </p:cNvSpPr>
          <p:nvPr/>
        </p:nvSpPr>
        <p:spPr bwMode="auto">
          <a:xfrm>
            <a:off x="40767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6569" name="Object 8"/>
          <p:cNvGraphicFramePr>
            <a:graphicFrameLocks noChangeAspect="1"/>
          </p:cNvGraphicFramePr>
          <p:nvPr/>
        </p:nvGraphicFramePr>
        <p:xfrm>
          <a:off x="1143000" y="5534025"/>
          <a:ext cx="1752600" cy="808038"/>
        </p:xfrm>
        <a:graphic>
          <a:graphicData uri="http://schemas.openxmlformats.org/presentationml/2006/ole">
            <mc:AlternateContent xmlns:mc="http://schemas.openxmlformats.org/markup-compatibility/2006">
              <mc:Choice xmlns:v="urn:schemas-microsoft-com:vml" Requires="v">
                <p:oleObj spid="_x0000_s66701" r:id="rId7" imgW="990600" imgH="457200" progId="Equation.3">
                  <p:embed/>
                </p:oleObj>
              </mc:Choice>
              <mc:Fallback>
                <p:oleObj r:id="rId7" imgW="9906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534025"/>
                        <a:ext cx="1752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0" name="Rectangle 11"/>
          <p:cNvSpPr>
            <a:spLocks noChangeArrowheads="1"/>
          </p:cNvSpPr>
          <p:nvPr/>
        </p:nvSpPr>
        <p:spPr bwMode="auto">
          <a:xfrm>
            <a:off x="42481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6571" name="Object 10"/>
          <p:cNvGraphicFramePr>
            <a:graphicFrameLocks noChangeAspect="1"/>
          </p:cNvGraphicFramePr>
          <p:nvPr/>
        </p:nvGraphicFramePr>
        <p:xfrm>
          <a:off x="3276600" y="5715000"/>
          <a:ext cx="1219200" cy="484188"/>
        </p:xfrm>
        <a:graphic>
          <a:graphicData uri="http://schemas.openxmlformats.org/presentationml/2006/ole">
            <mc:AlternateContent xmlns:mc="http://schemas.openxmlformats.org/markup-compatibility/2006">
              <mc:Choice xmlns:v="urn:schemas-microsoft-com:vml" Requires="v">
                <p:oleObj spid="_x0000_s66702" r:id="rId9" imgW="647419" imgH="253890" progId="Equation.3">
                  <p:embed/>
                </p:oleObj>
              </mc:Choice>
              <mc:Fallback>
                <p:oleObj r:id="rId9" imgW="647419" imgH="25389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5715000"/>
                        <a:ext cx="1219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2" name="Rectangle 13"/>
          <p:cNvSpPr>
            <a:spLocks noChangeArrowheads="1"/>
          </p:cNvSpPr>
          <p:nvPr/>
        </p:nvSpPr>
        <p:spPr bwMode="auto">
          <a:xfrm>
            <a:off x="36195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6573" name="Object 12"/>
          <p:cNvGraphicFramePr>
            <a:graphicFrameLocks noChangeAspect="1"/>
          </p:cNvGraphicFramePr>
          <p:nvPr/>
        </p:nvGraphicFramePr>
        <p:xfrm>
          <a:off x="5105400" y="5715000"/>
          <a:ext cx="3505200" cy="438150"/>
        </p:xfrm>
        <a:graphic>
          <a:graphicData uri="http://schemas.openxmlformats.org/presentationml/2006/ole">
            <mc:AlternateContent xmlns:mc="http://schemas.openxmlformats.org/markup-compatibility/2006">
              <mc:Choice xmlns:v="urn:schemas-microsoft-com:vml" Requires="v">
                <p:oleObj spid="_x0000_s66703" r:id="rId11" imgW="1905000" imgH="241300" progId="Equation.3">
                  <p:embed/>
                </p:oleObj>
              </mc:Choice>
              <mc:Fallback>
                <p:oleObj r:id="rId11" imgW="1905000" imgH="2413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5715000"/>
                        <a:ext cx="3505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(7)</a:t>
            </a:r>
          </a:p>
        </p:txBody>
      </p:sp>
      <p:sp>
        <p:nvSpPr>
          <p:cNvPr id="67587"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結合式</a:t>
            </a:r>
            <a:r>
              <a:rPr lang="en-US" altLang="zh-TW" sz="2400" smtClean="0">
                <a:ea typeface="細明體" panose="02020509000000000000" pitchFamily="49" charset="-120"/>
              </a:rPr>
              <a:t>(3.49) </a:t>
            </a:r>
            <a:r>
              <a:rPr lang="zh-TW" altLang="en-US" sz="2400" smtClean="0">
                <a:latin typeface="細明體" panose="02020509000000000000" pitchFamily="49" charset="-120"/>
                <a:ea typeface="細明體" panose="02020509000000000000" pitchFamily="49" charset="-120"/>
              </a:rPr>
              <a:t>、式</a:t>
            </a:r>
            <a:r>
              <a:rPr lang="en-US" altLang="zh-TW" sz="2400" smtClean="0">
                <a:ea typeface="細明體" panose="02020509000000000000" pitchFamily="49" charset="-120"/>
              </a:rPr>
              <a:t>(3.51) </a:t>
            </a:r>
            <a:r>
              <a:rPr lang="zh-TW" altLang="en-US" sz="2400" smtClean="0">
                <a:latin typeface="細明體" panose="02020509000000000000" pitchFamily="49" charset="-120"/>
                <a:ea typeface="細明體" panose="02020509000000000000" pitchFamily="49" charset="-120"/>
              </a:rPr>
              <a:t>、</a:t>
            </a:r>
            <a:r>
              <a:rPr lang="zh-TW" altLang="en-US" sz="2400" smtClean="0">
                <a:ea typeface="細明體" panose="02020509000000000000" pitchFamily="49" charset="-120"/>
              </a:rPr>
              <a:t> </a:t>
            </a:r>
            <a:r>
              <a:rPr lang="zh-TW" altLang="en-US" sz="2400" smtClean="0">
                <a:latin typeface="細明體" panose="02020509000000000000" pitchFamily="49" charset="-120"/>
                <a:ea typeface="細明體" panose="02020509000000000000" pitchFamily="49" charset="-120"/>
              </a:rPr>
              <a:t>式</a:t>
            </a:r>
            <a:r>
              <a:rPr lang="en-US" altLang="zh-TW" sz="2400" smtClean="0">
                <a:ea typeface="細明體" panose="02020509000000000000" pitchFamily="49" charset="-120"/>
              </a:rPr>
              <a:t>(3.55) </a:t>
            </a:r>
            <a:r>
              <a:rPr lang="zh-TW" altLang="en-US" sz="2400" smtClean="0">
                <a:latin typeface="細明體" panose="02020509000000000000" pitchFamily="49" charset="-120"/>
                <a:ea typeface="細明體" panose="02020509000000000000" pitchFamily="49" charset="-120"/>
              </a:rPr>
              <a:t>、式</a:t>
            </a:r>
            <a:r>
              <a:rPr lang="en-US" altLang="zh-TW" sz="2400" smtClean="0">
                <a:ea typeface="細明體" panose="02020509000000000000" pitchFamily="49" charset="-120"/>
              </a:rPr>
              <a:t>(3.56) </a:t>
            </a:r>
            <a:r>
              <a:rPr lang="zh-TW" altLang="en-US" sz="2400" smtClean="0">
                <a:latin typeface="細明體" panose="02020509000000000000" pitchFamily="49" charset="-120"/>
                <a:ea typeface="細明體" panose="02020509000000000000" pitchFamily="49" charset="-120"/>
              </a:rPr>
              <a:t>、以及式</a:t>
            </a:r>
            <a:r>
              <a:rPr lang="en-US" altLang="zh-TW" sz="2400" smtClean="0">
                <a:ea typeface="細明體" panose="02020509000000000000" pitchFamily="49" charset="-120"/>
              </a:rPr>
              <a:t>(3.58) </a:t>
            </a:r>
            <a:r>
              <a:rPr lang="zh-TW" altLang="en-US" sz="2400" smtClean="0">
                <a:latin typeface="細明體" panose="02020509000000000000" pitchFamily="49" charset="-120"/>
                <a:ea typeface="細明體" panose="02020509000000000000" pitchFamily="49" charset="-120"/>
              </a:rPr>
              <a:t>，我們可得下述鍵結值的調整公式：</a:t>
            </a:r>
            <a:r>
              <a:rPr lang="zh-TW" altLang="en-US" sz="2400" smtClean="0"/>
              <a:t> </a:t>
            </a:r>
          </a:p>
        </p:txBody>
      </p:sp>
      <p:sp>
        <p:nvSpPr>
          <p:cNvPr id="67588" name="Rectangle 5"/>
          <p:cNvSpPr>
            <a:spLocks noChangeArrowheads="1"/>
          </p:cNvSpPr>
          <p:nvPr/>
        </p:nvSpPr>
        <p:spPr bwMode="auto">
          <a:xfrm>
            <a:off x="2462213" y="2776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7589" name="Object 4"/>
          <p:cNvGraphicFramePr>
            <a:graphicFrameLocks noChangeAspect="1"/>
          </p:cNvGraphicFramePr>
          <p:nvPr/>
        </p:nvGraphicFramePr>
        <p:xfrm>
          <a:off x="1295400" y="3398838"/>
          <a:ext cx="7391400" cy="2286000"/>
        </p:xfrm>
        <a:graphic>
          <a:graphicData uri="http://schemas.openxmlformats.org/presentationml/2006/ole">
            <mc:AlternateContent xmlns:mc="http://schemas.openxmlformats.org/markup-compatibility/2006">
              <mc:Choice xmlns:v="urn:schemas-microsoft-com:vml" Requires="v">
                <p:oleObj spid="_x0000_s67615" r:id="rId3" imgW="4216400" imgH="1308100" progId="Equation.3">
                  <p:embed/>
                </p:oleObj>
              </mc:Choice>
              <mc:Fallback>
                <p:oleObj r:id="rId3" imgW="4216400" imgH="1308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398838"/>
                        <a:ext cx="7391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(8)</a:t>
            </a:r>
          </a:p>
        </p:txBody>
      </p:sp>
      <p:sp>
        <p:nvSpPr>
          <p:cNvPr id="68611" name="Rectangle 3"/>
          <p:cNvSpPr>
            <a:spLocks noGrp="1" noChangeArrowheads="1"/>
          </p:cNvSpPr>
          <p:nvPr>
            <p:ph type="body" idx="1"/>
          </p:nvPr>
        </p:nvSpPr>
        <p:spPr/>
        <p:txBody>
          <a:bodyPr/>
          <a:lstStyle/>
          <a:p>
            <a:pPr eaLnBrk="1" hangingPunct="1"/>
            <a:r>
              <a:rPr lang="zh-TW" altLang="en-US" b="1" smtClean="0">
                <a:latin typeface="細明體" panose="02020509000000000000" pitchFamily="49" charset="-120"/>
                <a:ea typeface="細明體" panose="02020509000000000000" pitchFamily="49" charset="-120"/>
              </a:rPr>
              <a:t>步驟一</a:t>
            </a:r>
            <a:r>
              <a:rPr lang="zh-TW" altLang="en-US" smtClean="0">
                <a:latin typeface="細明體" panose="02020509000000000000" pitchFamily="49" charset="-120"/>
                <a:ea typeface="細明體" panose="02020509000000000000" pitchFamily="49" charset="-120"/>
              </a:rPr>
              <a:t>：</a:t>
            </a:r>
            <a:r>
              <a:rPr lang="zh-TW" altLang="en-US" b="1" smtClean="0">
                <a:latin typeface="細明體" panose="02020509000000000000" pitchFamily="49" charset="-120"/>
                <a:ea typeface="細明體" panose="02020509000000000000" pitchFamily="49" charset="-120"/>
              </a:rPr>
              <a:t>初始化</a:t>
            </a:r>
            <a:r>
              <a:rPr lang="zh-TW" altLang="en-US" smtClean="0"/>
              <a:t> </a:t>
            </a:r>
          </a:p>
          <a:p>
            <a:pPr eaLnBrk="1" hangingPunct="1"/>
            <a:r>
              <a:rPr lang="zh-TW" altLang="en-US" b="1" smtClean="0">
                <a:latin typeface="細明體" panose="02020509000000000000" pitchFamily="49" charset="-120"/>
                <a:ea typeface="細明體" panose="02020509000000000000" pitchFamily="49" charset="-120"/>
              </a:rPr>
              <a:t>步驟二</a:t>
            </a:r>
            <a:r>
              <a:rPr lang="zh-TW" altLang="en-US" smtClean="0">
                <a:latin typeface="細明體" panose="02020509000000000000" pitchFamily="49" charset="-120"/>
                <a:ea typeface="細明體" panose="02020509000000000000" pitchFamily="49" charset="-120"/>
              </a:rPr>
              <a:t>：</a:t>
            </a:r>
            <a:r>
              <a:rPr lang="zh-TW" altLang="en-US" b="1" smtClean="0">
                <a:latin typeface="細明體" panose="02020509000000000000" pitchFamily="49" charset="-120"/>
                <a:ea typeface="細明體" panose="02020509000000000000" pitchFamily="49" charset="-120"/>
              </a:rPr>
              <a:t>計算輸出</a:t>
            </a:r>
            <a:r>
              <a:rPr lang="zh-TW" altLang="en-US" smtClean="0"/>
              <a:t> </a:t>
            </a:r>
          </a:p>
          <a:p>
            <a:pPr eaLnBrk="1" hangingPunct="1"/>
            <a:r>
              <a:rPr lang="zh-TW" altLang="en-US" b="1" smtClean="0">
                <a:latin typeface="細明體" panose="02020509000000000000" pitchFamily="49" charset="-120"/>
                <a:ea typeface="細明體" panose="02020509000000000000" pitchFamily="49" charset="-120"/>
              </a:rPr>
              <a:t>步驟三</a:t>
            </a:r>
            <a:r>
              <a:rPr lang="zh-TW" altLang="en-US" smtClean="0">
                <a:latin typeface="細明體" panose="02020509000000000000" pitchFamily="49" charset="-120"/>
                <a:ea typeface="細明體" panose="02020509000000000000" pitchFamily="49" charset="-120"/>
              </a:rPr>
              <a:t>：</a:t>
            </a:r>
            <a:r>
              <a:rPr lang="zh-TW" altLang="en-US" b="1" smtClean="0">
                <a:latin typeface="細明體" panose="02020509000000000000" pitchFamily="49" charset="-120"/>
                <a:ea typeface="細明體" panose="02020509000000000000" pitchFamily="49" charset="-120"/>
              </a:rPr>
              <a:t>調整鍵結值向量</a:t>
            </a:r>
            <a:r>
              <a:rPr lang="zh-TW" altLang="en-US" smtClean="0"/>
              <a:t> </a:t>
            </a:r>
          </a:p>
          <a:p>
            <a:pPr eaLnBrk="1" hangingPunct="1"/>
            <a:endParaRPr lang="zh-TW" altLang="en-US" smtClean="0"/>
          </a:p>
          <a:p>
            <a:pPr eaLnBrk="1" hangingPunct="1"/>
            <a:endParaRPr lang="zh-TW" altLang="en-US" smtClean="0"/>
          </a:p>
          <a:p>
            <a:pPr eaLnBrk="1" hangingPunct="1"/>
            <a:endParaRPr lang="zh-TW" altLang="en-US" b="1" smtClean="0">
              <a:latin typeface="細明體" panose="02020509000000000000" pitchFamily="49" charset="-120"/>
              <a:ea typeface="細明體" panose="02020509000000000000" pitchFamily="49" charset="-120"/>
            </a:endParaRPr>
          </a:p>
          <a:p>
            <a:pPr eaLnBrk="1" hangingPunct="1"/>
            <a:r>
              <a:rPr lang="zh-TW" altLang="en-US" b="1" smtClean="0">
                <a:latin typeface="細明體" panose="02020509000000000000" pitchFamily="49" charset="-120"/>
                <a:ea typeface="細明體" panose="02020509000000000000" pitchFamily="49" charset="-120"/>
              </a:rPr>
              <a:t>步驟四</a:t>
            </a:r>
            <a:r>
              <a:rPr lang="zh-TW" altLang="en-US" smtClean="0">
                <a:latin typeface="細明體" panose="02020509000000000000" pitchFamily="49" charset="-120"/>
                <a:ea typeface="細明體" panose="02020509000000000000" pitchFamily="49" charset="-120"/>
              </a:rPr>
              <a:t>：</a:t>
            </a:r>
            <a:r>
              <a:rPr lang="zh-TW" altLang="en-US" b="1" smtClean="0">
                <a:latin typeface="細明體" panose="02020509000000000000" pitchFamily="49" charset="-120"/>
                <a:ea typeface="細明體" panose="02020509000000000000" pitchFamily="49" charset="-120"/>
              </a:rPr>
              <a:t>收斂條件測試</a:t>
            </a:r>
            <a:r>
              <a:rPr lang="zh-TW" altLang="en-US" smtClean="0"/>
              <a:t> </a:t>
            </a:r>
          </a:p>
        </p:txBody>
      </p:sp>
      <p:sp>
        <p:nvSpPr>
          <p:cNvPr id="68612" name="Rectangle 5"/>
          <p:cNvSpPr>
            <a:spLocks noChangeArrowheads="1"/>
          </p:cNvSpPr>
          <p:nvPr/>
        </p:nvSpPr>
        <p:spPr bwMode="auto">
          <a:xfrm>
            <a:off x="39243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8613" name="Object 4"/>
          <p:cNvGraphicFramePr>
            <a:graphicFrameLocks noChangeAspect="1"/>
          </p:cNvGraphicFramePr>
          <p:nvPr/>
        </p:nvGraphicFramePr>
        <p:xfrm>
          <a:off x="4953000" y="2667000"/>
          <a:ext cx="2286000" cy="403225"/>
        </p:xfrm>
        <a:graphic>
          <a:graphicData uri="http://schemas.openxmlformats.org/presentationml/2006/ole">
            <mc:AlternateContent xmlns:mc="http://schemas.openxmlformats.org/markup-compatibility/2006">
              <mc:Choice xmlns:v="urn:schemas-microsoft-com:vml" Requires="v">
                <p:oleObj spid="_x0000_s68719" r:id="rId3" imgW="1295400" imgH="228600" progId="Equation.3">
                  <p:embed/>
                </p:oleObj>
              </mc:Choice>
              <mc:Fallback>
                <p:oleObj r:id="rId3" imgW="1295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667000"/>
                        <a:ext cx="2286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7"/>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8615" name="Object 6"/>
          <p:cNvGraphicFramePr>
            <a:graphicFrameLocks noChangeAspect="1"/>
          </p:cNvGraphicFramePr>
          <p:nvPr/>
        </p:nvGraphicFramePr>
        <p:xfrm>
          <a:off x="1828800" y="3767138"/>
          <a:ext cx="5410200" cy="773112"/>
        </p:xfrm>
        <a:graphic>
          <a:graphicData uri="http://schemas.openxmlformats.org/presentationml/2006/ole">
            <mc:AlternateContent xmlns:mc="http://schemas.openxmlformats.org/markup-compatibility/2006">
              <mc:Choice xmlns:v="urn:schemas-microsoft-com:vml" Requires="v">
                <p:oleObj spid="_x0000_s68720" r:id="rId5" imgW="3200400" imgH="457200" progId="Equation.3">
                  <p:embed/>
                </p:oleObj>
              </mc:Choice>
              <mc:Fallback>
                <p:oleObj r:id="rId5" imgW="32004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767138"/>
                        <a:ext cx="541020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Rectangle 10"/>
          <p:cNvSpPr>
            <a:spLocks noChangeArrowheads="1"/>
          </p:cNvSpPr>
          <p:nvPr/>
        </p:nvSpPr>
        <p:spPr bwMode="auto">
          <a:xfrm>
            <a:off x="34051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zh-TW" sz="2400"/>
          </a:p>
        </p:txBody>
      </p:sp>
      <p:graphicFrame>
        <p:nvGraphicFramePr>
          <p:cNvPr id="68617" name="Object 9"/>
          <p:cNvGraphicFramePr>
            <a:graphicFrameLocks noChangeAspect="1"/>
          </p:cNvGraphicFramePr>
          <p:nvPr/>
        </p:nvGraphicFramePr>
        <p:xfrm>
          <a:off x="1905000" y="4495800"/>
          <a:ext cx="2286000" cy="381000"/>
        </p:xfrm>
        <a:graphic>
          <a:graphicData uri="http://schemas.openxmlformats.org/presentationml/2006/ole">
            <mc:AlternateContent xmlns:mc="http://schemas.openxmlformats.org/markup-compatibility/2006">
              <mc:Choice xmlns:v="urn:schemas-microsoft-com:vml" Requires="v">
                <p:oleObj spid="_x0000_s68721" r:id="rId7" imgW="1371600" imgH="228600" progId="Equation.3">
                  <p:embed/>
                </p:oleObj>
              </mc:Choice>
              <mc:Fallback>
                <p:oleObj r:id="rId7" imgW="13716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4958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8" name="Object 8"/>
          <p:cNvGraphicFramePr>
            <a:graphicFrameLocks noChangeAspect="1"/>
          </p:cNvGraphicFramePr>
          <p:nvPr/>
        </p:nvGraphicFramePr>
        <p:xfrm>
          <a:off x="1752600" y="4849813"/>
          <a:ext cx="3733800" cy="717550"/>
        </p:xfrm>
        <a:graphic>
          <a:graphicData uri="http://schemas.openxmlformats.org/presentationml/2006/ole">
            <mc:AlternateContent xmlns:mc="http://schemas.openxmlformats.org/markup-compatibility/2006">
              <mc:Choice xmlns:v="urn:schemas-microsoft-com:vml" Requires="v">
                <p:oleObj spid="_x0000_s68722" r:id="rId9" imgW="2336800" imgH="444500" progId="Equation.3">
                  <p:embed/>
                </p:oleObj>
              </mc:Choice>
              <mc:Fallback>
                <p:oleObj r:id="rId9" imgW="2336800" imgH="4445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849813"/>
                        <a:ext cx="37338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TW" altLang="en-US" sz="4000" b="1" smtClean="0">
                <a:latin typeface="細明體" panose="02020509000000000000" pitchFamily="49" charset="-120"/>
                <a:ea typeface="細明體" panose="02020509000000000000" pitchFamily="49" charset="-120"/>
              </a:rPr>
              <a:t>範例</a:t>
            </a:r>
            <a:r>
              <a:rPr lang="en-US" altLang="zh-TW" sz="4000" b="1" smtClean="0">
                <a:ea typeface="細明體" panose="02020509000000000000" pitchFamily="49" charset="-120"/>
              </a:rPr>
              <a:t>3.4</a:t>
            </a:r>
            <a:r>
              <a:rPr lang="zh-TW" altLang="en-US" sz="4000" b="1" smtClean="0">
                <a:latin typeface="細明體" panose="02020509000000000000" pitchFamily="49" charset="-120"/>
                <a:ea typeface="細明體" panose="02020509000000000000" pitchFamily="49" charset="-120"/>
              </a:rPr>
              <a:t>：</a:t>
            </a:r>
            <a:r>
              <a:rPr lang="zh-TW" altLang="en-US" sz="4000" smtClean="0">
                <a:latin typeface="細明體" panose="02020509000000000000" pitchFamily="49" charset="-120"/>
                <a:ea typeface="細明體" panose="02020509000000000000" pitchFamily="49" charset="-120"/>
              </a:rPr>
              <a:t>即時循環式學習演算法</a:t>
            </a:r>
            <a:r>
              <a:rPr lang="zh-TW" altLang="en-US" sz="4000" smtClean="0">
                <a:ea typeface="細明體" panose="02020509000000000000" pitchFamily="49" charset="-120"/>
              </a:rPr>
              <a:t> </a:t>
            </a:r>
            <a:r>
              <a:rPr lang="en-US" altLang="zh-TW" sz="4000" smtClean="0"/>
              <a:t>(1)</a:t>
            </a:r>
          </a:p>
        </p:txBody>
      </p:sp>
      <p:sp>
        <p:nvSpPr>
          <p:cNvPr id="69635"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網路包含了</a:t>
            </a:r>
            <a:r>
              <a:rPr lang="en-US" altLang="zh-TW" sz="2400" smtClean="0">
                <a:ea typeface="細明體" panose="02020509000000000000" pitchFamily="49" charset="-120"/>
              </a:rPr>
              <a:t>1 </a:t>
            </a:r>
            <a:r>
              <a:rPr lang="zh-TW" altLang="en-US" sz="2400" smtClean="0">
                <a:latin typeface="細明體" panose="02020509000000000000" pitchFamily="49" charset="-120"/>
                <a:ea typeface="細明體" panose="02020509000000000000" pitchFamily="49" charset="-120"/>
              </a:rPr>
              <a:t>個外界輸入以及</a:t>
            </a:r>
            <a:r>
              <a:rPr lang="en-US" altLang="zh-TW" sz="2400" smtClean="0">
                <a:ea typeface="細明體" panose="02020509000000000000" pitchFamily="49" charset="-120"/>
              </a:rPr>
              <a:t>1</a:t>
            </a:r>
            <a:r>
              <a:rPr lang="zh-TW" altLang="en-US" sz="2400" smtClean="0">
                <a:latin typeface="細明體" panose="02020509000000000000" pitchFamily="49" charset="-120"/>
                <a:ea typeface="細明體" panose="02020509000000000000" pitchFamily="49" charset="-120"/>
              </a:rPr>
              <a:t>個類神經元，類神經元的鍵結值初始值為：</a:t>
            </a:r>
          </a:p>
          <a:p>
            <a:pPr eaLnBrk="1" hangingPunct="1"/>
            <a:endParaRPr lang="zh-TW" altLang="en-US" sz="2400" smtClean="0">
              <a:latin typeface="細明體" panose="02020509000000000000" pitchFamily="49" charset="-120"/>
              <a:ea typeface="細明體" panose="02020509000000000000" pitchFamily="49" charset="-120"/>
            </a:endParaRPr>
          </a:p>
          <a:p>
            <a:pPr algn="just" eaLnBrk="1" hangingPunct="1"/>
            <a:r>
              <a:rPr lang="zh-TW" altLang="en-US" sz="2400" b="1" smtClean="0">
                <a:ea typeface="細明體" panose="02020509000000000000" pitchFamily="49" charset="-120"/>
              </a:rPr>
              <a:t>函數</a:t>
            </a:r>
            <a:r>
              <a:rPr lang="en-US" altLang="zh-TW" sz="2400" b="1" smtClean="0">
                <a:ea typeface="細明體" panose="02020509000000000000" pitchFamily="49" charset="-120"/>
              </a:rPr>
              <a:t>1</a:t>
            </a:r>
            <a:r>
              <a:rPr lang="zh-TW" altLang="en-US" sz="2400" b="1" smtClean="0">
                <a:ea typeface="細明體" panose="02020509000000000000" pitchFamily="49" charset="-120"/>
              </a:rPr>
              <a:t>：</a:t>
            </a:r>
            <a:r>
              <a:rPr lang="zh-TW" altLang="en-US" sz="2400" smtClean="0">
                <a:ea typeface="細明體" panose="02020509000000000000" pitchFamily="49" charset="-120"/>
              </a:rPr>
              <a:t>為一個單純的</a:t>
            </a:r>
            <a:r>
              <a:rPr lang="en-US" altLang="zh-TW" sz="2400" smtClean="0">
                <a:ea typeface="細明體" panose="02020509000000000000" pitchFamily="49" charset="-120"/>
              </a:rPr>
              <a:t>Sin</a:t>
            </a:r>
            <a:r>
              <a:rPr lang="zh-TW" altLang="en-US" sz="2400" smtClean="0">
                <a:ea typeface="細明體" panose="02020509000000000000" pitchFamily="49" charset="-120"/>
              </a:rPr>
              <a:t>函數，我們取其中</a:t>
            </a:r>
            <a:r>
              <a:rPr lang="en-US" altLang="zh-TW" sz="2400" smtClean="0">
                <a:ea typeface="細明體" panose="02020509000000000000" pitchFamily="49" charset="-120"/>
              </a:rPr>
              <a:t>50</a:t>
            </a:r>
            <a:r>
              <a:rPr lang="zh-TW" altLang="en-US" sz="2400" smtClean="0">
                <a:ea typeface="細明體" panose="02020509000000000000" pitchFamily="49" charset="-120"/>
              </a:rPr>
              <a:t>個點做訓練，並設定網路學習率為</a:t>
            </a:r>
            <a:r>
              <a:rPr lang="en-US" altLang="zh-TW" sz="2400" smtClean="0">
                <a:ea typeface="細明體" panose="02020509000000000000" pitchFamily="49" charset="-120"/>
              </a:rPr>
              <a:t>0.01</a:t>
            </a:r>
            <a:r>
              <a:rPr lang="zh-TW" altLang="en-US" sz="2400" smtClean="0">
                <a:ea typeface="細明體" panose="02020509000000000000" pitchFamily="49" charset="-120"/>
              </a:rPr>
              <a:t>，結果如圖</a:t>
            </a:r>
            <a:r>
              <a:rPr lang="en-US" altLang="zh-TW" sz="2400" smtClean="0">
                <a:ea typeface="細明體" panose="02020509000000000000" pitchFamily="49" charset="-120"/>
              </a:rPr>
              <a:t>3.20</a:t>
            </a:r>
            <a:r>
              <a:rPr lang="zh-TW" altLang="en-US" sz="2400" smtClean="0">
                <a:ea typeface="細明體" panose="02020509000000000000" pitchFamily="49" charset="-120"/>
              </a:rPr>
              <a:t>所示：</a:t>
            </a:r>
          </a:p>
          <a:p>
            <a:pPr eaLnBrk="1" hangingPunct="1"/>
            <a:r>
              <a:rPr lang="zh-TW" altLang="en-US" smtClean="0"/>
              <a:t> </a:t>
            </a:r>
          </a:p>
        </p:txBody>
      </p:sp>
      <p:sp>
        <p:nvSpPr>
          <p:cNvPr id="69636" name="Rectangle 5"/>
          <p:cNvSpPr>
            <a:spLocks noChangeArrowheads="1"/>
          </p:cNvSpPr>
          <p:nvPr/>
        </p:nvSpPr>
        <p:spPr bwMode="auto">
          <a:xfrm>
            <a:off x="39814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6963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2590800"/>
            <a:ext cx="2286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3109913" y="2576513"/>
            <a:ext cx="4997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900">
                <a:ea typeface="細明體" panose="02020509000000000000" pitchFamily="49" charset="-120"/>
              </a:rPr>
              <a:t>(a)</a:t>
            </a:r>
            <a:endParaRPr lang="en-US" altLang="zh-TW" sz="1200">
              <a:ea typeface="細明體" panose="02020509000000000000" pitchFamily="49" charset="-120"/>
            </a:endParaRPr>
          </a:p>
          <a:p>
            <a:pPr algn="ctr">
              <a:spcBef>
                <a:spcPct val="0"/>
              </a:spcBef>
              <a:buFontTx/>
              <a:buNone/>
            </a:pPr>
            <a:endParaRPr lang="en-US" altLang="zh-TW" sz="2400"/>
          </a:p>
        </p:txBody>
      </p:sp>
      <p:pic>
        <p:nvPicPr>
          <p:cNvPr id="70659"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
            <a:ext cx="4857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5"/>
          <p:cNvSpPr>
            <a:spLocks noChangeArrowheads="1"/>
          </p:cNvSpPr>
          <p:nvPr/>
        </p:nvSpPr>
        <p:spPr bwMode="auto">
          <a:xfrm>
            <a:off x="2143125"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70661"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57400"/>
            <a:ext cx="4857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Rectangle 7"/>
          <p:cNvSpPr>
            <a:spLocks noChangeArrowheads="1"/>
          </p:cNvSpPr>
          <p:nvPr/>
        </p:nvSpPr>
        <p:spPr bwMode="auto">
          <a:xfrm>
            <a:off x="2143125"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70663" name="Picture 6" desc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810000"/>
            <a:ext cx="4857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Text Box 8"/>
          <p:cNvSpPr txBox="1">
            <a:spLocks noChangeArrowheads="1"/>
          </p:cNvSpPr>
          <p:nvPr/>
        </p:nvSpPr>
        <p:spPr bwMode="auto">
          <a:xfrm>
            <a:off x="1355725" y="5908675"/>
            <a:ext cx="725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latin typeface="細明體" panose="02020509000000000000" pitchFamily="49" charset="-120"/>
                <a:ea typeface="細明體" panose="02020509000000000000" pitchFamily="49" charset="-120"/>
              </a:rPr>
              <a:t>圖</a:t>
            </a:r>
            <a:r>
              <a:rPr lang="en-US" altLang="zh-TW" sz="2400">
                <a:ea typeface="細明體" panose="02020509000000000000" pitchFamily="49" charset="-120"/>
              </a:rPr>
              <a:t>3.20</a:t>
            </a:r>
            <a:r>
              <a:rPr lang="zh-TW" altLang="en-US" sz="2400">
                <a:latin typeface="細明體" panose="02020509000000000000" pitchFamily="49" charset="-120"/>
                <a:ea typeface="細明體" panose="02020509000000000000" pitchFamily="49" charset="-120"/>
              </a:rPr>
              <a:t>：</a:t>
            </a:r>
            <a:r>
              <a:rPr lang="en-US" altLang="zh-TW" sz="2400">
                <a:ea typeface="細明體" panose="02020509000000000000" pitchFamily="49" charset="-120"/>
              </a:rPr>
              <a:t>Sin</a:t>
            </a:r>
            <a:r>
              <a:rPr lang="zh-TW" altLang="en-US" sz="2400">
                <a:latin typeface="細明體" panose="02020509000000000000" pitchFamily="49" charset="-120"/>
                <a:ea typeface="細明體" panose="02020509000000000000" pitchFamily="49" charset="-120"/>
              </a:rPr>
              <a:t>函數的訓練結果：</a:t>
            </a:r>
            <a:r>
              <a:rPr lang="en-US" altLang="zh-TW" sz="2400">
                <a:ea typeface="細明體" panose="02020509000000000000" pitchFamily="49" charset="-120"/>
              </a:rPr>
              <a:t>(a)</a:t>
            </a:r>
            <a:r>
              <a:rPr lang="zh-TW" altLang="en-US" sz="2400">
                <a:latin typeface="細明體" panose="02020509000000000000" pitchFamily="49" charset="-120"/>
                <a:ea typeface="細明體" panose="02020509000000000000" pitchFamily="49" charset="-120"/>
              </a:rPr>
              <a:t>：訓練</a:t>
            </a:r>
            <a:r>
              <a:rPr lang="en-US" altLang="zh-TW" sz="2400">
                <a:ea typeface="細明體" panose="02020509000000000000" pitchFamily="49" charset="-120"/>
              </a:rPr>
              <a:t>20</a:t>
            </a:r>
            <a:r>
              <a:rPr lang="zh-TW" altLang="en-US" sz="2400">
                <a:latin typeface="細明體" panose="02020509000000000000" pitchFamily="49" charset="-120"/>
                <a:ea typeface="細明體" panose="02020509000000000000" pitchFamily="49" charset="-120"/>
              </a:rPr>
              <a:t>次的時候；</a:t>
            </a:r>
          </a:p>
          <a:p>
            <a:pPr eaLnBrk="1" hangingPunct="1">
              <a:spcBef>
                <a:spcPct val="0"/>
              </a:spcBef>
              <a:buFontTx/>
              <a:buNone/>
            </a:pPr>
            <a:r>
              <a:rPr lang="en-US" altLang="zh-TW" sz="2400">
                <a:ea typeface="細明體" panose="02020509000000000000" pitchFamily="49" charset="-120"/>
              </a:rPr>
              <a:t>(b)</a:t>
            </a:r>
            <a:r>
              <a:rPr lang="zh-TW" altLang="en-US" sz="2400">
                <a:latin typeface="細明體" panose="02020509000000000000" pitchFamily="49" charset="-120"/>
                <a:ea typeface="細明體" panose="02020509000000000000" pitchFamily="49" charset="-120"/>
              </a:rPr>
              <a:t>：訓練</a:t>
            </a:r>
            <a:r>
              <a:rPr lang="en-US" altLang="zh-TW" sz="2400">
                <a:ea typeface="細明體" panose="02020509000000000000" pitchFamily="49" charset="-120"/>
              </a:rPr>
              <a:t>100</a:t>
            </a:r>
            <a:r>
              <a:rPr lang="zh-TW" altLang="en-US" sz="2400">
                <a:latin typeface="細明體" panose="02020509000000000000" pitchFamily="49" charset="-120"/>
                <a:ea typeface="細明體" panose="02020509000000000000" pitchFamily="49" charset="-120"/>
              </a:rPr>
              <a:t>次的時候；</a:t>
            </a:r>
            <a:r>
              <a:rPr lang="en-US" altLang="zh-TW" sz="2400">
                <a:ea typeface="細明體" panose="02020509000000000000" pitchFamily="49" charset="-120"/>
              </a:rPr>
              <a:t>(c)</a:t>
            </a:r>
            <a:r>
              <a:rPr lang="zh-TW" altLang="en-US" sz="2400">
                <a:latin typeface="細明體" panose="02020509000000000000" pitchFamily="49" charset="-120"/>
                <a:ea typeface="細明體" panose="02020509000000000000" pitchFamily="49" charset="-120"/>
              </a:rPr>
              <a:t>：訓練</a:t>
            </a:r>
            <a:r>
              <a:rPr lang="en-US" altLang="zh-TW" sz="2400">
                <a:ea typeface="細明體" panose="02020509000000000000" pitchFamily="49" charset="-120"/>
              </a:rPr>
              <a:t>500</a:t>
            </a:r>
            <a:r>
              <a:rPr lang="zh-TW" altLang="en-US" sz="2400">
                <a:latin typeface="細明體" panose="02020509000000000000" pitchFamily="49" charset="-120"/>
                <a:ea typeface="細明體" panose="02020509000000000000" pitchFamily="49" charset="-120"/>
              </a:rPr>
              <a:t>次的時候。</a:t>
            </a:r>
            <a:r>
              <a:rPr lang="zh-TW" altLang="en-US" sz="240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TW" altLang="en-US" sz="4000" b="1" smtClean="0">
                <a:latin typeface="細明體" panose="02020509000000000000" pitchFamily="49" charset="-120"/>
                <a:ea typeface="細明體" panose="02020509000000000000" pitchFamily="49" charset="-120"/>
              </a:rPr>
              <a:t>範例</a:t>
            </a:r>
            <a:r>
              <a:rPr lang="en-US" altLang="zh-TW" sz="4000" b="1" smtClean="0">
                <a:ea typeface="細明體" panose="02020509000000000000" pitchFamily="49" charset="-120"/>
              </a:rPr>
              <a:t>3.4</a:t>
            </a:r>
            <a:r>
              <a:rPr lang="zh-TW" altLang="en-US" sz="4000" b="1" smtClean="0">
                <a:latin typeface="細明體" panose="02020509000000000000" pitchFamily="49" charset="-120"/>
                <a:ea typeface="細明體" panose="02020509000000000000" pitchFamily="49" charset="-120"/>
              </a:rPr>
              <a:t>：</a:t>
            </a:r>
            <a:r>
              <a:rPr lang="zh-TW" altLang="en-US" sz="4000" smtClean="0">
                <a:latin typeface="細明體" panose="02020509000000000000" pitchFamily="49" charset="-120"/>
                <a:ea typeface="細明體" panose="02020509000000000000" pitchFamily="49" charset="-120"/>
              </a:rPr>
              <a:t>即時循環式學習演算法</a:t>
            </a:r>
            <a:r>
              <a:rPr lang="zh-TW" altLang="en-US" sz="4000" smtClean="0">
                <a:ea typeface="細明體" panose="02020509000000000000" pitchFamily="49" charset="-120"/>
              </a:rPr>
              <a:t> </a:t>
            </a:r>
            <a:r>
              <a:rPr lang="en-US" altLang="zh-TW" sz="4000" smtClean="0"/>
              <a:t>(2)</a:t>
            </a:r>
          </a:p>
        </p:txBody>
      </p:sp>
      <p:sp>
        <p:nvSpPr>
          <p:cNvPr id="71683" name="Rectangle 3"/>
          <p:cNvSpPr>
            <a:spLocks noGrp="1" noChangeArrowheads="1"/>
          </p:cNvSpPr>
          <p:nvPr>
            <p:ph type="body" idx="1"/>
          </p:nvPr>
        </p:nvSpPr>
        <p:spPr/>
        <p:txBody>
          <a:bodyPr/>
          <a:lstStyle/>
          <a:p>
            <a:pPr algn="just" eaLnBrk="1" hangingPunct="1"/>
            <a:r>
              <a:rPr lang="zh-TW" altLang="en-US" sz="2400" b="1" smtClean="0">
                <a:ea typeface="細明體" panose="02020509000000000000" pitchFamily="49" charset="-120"/>
              </a:rPr>
              <a:t>函數</a:t>
            </a:r>
            <a:r>
              <a:rPr lang="en-US" altLang="zh-TW" sz="2400" b="1" smtClean="0">
                <a:ea typeface="細明體" panose="02020509000000000000" pitchFamily="49" charset="-120"/>
              </a:rPr>
              <a:t>2</a:t>
            </a:r>
            <a:r>
              <a:rPr lang="zh-TW" altLang="en-US" sz="2400" b="1" smtClean="0">
                <a:ea typeface="細明體" panose="02020509000000000000" pitchFamily="49" charset="-120"/>
              </a:rPr>
              <a:t>：</a:t>
            </a:r>
            <a:r>
              <a:rPr lang="zh-TW" altLang="en-US" sz="2400" smtClean="0">
                <a:ea typeface="細明體" panose="02020509000000000000" pitchFamily="49" charset="-120"/>
              </a:rPr>
              <a:t>為一個較複雜的組合函數：</a:t>
            </a:r>
          </a:p>
          <a:p>
            <a:pPr algn="just" eaLnBrk="1" hangingPunct="1"/>
            <a:endParaRPr lang="zh-TW" altLang="en-US" sz="2400" smtClean="0">
              <a:ea typeface="細明體" panose="02020509000000000000" pitchFamily="49" charset="-120"/>
            </a:endParaRPr>
          </a:p>
          <a:p>
            <a:pPr algn="just" eaLnBrk="1" hangingPunct="1"/>
            <a:endParaRPr lang="zh-TW" altLang="en-US" sz="2400" smtClean="0">
              <a:ea typeface="細明體" panose="02020509000000000000" pitchFamily="49" charset="-120"/>
            </a:endParaRPr>
          </a:p>
          <a:p>
            <a:pPr algn="just" eaLnBrk="1" hangingPunct="1"/>
            <a:endParaRPr lang="zh-TW" altLang="en-US" sz="2400" smtClean="0">
              <a:ea typeface="細明體" panose="02020509000000000000" pitchFamily="49" charset="-120"/>
            </a:endParaRPr>
          </a:p>
          <a:p>
            <a:pPr algn="just" eaLnBrk="1" hangingPunct="1"/>
            <a:endParaRPr lang="zh-TW" altLang="en-US" sz="2400" smtClean="0">
              <a:latin typeface="細明體" panose="02020509000000000000" pitchFamily="49" charset="-120"/>
              <a:ea typeface="細明體" panose="02020509000000000000" pitchFamily="49" charset="-120"/>
            </a:endParaRPr>
          </a:p>
          <a:p>
            <a:pPr algn="just" eaLnBrk="1" hangingPunct="1"/>
            <a:endParaRPr lang="zh-TW" altLang="en-US" sz="2400" smtClean="0">
              <a:latin typeface="細明體" panose="02020509000000000000" pitchFamily="49" charset="-120"/>
              <a:ea typeface="細明體" panose="02020509000000000000" pitchFamily="49" charset="-120"/>
            </a:endParaRPr>
          </a:p>
          <a:p>
            <a:pPr algn="just" eaLnBrk="1" hangingPunct="1"/>
            <a:endParaRPr lang="zh-TW" altLang="en-US" sz="2400" smtClean="0">
              <a:latin typeface="細明體" panose="02020509000000000000" pitchFamily="49" charset="-120"/>
              <a:ea typeface="細明體" panose="02020509000000000000" pitchFamily="49" charset="-120"/>
            </a:endParaRPr>
          </a:p>
          <a:p>
            <a:pPr algn="just" eaLnBrk="1" hangingPunct="1"/>
            <a:r>
              <a:rPr lang="zh-TW" altLang="en-US" sz="2400" smtClean="0">
                <a:latin typeface="細明體" panose="02020509000000000000" pitchFamily="49" charset="-120"/>
                <a:ea typeface="細明體" panose="02020509000000000000" pitchFamily="49" charset="-120"/>
              </a:rPr>
              <a:t>取其中</a:t>
            </a:r>
            <a:r>
              <a:rPr lang="en-US" altLang="zh-TW" sz="2400" smtClean="0">
                <a:ea typeface="細明體" panose="02020509000000000000" pitchFamily="49" charset="-120"/>
              </a:rPr>
              <a:t>1000</a:t>
            </a:r>
            <a:r>
              <a:rPr lang="zh-TW" altLang="en-US" sz="2400" smtClean="0">
                <a:latin typeface="細明體" panose="02020509000000000000" pitchFamily="49" charset="-120"/>
                <a:ea typeface="細明體" panose="02020509000000000000" pitchFamily="49" charset="-120"/>
              </a:rPr>
              <a:t>個點做訓練，網路學習率為</a:t>
            </a:r>
            <a:r>
              <a:rPr lang="en-US" altLang="zh-TW" sz="2400" smtClean="0">
                <a:ea typeface="細明體" panose="02020509000000000000" pitchFamily="49" charset="-120"/>
              </a:rPr>
              <a:t>0.01</a:t>
            </a:r>
            <a:r>
              <a:rPr lang="zh-TW" altLang="en-US" sz="2400" smtClean="0">
                <a:latin typeface="細明體" panose="02020509000000000000" pitchFamily="49" charset="-120"/>
                <a:ea typeface="細明體" panose="02020509000000000000" pitchFamily="49" charset="-120"/>
              </a:rPr>
              <a:t>，結果如圖</a:t>
            </a:r>
            <a:r>
              <a:rPr lang="en-US" altLang="zh-TW" sz="2400" smtClean="0">
                <a:ea typeface="細明體" panose="02020509000000000000" pitchFamily="49" charset="-120"/>
              </a:rPr>
              <a:t>3.21</a:t>
            </a:r>
            <a:r>
              <a:rPr lang="zh-TW" altLang="en-US" sz="2400" smtClean="0">
                <a:latin typeface="細明體" panose="02020509000000000000" pitchFamily="49" charset="-120"/>
                <a:ea typeface="細明體" panose="02020509000000000000" pitchFamily="49" charset="-120"/>
              </a:rPr>
              <a:t>所示</a:t>
            </a:r>
            <a:r>
              <a:rPr lang="zh-TW" altLang="en-US" smtClean="0">
                <a:latin typeface="細明體" panose="02020509000000000000" pitchFamily="49" charset="-120"/>
                <a:ea typeface="細明體" panose="02020509000000000000" pitchFamily="49" charset="-120"/>
              </a:rPr>
              <a:t>：</a:t>
            </a:r>
            <a:r>
              <a:rPr lang="zh-TW" altLang="en-US" smtClean="0">
                <a:ea typeface="細明體" panose="02020509000000000000" pitchFamily="49" charset="-120"/>
              </a:rPr>
              <a:t> </a:t>
            </a:r>
            <a:endParaRPr lang="zh-TW" altLang="en-US" smtClean="0"/>
          </a:p>
        </p:txBody>
      </p:sp>
      <p:sp>
        <p:nvSpPr>
          <p:cNvPr id="71684" name="Rectangle 5"/>
          <p:cNvSpPr>
            <a:spLocks noChangeArrowheads="1"/>
          </p:cNvSpPr>
          <p:nvPr/>
        </p:nvSpPr>
        <p:spPr bwMode="auto">
          <a:xfrm>
            <a:off x="2147888" y="3019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1685" name="Object 4"/>
          <p:cNvGraphicFramePr>
            <a:graphicFrameLocks noChangeAspect="1"/>
          </p:cNvGraphicFramePr>
          <p:nvPr/>
        </p:nvGraphicFramePr>
        <p:xfrm>
          <a:off x="304800" y="2971800"/>
          <a:ext cx="8534400" cy="1441450"/>
        </p:xfrm>
        <a:graphic>
          <a:graphicData uri="http://schemas.openxmlformats.org/presentationml/2006/ole">
            <mc:AlternateContent xmlns:mc="http://schemas.openxmlformats.org/markup-compatibility/2006">
              <mc:Choice xmlns:v="urn:schemas-microsoft-com:vml" Requires="v">
                <p:oleObj spid="_x0000_s71711" r:id="rId3" imgW="5384800" imgH="914400" progId="Equation.3">
                  <p:embed/>
                </p:oleObj>
              </mc:Choice>
              <mc:Fallback>
                <p:oleObj r:id="rId3" imgW="53848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71800"/>
                        <a:ext cx="8534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0"/>
            <a:ext cx="4857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828800"/>
            <a:ext cx="4857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2" desc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57600"/>
            <a:ext cx="48577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18"/>
          <p:cNvSpPr txBox="1">
            <a:spLocks noChangeArrowheads="1"/>
          </p:cNvSpPr>
          <p:nvPr/>
        </p:nvSpPr>
        <p:spPr bwMode="auto">
          <a:xfrm>
            <a:off x="609600" y="5638800"/>
            <a:ext cx="8218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latin typeface="細明體" panose="02020509000000000000" pitchFamily="49" charset="-120"/>
                <a:ea typeface="細明體" panose="02020509000000000000" pitchFamily="49" charset="-120"/>
              </a:rPr>
              <a:t>圖</a:t>
            </a:r>
            <a:r>
              <a:rPr lang="en-US" altLang="zh-TW" sz="2400">
                <a:ea typeface="細明體" panose="02020509000000000000" pitchFamily="49" charset="-120"/>
              </a:rPr>
              <a:t>3.21</a:t>
            </a:r>
            <a:r>
              <a:rPr lang="zh-TW" altLang="en-US" sz="2400">
                <a:latin typeface="細明體" panose="02020509000000000000" pitchFamily="49" charset="-120"/>
                <a:ea typeface="細明體" panose="02020509000000000000" pitchFamily="49" charset="-120"/>
              </a:rPr>
              <a:t>：複雜的組合函數的訓練結果：</a:t>
            </a:r>
            <a:r>
              <a:rPr lang="en-US" altLang="zh-TW" sz="2400">
                <a:ea typeface="細明體" panose="02020509000000000000" pitchFamily="49" charset="-120"/>
              </a:rPr>
              <a:t>(a)</a:t>
            </a:r>
            <a:r>
              <a:rPr lang="zh-TW" altLang="en-US" sz="2400">
                <a:latin typeface="細明體" panose="02020509000000000000" pitchFamily="49" charset="-120"/>
                <a:ea typeface="細明體" panose="02020509000000000000" pitchFamily="49" charset="-120"/>
              </a:rPr>
              <a:t>：訓練</a:t>
            </a:r>
            <a:r>
              <a:rPr lang="en-US" altLang="zh-TW" sz="2400">
                <a:ea typeface="細明體" panose="02020509000000000000" pitchFamily="49" charset="-120"/>
              </a:rPr>
              <a:t>2</a:t>
            </a:r>
            <a:r>
              <a:rPr lang="zh-TW" altLang="en-US" sz="2400">
                <a:latin typeface="細明體" panose="02020509000000000000" pitchFamily="49" charset="-120"/>
                <a:ea typeface="細明體" panose="02020509000000000000" pitchFamily="49" charset="-120"/>
              </a:rPr>
              <a:t>次的時候；</a:t>
            </a:r>
          </a:p>
          <a:p>
            <a:pPr eaLnBrk="1" hangingPunct="1">
              <a:spcBef>
                <a:spcPct val="0"/>
              </a:spcBef>
              <a:buFontTx/>
              <a:buNone/>
            </a:pPr>
            <a:r>
              <a:rPr lang="en-US" altLang="zh-TW" sz="2400">
                <a:ea typeface="細明體" panose="02020509000000000000" pitchFamily="49" charset="-120"/>
              </a:rPr>
              <a:t>(b)</a:t>
            </a:r>
            <a:r>
              <a:rPr lang="zh-TW" altLang="en-US" sz="2400">
                <a:latin typeface="細明體" panose="02020509000000000000" pitchFamily="49" charset="-120"/>
                <a:ea typeface="細明體" panose="02020509000000000000" pitchFamily="49" charset="-120"/>
              </a:rPr>
              <a:t>：訓練</a:t>
            </a:r>
            <a:r>
              <a:rPr lang="en-US" altLang="zh-TW" sz="2400">
                <a:ea typeface="細明體" panose="02020509000000000000" pitchFamily="49" charset="-120"/>
              </a:rPr>
              <a:t>20</a:t>
            </a:r>
            <a:r>
              <a:rPr lang="zh-TW" altLang="en-US" sz="2400">
                <a:latin typeface="細明體" panose="02020509000000000000" pitchFamily="49" charset="-120"/>
                <a:ea typeface="細明體" panose="02020509000000000000" pitchFamily="49" charset="-120"/>
              </a:rPr>
              <a:t>次的時候；</a:t>
            </a:r>
            <a:r>
              <a:rPr lang="en-US" altLang="zh-TW" sz="2400">
                <a:ea typeface="細明體" panose="02020509000000000000" pitchFamily="49" charset="-120"/>
              </a:rPr>
              <a:t>(c) </a:t>
            </a:r>
            <a:r>
              <a:rPr lang="zh-TW" altLang="en-US" sz="2400">
                <a:latin typeface="細明體" panose="02020509000000000000" pitchFamily="49" charset="-120"/>
                <a:ea typeface="細明體" panose="02020509000000000000" pitchFamily="49" charset="-120"/>
              </a:rPr>
              <a:t>：訓練</a:t>
            </a:r>
            <a:r>
              <a:rPr lang="en-US" altLang="zh-TW" sz="2400">
                <a:ea typeface="細明體" panose="02020509000000000000" pitchFamily="49" charset="-120"/>
              </a:rPr>
              <a:t>100</a:t>
            </a:r>
            <a:r>
              <a:rPr lang="zh-TW" altLang="en-US" sz="2400">
                <a:latin typeface="細明體" panose="02020509000000000000" pitchFamily="49" charset="-120"/>
                <a:ea typeface="細明體" panose="02020509000000000000" pitchFamily="49" charset="-120"/>
              </a:rPr>
              <a:t>次的時候。</a:t>
            </a:r>
            <a:r>
              <a:rPr lang="zh-TW" altLang="en-US" sz="240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(9)</a:t>
            </a:r>
          </a:p>
        </p:txBody>
      </p:sp>
      <p:sp>
        <p:nvSpPr>
          <p:cNvPr id="73731" name="Rectangle 3"/>
          <p:cNvSpPr>
            <a:spLocks noGrp="1" noChangeArrowheads="1"/>
          </p:cNvSpPr>
          <p:nvPr>
            <p:ph type="body" idx="1"/>
          </p:nvPr>
        </p:nvSpPr>
        <p:spPr/>
        <p:txBody>
          <a:bodyPr/>
          <a:lstStyle/>
          <a:p>
            <a:pPr eaLnBrk="1" hangingPunct="1"/>
            <a:r>
              <a:rPr lang="zh-TW" altLang="en-US" sz="2800" smtClean="0">
                <a:latin typeface="細明體" panose="02020509000000000000" pitchFamily="49" charset="-120"/>
                <a:ea typeface="細明體" panose="02020509000000000000" pitchFamily="49" charset="-120"/>
              </a:rPr>
              <a:t>為了更有效地處理複雜的時序問題，我們可以採用</a:t>
            </a:r>
            <a:r>
              <a:rPr lang="en-US" altLang="zh-TW" sz="2800" smtClean="0">
                <a:ea typeface="細明體" panose="02020509000000000000" pitchFamily="49" charset="-120"/>
              </a:rPr>
              <a:t>Elman</a:t>
            </a:r>
            <a:r>
              <a:rPr lang="zh-TW" altLang="en-US" sz="2800" smtClean="0">
                <a:latin typeface="細明體" panose="02020509000000000000" pitchFamily="49" charset="-120"/>
                <a:ea typeface="細明體" panose="02020509000000000000" pitchFamily="49" charset="-120"/>
              </a:rPr>
              <a:t>所提的「簡單循環式網路</a:t>
            </a:r>
            <a:r>
              <a:rPr lang="en-US" altLang="zh-TW" sz="2800" smtClean="0">
                <a:ea typeface="細明體" panose="02020509000000000000" pitchFamily="49" charset="-120"/>
              </a:rPr>
              <a:t>(simple recurrent network SRN)</a:t>
            </a:r>
            <a:r>
              <a:rPr lang="zh-TW" altLang="en-US" sz="2800" smtClean="0">
                <a:latin typeface="細明體" panose="02020509000000000000" pitchFamily="49" charset="-120"/>
                <a:ea typeface="細明體" panose="02020509000000000000" pitchFamily="49" charset="-120"/>
              </a:rPr>
              <a:t>」</a:t>
            </a:r>
            <a:r>
              <a:rPr lang="en-US" altLang="zh-TW" sz="2800" smtClean="0">
                <a:ea typeface="細明體" panose="02020509000000000000" pitchFamily="49" charset="-120"/>
              </a:rPr>
              <a:t>[26]</a:t>
            </a:r>
            <a:r>
              <a:rPr lang="zh-TW" altLang="en-US" sz="2800" smtClean="0">
                <a:latin typeface="細明體" panose="02020509000000000000" pitchFamily="49" charset="-120"/>
                <a:ea typeface="細明體" panose="02020509000000000000" pitchFamily="49" charset="-120"/>
              </a:rPr>
              <a:t>，如圖</a:t>
            </a:r>
            <a:r>
              <a:rPr lang="en-US" altLang="zh-TW" sz="2800" smtClean="0">
                <a:ea typeface="細明體" panose="02020509000000000000" pitchFamily="49" charset="-120"/>
              </a:rPr>
              <a:t>3.22</a:t>
            </a:r>
            <a:r>
              <a:rPr lang="zh-TW" altLang="en-US" sz="2800" smtClean="0">
                <a:latin typeface="細明體" panose="02020509000000000000" pitchFamily="49" charset="-120"/>
                <a:ea typeface="細明體" panose="02020509000000000000" pitchFamily="49" charset="-120"/>
              </a:rPr>
              <a:t>所示。與圖</a:t>
            </a:r>
            <a:r>
              <a:rPr lang="en-US" altLang="zh-TW" sz="2800" smtClean="0">
                <a:ea typeface="細明體" panose="02020509000000000000" pitchFamily="49" charset="-120"/>
              </a:rPr>
              <a:t>3.19</a:t>
            </a:r>
            <a:r>
              <a:rPr lang="zh-TW" altLang="en-US" sz="2800" smtClean="0">
                <a:latin typeface="細明體" panose="02020509000000000000" pitchFamily="49" charset="-120"/>
                <a:ea typeface="細明體" panose="02020509000000000000" pitchFamily="49" charset="-120"/>
              </a:rPr>
              <a:t>所示之網路相較之下，多了一層輸出層：</a:t>
            </a:r>
            <a:r>
              <a:rPr lang="zh-TW" altLang="en-US" sz="2800" smtClean="0"/>
              <a:t> </a:t>
            </a:r>
          </a:p>
        </p:txBody>
      </p:sp>
      <p:sp>
        <p:nvSpPr>
          <p:cNvPr id="73732" name="Rectangle 5"/>
          <p:cNvSpPr>
            <a:spLocks noChangeArrowheads="1"/>
          </p:cNvSpPr>
          <p:nvPr/>
        </p:nvSpPr>
        <p:spPr bwMode="auto">
          <a:xfrm>
            <a:off x="365283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3733" name="Object 4"/>
          <p:cNvGraphicFramePr>
            <a:graphicFrameLocks noChangeAspect="1"/>
          </p:cNvGraphicFramePr>
          <p:nvPr/>
        </p:nvGraphicFramePr>
        <p:xfrm>
          <a:off x="2438400" y="4343400"/>
          <a:ext cx="3657600" cy="890588"/>
        </p:xfrm>
        <a:graphic>
          <a:graphicData uri="http://schemas.openxmlformats.org/presentationml/2006/ole">
            <mc:AlternateContent xmlns:mc="http://schemas.openxmlformats.org/markup-compatibility/2006">
              <mc:Choice xmlns:v="urn:schemas-microsoft-com:vml" Requires="v">
                <p:oleObj spid="_x0000_s73759" r:id="rId3" imgW="1841500" imgH="444500" progId="Equation.3">
                  <p:embed/>
                </p:oleObj>
              </mc:Choice>
              <mc:Fallback>
                <p:oleObj r:id="rId3" imgW="18415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3657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2819400" y="1781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74755" name="Picture 2" descr="F-3-22-2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0"/>
            <a:ext cx="501015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p:cNvSpPr txBox="1">
            <a:spLocks noChangeArrowheads="1"/>
          </p:cNvSpPr>
          <p:nvPr/>
        </p:nvSpPr>
        <p:spPr bwMode="auto">
          <a:xfrm>
            <a:off x="2286000" y="5943600"/>
            <a:ext cx="471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latin typeface="細明體" panose="02020509000000000000" pitchFamily="49" charset="-120"/>
                <a:ea typeface="細明體" panose="02020509000000000000" pitchFamily="49" charset="-120"/>
              </a:rPr>
              <a:t>圖</a:t>
            </a:r>
            <a:r>
              <a:rPr lang="en-US" altLang="zh-TW" sz="2400">
                <a:ea typeface="細明體" panose="02020509000000000000" pitchFamily="49" charset="-120"/>
              </a:rPr>
              <a:t>3.22</a:t>
            </a:r>
            <a:r>
              <a:rPr lang="zh-TW" altLang="en-US" sz="2400">
                <a:latin typeface="細明體" panose="02020509000000000000" pitchFamily="49" charset="-120"/>
                <a:ea typeface="細明體" panose="02020509000000000000" pitchFamily="49" charset="-120"/>
              </a:rPr>
              <a:t>：簡單循環式網路</a:t>
            </a:r>
            <a:r>
              <a:rPr lang="zh-TW" altLang="en-US" sz="2400">
                <a:ea typeface="細明體" panose="02020509000000000000" pitchFamily="49" charset="-120"/>
              </a:rPr>
              <a:t> </a:t>
            </a:r>
            <a:r>
              <a:rPr lang="en-US" altLang="zh-TW" sz="2400">
                <a:ea typeface="細明體" panose="02020509000000000000" pitchFamily="49" charset="-120"/>
              </a:rPr>
              <a:t>(SRN)</a:t>
            </a:r>
            <a:r>
              <a:rPr lang="zh-TW" altLang="en-US" sz="2400">
                <a:latin typeface="細明體" panose="02020509000000000000" pitchFamily="49" charset="-120"/>
                <a:ea typeface="細明體" panose="02020509000000000000" pitchFamily="49" charset="-120"/>
              </a:rPr>
              <a:t>。</a:t>
            </a:r>
            <a:r>
              <a:rPr lang="zh-TW" altLang="en-US"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1143000"/>
          </a:xfrm>
        </p:spPr>
        <p:txBody>
          <a:bodyPr/>
          <a:lstStyle/>
          <a:p>
            <a:pPr eaLnBrk="1" hangingPunct="1"/>
            <a:r>
              <a:rPr lang="en-US" altLang="zh-TW" smtClean="0">
                <a:ea typeface="細明體" panose="02020509000000000000" pitchFamily="49" charset="-120"/>
              </a:rPr>
              <a:t>3.2	</a:t>
            </a:r>
            <a:r>
              <a:rPr lang="zh-TW" altLang="en-US" smtClean="0">
                <a:ea typeface="細明體" panose="02020509000000000000" pitchFamily="49" charset="-120"/>
              </a:rPr>
              <a:t>網路架構與符號表示法</a:t>
            </a:r>
            <a:r>
              <a:rPr lang="zh-TW" altLang="en-US" smtClean="0"/>
              <a:t>  </a:t>
            </a:r>
            <a:r>
              <a:rPr lang="en-US" altLang="zh-TW" smtClean="0"/>
              <a:t>(2)</a:t>
            </a:r>
          </a:p>
        </p:txBody>
      </p:sp>
      <p:sp>
        <p:nvSpPr>
          <p:cNvPr id="9219" name="Rectangle 3"/>
          <p:cNvSpPr>
            <a:spLocks noGrp="1" noChangeArrowheads="1"/>
          </p:cNvSpPr>
          <p:nvPr>
            <p:ph type="body" idx="1"/>
          </p:nvPr>
        </p:nvSpPr>
        <p:spPr>
          <a:xfrm>
            <a:off x="685800" y="1676400"/>
            <a:ext cx="7772400" cy="4114800"/>
          </a:xfrm>
        </p:spPr>
        <p:txBody>
          <a:bodyPr/>
          <a:lstStyle/>
          <a:p>
            <a:pPr algn="just" eaLnBrk="1" hangingPunct="1">
              <a:lnSpc>
                <a:spcPct val="90000"/>
              </a:lnSpc>
              <a:buFontTx/>
              <a:buNone/>
            </a:pPr>
            <a:r>
              <a:rPr lang="en-US" altLang="zh-TW" sz="2400" smtClean="0">
                <a:ea typeface="細明體" panose="02020509000000000000" pitchFamily="49" charset="-120"/>
              </a:rPr>
              <a:t>1. </a:t>
            </a:r>
            <a:r>
              <a:rPr lang="zh-TW" altLang="en-US" sz="2400" smtClean="0">
                <a:ea typeface="細明體" panose="02020509000000000000" pitchFamily="49" charset="-120"/>
              </a:rPr>
              <a:t>下標，</a:t>
            </a:r>
            <a:r>
              <a:rPr lang="en-US" altLang="zh-TW" sz="2400" i="1" smtClean="0">
                <a:ea typeface="細明體" panose="02020509000000000000" pitchFamily="49" charset="-120"/>
              </a:rPr>
              <a:t>i , j , k</a:t>
            </a:r>
            <a:r>
              <a:rPr lang="zh-TW" altLang="en-US" sz="2400" smtClean="0">
                <a:ea typeface="細明體" panose="02020509000000000000" pitchFamily="49" charset="-120"/>
              </a:rPr>
              <a:t>，代表不同的類神經元，當第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個類神經元為隱藏層之類神經元時，第 </a:t>
            </a:r>
            <a:r>
              <a:rPr lang="en-US" altLang="zh-TW" sz="2400" i="1" smtClean="0">
                <a:ea typeface="細明體" panose="02020509000000000000" pitchFamily="49" charset="-120"/>
              </a:rPr>
              <a:t>i</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個類神經元在第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個類神經元的左邊，第 </a:t>
            </a:r>
            <a:r>
              <a:rPr lang="en-US" altLang="zh-TW" sz="2400" i="1" smtClean="0">
                <a:ea typeface="細明體" panose="02020509000000000000" pitchFamily="49" charset="-120"/>
              </a:rPr>
              <a:t>k</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個類神經元在第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個類神經元的右邊。</a:t>
            </a:r>
          </a:p>
          <a:p>
            <a:pPr algn="just" eaLnBrk="1" hangingPunct="1">
              <a:lnSpc>
                <a:spcPct val="90000"/>
              </a:lnSpc>
              <a:buFontTx/>
              <a:buNone/>
            </a:pPr>
            <a:r>
              <a:rPr lang="en-US" altLang="zh-TW" sz="2400" smtClean="0">
                <a:ea typeface="細明體" panose="02020509000000000000" pitchFamily="49" charset="-120"/>
              </a:rPr>
              <a:t>2. </a:t>
            </a:r>
            <a:r>
              <a:rPr lang="zh-TW" altLang="en-US" sz="2400" smtClean="0">
                <a:ea typeface="細明體" panose="02020509000000000000" pitchFamily="49" charset="-120"/>
              </a:rPr>
              <a:t>以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來表示學習循環的次數。</a:t>
            </a:r>
          </a:p>
          <a:p>
            <a:pPr algn="just" eaLnBrk="1" hangingPunct="1">
              <a:lnSpc>
                <a:spcPct val="90000"/>
              </a:lnSpc>
              <a:buFontTx/>
              <a:buNone/>
            </a:pPr>
            <a:r>
              <a:rPr lang="en-US" altLang="zh-TW" sz="2400" smtClean="0">
                <a:ea typeface="細明體" panose="02020509000000000000" pitchFamily="49" charset="-120"/>
              </a:rPr>
              <a:t>3. </a:t>
            </a:r>
            <a:r>
              <a:rPr lang="zh-TW" altLang="en-US" sz="2400" smtClean="0">
                <a:ea typeface="細明體" panose="02020509000000000000" pitchFamily="49" charset="-120"/>
              </a:rPr>
              <a:t>以 </a:t>
            </a:r>
            <a:r>
              <a:rPr lang="en-US" altLang="zh-TW" sz="2400" i="1" smtClean="0">
                <a:ea typeface="細明體" panose="02020509000000000000" pitchFamily="49" charset="-120"/>
              </a:rPr>
              <a:t>E</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來表示在第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次學習循環時的瞬間誤差平方的總和；而 </a:t>
            </a:r>
            <a:r>
              <a:rPr lang="en-US" altLang="zh-TW" sz="2400" i="1" smtClean="0">
                <a:ea typeface="細明體" panose="02020509000000000000" pitchFamily="49" charset="-120"/>
              </a:rPr>
              <a:t>E</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的平均值稱為均方差</a:t>
            </a:r>
            <a:r>
              <a:rPr lang="zh-TW" altLang="en-US" sz="2400" i="1" smtClean="0">
                <a:ea typeface="細明體" panose="02020509000000000000" pitchFamily="49" charset="-120"/>
              </a:rPr>
              <a:t> </a:t>
            </a:r>
            <a:r>
              <a:rPr lang="en-US" altLang="zh-TW" sz="2400" i="1" smtClean="0">
                <a:ea typeface="細明體" panose="02020509000000000000" pitchFamily="49" charset="-120"/>
              </a:rPr>
              <a:t>E</a:t>
            </a:r>
            <a:r>
              <a:rPr lang="en-US" altLang="zh-TW" sz="2400" i="1" baseline="-25000" smtClean="0">
                <a:ea typeface="細明體" panose="02020509000000000000" pitchFamily="49" charset="-120"/>
              </a:rPr>
              <a:t>av</a:t>
            </a:r>
            <a:r>
              <a:rPr lang="zh-TW" altLang="en-US" sz="2400" smtClean="0">
                <a:ea typeface="細明體" panose="02020509000000000000" pitchFamily="49" charset="-120"/>
              </a:rPr>
              <a:t>。</a:t>
            </a:r>
          </a:p>
          <a:p>
            <a:pPr algn="just" eaLnBrk="1" hangingPunct="1">
              <a:lnSpc>
                <a:spcPct val="90000"/>
              </a:lnSpc>
              <a:buFontTx/>
              <a:buNone/>
            </a:pPr>
            <a:r>
              <a:rPr lang="en-US" altLang="zh-TW" sz="2400" smtClean="0">
                <a:ea typeface="細明體" panose="02020509000000000000" pitchFamily="49" charset="-120"/>
              </a:rPr>
              <a:t>4. </a:t>
            </a:r>
            <a:r>
              <a:rPr lang="zh-TW" altLang="en-US" sz="2400" smtClean="0">
                <a:ea typeface="細明體" panose="02020509000000000000" pitchFamily="49" charset="-120"/>
              </a:rPr>
              <a:t>以 </a:t>
            </a:r>
            <a:r>
              <a:rPr lang="en-US" altLang="zh-TW" sz="2400" i="1" smtClean="0">
                <a:ea typeface="細明體" panose="02020509000000000000" pitchFamily="49" charset="-120"/>
              </a:rPr>
              <a:t>e</a:t>
            </a:r>
            <a:r>
              <a:rPr lang="en-US" altLang="zh-TW" sz="2400" i="1" baseline="-25000" smtClean="0">
                <a:ea typeface="細明體" panose="02020509000000000000" pitchFamily="49" charset="-120"/>
              </a:rPr>
              <a:t>j</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來表示在第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次學習循環時之第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個類神經元的誤差信號。</a:t>
            </a:r>
          </a:p>
          <a:p>
            <a:pPr algn="just" eaLnBrk="1" hangingPunct="1">
              <a:lnSpc>
                <a:spcPct val="90000"/>
              </a:lnSpc>
              <a:buFontTx/>
              <a:buNone/>
            </a:pPr>
            <a:r>
              <a:rPr lang="en-US" altLang="zh-TW" sz="2400" smtClean="0">
                <a:ea typeface="細明體" panose="02020509000000000000" pitchFamily="49" charset="-120"/>
              </a:rPr>
              <a:t>5. </a:t>
            </a:r>
            <a:r>
              <a:rPr lang="zh-TW" altLang="en-US" sz="2400" smtClean="0">
                <a:ea typeface="細明體" panose="02020509000000000000" pitchFamily="49" charset="-120"/>
              </a:rPr>
              <a:t>以 </a:t>
            </a:r>
            <a:r>
              <a:rPr lang="en-US" altLang="zh-TW" sz="2400" i="1" smtClean="0">
                <a:ea typeface="細明體" panose="02020509000000000000" pitchFamily="49" charset="-120"/>
              </a:rPr>
              <a:t>d</a:t>
            </a:r>
            <a:r>
              <a:rPr lang="en-US" altLang="zh-TW" sz="2400" i="1" baseline="-25000" smtClean="0">
                <a:ea typeface="細明體" panose="02020509000000000000" pitchFamily="49" charset="-120"/>
              </a:rPr>
              <a:t>j</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來表示在第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次學習循環時之第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個類神經元的期望輸出。</a:t>
            </a:r>
          </a:p>
          <a:p>
            <a:pPr algn="just" eaLnBrk="1" hangingPunct="1">
              <a:lnSpc>
                <a:spcPct val="90000"/>
              </a:lnSpc>
              <a:buFontTx/>
              <a:buNone/>
            </a:pPr>
            <a:r>
              <a:rPr lang="en-US" altLang="zh-TW" sz="2400" smtClean="0">
                <a:ea typeface="細明體" panose="02020509000000000000" pitchFamily="49" charset="-120"/>
              </a:rPr>
              <a:t>6. </a:t>
            </a:r>
            <a:r>
              <a:rPr lang="zh-TW" altLang="en-US" sz="2400" smtClean="0">
                <a:ea typeface="細明體" panose="02020509000000000000" pitchFamily="49" charset="-120"/>
              </a:rPr>
              <a:t>以 </a:t>
            </a:r>
            <a:r>
              <a:rPr lang="en-US" altLang="zh-TW" sz="2400" i="1" smtClean="0">
                <a:ea typeface="細明體" panose="02020509000000000000" pitchFamily="49" charset="-120"/>
              </a:rPr>
              <a:t>y</a:t>
            </a:r>
            <a:r>
              <a:rPr lang="en-US" altLang="zh-TW" sz="2400" i="1" baseline="-25000" smtClean="0">
                <a:ea typeface="細明體" panose="02020509000000000000" pitchFamily="49" charset="-120"/>
              </a:rPr>
              <a:t>j</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a:t>
            </a:r>
            <a:r>
              <a:rPr lang="en-US" altLang="zh-TW" sz="2400" baseline="-25000" smtClean="0">
                <a:ea typeface="細明體" panose="02020509000000000000" pitchFamily="49" charset="-120"/>
              </a:rPr>
              <a:t> </a:t>
            </a:r>
            <a:r>
              <a:rPr lang="zh-TW" altLang="en-US" sz="2400" smtClean="0">
                <a:ea typeface="細明體" panose="02020509000000000000" pitchFamily="49" charset="-120"/>
              </a:rPr>
              <a:t>來表示在第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個類神經元的實際輸出值，若第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個類神經元是位於輸出層，那麼也可用 </a:t>
            </a:r>
            <a:r>
              <a:rPr lang="en-US" altLang="zh-TW" sz="2400" i="1" smtClean="0">
                <a:ea typeface="細明體" panose="02020509000000000000" pitchFamily="49" charset="-120"/>
              </a:rPr>
              <a:t>O</a:t>
            </a:r>
            <a:r>
              <a:rPr lang="en-US" altLang="zh-TW" sz="2400" i="1" baseline="-25000" smtClean="0">
                <a:ea typeface="細明體" panose="02020509000000000000" pitchFamily="49" charset="-120"/>
              </a:rPr>
              <a:t>j</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來代替</a:t>
            </a:r>
            <a:r>
              <a:rPr lang="en-US" altLang="zh-TW" sz="2400" i="1" smtClean="0">
                <a:ea typeface="細明體" panose="02020509000000000000" pitchFamily="49" charset="-120"/>
              </a:rPr>
              <a:t>y</a:t>
            </a:r>
            <a:r>
              <a:rPr lang="en-US" altLang="zh-TW" sz="2400" i="1" baseline="-25000" smtClean="0">
                <a:ea typeface="細明體" panose="02020509000000000000" pitchFamily="49" charset="-120"/>
              </a:rPr>
              <a:t>j</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a:t>
            </a:r>
            <a:r>
              <a:rPr lang="en-US" altLang="zh-TW" sz="2400" baseline="-25000" smtClean="0">
                <a:ea typeface="細明體" panose="02020509000000000000" pitchFamily="49" charset="-120"/>
              </a:rPr>
              <a:t> </a:t>
            </a:r>
            <a:r>
              <a:rPr lang="zh-TW" altLang="en-US" sz="2400" smtClean="0">
                <a:ea typeface="細明體" panose="02020509000000000000" pitchFamily="49" charset="-120"/>
              </a:rPr>
              <a:t>。</a:t>
            </a:r>
          </a:p>
          <a:p>
            <a:pPr algn="just" eaLnBrk="1" hangingPunct="1">
              <a:lnSpc>
                <a:spcPct val="90000"/>
              </a:lnSpc>
            </a:pPr>
            <a:endParaRPr lang="zh-TW" altLang="en-US" sz="2400" smtClean="0">
              <a:ea typeface="細明體" panose="02020509000000000000" pitchFamily="49" charset="-120"/>
            </a:endParaRPr>
          </a:p>
          <a:p>
            <a:pPr eaLnBrk="1" hangingPunct="1">
              <a:lnSpc>
                <a:spcPct val="90000"/>
              </a:lnSpc>
              <a:buFontTx/>
              <a:buNone/>
            </a:pPr>
            <a:endParaRPr lang="en-US" altLang="zh-TW" sz="28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(10)</a:t>
            </a:r>
          </a:p>
        </p:txBody>
      </p:sp>
      <p:sp>
        <p:nvSpPr>
          <p:cNvPr id="75779"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那麼網路訓練的目標就是要找出一組鍵結值     和     ，使得在一段時間內之瞬間誤差的總合，    ，能夠被極小化：</a:t>
            </a:r>
            <a:r>
              <a:rPr lang="zh-TW" altLang="en-US" sz="2400" smtClean="0"/>
              <a:t> </a:t>
            </a:r>
          </a:p>
          <a:p>
            <a:pPr eaLnBrk="1" hangingPunct="1"/>
            <a:endParaRPr lang="zh-TW" altLang="en-US" sz="2400" smtClean="0"/>
          </a:p>
          <a:p>
            <a:pPr eaLnBrk="1" hangingPunct="1"/>
            <a:endParaRPr lang="zh-TW" altLang="en-US" sz="2400" smtClean="0"/>
          </a:p>
          <a:p>
            <a:pPr eaLnBrk="1" hangingPunct="1"/>
            <a:r>
              <a:rPr lang="zh-TW" altLang="en-US" sz="2400" smtClean="0">
                <a:latin typeface="細明體" panose="02020509000000000000" pitchFamily="49" charset="-120"/>
                <a:ea typeface="細明體" panose="02020509000000000000" pitchFamily="49" charset="-120"/>
              </a:rPr>
              <a:t>鍵結值      的調整公式如下：</a:t>
            </a:r>
            <a:r>
              <a:rPr lang="zh-TW" altLang="en-US" sz="2400" smtClean="0"/>
              <a:t> </a:t>
            </a:r>
          </a:p>
        </p:txBody>
      </p:sp>
      <p:sp>
        <p:nvSpPr>
          <p:cNvPr id="75780" name="Rectangle 5"/>
          <p:cNvSpPr>
            <a:spLocks noChangeArrowheads="1"/>
          </p:cNvSpPr>
          <p:nvPr/>
        </p:nvSpPr>
        <p:spPr bwMode="auto">
          <a:xfrm>
            <a:off x="44767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5781" name="Object 4"/>
          <p:cNvGraphicFramePr>
            <a:graphicFrameLocks noChangeAspect="1"/>
          </p:cNvGraphicFramePr>
          <p:nvPr/>
        </p:nvGraphicFramePr>
        <p:xfrm>
          <a:off x="7086600" y="1905000"/>
          <a:ext cx="434975" cy="542925"/>
        </p:xfrm>
        <a:graphic>
          <a:graphicData uri="http://schemas.openxmlformats.org/presentationml/2006/ole">
            <mc:AlternateContent xmlns:mc="http://schemas.openxmlformats.org/markup-compatibility/2006">
              <mc:Choice xmlns:v="urn:schemas-microsoft-com:vml" Requires="v">
                <p:oleObj spid="_x0000_s75940" r:id="rId3" imgW="190417" imgH="241195" progId="Equation.3">
                  <p:embed/>
                </p:oleObj>
              </mc:Choice>
              <mc:Fallback>
                <p:oleObj r:id="rId3" imgW="190417"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905000"/>
                        <a:ext cx="4349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2" name="Rectangle 7"/>
          <p:cNvSpPr>
            <a:spLocks noChangeArrowheads="1"/>
          </p:cNvSpPr>
          <p:nvPr/>
        </p:nvSpPr>
        <p:spPr bwMode="auto">
          <a:xfrm>
            <a:off x="44386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5783" name="Object 6"/>
          <p:cNvGraphicFramePr>
            <a:graphicFrameLocks noChangeAspect="1"/>
          </p:cNvGraphicFramePr>
          <p:nvPr/>
        </p:nvGraphicFramePr>
        <p:xfrm>
          <a:off x="1524000" y="2286000"/>
          <a:ext cx="533400" cy="457200"/>
        </p:xfrm>
        <a:graphic>
          <a:graphicData uri="http://schemas.openxmlformats.org/presentationml/2006/ole">
            <mc:AlternateContent xmlns:mc="http://schemas.openxmlformats.org/markup-compatibility/2006">
              <mc:Choice xmlns:v="urn:schemas-microsoft-com:vml" Requires="v">
                <p:oleObj spid="_x0000_s75941" r:id="rId5" imgW="266584" imgH="228501" progId="Equation.3">
                  <p:embed/>
                </p:oleObj>
              </mc:Choice>
              <mc:Fallback>
                <p:oleObj r:id="rId5" imgW="266584"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286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4" name="Object 8"/>
          <p:cNvGraphicFramePr>
            <a:graphicFrameLocks noChangeAspect="1"/>
          </p:cNvGraphicFramePr>
          <p:nvPr/>
        </p:nvGraphicFramePr>
        <p:xfrm>
          <a:off x="7696200" y="2286000"/>
          <a:ext cx="609600" cy="457200"/>
        </p:xfrm>
        <a:graphic>
          <a:graphicData uri="http://schemas.openxmlformats.org/presentationml/2006/ole">
            <mc:AlternateContent xmlns:mc="http://schemas.openxmlformats.org/markup-compatibility/2006">
              <mc:Choice xmlns:v="urn:schemas-microsoft-com:vml" Requires="v">
                <p:oleObj spid="_x0000_s75942" r:id="rId7" imgW="304668" imgH="228501" progId="Equation.3">
                  <p:embed/>
                </p:oleObj>
              </mc:Choice>
              <mc:Fallback>
                <p:oleObj r:id="rId7" imgW="304668"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228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5" name="Rectangle 10"/>
          <p:cNvSpPr>
            <a:spLocks noChangeArrowheads="1"/>
          </p:cNvSpPr>
          <p:nvPr/>
        </p:nvSpPr>
        <p:spPr bwMode="auto">
          <a:xfrm>
            <a:off x="33956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5786" name="Object 9"/>
          <p:cNvGraphicFramePr>
            <a:graphicFrameLocks noChangeAspect="1"/>
          </p:cNvGraphicFramePr>
          <p:nvPr/>
        </p:nvGraphicFramePr>
        <p:xfrm>
          <a:off x="2590800" y="3211513"/>
          <a:ext cx="3962400" cy="722312"/>
        </p:xfrm>
        <a:graphic>
          <a:graphicData uri="http://schemas.openxmlformats.org/presentationml/2006/ole">
            <mc:AlternateContent xmlns:mc="http://schemas.openxmlformats.org/markup-compatibility/2006">
              <mc:Choice xmlns:v="urn:schemas-microsoft-com:vml" Requires="v">
                <p:oleObj spid="_x0000_s75943" r:id="rId9" imgW="2349500" imgH="431800" progId="Equation.3">
                  <p:embed/>
                </p:oleObj>
              </mc:Choice>
              <mc:Fallback>
                <p:oleObj r:id="rId9" imgW="2349500" imgH="431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211513"/>
                        <a:ext cx="39624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7" name="Rectangle 12"/>
          <p:cNvSpPr>
            <a:spLocks noChangeArrowheads="1"/>
          </p:cNvSpPr>
          <p:nvPr/>
        </p:nvSpPr>
        <p:spPr bwMode="auto">
          <a:xfrm>
            <a:off x="30146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5788" name="Object 11"/>
          <p:cNvGraphicFramePr>
            <a:graphicFrameLocks noChangeAspect="1"/>
          </p:cNvGraphicFramePr>
          <p:nvPr/>
        </p:nvGraphicFramePr>
        <p:xfrm>
          <a:off x="1752600" y="4873625"/>
          <a:ext cx="5867400" cy="1346200"/>
        </p:xfrm>
        <a:graphic>
          <a:graphicData uri="http://schemas.openxmlformats.org/presentationml/2006/ole">
            <mc:AlternateContent xmlns:mc="http://schemas.openxmlformats.org/markup-compatibility/2006">
              <mc:Choice xmlns:v="urn:schemas-microsoft-com:vml" Requires="v">
                <p:oleObj spid="_x0000_s75944" r:id="rId11" imgW="3111500" imgH="711200" progId="Equation.3">
                  <p:embed/>
                </p:oleObj>
              </mc:Choice>
              <mc:Fallback>
                <p:oleObj r:id="rId11" imgW="3111500" imgH="711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4873625"/>
                        <a:ext cx="58674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9" name="Object 13"/>
          <p:cNvGraphicFramePr>
            <a:graphicFrameLocks noChangeAspect="1"/>
          </p:cNvGraphicFramePr>
          <p:nvPr/>
        </p:nvGraphicFramePr>
        <p:xfrm>
          <a:off x="2209800" y="3962400"/>
          <a:ext cx="434975" cy="542925"/>
        </p:xfrm>
        <a:graphic>
          <a:graphicData uri="http://schemas.openxmlformats.org/presentationml/2006/ole">
            <mc:AlternateContent xmlns:mc="http://schemas.openxmlformats.org/markup-compatibility/2006">
              <mc:Choice xmlns:v="urn:schemas-microsoft-com:vml" Requires="v">
                <p:oleObj spid="_x0000_s75945" r:id="rId13" imgW="190417" imgH="241195" progId="Equation.3">
                  <p:embed/>
                </p:oleObj>
              </mc:Choice>
              <mc:Fallback>
                <p:oleObj r:id="rId13" imgW="190417" imgH="241195"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962400"/>
                        <a:ext cx="4349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3.9.2	</a:t>
            </a:r>
            <a:r>
              <a:rPr lang="zh-TW" altLang="en-US" smtClean="0">
                <a:latin typeface="細明體" panose="02020509000000000000" pitchFamily="49" charset="-120"/>
                <a:ea typeface="細明體" panose="02020509000000000000" pitchFamily="49" charset="-120"/>
              </a:rPr>
              <a:t>循環式類神經網路</a:t>
            </a:r>
            <a:r>
              <a:rPr lang="zh-TW" altLang="en-US" smtClean="0"/>
              <a:t> </a:t>
            </a:r>
            <a:r>
              <a:rPr lang="en-US" altLang="zh-TW" smtClean="0"/>
              <a:t>(11)</a:t>
            </a:r>
          </a:p>
        </p:txBody>
      </p:sp>
      <p:sp>
        <p:nvSpPr>
          <p:cNvPr id="76803" name="Rectangle 3"/>
          <p:cNvSpPr>
            <a:spLocks noGrp="1" noChangeArrowheads="1"/>
          </p:cNvSpPr>
          <p:nvPr>
            <p:ph type="body" idx="1"/>
          </p:nvPr>
        </p:nvSpPr>
        <p:spPr/>
        <p:txBody>
          <a:bodyPr/>
          <a:lstStyle/>
          <a:p>
            <a:pPr eaLnBrk="1" hangingPunct="1"/>
            <a:r>
              <a:rPr lang="zh-TW" altLang="en-US" sz="2400" smtClean="0">
                <a:latin typeface="細明體" panose="02020509000000000000" pitchFamily="49" charset="-120"/>
                <a:ea typeface="細明體" panose="02020509000000000000" pitchFamily="49" charset="-120"/>
              </a:rPr>
              <a:t>鍵結值     的調整公式則如下：</a:t>
            </a:r>
            <a:r>
              <a:rPr lang="zh-TW" altLang="en-US" sz="2400" smtClean="0"/>
              <a:t> </a:t>
            </a:r>
          </a:p>
        </p:txBody>
      </p:sp>
      <p:graphicFrame>
        <p:nvGraphicFramePr>
          <p:cNvPr id="76804" name="Object 4"/>
          <p:cNvGraphicFramePr>
            <a:graphicFrameLocks noChangeAspect="1"/>
          </p:cNvGraphicFramePr>
          <p:nvPr/>
        </p:nvGraphicFramePr>
        <p:xfrm>
          <a:off x="2133600" y="1981200"/>
          <a:ext cx="533400" cy="457200"/>
        </p:xfrm>
        <a:graphic>
          <a:graphicData uri="http://schemas.openxmlformats.org/presentationml/2006/ole">
            <mc:AlternateContent xmlns:mc="http://schemas.openxmlformats.org/markup-compatibility/2006">
              <mc:Choice xmlns:v="urn:schemas-microsoft-com:vml" Requires="v">
                <p:oleObj spid="_x0000_s76884" r:id="rId3" imgW="266584" imgH="228501" progId="Equation.3">
                  <p:embed/>
                </p:oleObj>
              </mc:Choice>
              <mc:Fallback>
                <p:oleObj r:id="rId3" imgW="266584"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Rectangle 6"/>
          <p:cNvSpPr>
            <a:spLocks noChangeArrowheads="1"/>
          </p:cNvSpPr>
          <p:nvPr/>
        </p:nvSpPr>
        <p:spPr bwMode="auto">
          <a:xfrm>
            <a:off x="2776538" y="273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6806" name="Object 5"/>
          <p:cNvGraphicFramePr>
            <a:graphicFrameLocks noChangeAspect="1"/>
          </p:cNvGraphicFramePr>
          <p:nvPr/>
        </p:nvGraphicFramePr>
        <p:xfrm>
          <a:off x="1524000" y="2514600"/>
          <a:ext cx="5334000" cy="2051050"/>
        </p:xfrm>
        <a:graphic>
          <a:graphicData uri="http://schemas.openxmlformats.org/presentationml/2006/ole">
            <mc:AlternateContent xmlns:mc="http://schemas.openxmlformats.org/markup-compatibility/2006">
              <mc:Choice xmlns:v="urn:schemas-microsoft-com:vml" Requires="v">
                <p:oleObj spid="_x0000_s76885" r:id="rId5" imgW="3594100" imgH="1384300" progId="Equation.3">
                  <p:embed/>
                </p:oleObj>
              </mc:Choice>
              <mc:Fallback>
                <p:oleObj r:id="rId5" imgW="3594100" imgH="1384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514600"/>
                        <a:ext cx="53340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7" name="Rectangle 8"/>
          <p:cNvSpPr>
            <a:spLocks noChangeArrowheads="1"/>
          </p:cNvSpPr>
          <p:nvPr/>
        </p:nvSpPr>
        <p:spPr bwMode="auto">
          <a:xfrm>
            <a:off x="276225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76808" name="Object 7"/>
          <p:cNvGraphicFramePr>
            <a:graphicFrameLocks noChangeAspect="1"/>
          </p:cNvGraphicFramePr>
          <p:nvPr/>
        </p:nvGraphicFramePr>
        <p:xfrm>
          <a:off x="1752600" y="4918075"/>
          <a:ext cx="5867400" cy="1682750"/>
        </p:xfrm>
        <a:graphic>
          <a:graphicData uri="http://schemas.openxmlformats.org/presentationml/2006/ole">
            <mc:AlternateContent xmlns:mc="http://schemas.openxmlformats.org/markup-compatibility/2006">
              <mc:Choice xmlns:v="urn:schemas-microsoft-com:vml" Requires="v">
                <p:oleObj spid="_x0000_s76886" r:id="rId7" imgW="3619500" imgH="1041400" progId="Equation.3">
                  <p:embed/>
                </p:oleObj>
              </mc:Choice>
              <mc:Fallback>
                <p:oleObj r:id="rId7" imgW="3619500" imgH="1041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918075"/>
                        <a:ext cx="5867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3.10	 </a:t>
            </a:r>
            <a:r>
              <a:rPr lang="zh-TW" altLang="en-US" smtClean="0">
                <a:ea typeface="細明體" panose="02020509000000000000" pitchFamily="49" charset="-120"/>
              </a:rPr>
              <a:t>結語</a:t>
            </a:r>
          </a:p>
        </p:txBody>
      </p:sp>
      <p:sp>
        <p:nvSpPr>
          <p:cNvPr id="77827" name="Rectangle 3"/>
          <p:cNvSpPr>
            <a:spLocks noGrp="1" noChangeArrowheads="1"/>
          </p:cNvSpPr>
          <p:nvPr>
            <p:ph type="body" idx="1"/>
          </p:nvPr>
        </p:nvSpPr>
        <p:spPr/>
        <p:txBody>
          <a:bodyPr/>
          <a:lstStyle/>
          <a:p>
            <a:pPr eaLnBrk="1" hangingPunct="1"/>
            <a:r>
              <a:rPr lang="zh-TW" altLang="en-US" sz="2800" smtClean="0">
                <a:latin typeface="細明體" panose="02020509000000000000" pitchFamily="49" charset="-120"/>
                <a:ea typeface="細明體" panose="02020509000000000000" pitchFamily="49" charset="-120"/>
              </a:rPr>
              <a:t>介紹了如何利用倒傳遞演繹法來訓練多層感知機，以及一些相關特性與技巧。</a:t>
            </a:r>
          </a:p>
          <a:p>
            <a:pPr eaLnBrk="1" hangingPunct="1"/>
            <a:r>
              <a:rPr lang="zh-TW" altLang="en-US" sz="2800" smtClean="0">
                <a:latin typeface="細明體" panose="02020509000000000000" pitchFamily="49" charset="-120"/>
                <a:ea typeface="細明體" panose="02020509000000000000" pitchFamily="49" charset="-120"/>
              </a:rPr>
              <a:t>在所有類神經網路中，多層感知機的被使用度最大，因為它的通用性很廣，從圖樣識別到控制器設計都有很好的表現。</a:t>
            </a:r>
          </a:p>
          <a:p>
            <a:pPr eaLnBrk="1" hangingPunct="1"/>
            <a:r>
              <a:rPr lang="zh-TW" altLang="en-US" sz="2800" smtClean="0">
                <a:latin typeface="細明體" panose="02020509000000000000" pitchFamily="49" charset="-120"/>
                <a:ea typeface="細明體" panose="02020509000000000000" pitchFamily="49" charset="-120"/>
              </a:rPr>
              <a:t>另外，我們也介紹兩種常見的多層類神經網路</a:t>
            </a:r>
            <a:r>
              <a:rPr lang="zh-TW" altLang="en-US" sz="2800" smtClean="0">
                <a:ea typeface="細明體" panose="02020509000000000000" pitchFamily="49" charset="-120"/>
              </a:rPr>
              <a:t> </a:t>
            </a:r>
            <a:r>
              <a:rPr lang="en-US" altLang="zh-TW" sz="2800" smtClean="0">
                <a:ea typeface="細明體" panose="02020509000000000000" pitchFamily="49" charset="-120"/>
              </a:rPr>
              <a:t>— </a:t>
            </a:r>
            <a:r>
              <a:rPr lang="zh-TW" altLang="en-US" sz="2800" smtClean="0">
                <a:latin typeface="細明體" panose="02020509000000000000" pitchFamily="49" charset="-120"/>
                <a:ea typeface="細明體" panose="02020509000000000000" pitchFamily="49" charset="-120"/>
              </a:rPr>
              <a:t>放射狀基底函數網路以及時間延遲網路，這些不同的網路架構各自有其適用範圍及其優缺點。</a:t>
            </a:r>
            <a:r>
              <a:rPr lang="zh-TW" altLang="en-US" sz="280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ea typeface="細明體" panose="02020509000000000000" pitchFamily="49" charset="-120"/>
              </a:rPr>
              <a:t>3.2	</a:t>
            </a:r>
            <a:r>
              <a:rPr lang="zh-TW" altLang="en-US" smtClean="0">
                <a:ea typeface="細明體" panose="02020509000000000000" pitchFamily="49" charset="-120"/>
              </a:rPr>
              <a:t>網路架構與符號表示法</a:t>
            </a:r>
            <a:r>
              <a:rPr lang="zh-TW" altLang="en-US" smtClean="0"/>
              <a:t>  </a:t>
            </a:r>
            <a:r>
              <a:rPr lang="en-US" altLang="zh-TW" smtClean="0"/>
              <a:t>(3)</a:t>
            </a:r>
          </a:p>
        </p:txBody>
      </p:sp>
      <p:sp>
        <p:nvSpPr>
          <p:cNvPr id="10243" name="Rectangle 3"/>
          <p:cNvSpPr>
            <a:spLocks noGrp="1" noChangeArrowheads="1"/>
          </p:cNvSpPr>
          <p:nvPr>
            <p:ph type="body" idx="1"/>
          </p:nvPr>
        </p:nvSpPr>
        <p:spPr/>
        <p:txBody>
          <a:bodyPr/>
          <a:lstStyle/>
          <a:p>
            <a:pPr algn="just" eaLnBrk="1" hangingPunct="1">
              <a:lnSpc>
                <a:spcPct val="90000"/>
              </a:lnSpc>
              <a:buFontTx/>
              <a:buNone/>
            </a:pPr>
            <a:r>
              <a:rPr lang="en-US" altLang="zh-TW" sz="2400" smtClean="0">
                <a:ea typeface="細明體" panose="02020509000000000000" pitchFamily="49" charset="-120"/>
              </a:rPr>
              <a:t>7. </a:t>
            </a:r>
            <a:r>
              <a:rPr lang="zh-TW" altLang="en-US" sz="2400" smtClean="0">
                <a:ea typeface="細明體" panose="02020509000000000000" pitchFamily="49" charset="-120"/>
              </a:rPr>
              <a:t>以 </a:t>
            </a:r>
            <a:r>
              <a:rPr lang="en-US" altLang="zh-TW" sz="2400" i="1" smtClean="0">
                <a:ea typeface="細明體" panose="02020509000000000000" pitchFamily="49" charset="-120"/>
              </a:rPr>
              <a:t>w</a:t>
            </a:r>
            <a:r>
              <a:rPr lang="en-US" altLang="zh-TW" sz="2400" i="1" baseline="-25000" smtClean="0">
                <a:ea typeface="細明體" panose="02020509000000000000" pitchFamily="49" charset="-120"/>
              </a:rPr>
              <a:t>ji</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來表示在第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次學習循環時，由第 </a:t>
            </a:r>
            <a:r>
              <a:rPr lang="en-US" altLang="zh-TW" sz="2400" i="1" smtClean="0">
                <a:ea typeface="細明體" panose="02020509000000000000" pitchFamily="49" charset="-120"/>
              </a:rPr>
              <a:t>i</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個類神經元聯結至第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個類神經元的鍵結值；而對此鍵結值的修正量則以 </a:t>
            </a:r>
            <a:r>
              <a:rPr lang="en-US" altLang="zh-TW" sz="2400" smtClean="0">
                <a:cs typeface="Times New Roman" panose="02020603050405020304" pitchFamily="18" charset="0"/>
              </a:rPr>
              <a:t>Δ</a:t>
            </a:r>
            <a:r>
              <a:rPr lang="en-US" altLang="zh-TW" sz="2400" i="1" smtClean="0">
                <a:ea typeface="細明體" panose="02020509000000000000" pitchFamily="49" charset="-120"/>
              </a:rPr>
              <a:t>w</a:t>
            </a:r>
            <a:r>
              <a:rPr lang="en-US" altLang="zh-TW" sz="2400" i="1" baseline="-25000" smtClean="0">
                <a:ea typeface="細明體" panose="02020509000000000000" pitchFamily="49" charset="-120"/>
              </a:rPr>
              <a:t>ji</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a:t>
            </a:r>
            <a:r>
              <a:rPr lang="zh-TW" altLang="en-US" sz="2400" smtClean="0">
                <a:ea typeface="細明體" panose="02020509000000000000" pitchFamily="49" charset="-120"/>
              </a:rPr>
              <a:t>表示。</a:t>
            </a:r>
          </a:p>
          <a:p>
            <a:pPr algn="just" eaLnBrk="1" hangingPunct="1">
              <a:lnSpc>
                <a:spcPct val="90000"/>
              </a:lnSpc>
              <a:buFontTx/>
              <a:buNone/>
            </a:pPr>
            <a:r>
              <a:rPr lang="en-US" altLang="zh-TW" sz="2400" smtClean="0">
                <a:ea typeface="細明體" panose="02020509000000000000" pitchFamily="49" charset="-120"/>
              </a:rPr>
              <a:t>8. </a:t>
            </a:r>
            <a:r>
              <a:rPr lang="zh-TW" altLang="en-US" sz="2400" smtClean="0">
                <a:ea typeface="細明體" panose="02020509000000000000" pitchFamily="49" charset="-120"/>
              </a:rPr>
              <a:t>以 </a:t>
            </a:r>
            <a:r>
              <a:rPr lang="en-US" altLang="zh-TW" sz="2400" i="1" smtClean="0">
                <a:ea typeface="細明體" panose="02020509000000000000" pitchFamily="49" charset="-120"/>
              </a:rPr>
              <a:t>v</a:t>
            </a:r>
            <a:r>
              <a:rPr lang="en-US" altLang="zh-TW" sz="2400" i="1" baseline="-25000" smtClean="0">
                <a:ea typeface="細明體" panose="02020509000000000000" pitchFamily="49" charset="-120"/>
              </a:rPr>
              <a:t>j</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來表示在第 </a:t>
            </a:r>
            <a:r>
              <a:rPr lang="en-US" altLang="zh-TW" sz="2400" i="1" smtClean="0">
                <a:ea typeface="細明體" panose="02020509000000000000" pitchFamily="49" charset="-120"/>
              </a:rPr>
              <a:t>n</a:t>
            </a:r>
            <a:r>
              <a:rPr lang="en-US" altLang="zh-TW" sz="2400" smtClean="0">
                <a:ea typeface="細明體" panose="02020509000000000000" pitchFamily="49" charset="-120"/>
              </a:rPr>
              <a:t> </a:t>
            </a:r>
            <a:r>
              <a:rPr lang="zh-TW" altLang="en-US" sz="2400" smtClean="0">
                <a:ea typeface="細明體" panose="02020509000000000000" pitchFamily="49" charset="-120"/>
              </a:rPr>
              <a:t>次學習循環時之第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個類神經元的內部激發狀態。</a:t>
            </a:r>
          </a:p>
          <a:p>
            <a:pPr algn="just" eaLnBrk="1" hangingPunct="1">
              <a:lnSpc>
                <a:spcPct val="90000"/>
              </a:lnSpc>
              <a:buFontTx/>
              <a:buNone/>
            </a:pPr>
            <a:r>
              <a:rPr lang="en-US" altLang="zh-TW" sz="2400" smtClean="0">
                <a:ea typeface="細明體" panose="02020509000000000000" pitchFamily="49" charset="-120"/>
              </a:rPr>
              <a:t>9. </a:t>
            </a:r>
            <a:r>
              <a:rPr lang="zh-TW" altLang="en-US" sz="2400" smtClean="0">
                <a:ea typeface="細明體" panose="02020509000000000000" pitchFamily="49" charset="-120"/>
              </a:rPr>
              <a:t>以 </a:t>
            </a:r>
            <a:r>
              <a:rPr lang="en-US" altLang="zh-TW" sz="2400" i="1" smtClean="0">
                <a:cs typeface="Times New Roman" panose="02020603050405020304" pitchFamily="18" charset="0"/>
              </a:rPr>
              <a:t>φ</a:t>
            </a:r>
            <a:r>
              <a:rPr lang="en-US" altLang="zh-TW" sz="2400" smtClean="0">
                <a:cs typeface="Times New Roman" panose="02020603050405020304" pitchFamily="18" charset="0"/>
              </a:rPr>
              <a:t>(</a:t>
            </a:r>
            <a:r>
              <a:rPr lang="en-US" altLang="zh-TW" sz="2400" i="1" smtClean="0">
                <a:cs typeface="Times New Roman" panose="02020603050405020304" pitchFamily="18" charset="0"/>
              </a:rPr>
              <a:t>.</a:t>
            </a:r>
            <a:r>
              <a:rPr lang="en-US" altLang="zh-TW" sz="2400" smtClean="0">
                <a:cs typeface="Times New Roman" panose="02020603050405020304" pitchFamily="18" charset="0"/>
              </a:rPr>
              <a:t>)</a:t>
            </a:r>
            <a:r>
              <a:rPr lang="en-US" altLang="zh-TW" sz="2400" smtClean="0">
                <a:ea typeface="細明體" panose="02020509000000000000" pitchFamily="49" charset="-120"/>
              </a:rPr>
              <a:t> </a:t>
            </a:r>
            <a:r>
              <a:rPr lang="zh-TW" altLang="en-US" sz="2400" smtClean="0">
                <a:ea typeface="細明體" panose="02020509000000000000" pitchFamily="49" charset="-120"/>
              </a:rPr>
              <a:t>來表示第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個類神經元的活化函數 </a:t>
            </a:r>
            <a:r>
              <a:rPr lang="en-US" altLang="zh-TW" sz="2400" smtClean="0">
                <a:ea typeface="細明體" panose="02020509000000000000" pitchFamily="49" charset="-120"/>
              </a:rPr>
              <a:t>(activation function)</a:t>
            </a:r>
            <a:r>
              <a:rPr lang="zh-TW" altLang="en-US" sz="2400" smtClean="0">
                <a:ea typeface="細明體" panose="02020509000000000000" pitchFamily="49" charset="-120"/>
              </a:rPr>
              <a:t>。</a:t>
            </a:r>
          </a:p>
          <a:p>
            <a:pPr algn="just" eaLnBrk="1" hangingPunct="1">
              <a:lnSpc>
                <a:spcPct val="90000"/>
              </a:lnSpc>
              <a:buFontTx/>
              <a:buNone/>
            </a:pPr>
            <a:r>
              <a:rPr lang="en-US" altLang="zh-TW" sz="2400" smtClean="0">
                <a:ea typeface="細明體" panose="02020509000000000000" pitchFamily="49" charset="-120"/>
              </a:rPr>
              <a:t>10. </a:t>
            </a:r>
            <a:r>
              <a:rPr lang="zh-TW" altLang="en-US" sz="2400" smtClean="0">
                <a:ea typeface="細明體" panose="02020509000000000000" pitchFamily="49" charset="-120"/>
              </a:rPr>
              <a:t>以 </a:t>
            </a:r>
            <a:r>
              <a:rPr lang="en-US" altLang="zh-TW" sz="2400" i="1" smtClean="0">
                <a:cs typeface="Times New Roman" panose="02020603050405020304" pitchFamily="18" charset="0"/>
              </a:rPr>
              <a:t>θ</a:t>
            </a:r>
            <a:r>
              <a:rPr lang="en-US" altLang="zh-TW" sz="2400" i="1" baseline="-25000" smtClean="0">
                <a:cs typeface="Times New Roman" panose="02020603050405020304" pitchFamily="18" charset="0"/>
              </a:rPr>
              <a:t>j</a:t>
            </a:r>
            <a:r>
              <a:rPr lang="en-US" altLang="zh-TW" sz="2400" smtClean="0">
                <a:ea typeface="細明體" panose="02020509000000000000" pitchFamily="49" charset="-120"/>
              </a:rPr>
              <a:t> </a:t>
            </a:r>
            <a:r>
              <a:rPr lang="zh-TW" altLang="en-US" sz="2400" smtClean="0">
                <a:ea typeface="細明體" panose="02020509000000000000" pitchFamily="49" charset="-120"/>
              </a:rPr>
              <a:t>來表示第 </a:t>
            </a:r>
            <a:r>
              <a:rPr lang="en-US" altLang="zh-TW" sz="2400" i="1" smtClean="0">
                <a:ea typeface="細明體" panose="02020509000000000000" pitchFamily="49" charset="-120"/>
              </a:rPr>
              <a:t>j</a:t>
            </a:r>
            <a:r>
              <a:rPr lang="en-US" altLang="zh-TW" sz="2400" smtClean="0">
                <a:ea typeface="細明體" panose="02020509000000000000" pitchFamily="49" charset="-120"/>
              </a:rPr>
              <a:t> </a:t>
            </a:r>
            <a:r>
              <a:rPr lang="zh-TW" altLang="en-US" sz="2400" smtClean="0">
                <a:ea typeface="細明體" panose="02020509000000000000" pitchFamily="49" charset="-120"/>
              </a:rPr>
              <a:t>個類神經元的閥值 </a:t>
            </a:r>
            <a:r>
              <a:rPr lang="en-US" altLang="zh-TW" sz="2400" smtClean="0">
                <a:ea typeface="細明體" panose="02020509000000000000" pitchFamily="49" charset="-120"/>
              </a:rPr>
              <a:t>(threshold)</a:t>
            </a:r>
            <a:r>
              <a:rPr lang="zh-TW" altLang="en-US" sz="2400" smtClean="0">
                <a:ea typeface="細明體" panose="02020509000000000000" pitchFamily="49" charset="-120"/>
              </a:rPr>
              <a:t>。為了簡化網路表示式，我們將閥值項表示為該類神經元的第零個鍵結值，即 </a:t>
            </a:r>
            <a:r>
              <a:rPr lang="en-US" altLang="zh-TW" sz="2400" i="1" smtClean="0">
                <a:ea typeface="細明體" panose="02020509000000000000" pitchFamily="49" charset="-120"/>
              </a:rPr>
              <a:t>w</a:t>
            </a:r>
            <a:r>
              <a:rPr lang="en-US" altLang="zh-TW" sz="2400" i="1" baseline="-25000" smtClean="0">
                <a:ea typeface="細明體" panose="02020509000000000000" pitchFamily="49" charset="-120"/>
              </a:rPr>
              <a:t>j0</a:t>
            </a:r>
            <a:r>
              <a:rPr lang="en-US" altLang="zh-TW" sz="2400" smtClean="0">
                <a:ea typeface="細明體" panose="02020509000000000000" pitchFamily="49" charset="-120"/>
              </a:rPr>
              <a:t>= </a:t>
            </a:r>
            <a:r>
              <a:rPr lang="en-US" altLang="zh-TW" sz="2400" i="1" smtClean="0">
                <a:cs typeface="Times New Roman" panose="02020603050405020304" pitchFamily="18" charset="0"/>
              </a:rPr>
              <a:t>θ</a:t>
            </a:r>
            <a:r>
              <a:rPr lang="en-US" altLang="zh-TW" sz="2400" i="1" baseline="-25000" smtClean="0">
                <a:cs typeface="Times New Roman" panose="02020603050405020304" pitchFamily="18" charset="0"/>
              </a:rPr>
              <a:t>j</a:t>
            </a:r>
            <a:r>
              <a:rPr lang="en-US" altLang="zh-TW" sz="2400" smtClean="0">
                <a:ea typeface="細明體" panose="02020509000000000000" pitchFamily="49" charset="-120"/>
              </a:rPr>
              <a:t> </a:t>
            </a:r>
            <a:r>
              <a:rPr lang="zh-TW" altLang="en-US" sz="2400" smtClean="0">
                <a:ea typeface="細明體" panose="02020509000000000000" pitchFamily="49" charset="-120"/>
              </a:rPr>
              <a:t>，並聯結至固定的輸入值 </a:t>
            </a:r>
            <a:r>
              <a:rPr lang="en-US" altLang="zh-TW" sz="2400" smtClean="0">
                <a:ea typeface="細明體" panose="02020509000000000000" pitchFamily="49" charset="-120"/>
              </a:rPr>
              <a:t>-1</a:t>
            </a:r>
            <a:r>
              <a:rPr lang="zh-TW" altLang="en-US" sz="2400" smtClean="0">
                <a:ea typeface="細明體" panose="02020509000000000000" pitchFamily="49" charset="-120"/>
              </a:rPr>
              <a:t>。</a:t>
            </a:r>
          </a:p>
          <a:p>
            <a:pPr algn="just" eaLnBrk="1" hangingPunct="1">
              <a:lnSpc>
                <a:spcPct val="90000"/>
              </a:lnSpc>
              <a:buFontTx/>
              <a:buNone/>
            </a:pPr>
            <a:r>
              <a:rPr lang="en-US" altLang="zh-TW" sz="2400" smtClean="0">
                <a:ea typeface="細明體" panose="02020509000000000000" pitchFamily="49" charset="-120"/>
              </a:rPr>
              <a:t>11. </a:t>
            </a:r>
            <a:r>
              <a:rPr lang="zh-TW" altLang="en-US" sz="2400" smtClean="0">
                <a:ea typeface="細明體" panose="02020509000000000000" pitchFamily="49" charset="-120"/>
              </a:rPr>
              <a:t>以 </a:t>
            </a:r>
            <a:r>
              <a:rPr lang="en-US" altLang="zh-TW" sz="2400" i="1" smtClean="0">
                <a:ea typeface="細明體" panose="02020509000000000000" pitchFamily="49" charset="-120"/>
              </a:rPr>
              <a:t>x</a:t>
            </a:r>
            <a:r>
              <a:rPr lang="en-US" altLang="zh-TW" sz="2400" i="1" baseline="-25000" smtClean="0">
                <a:ea typeface="細明體" panose="02020509000000000000" pitchFamily="49" charset="-120"/>
              </a:rPr>
              <a:t>j</a:t>
            </a:r>
            <a:r>
              <a:rPr lang="en-US" altLang="zh-TW" sz="2400" i="1" smtClean="0">
                <a:ea typeface="細明體" panose="02020509000000000000" pitchFamily="49" charset="-120"/>
              </a:rPr>
              <a:t> </a:t>
            </a:r>
            <a:r>
              <a:rPr lang="en-US" altLang="zh-TW" sz="2400" smtClean="0">
                <a:ea typeface="細明體" panose="02020509000000000000" pitchFamily="49" charset="-120"/>
              </a:rPr>
              <a:t>(</a:t>
            </a:r>
            <a:r>
              <a:rPr lang="en-US" altLang="zh-TW" sz="2400" i="1" smtClean="0">
                <a:ea typeface="細明體" panose="02020509000000000000" pitchFamily="49" charset="-120"/>
              </a:rPr>
              <a:t>n</a:t>
            </a:r>
            <a:r>
              <a:rPr lang="en-US" altLang="zh-TW" sz="2400" smtClean="0">
                <a:ea typeface="細明體" panose="02020509000000000000" pitchFamily="49" charset="-120"/>
              </a:rPr>
              <a:t>)</a:t>
            </a:r>
            <a:r>
              <a:rPr lang="en-US" altLang="zh-TW" sz="2400" i="1" smtClean="0">
                <a:ea typeface="細明體" panose="02020509000000000000" pitchFamily="49" charset="-120"/>
              </a:rPr>
              <a:t> </a:t>
            </a:r>
            <a:r>
              <a:rPr lang="zh-TW" altLang="en-US" sz="2400" smtClean="0">
                <a:ea typeface="細明體" panose="02020509000000000000" pitchFamily="49" charset="-120"/>
              </a:rPr>
              <a:t>來表示輸入圖樣</a:t>
            </a:r>
            <a:r>
              <a:rPr lang="en-US" altLang="zh-TW" sz="2400" smtClean="0">
                <a:ea typeface="細明體" panose="02020509000000000000" pitchFamily="49" charset="-120"/>
              </a:rPr>
              <a:t>(</a:t>
            </a:r>
            <a:r>
              <a:rPr lang="zh-TW" altLang="en-US" sz="2400" smtClean="0">
                <a:ea typeface="細明體" panose="02020509000000000000" pitchFamily="49" charset="-120"/>
              </a:rPr>
              <a:t>向量</a:t>
            </a:r>
            <a:r>
              <a:rPr lang="en-US" altLang="zh-TW" sz="2400" smtClean="0">
                <a:ea typeface="細明體" panose="02020509000000000000" pitchFamily="49" charset="-120"/>
              </a:rPr>
              <a:t>)</a:t>
            </a:r>
            <a:r>
              <a:rPr lang="zh-TW" altLang="en-US" sz="2400" smtClean="0">
                <a:ea typeface="細明體" panose="02020509000000000000" pitchFamily="49" charset="-120"/>
              </a:rPr>
              <a:t>的第 </a:t>
            </a:r>
            <a:r>
              <a:rPr lang="en-US" altLang="zh-TW" sz="2400" i="1" smtClean="0">
                <a:ea typeface="細明體" panose="02020509000000000000" pitchFamily="49" charset="-120"/>
              </a:rPr>
              <a:t>i</a:t>
            </a:r>
            <a:r>
              <a:rPr lang="en-US" altLang="zh-TW" sz="2400" smtClean="0">
                <a:ea typeface="細明體" panose="02020509000000000000" pitchFamily="49" charset="-120"/>
              </a:rPr>
              <a:t> </a:t>
            </a:r>
            <a:r>
              <a:rPr lang="zh-TW" altLang="en-US" sz="2400" smtClean="0">
                <a:ea typeface="細明體" panose="02020509000000000000" pitchFamily="49" charset="-120"/>
              </a:rPr>
              <a:t>個元素。</a:t>
            </a:r>
          </a:p>
          <a:p>
            <a:pPr algn="just" eaLnBrk="1" hangingPunct="1">
              <a:lnSpc>
                <a:spcPct val="90000"/>
              </a:lnSpc>
              <a:buFontTx/>
              <a:buNone/>
            </a:pPr>
            <a:r>
              <a:rPr lang="en-US" altLang="zh-TW" sz="2400" smtClean="0">
                <a:ea typeface="細明體" panose="02020509000000000000" pitchFamily="49" charset="-120"/>
              </a:rPr>
              <a:t>12. </a:t>
            </a:r>
            <a:r>
              <a:rPr lang="zh-TW" altLang="en-US" sz="2400" smtClean="0">
                <a:ea typeface="細明體" panose="02020509000000000000" pitchFamily="49" charset="-120"/>
              </a:rPr>
              <a:t>以 </a:t>
            </a:r>
            <a:r>
              <a:rPr lang="en-US" altLang="zh-TW" sz="2400" smtClean="0">
                <a:cs typeface="Times New Roman" panose="02020603050405020304" pitchFamily="18" charset="0"/>
              </a:rPr>
              <a:t>η</a:t>
            </a:r>
            <a:r>
              <a:rPr lang="en-US" altLang="zh-TW" sz="2400" smtClean="0">
                <a:ea typeface="細明體" panose="02020509000000000000" pitchFamily="49" charset="-120"/>
              </a:rPr>
              <a:t> </a:t>
            </a:r>
            <a:r>
              <a:rPr lang="zh-TW" altLang="en-US" sz="2400" smtClean="0">
                <a:ea typeface="細明體" panose="02020509000000000000" pitchFamily="49" charset="-120"/>
              </a:rPr>
              <a:t>來表示學習率參數。</a:t>
            </a:r>
          </a:p>
          <a:p>
            <a:pPr eaLnBrk="1" hangingPunct="1">
              <a:lnSpc>
                <a:spcPct val="90000"/>
              </a:lnSpc>
            </a:pPr>
            <a:endParaRPr lang="en-US" altLang="zh-TW"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11990</TotalTime>
  <Words>5300</Words>
  <Application>Microsoft Office PowerPoint</Application>
  <PresentationFormat>如螢幕大小 (4:3)</PresentationFormat>
  <Paragraphs>525</Paragraphs>
  <Slides>82</Slides>
  <Notes>1</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6</vt:i4>
      </vt:variant>
      <vt:variant>
        <vt:lpstr>投影片標題</vt:lpstr>
      </vt:variant>
      <vt:variant>
        <vt:i4>82</vt:i4>
      </vt:variant>
    </vt:vector>
  </HeadingPairs>
  <TitlesOfParts>
    <vt:vector size="100" baseType="lpstr">
      <vt:lpstr>Arial Unicode MS</vt:lpstr>
      <vt:lpstr>細明體</vt:lpstr>
      <vt:lpstr>華康隸書體</vt:lpstr>
      <vt:lpstr>新細明體</vt:lpstr>
      <vt:lpstr>標楷體</vt:lpstr>
      <vt:lpstr>Arial</vt:lpstr>
      <vt:lpstr>Calibri</vt:lpstr>
      <vt:lpstr>Symbol</vt:lpstr>
      <vt:lpstr>Tahoma</vt:lpstr>
      <vt:lpstr>Times New Roman</vt:lpstr>
      <vt:lpstr>Wingdings</vt:lpstr>
      <vt:lpstr>預設簡報設計</vt:lpstr>
      <vt:lpstr>Equation</vt:lpstr>
      <vt:lpstr>方程式</vt:lpstr>
      <vt:lpstr>Microsoft 方程式編輯器 3.0</vt:lpstr>
      <vt:lpstr>Bitmap Image</vt:lpstr>
      <vt:lpstr>Image</vt:lpstr>
      <vt:lpstr>點陣圖影像</vt:lpstr>
      <vt:lpstr>第三章</vt:lpstr>
      <vt:lpstr>3.1 簡介 (1)</vt:lpstr>
      <vt:lpstr>3.1 簡介 (2)</vt:lpstr>
      <vt:lpstr>3.1 簡介 (3)</vt:lpstr>
      <vt:lpstr>3.1 簡介 (4)</vt:lpstr>
      <vt:lpstr>3.1 簡介 (5)</vt:lpstr>
      <vt:lpstr>PowerPoint 簡報</vt:lpstr>
      <vt:lpstr>3.2 網路架構與符號表示法  (2)</vt:lpstr>
      <vt:lpstr>3.2 網路架構與符號表示法  (3)</vt:lpstr>
      <vt:lpstr>3.3 倒傳遞演算法 (1)</vt:lpstr>
      <vt:lpstr>3.3 倒傳遞演算法 (2)</vt:lpstr>
      <vt:lpstr>3.3 倒傳遞演算法 (3)</vt:lpstr>
      <vt:lpstr>3.3 倒傳遞演算法 (4)</vt:lpstr>
      <vt:lpstr>3.3 倒傳遞演算法 (5)</vt:lpstr>
      <vt:lpstr>PowerPoint 簡報</vt:lpstr>
      <vt:lpstr>3.3 倒傳遞演算法 (7)</vt:lpstr>
      <vt:lpstr>3.3 倒傳遞演算法 (8)</vt:lpstr>
      <vt:lpstr>3.4 網路訓練須知 (1)</vt:lpstr>
      <vt:lpstr>3.4 網路訓練須知 (2)</vt:lpstr>
      <vt:lpstr>3.4 網路訓練須知 (3)</vt:lpstr>
      <vt:lpstr>3.4 網路訓練須知 (4)</vt:lpstr>
      <vt:lpstr>3.4 網路訓練須知 (5)</vt:lpstr>
      <vt:lpstr>3.4 網路訓練須知 (6)</vt:lpstr>
      <vt:lpstr>倒傳遞演算法總結 </vt:lpstr>
      <vt:lpstr>範例3.1：XOR 問題 (1)</vt:lpstr>
      <vt:lpstr>範例3.1：XOR 問題 (2)</vt:lpstr>
      <vt:lpstr>範例3.1：XOR 問題 (3)</vt:lpstr>
      <vt:lpstr>範例3.1：XOR 問題 (4)</vt:lpstr>
      <vt:lpstr>範例3.1：XOR 問題 (5)</vt:lpstr>
      <vt:lpstr>範例3.1：XOR 問題 (3)</vt:lpstr>
      <vt:lpstr>範例3.2：函數逼近 </vt:lpstr>
      <vt:lpstr>3.5 倒傳遞演算法進階技巧 </vt:lpstr>
      <vt:lpstr>3.6 類神經網路的推廣能力 (1)</vt:lpstr>
      <vt:lpstr>3.6 類神經網路的推廣能力 (2)</vt:lpstr>
      <vt:lpstr>3.6 應用範例 (1)</vt:lpstr>
      <vt:lpstr>3.6 應用範例 (2)</vt:lpstr>
      <vt:lpstr>3.6 進階探討 (1)</vt:lpstr>
      <vt:lpstr>3.6 進階探討 (2)</vt:lpstr>
      <vt:lpstr>3.6 進階探討 (3)</vt:lpstr>
      <vt:lpstr>3.6 進階探討 (4)</vt:lpstr>
      <vt:lpstr>3.6 進階探討 (5)</vt:lpstr>
      <vt:lpstr>3.6 進階探討 (6)</vt:lpstr>
      <vt:lpstr>3.6 進階探討 (7)</vt:lpstr>
      <vt:lpstr>3.6 進階探討 (8)</vt:lpstr>
      <vt:lpstr>3.6 進階探討 (9)</vt:lpstr>
      <vt:lpstr>3.6 進階探討 (10)</vt:lpstr>
      <vt:lpstr>3.7 放射狀基底函數網路 (1)</vt:lpstr>
      <vt:lpstr>PowerPoint 簡報</vt:lpstr>
      <vt:lpstr>3.7 放射狀基底函數網路 (2)</vt:lpstr>
      <vt:lpstr>3.7 放射狀基底函數網路 (3)</vt:lpstr>
      <vt:lpstr>3.7 放射狀基底函數網路 (4)</vt:lpstr>
      <vt:lpstr>3.7 放射狀基底函數網路 (5)</vt:lpstr>
      <vt:lpstr>3.7 放射狀基底函數網路 (6)</vt:lpstr>
      <vt:lpstr>3.7 放射狀基底函數網路 (7)</vt:lpstr>
      <vt:lpstr>範例3.3：放射性基底函數網路 </vt:lpstr>
      <vt:lpstr>PowerPoint 簡報</vt:lpstr>
      <vt:lpstr>3.7 放射狀基底函數網路 (8)</vt:lpstr>
      <vt:lpstr>3.9  時間延遲類神經網路 (1)</vt:lpstr>
      <vt:lpstr>3.9  時間延遲類神經網路 (2)</vt:lpstr>
      <vt:lpstr>3.9  時間延遲類神經網路 (3)</vt:lpstr>
      <vt:lpstr>3.9  時間延遲類神經網路 (4)</vt:lpstr>
      <vt:lpstr>3.9  時間延遲類神經網路 (5)</vt:lpstr>
      <vt:lpstr>3.9.1 時間延遲類神經網路</vt:lpstr>
      <vt:lpstr>PowerPoint 簡報</vt:lpstr>
      <vt:lpstr>3.9.2 循環式類神經網路 (1)</vt:lpstr>
      <vt:lpstr>PowerPoint 簡報</vt:lpstr>
      <vt:lpstr>3.9.2 循環式類神經網路 (2)</vt:lpstr>
      <vt:lpstr>3.9.2 循環式類神經網路 (3)</vt:lpstr>
      <vt:lpstr>3.9.2 循環式類神經網路 (4)</vt:lpstr>
      <vt:lpstr>3.9.2 循環式類神經網路 (5)</vt:lpstr>
      <vt:lpstr>3.9.2 循環式類神經網路 (6)</vt:lpstr>
      <vt:lpstr>3.9.2 循環式類神經網路 (7)</vt:lpstr>
      <vt:lpstr>3.9.2 循環式類神經網路 (8)</vt:lpstr>
      <vt:lpstr>範例3.4：即時循環式學習演算法 (1)</vt:lpstr>
      <vt:lpstr>PowerPoint 簡報</vt:lpstr>
      <vt:lpstr>範例3.4：即時循環式學習演算法 (2)</vt:lpstr>
      <vt:lpstr>PowerPoint 簡報</vt:lpstr>
      <vt:lpstr>3.9.2 循環式類神經網路 (9)</vt:lpstr>
      <vt:lpstr>PowerPoint 簡報</vt:lpstr>
      <vt:lpstr>3.9.2 循環式類神經網路 (10)</vt:lpstr>
      <vt:lpstr>3.9.2 循環式類神經網路 (11)</vt:lpstr>
      <vt:lpstr>3.10  結語</vt:lpstr>
    </vt:vector>
  </TitlesOfParts>
  <Company>ncu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第三章、多層感知機</dc:title>
  <dc:creator>muchun</dc:creator>
  <cp:lastModifiedBy>Windows 使用者</cp:lastModifiedBy>
  <cp:revision>115</cp:revision>
  <dcterms:created xsi:type="dcterms:W3CDTF">2001-06-17T03:35:57Z</dcterms:created>
  <dcterms:modified xsi:type="dcterms:W3CDTF">2019-10-09T07:44:33Z</dcterms:modified>
</cp:coreProperties>
</file>