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2.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ink/ink3.xml" ContentType="application/inkml+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3"/>
  </p:notesMasterIdLst>
  <p:sldIdLst>
    <p:sldId id="256" r:id="rId2"/>
    <p:sldId id="350" r:id="rId3"/>
    <p:sldId id="293" r:id="rId4"/>
    <p:sldId id="339" r:id="rId5"/>
    <p:sldId id="351" r:id="rId6"/>
    <p:sldId id="340" r:id="rId7"/>
    <p:sldId id="341" r:id="rId8"/>
    <p:sldId id="342" r:id="rId9"/>
    <p:sldId id="343" r:id="rId10"/>
    <p:sldId id="344" r:id="rId11"/>
    <p:sldId id="346" r:id="rId12"/>
    <p:sldId id="345" r:id="rId13"/>
    <p:sldId id="347" r:id="rId14"/>
    <p:sldId id="348" r:id="rId15"/>
    <p:sldId id="349" r:id="rId16"/>
    <p:sldId id="352" r:id="rId17"/>
    <p:sldId id="353" r:id="rId18"/>
    <p:sldId id="355" r:id="rId19"/>
    <p:sldId id="357" r:id="rId20"/>
    <p:sldId id="358" r:id="rId21"/>
    <p:sldId id="360" r:id="rId22"/>
    <p:sldId id="359" r:id="rId23"/>
    <p:sldId id="363" r:id="rId24"/>
    <p:sldId id="361" r:id="rId25"/>
    <p:sldId id="362" r:id="rId26"/>
    <p:sldId id="364" r:id="rId27"/>
    <p:sldId id="365" r:id="rId28"/>
    <p:sldId id="367" r:id="rId29"/>
    <p:sldId id="368" r:id="rId30"/>
    <p:sldId id="369" r:id="rId31"/>
    <p:sldId id="370" r:id="rId32"/>
    <p:sldId id="371" r:id="rId33"/>
    <p:sldId id="309" r:id="rId34"/>
    <p:sldId id="310" r:id="rId35"/>
    <p:sldId id="311" r:id="rId36"/>
    <p:sldId id="312" r:id="rId37"/>
    <p:sldId id="372" r:id="rId38"/>
    <p:sldId id="321" r:id="rId39"/>
    <p:sldId id="322" r:id="rId40"/>
    <p:sldId id="323" r:id="rId41"/>
    <p:sldId id="402" r:id="rId42"/>
    <p:sldId id="403" r:id="rId43"/>
    <p:sldId id="404" r:id="rId44"/>
    <p:sldId id="405" r:id="rId45"/>
    <p:sldId id="406" r:id="rId46"/>
    <p:sldId id="407" r:id="rId47"/>
    <p:sldId id="408" r:id="rId48"/>
    <p:sldId id="409" r:id="rId49"/>
    <p:sldId id="378" r:id="rId50"/>
    <p:sldId id="379" r:id="rId51"/>
    <p:sldId id="380" r:id="rId52"/>
    <p:sldId id="381" r:id="rId53"/>
    <p:sldId id="382" r:id="rId54"/>
    <p:sldId id="383" r:id="rId55"/>
    <p:sldId id="384" r:id="rId56"/>
    <p:sldId id="373" r:id="rId57"/>
    <p:sldId id="374" r:id="rId58"/>
    <p:sldId id="375" r:id="rId59"/>
    <p:sldId id="376" r:id="rId60"/>
    <p:sldId id="387" r:id="rId61"/>
    <p:sldId id="326" r:id="rId62"/>
    <p:sldId id="328" r:id="rId63"/>
    <p:sldId id="401" r:id="rId64"/>
    <p:sldId id="389" r:id="rId65"/>
    <p:sldId id="390" r:id="rId66"/>
    <p:sldId id="392" r:id="rId67"/>
    <p:sldId id="393" r:id="rId68"/>
    <p:sldId id="399" r:id="rId69"/>
    <p:sldId id="400" r:id="rId70"/>
    <p:sldId id="396" r:id="rId71"/>
    <p:sldId id="338" r:id="rId72"/>
  </p:sldIdLst>
  <p:sldSz cx="9144000" cy="6858000" type="screen4x3"/>
  <p:notesSz cx="6815138" cy="9945688"/>
  <p:defaultTextStyle>
    <a:defPPr>
      <a:defRPr lang="zh-TW"/>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2">
          <p15:clr>
            <a:srgbClr val="A4A3A4"/>
          </p15:clr>
        </p15:guide>
        <p15:guide id="2" pos="214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333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956" autoAdjust="0"/>
    <p:restoredTop sz="92800" autoAdjust="0"/>
  </p:normalViewPr>
  <p:slideViewPr>
    <p:cSldViewPr>
      <p:cViewPr varScale="1">
        <p:scale>
          <a:sx n="59" d="100"/>
          <a:sy n="59" d="100"/>
        </p:scale>
        <p:origin x="468" y="45"/>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39" d="100"/>
          <a:sy n="39" d="100"/>
        </p:scale>
        <p:origin x="-2059" y="-67"/>
      </p:cViewPr>
      <p:guideLst>
        <p:guide orient="horz" pos="3132"/>
        <p:guide pos="214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emf"/></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14-09-13T00:30:24.227"/>
    </inkml:context>
    <inkml:brush xml:id="br0">
      <inkml:brushProperty name="width" value="0.05292" units="cm"/>
      <inkml:brushProperty name="height" value="0.05292" units="cm"/>
      <inkml:brushProperty name="color" value="#00B050"/>
    </inkml:brush>
  </inkml:definitions>
  <inkml:trace contextRef="#ctx0" brushRef="#br0">2646 15998,'0'0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cm"/>
        </inkml:traceFormat>
        <inkml:channelProperties>
          <inkml:channelProperty channel="X" name="resolution" value="1736.828" units="1/cm"/>
          <inkml:channelProperty channel="Y" name="resolution" value="3067.78369" units="1/cm"/>
          <inkml:channelProperty channel="F" name="resolution" value="5.68611E-5" units="1/cm"/>
        </inkml:channelProperties>
      </inkml:inkSource>
      <inkml:timestamp xml:id="ts0" timeString="2014-09-13T01:13:36.842"/>
    </inkml:context>
    <inkml:brush xml:id="br0">
      <inkml:brushProperty name="width" value="0.05292" units="cm"/>
      <inkml:brushProperty name="height" value="0.05292" units="cm"/>
      <inkml:brushProperty name="color" value="#00B050"/>
    </inkml:brush>
  </inkml:definitions>
  <inkml:trace contextRef="#ctx0" brushRef="#br0">10616 8466 243,'-1'0'52,"1"0"-68,0 0-31,0-1-27,2 0-17</inkml:trace>
</inkml:ink>
</file>

<file path=ppt/ink/ink3.xml><?xml version="1.0" encoding="utf-8"?>
<inkml:ink xmlns:inkml="http://www.w3.org/2003/InkML">
  <inkml:definitions>
    <inkml:context xml:id="ctx0">
      <inkml:inkSource xml:id="inkSrc0">
        <inkml:traceFormat>
          <inkml:channel name="X" type="integer" max="12372" units="cm"/>
          <inkml:channel name="Y" type="integer" max="6956"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0" timeString="2020-03-29T11:43:43.452"/>
    </inkml:context>
    <inkml:brush xml:id="br0">
      <inkml:brushProperty name="width" value="0.05292" units="cm"/>
      <inkml:brushProperty name="height" value="0.05292" units="cm"/>
    </inkml:brush>
  </inkml:definitions>
  <inkml:trace contextRef="#ctx0" brushRef="#br0">5465 10760 0,'0'0'0,"0"0"16,0 0-16,0 0 15,0 0-15,0 0 16,0 0-1,0 0-15,0 0 16,0 0 0,0 0-16,0 0 15,0 0-15,0 0 16,0 0 0,0 0-16,0 0 15,0 0 1,19 151-16,-13-36 15,-6-14-15,0-13 16,-11-6 0,5-11-16,4-5 15,-4 0-15,1 13 16,-6-2-16,-3-6 16,0-8-16,3-11 15,6-14 1,-1-5-16,-2-8 15,8-12-15,-5-4 16,5-4-16,0-2 16,0 0-1,-6-3-15,6 0 16,0 0-16,0 0 16,0 0-16</inkml:trace>
  <inkml:trace contextRef="#ctx0" brushRef="#br0" timeOffset="2349.177">6092 10788 0,'0'0'16,"0"0"-16,0 0 15,0 0-15,0 0 16,0 0 0,0 0-16,0 0 15,0 0-15,0 0 16,0 0 0,0 0-16,0 0 15,0 0-15,0 0 16,0 0-1,0 0-15,0 0 16,0 0-16,0 0 16,0 0-16,0 0 15,-82 82 1,60-63-16,3 3 16,-11 8-16,-3 3 15,-3 8-15,-13 8 16,5 0-16,-2-5 15,13-3 1,8-5-16,1-9 16,7-5-16,3-5 15,3-4-15,-2-2 16,7-2-16,1-4 16,-1 0-1,4-2-15,2 0 16,-6 0-16,6-1 15,-5 1-15,5 0 16,0 0 0,0-3-16,0 2 15,0-2-15,0 3 16,0-3-16,0 3 16,0 0-16,0-3 15,0 2 1,0 1-16,0 0 15,0 0-15,0-1 16,5 4-16,1 5 16,-4 5-1,9 6-15,8 3 16,-2 5-16,2 0 16,11 11-16,-5-3 15,8 6-15,8 3 16,-17-9-1,6-2-15,-10-12 16,-1-4-16,-3-7 16,-8 1-16,-2-6 15,5 0 1,-3-2-16,-2-3 16,-6-1-1,5 1-15,-5 0 16,5-1-16,-5 1 15,0-3 1,0 0-16,0 0 16,0 0-1,0 0-15,0 0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52750" cy="496888"/>
          </a:xfrm>
          <a:prstGeom prst="rect">
            <a:avLst/>
          </a:prstGeom>
          <a:noFill/>
          <a:ln w="9525">
            <a:noFill/>
            <a:miter lim="800000"/>
            <a:headEnd/>
            <a:tailEnd/>
          </a:ln>
          <a:effectLst/>
        </p:spPr>
        <p:txBody>
          <a:bodyPr vert="horz" wrap="square" lIns="95770" tIns="47885" rIns="95770" bIns="47885" numCol="1" anchor="t" anchorCtr="0" compatLnSpc="1">
            <a:prstTxWarp prst="textNoShape">
              <a:avLst/>
            </a:prstTxWarp>
          </a:bodyPr>
          <a:lstStyle>
            <a:lvl1pPr>
              <a:defRPr sz="1300">
                <a:latin typeface="Arial" charset="0"/>
                <a:ea typeface="新細明體" pitchFamily="18" charset="-120"/>
              </a:defRPr>
            </a:lvl1pPr>
          </a:lstStyle>
          <a:p>
            <a:pPr>
              <a:defRPr/>
            </a:pPr>
            <a:endParaRPr lang="en-US" altLang="zh-TW"/>
          </a:p>
        </p:txBody>
      </p:sp>
      <p:sp>
        <p:nvSpPr>
          <p:cNvPr id="18435" name="Rectangle 3"/>
          <p:cNvSpPr>
            <a:spLocks noGrp="1" noChangeArrowheads="1"/>
          </p:cNvSpPr>
          <p:nvPr>
            <p:ph type="dt" idx="1"/>
          </p:nvPr>
        </p:nvSpPr>
        <p:spPr bwMode="auto">
          <a:xfrm>
            <a:off x="3860800" y="0"/>
            <a:ext cx="2952750" cy="496888"/>
          </a:xfrm>
          <a:prstGeom prst="rect">
            <a:avLst/>
          </a:prstGeom>
          <a:noFill/>
          <a:ln w="9525">
            <a:noFill/>
            <a:miter lim="800000"/>
            <a:headEnd/>
            <a:tailEnd/>
          </a:ln>
          <a:effectLst/>
        </p:spPr>
        <p:txBody>
          <a:bodyPr vert="horz" wrap="square" lIns="95770" tIns="47885" rIns="95770" bIns="47885" numCol="1" anchor="t" anchorCtr="0" compatLnSpc="1">
            <a:prstTxWarp prst="textNoShape">
              <a:avLst/>
            </a:prstTxWarp>
          </a:bodyPr>
          <a:lstStyle>
            <a:lvl1pPr algn="r">
              <a:defRPr sz="1300">
                <a:latin typeface="Arial" charset="0"/>
                <a:ea typeface="新細明體" pitchFamily="18" charset="-120"/>
              </a:defRPr>
            </a:lvl1pPr>
          </a:lstStyle>
          <a:p>
            <a:pPr>
              <a:defRPr/>
            </a:pPr>
            <a:endParaRPr lang="en-US" altLang="zh-TW"/>
          </a:p>
        </p:txBody>
      </p:sp>
      <p:sp>
        <p:nvSpPr>
          <p:cNvPr id="110596" name="Rectangle 4"/>
          <p:cNvSpPr>
            <a:spLocks noGrp="1" noRot="1" noChangeAspect="1" noChangeArrowheads="1" noTextEdit="1"/>
          </p:cNvSpPr>
          <p:nvPr>
            <p:ph type="sldImg" idx="2"/>
          </p:nvPr>
        </p:nvSpPr>
        <p:spPr bwMode="auto">
          <a:xfrm>
            <a:off x="922338" y="746125"/>
            <a:ext cx="4970462" cy="37290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p:cNvSpPr>
            <a:spLocks noGrp="1" noChangeArrowheads="1"/>
          </p:cNvSpPr>
          <p:nvPr>
            <p:ph type="body" sz="quarter" idx="3"/>
          </p:nvPr>
        </p:nvSpPr>
        <p:spPr bwMode="auto">
          <a:xfrm>
            <a:off x="681038" y="4724400"/>
            <a:ext cx="5453062" cy="4475163"/>
          </a:xfrm>
          <a:prstGeom prst="rect">
            <a:avLst/>
          </a:prstGeom>
          <a:noFill/>
          <a:ln w="9525">
            <a:noFill/>
            <a:miter lim="800000"/>
            <a:headEnd/>
            <a:tailEnd/>
          </a:ln>
          <a:effectLst/>
        </p:spPr>
        <p:txBody>
          <a:bodyPr vert="horz" wrap="square" lIns="95770" tIns="47885" rIns="95770" bIns="47885"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18438" name="Rectangle 6"/>
          <p:cNvSpPr>
            <a:spLocks noGrp="1" noChangeArrowheads="1"/>
          </p:cNvSpPr>
          <p:nvPr>
            <p:ph type="ftr" sz="quarter" idx="4"/>
          </p:nvPr>
        </p:nvSpPr>
        <p:spPr bwMode="auto">
          <a:xfrm>
            <a:off x="0" y="9447213"/>
            <a:ext cx="2952750" cy="496887"/>
          </a:xfrm>
          <a:prstGeom prst="rect">
            <a:avLst/>
          </a:prstGeom>
          <a:noFill/>
          <a:ln w="9525">
            <a:noFill/>
            <a:miter lim="800000"/>
            <a:headEnd/>
            <a:tailEnd/>
          </a:ln>
          <a:effectLst/>
        </p:spPr>
        <p:txBody>
          <a:bodyPr vert="horz" wrap="square" lIns="95770" tIns="47885" rIns="95770" bIns="47885" numCol="1" anchor="b" anchorCtr="0" compatLnSpc="1">
            <a:prstTxWarp prst="textNoShape">
              <a:avLst/>
            </a:prstTxWarp>
          </a:bodyPr>
          <a:lstStyle>
            <a:lvl1pPr>
              <a:defRPr sz="1300">
                <a:latin typeface="Arial" charset="0"/>
                <a:ea typeface="新細明體" pitchFamily="18" charset="-120"/>
              </a:defRPr>
            </a:lvl1pPr>
          </a:lstStyle>
          <a:p>
            <a:pPr>
              <a:defRPr/>
            </a:pPr>
            <a:endParaRPr lang="en-US" altLang="zh-TW"/>
          </a:p>
        </p:txBody>
      </p:sp>
      <p:sp>
        <p:nvSpPr>
          <p:cNvPr id="18439" name="Rectangle 7"/>
          <p:cNvSpPr>
            <a:spLocks noGrp="1" noChangeArrowheads="1"/>
          </p:cNvSpPr>
          <p:nvPr>
            <p:ph type="sldNum" sz="quarter" idx="5"/>
          </p:nvPr>
        </p:nvSpPr>
        <p:spPr bwMode="auto">
          <a:xfrm>
            <a:off x="3860800" y="9447213"/>
            <a:ext cx="2952750" cy="496887"/>
          </a:xfrm>
          <a:prstGeom prst="rect">
            <a:avLst/>
          </a:prstGeom>
          <a:noFill/>
          <a:ln w="9525">
            <a:noFill/>
            <a:miter lim="800000"/>
            <a:headEnd/>
            <a:tailEnd/>
          </a:ln>
          <a:effectLst/>
        </p:spPr>
        <p:txBody>
          <a:bodyPr vert="horz" wrap="square" lIns="95770" tIns="47885" rIns="95770" bIns="47885" numCol="1" anchor="b" anchorCtr="0" compatLnSpc="1">
            <a:prstTxWarp prst="textNoShape">
              <a:avLst/>
            </a:prstTxWarp>
          </a:bodyPr>
          <a:lstStyle>
            <a:lvl1pPr algn="r">
              <a:defRPr sz="1300">
                <a:latin typeface="Arial" charset="0"/>
                <a:ea typeface="新細明體" pitchFamily="18" charset="-120"/>
              </a:defRPr>
            </a:lvl1pPr>
          </a:lstStyle>
          <a:p>
            <a:pPr>
              <a:defRPr/>
            </a:pPr>
            <a:fld id="{A02839D3-2B66-4ADB-884B-66E9B8249D4A}" type="slidenum">
              <a:rPr lang="en-US" altLang="zh-TW"/>
              <a:pPr>
                <a:defRPr/>
              </a:pPr>
              <a:t>‹#›</a:t>
            </a:fld>
            <a:endParaRPr lang="en-US" altLang="zh-TW"/>
          </a:p>
        </p:txBody>
      </p:sp>
    </p:spTree>
    <p:extLst>
      <p:ext uri="{BB962C8B-B14F-4D97-AF65-F5344CB8AC3E}">
        <p14:creationId xmlns:p14="http://schemas.microsoft.com/office/powerpoint/2010/main" val="6758362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投影片圖像版面配置區 1"/>
          <p:cNvSpPr>
            <a:spLocks noGrp="1" noRot="1" noChangeAspect="1" noTextEdit="1"/>
          </p:cNvSpPr>
          <p:nvPr>
            <p:ph type="sldImg"/>
          </p:nvPr>
        </p:nvSpPr>
        <p:spPr>
          <a:ln/>
        </p:spPr>
      </p:sp>
      <p:sp>
        <p:nvSpPr>
          <p:cNvPr id="11161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1162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99CF1896-1609-4276-9F08-75209825B00A}" type="slidenum">
              <a:rPr lang="en-US" altLang="zh-TW" sz="1300" smtClean="0"/>
              <a:pPr eaLnBrk="1" hangingPunct="1">
                <a:spcBef>
                  <a:spcPct val="0"/>
                </a:spcBef>
              </a:pPr>
              <a:t>1</a:t>
            </a:fld>
            <a:endParaRPr lang="en-US" altLang="zh-TW" sz="1300" smtClean="0"/>
          </a:p>
        </p:txBody>
      </p:sp>
    </p:spTree>
    <p:extLst>
      <p:ext uri="{BB962C8B-B14F-4D97-AF65-F5344CB8AC3E}">
        <p14:creationId xmlns:p14="http://schemas.microsoft.com/office/powerpoint/2010/main" val="2135341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投影片圖像版面配置區 1"/>
          <p:cNvSpPr>
            <a:spLocks noGrp="1" noRot="1" noChangeAspect="1" noTextEdit="1"/>
          </p:cNvSpPr>
          <p:nvPr>
            <p:ph type="sldImg"/>
          </p:nvPr>
        </p:nvSpPr>
        <p:spPr>
          <a:ln/>
        </p:spPr>
      </p:sp>
      <p:sp>
        <p:nvSpPr>
          <p:cNvPr id="12083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2083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7AEF637F-1147-440A-A6E4-F840508D4CBF}" type="slidenum">
              <a:rPr lang="en-US" altLang="zh-TW" sz="1300" smtClean="0"/>
              <a:pPr eaLnBrk="1" hangingPunct="1">
                <a:spcBef>
                  <a:spcPct val="0"/>
                </a:spcBef>
              </a:pPr>
              <a:t>10</a:t>
            </a:fld>
            <a:endParaRPr lang="en-US" altLang="zh-TW" sz="1300" smtClean="0"/>
          </a:p>
        </p:txBody>
      </p:sp>
    </p:spTree>
    <p:extLst>
      <p:ext uri="{BB962C8B-B14F-4D97-AF65-F5344CB8AC3E}">
        <p14:creationId xmlns:p14="http://schemas.microsoft.com/office/powerpoint/2010/main" val="1286410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投影片圖像版面配置區 1"/>
          <p:cNvSpPr>
            <a:spLocks noGrp="1" noRot="1" noChangeAspect="1" noTextEdit="1"/>
          </p:cNvSpPr>
          <p:nvPr>
            <p:ph type="sldImg"/>
          </p:nvPr>
        </p:nvSpPr>
        <p:spPr>
          <a:ln/>
        </p:spPr>
      </p:sp>
      <p:sp>
        <p:nvSpPr>
          <p:cNvPr id="12185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2186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877CF614-3BF4-49B8-B705-A74E8C60DB14}" type="slidenum">
              <a:rPr lang="en-US" altLang="zh-TW" sz="1300" smtClean="0"/>
              <a:pPr eaLnBrk="1" hangingPunct="1">
                <a:spcBef>
                  <a:spcPct val="0"/>
                </a:spcBef>
              </a:pPr>
              <a:t>11</a:t>
            </a:fld>
            <a:endParaRPr lang="en-US" altLang="zh-TW" sz="1300" smtClean="0"/>
          </a:p>
        </p:txBody>
      </p:sp>
    </p:spTree>
    <p:extLst>
      <p:ext uri="{BB962C8B-B14F-4D97-AF65-F5344CB8AC3E}">
        <p14:creationId xmlns:p14="http://schemas.microsoft.com/office/powerpoint/2010/main" val="1798839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投影片圖像版面配置區 1"/>
          <p:cNvSpPr>
            <a:spLocks noGrp="1" noRot="1" noChangeAspect="1" noTextEdit="1"/>
          </p:cNvSpPr>
          <p:nvPr>
            <p:ph type="sldImg"/>
          </p:nvPr>
        </p:nvSpPr>
        <p:spPr>
          <a:ln/>
        </p:spPr>
      </p:sp>
      <p:sp>
        <p:nvSpPr>
          <p:cNvPr id="12288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2288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2D75F5EC-5A44-4FF6-9081-3C4E98178EBF}" type="slidenum">
              <a:rPr lang="en-US" altLang="zh-TW" sz="1300" smtClean="0"/>
              <a:pPr eaLnBrk="1" hangingPunct="1">
                <a:spcBef>
                  <a:spcPct val="0"/>
                </a:spcBef>
              </a:pPr>
              <a:t>12</a:t>
            </a:fld>
            <a:endParaRPr lang="en-US" altLang="zh-TW" sz="1300" smtClean="0"/>
          </a:p>
        </p:txBody>
      </p:sp>
    </p:spTree>
    <p:extLst>
      <p:ext uri="{BB962C8B-B14F-4D97-AF65-F5344CB8AC3E}">
        <p14:creationId xmlns:p14="http://schemas.microsoft.com/office/powerpoint/2010/main" val="3981010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投影片圖像版面配置區 1"/>
          <p:cNvSpPr>
            <a:spLocks noGrp="1" noRot="1" noChangeAspect="1" noTextEdit="1"/>
          </p:cNvSpPr>
          <p:nvPr>
            <p:ph type="sldImg"/>
          </p:nvPr>
        </p:nvSpPr>
        <p:spPr>
          <a:ln/>
        </p:spPr>
      </p:sp>
      <p:sp>
        <p:nvSpPr>
          <p:cNvPr id="12390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2390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8E1641EE-C1A5-4CCE-A339-54BF00B6E171}" type="slidenum">
              <a:rPr lang="en-US" altLang="zh-TW" sz="1300" smtClean="0"/>
              <a:pPr eaLnBrk="1" hangingPunct="1">
                <a:spcBef>
                  <a:spcPct val="0"/>
                </a:spcBef>
              </a:pPr>
              <a:t>13</a:t>
            </a:fld>
            <a:endParaRPr lang="en-US" altLang="zh-TW" sz="1300" smtClean="0"/>
          </a:p>
        </p:txBody>
      </p:sp>
    </p:spTree>
    <p:extLst>
      <p:ext uri="{BB962C8B-B14F-4D97-AF65-F5344CB8AC3E}">
        <p14:creationId xmlns:p14="http://schemas.microsoft.com/office/powerpoint/2010/main" val="1990605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投影片圖像版面配置區 1"/>
          <p:cNvSpPr>
            <a:spLocks noGrp="1" noRot="1" noChangeAspect="1" noTextEdit="1"/>
          </p:cNvSpPr>
          <p:nvPr>
            <p:ph type="sldImg"/>
          </p:nvPr>
        </p:nvSpPr>
        <p:spPr>
          <a:ln/>
        </p:spPr>
      </p:sp>
      <p:sp>
        <p:nvSpPr>
          <p:cNvPr id="12493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2493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7C824EE5-44BC-4AAB-867D-66CEA920D1F1}" type="slidenum">
              <a:rPr lang="en-US" altLang="zh-TW" sz="1300" smtClean="0"/>
              <a:pPr eaLnBrk="1" hangingPunct="1">
                <a:spcBef>
                  <a:spcPct val="0"/>
                </a:spcBef>
              </a:pPr>
              <a:t>14</a:t>
            </a:fld>
            <a:endParaRPr lang="en-US" altLang="zh-TW" sz="1300" smtClean="0"/>
          </a:p>
        </p:txBody>
      </p:sp>
    </p:spTree>
    <p:extLst>
      <p:ext uri="{BB962C8B-B14F-4D97-AF65-F5344CB8AC3E}">
        <p14:creationId xmlns:p14="http://schemas.microsoft.com/office/powerpoint/2010/main" val="2404121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投影片圖像版面配置區 1"/>
          <p:cNvSpPr>
            <a:spLocks noGrp="1" noRot="1" noChangeAspect="1" noTextEdit="1"/>
          </p:cNvSpPr>
          <p:nvPr>
            <p:ph type="sldImg"/>
          </p:nvPr>
        </p:nvSpPr>
        <p:spPr>
          <a:ln/>
        </p:spPr>
      </p:sp>
      <p:sp>
        <p:nvSpPr>
          <p:cNvPr id="12595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2595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AA98F87B-E7D2-4962-B4EC-FDBB7A2EDBBF}" type="slidenum">
              <a:rPr lang="en-US" altLang="zh-TW" sz="1300" smtClean="0"/>
              <a:pPr eaLnBrk="1" hangingPunct="1">
                <a:spcBef>
                  <a:spcPct val="0"/>
                </a:spcBef>
              </a:pPr>
              <a:t>15</a:t>
            </a:fld>
            <a:endParaRPr lang="en-US" altLang="zh-TW" sz="1300" smtClean="0"/>
          </a:p>
        </p:txBody>
      </p:sp>
    </p:spTree>
    <p:extLst>
      <p:ext uri="{BB962C8B-B14F-4D97-AF65-F5344CB8AC3E}">
        <p14:creationId xmlns:p14="http://schemas.microsoft.com/office/powerpoint/2010/main" val="3463932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投影片圖像版面配置區 1"/>
          <p:cNvSpPr>
            <a:spLocks noGrp="1" noRot="1" noChangeAspect="1" noTextEdit="1"/>
          </p:cNvSpPr>
          <p:nvPr>
            <p:ph type="sldImg"/>
          </p:nvPr>
        </p:nvSpPr>
        <p:spPr>
          <a:ln/>
        </p:spPr>
      </p:sp>
      <p:sp>
        <p:nvSpPr>
          <p:cNvPr id="12697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2698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732A8641-6DD9-4748-93E1-9BF80D56D1A6}" type="slidenum">
              <a:rPr lang="en-US" altLang="zh-TW" sz="1300" smtClean="0"/>
              <a:pPr eaLnBrk="1" hangingPunct="1">
                <a:spcBef>
                  <a:spcPct val="0"/>
                </a:spcBef>
              </a:pPr>
              <a:t>16</a:t>
            </a:fld>
            <a:endParaRPr lang="en-US" altLang="zh-TW" sz="1300" smtClean="0"/>
          </a:p>
        </p:txBody>
      </p:sp>
    </p:spTree>
    <p:extLst>
      <p:ext uri="{BB962C8B-B14F-4D97-AF65-F5344CB8AC3E}">
        <p14:creationId xmlns:p14="http://schemas.microsoft.com/office/powerpoint/2010/main" val="25478773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投影片圖像版面配置區 1"/>
          <p:cNvSpPr>
            <a:spLocks noGrp="1" noRot="1" noChangeAspect="1" noTextEdit="1"/>
          </p:cNvSpPr>
          <p:nvPr>
            <p:ph type="sldImg"/>
          </p:nvPr>
        </p:nvSpPr>
        <p:spPr>
          <a:ln/>
        </p:spPr>
      </p:sp>
      <p:sp>
        <p:nvSpPr>
          <p:cNvPr id="12800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2800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35F00E01-7362-4837-8A40-B621F5F1DFB4}" type="slidenum">
              <a:rPr lang="en-US" altLang="zh-TW" sz="1300" smtClean="0"/>
              <a:pPr eaLnBrk="1" hangingPunct="1">
                <a:spcBef>
                  <a:spcPct val="0"/>
                </a:spcBef>
              </a:pPr>
              <a:t>17</a:t>
            </a:fld>
            <a:endParaRPr lang="en-US" altLang="zh-TW" sz="1300" smtClean="0"/>
          </a:p>
        </p:txBody>
      </p:sp>
    </p:spTree>
    <p:extLst>
      <p:ext uri="{BB962C8B-B14F-4D97-AF65-F5344CB8AC3E}">
        <p14:creationId xmlns:p14="http://schemas.microsoft.com/office/powerpoint/2010/main" val="1964172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投影片圖像版面配置區 1"/>
          <p:cNvSpPr>
            <a:spLocks noGrp="1" noRot="1" noChangeAspect="1" noTextEdit="1"/>
          </p:cNvSpPr>
          <p:nvPr>
            <p:ph type="sldImg"/>
          </p:nvPr>
        </p:nvSpPr>
        <p:spPr>
          <a:ln/>
        </p:spPr>
      </p:sp>
      <p:sp>
        <p:nvSpPr>
          <p:cNvPr id="12902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2902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F50F976A-FA21-408A-8731-28822B578296}" type="slidenum">
              <a:rPr lang="en-US" altLang="zh-TW" sz="1300" smtClean="0"/>
              <a:pPr eaLnBrk="1" hangingPunct="1">
                <a:spcBef>
                  <a:spcPct val="0"/>
                </a:spcBef>
              </a:pPr>
              <a:t>18</a:t>
            </a:fld>
            <a:endParaRPr lang="en-US" altLang="zh-TW" sz="1300" smtClean="0"/>
          </a:p>
        </p:txBody>
      </p:sp>
    </p:spTree>
    <p:extLst>
      <p:ext uri="{BB962C8B-B14F-4D97-AF65-F5344CB8AC3E}">
        <p14:creationId xmlns:p14="http://schemas.microsoft.com/office/powerpoint/2010/main" val="28868578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投影片圖像版面配置區 1"/>
          <p:cNvSpPr>
            <a:spLocks noGrp="1" noRot="1" noChangeAspect="1" noTextEdit="1"/>
          </p:cNvSpPr>
          <p:nvPr>
            <p:ph type="sldImg"/>
          </p:nvPr>
        </p:nvSpPr>
        <p:spPr>
          <a:ln/>
        </p:spPr>
      </p:sp>
      <p:sp>
        <p:nvSpPr>
          <p:cNvPr id="13005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3005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7EA83F9E-E899-4221-A6CB-DF0D2529AB58}" type="slidenum">
              <a:rPr lang="en-US" altLang="zh-TW" sz="1300" smtClean="0"/>
              <a:pPr eaLnBrk="1" hangingPunct="1">
                <a:spcBef>
                  <a:spcPct val="0"/>
                </a:spcBef>
              </a:pPr>
              <a:t>19</a:t>
            </a:fld>
            <a:endParaRPr lang="en-US" altLang="zh-TW" sz="1300" smtClean="0"/>
          </a:p>
        </p:txBody>
      </p:sp>
    </p:spTree>
    <p:extLst>
      <p:ext uri="{BB962C8B-B14F-4D97-AF65-F5344CB8AC3E}">
        <p14:creationId xmlns:p14="http://schemas.microsoft.com/office/powerpoint/2010/main" val="3237130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投影片圖像版面配置區 1"/>
          <p:cNvSpPr>
            <a:spLocks noGrp="1" noRot="1" noChangeAspect="1" noTextEdit="1"/>
          </p:cNvSpPr>
          <p:nvPr>
            <p:ph type="sldImg"/>
          </p:nvPr>
        </p:nvSpPr>
        <p:spPr>
          <a:ln/>
        </p:spPr>
      </p:sp>
      <p:sp>
        <p:nvSpPr>
          <p:cNvPr id="11264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1264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E81FF8CC-C933-43CD-A976-BBF64FD8EFD9}" type="slidenum">
              <a:rPr lang="en-US" altLang="zh-TW" sz="1300" smtClean="0"/>
              <a:pPr eaLnBrk="1" hangingPunct="1">
                <a:spcBef>
                  <a:spcPct val="0"/>
                </a:spcBef>
              </a:pPr>
              <a:t>2</a:t>
            </a:fld>
            <a:endParaRPr lang="en-US" altLang="zh-TW" sz="1300" smtClean="0"/>
          </a:p>
        </p:txBody>
      </p:sp>
    </p:spTree>
    <p:extLst>
      <p:ext uri="{BB962C8B-B14F-4D97-AF65-F5344CB8AC3E}">
        <p14:creationId xmlns:p14="http://schemas.microsoft.com/office/powerpoint/2010/main" val="8001300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投影片圖像版面配置區 1"/>
          <p:cNvSpPr>
            <a:spLocks noGrp="1" noRot="1" noChangeAspect="1" noTextEdit="1"/>
          </p:cNvSpPr>
          <p:nvPr>
            <p:ph type="sldImg"/>
          </p:nvPr>
        </p:nvSpPr>
        <p:spPr>
          <a:ln/>
        </p:spPr>
      </p:sp>
      <p:sp>
        <p:nvSpPr>
          <p:cNvPr id="13107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3107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E9CFE590-674B-49F6-B095-E16B5E6F28D2}" type="slidenum">
              <a:rPr lang="en-US" altLang="zh-TW" sz="1300" smtClean="0"/>
              <a:pPr eaLnBrk="1" hangingPunct="1">
                <a:spcBef>
                  <a:spcPct val="0"/>
                </a:spcBef>
              </a:pPr>
              <a:t>20</a:t>
            </a:fld>
            <a:endParaRPr lang="en-US" altLang="zh-TW" sz="1300" smtClean="0"/>
          </a:p>
        </p:txBody>
      </p:sp>
    </p:spTree>
    <p:extLst>
      <p:ext uri="{BB962C8B-B14F-4D97-AF65-F5344CB8AC3E}">
        <p14:creationId xmlns:p14="http://schemas.microsoft.com/office/powerpoint/2010/main" val="3134551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投影片圖像版面配置區 1"/>
          <p:cNvSpPr>
            <a:spLocks noGrp="1" noRot="1" noChangeAspect="1" noTextEdit="1"/>
          </p:cNvSpPr>
          <p:nvPr>
            <p:ph type="sldImg"/>
          </p:nvPr>
        </p:nvSpPr>
        <p:spPr>
          <a:ln/>
        </p:spPr>
      </p:sp>
      <p:sp>
        <p:nvSpPr>
          <p:cNvPr id="13209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3210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557C24E9-1014-43B6-86B1-9567B7F66797}" type="slidenum">
              <a:rPr lang="en-US" altLang="zh-TW" sz="1300" smtClean="0"/>
              <a:pPr eaLnBrk="1" hangingPunct="1">
                <a:spcBef>
                  <a:spcPct val="0"/>
                </a:spcBef>
              </a:pPr>
              <a:t>21</a:t>
            </a:fld>
            <a:endParaRPr lang="en-US" altLang="zh-TW" sz="1300" smtClean="0"/>
          </a:p>
        </p:txBody>
      </p:sp>
    </p:spTree>
    <p:extLst>
      <p:ext uri="{BB962C8B-B14F-4D97-AF65-F5344CB8AC3E}">
        <p14:creationId xmlns:p14="http://schemas.microsoft.com/office/powerpoint/2010/main" val="26184651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投影片圖像版面配置區 1"/>
          <p:cNvSpPr>
            <a:spLocks noGrp="1" noRot="1" noChangeAspect="1" noTextEdit="1"/>
          </p:cNvSpPr>
          <p:nvPr>
            <p:ph type="sldImg"/>
          </p:nvPr>
        </p:nvSpPr>
        <p:spPr>
          <a:ln/>
        </p:spPr>
      </p:sp>
      <p:sp>
        <p:nvSpPr>
          <p:cNvPr id="13312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3312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2F403719-1EC8-497E-A150-454BB6383F42}" type="slidenum">
              <a:rPr lang="en-US" altLang="zh-TW" sz="1300" smtClean="0"/>
              <a:pPr eaLnBrk="1" hangingPunct="1">
                <a:spcBef>
                  <a:spcPct val="0"/>
                </a:spcBef>
              </a:pPr>
              <a:t>22</a:t>
            </a:fld>
            <a:endParaRPr lang="en-US" altLang="zh-TW" sz="1300" smtClean="0"/>
          </a:p>
        </p:txBody>
      </p:sp>
    </p:spTree>
    <p:extLst>
      <p:ext uri="{BB962C8B-B14F-4D97-AF65-F5344CB8AC3E}">
        <p14:creationId xmlns:p14="http://schemas.microsoft.com/office/powerpoint/2010/main" val="7825578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投影片圖像版面配置區 1"/>
          <p:cNvSpPr>
            <a:spLocks noGrp="1" noRot="1" noChangeAspect="1" noTextEdit="1"/>
          </p:cNvSpPr>
          <p:nvPr>
            <p:ph type="sldImg"/>
          </p:nvPr>
        </p:nvSpPr>
        <p:spPr>
          <a:ln/>
        </p:spPr>
      </p:sp>
      <p:sp>
        <p:nvSpPr>
          <p:cNvPr id="13414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3414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FBDF9B9D-38B5-43EA-A2D4-04ADFBF6C1B1}" type="slidenum">
              <a:rPr lang="en-US" altLang="zh-TW" sz="1300" smtClean="0"/>
              <a:pPr eaLnBrk="1" hangingPunct="1">
                <a:spcBef>
                  <a:spcPct val="0"/>
                </a:spcBef>
              </a:pPr>
              <a:t>23</a:t>
            </a:fld>
            <a:endParaRPr lang="en-US" altLang="zh-TW" sz="1300" smtClean="0"/>
          </a:p>
        </p:txBody>
      </p:sp>
    </p:spTree>
    <p:extLst>
      <p:ext uri="{BB962C8B-B14F-4D97-AF65-F5344CB8AC3E}">
        <p14:creationId xmlns:p14="http://schemas.microsoft.com/office/powerpoint/2010/main" val="37466375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投影片圖像版面配置區 1"/>
          <p:cNvSpPr>
            <a:spLocks noGrp="1" noRot="1" noChangeAspect="1" noTextEdit="1"/>
          </p:cNvSpPr>
          <p:nvPr>
            <p:ph type="sldImg"/>
          </p:nvPr>
        </p:nvSpPr>
        <p:spPr>
          <a:ln/>
        </p:spPr>
      </p:sp>
      <p:sp>
        <p:nvSpPr>
          <p:cNvPr id="13517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3517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FDAD358E-A700-43D5-BAB3-43E6C7DCA108}" type="slidenum">
              <a:rPr lang="en-US" altLang="zh-TW" sz="1300" smtClean="0"/>
              <a:pPr eaLnBrk="1" hangingPunct="1">
                <a:spcBef>
                  <a:spcPct val="0"/>
                </a:spcBef>
              </a:pPr>
              <a:t>24</a:t>
            </a:fld>
            <a:endParaRPr lang="en-US" altLang="zh-TW" sz="1300" smtClean="0"/>
          </a:p>
        </p:txBody>
      </p:sp>
    </p:spTree>
    <p:extLst>
      <p:ext uri="{BB962C8B-B14F-4D97-AF65-F5344CB8AC3E}">
        <p14:creationId xmlns:p14="http://schemas.microsoft.com/office/powerpoint/2010/main" val="40903283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投影片圖像版面配置區 1"/>
          <p:cNvSpPr>
            <a:spLocks noGrp="1" noRot="1" noChangeAspect="1" noTextEdit="1"/>
          </p:cNvSpPr>
          <p:nvPr>
            <p:ph type="sldImg"/>
          </p:nvPr>
        </p:nvSpPr>
        <p:spPr>
          <a:ln/>
        </p:spPr>
      </p:sp>
      <p:sp>
        <p:nvSpPr>
          <p:cNvPr id="13619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3619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0C814004-E15C-4D4F-974C-105A840D014E}" type="slidenum">
              <a:rPr lang="en-US" altLang="zh-TW" sz="1300" smtClean="0"/>
              <a:pPr eaLnBrk="1" hangingPunct="1">
                <a:spcBef>
                  <a:spcPct val="0"/>
                </a:spcBef>
              </a:pPr>
              <a:t>25</a:t>
            </a:fld>
            <a:endParaRPr lang="en-US" altLang="zh-TW" sz="1300" smtClean="0"/>
          </a:p>
        </p:txBody>
      </p:sp>
    </p:spTree>
    <p:extLst>
      <p:ext uri="{BB962C8B-B14F-4D97-AF65-F5344CB8AC3E}">
        <p14:creationId xmlns:p14="http://schemas.microsoft.com/office/powerpoint/2010/main" val="807513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投影片圖像版面配置區 1"/>
          <p:cNvSpPr>
            <a:spLocks noGrp="1" noRot="1" noChangeAspect="1" noTextEdit="1"/>
          </p:cNvSpPr>
          <p:nvPr>
            <p:ph type="sldImg"/>
          </p:nvPr>
        </p:nvSpPr>
        <p:spPr>
          <a:ln/>
        </p:spPr>
      </p:sp>
      <p:sp>
        <p:nvSpPr>
          <p:cNvPr id="13721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3722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68C8325B-1AE4-4AAE-838D-3B89A9A15F96}" type="slidenum">
              <a:rPr lang="en-US" altLang="zh-TW" sz="1300" smtClean="0"/>
              <a:pPr eaLnBrk="1" hangingPunct="1">
                <a:spcBef>
                  <a:spcPct val="0"/>
                </a:spcBef>
              </a:pPr>
              <a:t>26</a:t>
            </a:fld>
            <a:endParaRPr lang="en-US" altLang="zh-TW" sz="1300" smtClean="0"/>
          </a:p>
        </p:txBody>
      </p:sp>
    </p:spTree>
    <p:extLst>
      <p:ext uri="{BB962C8B-B14F-4D97-AF65-F5344CB8AC3E}">
        <p14:creationId xmlns:p14="http://schemas.microsoft.com/office/powerpoint/2010/main" val="13323915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投影片圖像版面配置區 1"/>
          <p:cNvSpPr>
            <a:spLocks noGrp="1" noRot="1" noChangeAspect="1" noTextEdit="1"/>
          </p:cNvSpPr>
          <p:nvPr>
            <p:ph type="sldImg"/>
          </p:nvPr>
        </p:nvSpPr>
        <p:spPr>
          <a:ln/>
        </p:spPr>
      </p:sp>
      <p:sp>
        <p:nvSpPr>
          <p:cNvPr id="13824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3824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B671F3A2-8722-4C9D-8A58-C703DA8DBD7C}" type="slidenum">
              <a:rPr lang="en-US" altLang="zh-TW" sz="1300" smtClean="0"/>
              <a:pPr eaLnBrk="1" hangingPunct="1">
                <a:spcBef>
                  <a:spcPct val="0"/>
                </a:spcBef>
              </a:pPr>
              <a:t>27</a:t>
            </a:fld>
            <a:endParaRPr lang="en-US" altLang="zh-TW" sz="1300" smtClean="0"/>
          </a:p>
        </p:txBody>
      </p:sp>
    </p:spTree>
    <p:extLst>
      <p:ext uri="{BB962C8B-B14F-4D97-AF65-F5344CB8AC3E}">
        <p14:creationId xmlns:p14="http://schemas.microsoft.com/office/powerpoint/2010/main" val="14160580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投影片圖像版面配置區 1"/>
          <p:cNvSpPr>
            <a:spLocks noGrp="1" noRot="1" noChangeAspect="1" noTextEdit="1"/>
          </p:cNvSpPr>
          <p:nvPr>
            <p:ph type="sldImg"/>
          </p:nvPr>
        </p:nvSpPr>
        <p:spPr>
          <a:ln/>
        </p:spPr>
      </p:sp>
      <p:sp>
        <p:nvSpPr>
          <p:cNvPr id="13926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3926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D5B2DE10-84E9-4D74-ADF4-8841CAEFAEDC}" type="slidenum">
              <a:rPr lang="en-US" altLang="zh-TW" sz="1300" smtClean="0"/>
              <a:pPr eaLnBrk="1" hangingPunct="1">
                <a:spcBef>
                  <a:spcPct val="0"/>
                </a:spcBef>
              </a:pPr>
              <a:t>28</a:t>
            </a:fld>
            <a:endParaRPr lang="en-US" altLang="zh-TW" sz="1300" smtClean="0"/>
          </a:p>
        </p:txBody>
      </p:sp>
    </p:spTree>
    <p:extLst>
      <p:ext uri="{BB962C8B-B14F-4D97-AF65-F5344CB8AC3E}">
        <p14:creationId xmlns:p14="http://schemas.microsoft.com/office/powerpoint/2010/main" val="5678997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投影片圖像版面配置區 1"/>
          <p:cNvSpPr>
            <a:spLocks noGrp="1" noRot="1" noChangeAspect="1" noTextEdit="1"/>
          </p:cNvSpPr>
          <p:nvPr>
            <p:ph type="sldImg"/>
          </p:nvPr>
        </p:nvSpPr>
        <p:spPr>
          <a:ln/>
        </p:spPr>
      </p:sp>
      <p:sp>
        <p:nvSpPr>
          <p:cNvPr id="14029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4029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037FE424-3543-4238-B7DE-9A72CB82D7FC}" type="slidenum">
              <a:rPr lang="en-US" altLang="zh-TW" sz="1300" smtClean="0"/>
              <a:pPr eaLnBrk="1" hangingPunct="1">
                <a:spcBef>
                  <a:spcPct val="0"/>
                </a:spcBef>
              </a:pPr>
              <a:t>29</a:t>
            </a:fld>
            <a:endParaRPr lang="en-US" altLang="zh-TW" sz="1300" smtClean="0"/>
          </a:p>
        </p:txBody>
      </p:sp>
    </p:spTree>
    <p:extLst>
      <p:ext uri="{BB962C8B-B14F-4D97-AF65-F5344CB8AC3E}">
        <p14:creationId xmlns:p14="http://schemas.microsoft.com/office/powerpoint/2010/main" val="452287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投影片圖像版面配置區 1"/>
          <p:cNvSpPr>
            <a:spLocks noGrp="1" noRot="1" noChangeAspect="1" noTextEdit="1"/>
          </p:cNvSpPr>
          <p:nvPr>
            <p:ph type="sldImg"/>
          </p:nvPr>
        </p:nvSpPr>
        <p:spPr>
          <a:ln/>
        </p:spPr>
      </p:sp>
      <p:sp>
        <p:nvSpPr>
          <p:cNvPr id="11366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1366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79C79A5F-D36F-4181-8655-DB181CBA6C27}" type="slidenum">
              <a:rPr lang="en-US" altLang="zh-TW" sz="1300" smtClean="0"/>
              <a:pPr eaLnBrk="1" hangingPunct="1">
                <a:spcBef>
                  <a:spcPct val="0"/>
                </a:spcBef>
              </a:pPr>
              <a:t>3</a:t>
            </a:fld>
            <a:endParaRPr lang="en-US" altLang="zh-TW" sz="1300" smtClean="0"/>
          </a:p>
        </p:txBody>
      </p:sp>
    </p:spTree>
    <p:extLst>
      <p:ext uri="{BB962C8B-B14F-4D97-AF65-F5344CB8AC3E}">
        <p14:creationId xmlns:p14="http://schemas.microsoft.com/office/powerpoint/2010/main" val="29696130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投影片圖像版面配置區 1"/>
          <p:cNvSpPr>
            <a:spLocks noGrp="1" noRot="1" noChangeAspect="1" noTextEdit="1"/>
          </p:cNvSpPr>
          <p:nvPr>
            <p:ph type="sldImg"/>
          </p:nvPr>
        </p:nvSpPr>
        <p:spPr>
          <a:ln/>
        </p:spPr>
      </p:sp>
      <p:sp>
        <p:nvSpPr>
          <p:cNvPr id="14131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4131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8ABC3195-1266-4E4E-8771-3F6D904E5FCC}" type="slidenum">
              <a:rPr lang="en-US" altLang="zh-TW" sz="1300" smtClean="0"/>
              <a:pPr eaLnBrk="1" hangingPunct="1">
                <a:spcBef>
                  <a:spcPct val="0"/>
                </a:spcBef>
              </a:pPr>
              <a:t>30</a:t>
            </a:fld>
            <a:endParaRPr lang="en-US" altLang="zh-TW" sz="1300" smtClean="0"/>
          </a:p>
        </p:txBody>
      </p:sp>
    </p:spTree>
    <p:extLst>
      <p:ext uri="{BB962C8B-B14F-4D97-AF65-F5344CB8AC3E}">
        <p14:creationId xmlns:p14="http://schemas.microsoft.com/office/powerpoint/2010/main" val="29237312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投影片圖像版面配置區 1"/>
          <p:cNvSpPr>
            <a:spLocks noGrp="1" noRot="1" noChangeAspect="1" noTextEdit="1"/>
          </p:cNvSpPr>
          <p:nvPr>
            <p:ph type="sldImg"/>
          </p:nvPr>
        </p:nvSpPr>
        <p:spPr>
          <a:ln/>
        </p:spPr>
      </p:sp>
      <p:sp>
        <p:nvSpPr>
          <p:cNvPr id="14233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4234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AFEFB6AE-5EC7-49E7-834D-112552FDC496}" type="slidenum">
              <a:rPr lang="en-US" altLang="zh-TW" sz="1300" smtClean="0"/>
              <a:pPr eaLnBrk="1" hangingPunct="1">
                <a:spcBef>
                  <a:spcPct val="0"/>
                </a:spcBef>
              </a:pPr>
              <a:t>31</a:t>
            </a:fld>
            <a:endParaRPr lang="en-US" altLang="zh-TW" sz="1300" smtClean="0"/>
          </a:p>
        </p:txBody>
      </p:sp>
    </p:spTree>
    <p:extLst>
      <p:ext uri="{BB962C8B-B14F-4D97-AF65-F5344CB8AC3E}">
        <p14:creationId xmlns:p14="http://schemas.microsoft.com/office/powerpoint/2010/main" val="21934928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3BCCE1D9-5EBD-4B11-B3CA-7734782C065A}" type="slidenum">
              <a:rPr lang="en-US" altLang="zh-TW" sz="1300" smtClean="0"/>
              <a:pPr eaLnBrk="1" hangingPunct="1">
                <a:spcBef>
                  <a:spcPct val="0"/>
                </a:spcBef>
              </a:pPr>
              <a:t>36</a:t>
            </a:fld>
            <a:endParaRPr lang="en-US" altLang="zh-TW" sz="1300" smtClean="0"/>
          </a:p>
        </p:txBody>
      </p:sp>
      <p:sp>
        <p:nvSpPr>
          <p:cNvPr id="143363" name="Rectangle 2"/>
          <p:cNvSpPr>
            <a:spLocks noGrp="1" noRot="1" noChangeAspect="1" noChangeArrowheads="1" noTextEdit="1"/>
          </p:cNvSpPr>
          <p:nvPr>
            <p:ph type="sldImg"/>
          </p:nvPr>
        </p:nvSpPr>
        <p:spPr>
          <a:xfrm>
            <a:off x="930275" y="750888"/>
            <a:ext cx="4954588" cy="3716337"/>
          </a:xfrm>
          <a:ln/>
        </p:spPr>
      </p:sp>
      <p:sp>
        <p:nvSpPr>
          <p:cNvPr id="143364" name="Rectangle 3"/>
          <p:cNvSpPr>
            <a:spLocks noGrp="1" noChangeArrowheads="1"/>
          </p:cNvSpPr>
          <p:nvPr>
            <p:ph type="body" idx="1"/>
          </p:nvPr>
        </p:nvSpPr>
        <p:spPr>
          <a:xfrm>
            <a:off x="908050" y="4724400"/>
            <a:ext cx="4999038" cy="4475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smtClean="0">
                <a:ea typeface="新細明體" charset="-120"/>
              </a:rPr>
              <a:t>For the tiling to be possible, </a:t>
            </a:r>
            <a:r>
              <a:rPr lang="en-US" altLang="zh-TW" smtClean="0">
                <a:solidFill>
                  <a:schemeClr val="hlink"/>
                </a:solidFill>
                <a:ea typeface="新細明體" charset="-120"/>
              </a:rPr>
              <a:t>(n</a:t>
            </a:r>
            <a:r>
              <a:rPr lang="en-US" altLang="zh-TW" baseline="30000" smtClean="0">
                <a:solidFill>
                  <a:schemeClr val="hlink"/>
                </a:solidFill>
                <a:ea typeface="新細明體" charset="-120"/>
              </a:rPr>
              <a:t>2</a:t>
            </a:r>
            <a:r>
              <a:rPr lang="en-US" altLang="zh-TW" smtClean="0">
                <a:solidFill>
                  <a:schemeClr val="hlink"/>
                </a:solidFill>
                <a:ea typeface="新細明體" charset="-120"/>
              </a:rPr>
              <a:t> - 1) must be divisible by 3 whenever n is a power of 2. So, the tiling algorithm that follows actually provides a proof the this is so.</a:t>
            </a:r>
          </a:p>
        </p:txBody>
      </p:sp>
    </p:spTree>
    <p:extLst>
      <p:ext uri="{BB962C8B-B14F-4D97-AF65-F5344CB8AC3E}">
        <p14:creationId xmlns:p14="http://schemas.microsoft.com/office/powerpoint/2010/main" val="15870432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投影片圖像版面配置區 1"/>
          <p:cNvSpPr>
            <a:spLocks noGrp="1" noRot="1" noChangeAspect="1" noTextEdit="1"/>
          </p:cNvSpPr>
          <p:nvPr>
            <p:ph type="sldImg"/>
          </p:nvPr>
        </p:nvSpPr>
        <p:spPr>
          <a:ln/>
        </p:spPr>
      </p:sp>
      <p:sp>
        <p:nvSpPr>
          <p:cNvPr id="14438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4438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83D7B75E-019A-4F94-8D42-41215701CEA8}" type="slidenum">
              <a:rPr lang="en-US" altLang="zh-TW" sz="1300" smtClean="0"/>
              <a:pPr eaLnBrk="1" hangingPunct="1">
                <a:spcBef>
                  <a:spcPct val="0"/>
                </a:spcBef>
              </a:pPr>
              <a:t>38</a:t>
            </a:fld>
            <a:endParaRPr lang="en-US" altLang="zh-TW" sz="1300" smtClean="0"/>
          </a:p>
        </p:txBody>
      </p:sp>
    </p:spTree>
    <p:extLst>
      <p:ext uri="{BB962C8B-B14F-4D97-AF65-F5344CB8AC3E}">
        <p14:creationId xmlns:p14="http://schemas.microsoft.com/office/powerpoint/2010/main" val="14035021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投影片圖像版面配置區 1"/>
          <p:cNvSpPr>
            <a:spLocks noGrp="1" noRot="1" noChangeAspect="1" noTextEdit="1"/>
          </p:cNvSpPr>
          <p:nvPr>
            <p:ph type="sldImg"/>
          </p:nvPr>
        </p:nvSpPr>
        <p:spPr>
          <a:ln/>
        </p:spPr>
      </p:sp>
      <p:sp>
        <p:nvSpPr>
          <p:cNvPr id="14541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4541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4BDCE597-DA87-41D1-9D95-041A3E339BAF}" type="slidenum">
              <a:rPr lang="en-US" altLang="zh-TW" sz="1300" smtClean="0"/>
              <a:pPr eaLnBrk="1" hangingPunct="1">
                <a:spcBef>
                  <a:spcPct val="0"/>
                </a:spcBef>
              </a:pPr>
              <a:t>39</a:t>
            </a:fld>
            <a:endParaRPr lang="en-US" altLang="zh-TW" sz="1300" smtClean="0"/>
          </a:p>
        </p:txBody>
      </p:sp>
    </p:spTree>
    <p:extLst>
      <p:ext uri="{BB962C8B-B14F-4D97-AF65-F5344CB8AC3E}">
        <p14:creationId xmlns:p14="http://schemas.microsoft.com/office/powerpoint/2010/main" val="18355143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投影片圖像版面配置區 1"/>
          <p:cNvSpPr>
            <a:spLocks noGrp="1" noRot="1" noChangeAspect="1" noTextEdit="1"/>
          </p:cNvSpPr>
          <p:nvPr>
            <p:ph type="sldImg"/>
          </p:nvPr>
        </p:nvSpPr>
        <p:spPr>
          <a:ln/>
        </p:spPr>
      </p:sp>
      <p:sp>
        <p:nvSpPr>
          <p:cNvPr id="14643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4643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83DD1B67-C232-4853-876D-4F141CE17023}" type="slidenum">
              <a:rPr lang="en-US" altLang="zh-TW" sz="1300" smtClean="0"/>
              <a:pPr eaLnBrk="1" hangingPunct="1">
                <a:spcBef>
                  <a:spcPct val="0"/>
                </a:spcBef>
              </a:pPr>
              <a:t>40</a:t>
            </a:fld>
            <a:endParaRPr lang="en-US" altLang="zh-TW" sz="1300" smtClean="0"/>
          </a:p>
        </p:txBody>
      </p:sp>
    </p:spTree>
    <p:extLst>
      <p:ext uri="{BB962C8B-B14F-4D97-AF65-F5344CB8AC3E}">
        <p14:creationId xmlns:p14="http://schemas.microsoft.com/office/powerpoint/2010/main" val="36143357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投影片圖像版面配置區 1"/>
          <p:cNvSpPr>
            <a:spLocks noGrp="1" noRot="1" noChangeAspect="1" noTextEdit="1"/>
          </p:cNvSpPr>
          <p:nvPr>
            <p:ph type="sldImg"/>
          </p:nvPr>
        </p:nvSpPr>
        <p:spPr>
          <a:ln/>
        </p:spPr>
      </p:sp>
      <p:sp>
        <p:nvSpPr>
          <p:cNvPr id="14745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4746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688FF9BD-A8C7-4965-8ADF-6E574012C5C5}" type="slidenum">
              <a:rPr lang="en-US" altLang="zh-TW" sz="1300" smtClean="0"/>
              <a:pPr eaLnBrk="1" hangingPunct="1">
                <a:spcBef>
                  <a:spcPct val="0"/>
                </a:spcBef>
              </a:pPr>
              <a:t>49</a:t>
            </a:fld>
            <a:endParaRPr lang="en-US" altLang="zh-TW" sz="1300" smtClean="0"/>
          </a:p>
        </p:txBody>
      </p:sp>
    </p:spTree>
    <p:extLst>
      <p:ext uri="{BB962C8B-B14F-4D97-AF65-F5344CB8AC3E}">
        <p14:creationId xmlns:p14="http://schemas.microsoft.com/office/powerpoint/2010/main" val="3170062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投影片圖像版面配置區 1"/>
          <p:cNvSpPr>
            <a:spLocks noGrp="1" noRot="1" noChangeAspect="1" noTextEdit="1"/>
          </p:cNvSpPr>
          <p:nvPr>
            <p:ph type="sldImg"/>
          </p:nvPr>
        </p:nvSpPr>
        <p:spPr>
          <a:ln/>
        </p:spPr>
      </p:sp>
      <p:sp>
        <p:nvSpPr>
          <p:cNvPr id="14848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4848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0A7F95DD-874B-4D7F-A0C7-E029B83EE059}" type="slidenum">
              <a:rPr lang="en-US" altLang="zh-TW" sz="1300" smtClean="0"/>
              <a:pPr eaLnBrk="1" hangingPunct="1">
                <a:spcBef>
                  <a:spcPct val="0"/>
                </a:spcBef>
              </a:pPr>
              <a:t>50</a:t>
            </a:fld>
            <a:endParaRPr lang="en-US" altLang="zh-TW" sz="1300" smtClean="0"/>
          </a:p>
        </p:txBody>
      </p:sp>
    </p:spTree>
    <p:extLst>
      <p:ext uri="{BB962C8B-B14F-4D97-AF65-F5344CB8AC3E}">
        <p14:creationId xmlns:p14="http://schemas.microsoft.com/office/powerpoint/2010/main" val="18345978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投影片圖像版面配置區 1"/>
          <p:cNvSpPr>
            <a:spLocks noGrp="1" noRot="1" noChangeAspect="1" noTextEdit="1"/>
          </p:cNvSpPr>
          <p:nvPr>
            <p:ph type="sldImg"/>
          </p:nvPr>
        </p:nvSpPr>
        <p:spPr>
          <a:ln/>
        </p:spPr>
      </p:sp>
      <p:sp>
        <p:nvSpPr>
          <p:cNvPr id="14950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4950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62EC4A6B-CFE2-4D9D-8B08-F5EF0E6A7EFF}" type="slidenum">
              <a:rPr lang="en-US" altLang="zh-TW" sz="1300" smtClean="0"/>
              <a:pPr eaLnBrk="1" hangingPunct="1">
                <a:spcBef>
                  <a:spcPct val="0"/>
                </a:spcBef>
              </a:pPr>
              <a:t>51</a:t>
            </a:fld>
            <a:endParaRPr lang="en-US" altLang="zh-TW" sz="1300" smtClean="0"/>
          </a:p>
        </p:txBody>
      </p:sp>
    </p:spTree>
    <p:extLst>
      <p:ext uri="{BB962C8B-B14F-4D97-AF65-F5344CB8AC3E}">
        <p14:creationId xmlns:p14="http://schemas.microsoft.com/office/powerpoint/2010/main" val="2361089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投影片圖像版面配置區 1"/>
          <p:cNvSpPr>
            <a:spLocks noGrp="1" noRot="1" noChangeAspect="1" noTextEdit="1"/>
          </p:cNvSpPr>
          <p:nvPr>
            <p:ph type="sldImg"/>
          </p:nvPr>
        </p:nvSpPr>
        <p:spPr>
          <a:ln/>
        </p:spPr>
      </p:sp>
      <p:sp>
        <p:nvSpPr>
          <p:cNvPr id="15053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5053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651133B3-03CA-468D-8033-2244D378C355}" type="slidenum">
              <a:rPr lang="en-US" altLang="zh-TW" sz="1300" smtClean="0"/>
              <a:pPr eaLnBrk="1" hangingPunct="1">
                <a:spcBef>
                  <a:spcPct val="0"/>
                </a:spcBef>
              </a:pPr>
              <a:t>52</a:t>
            </a:fld>
            <a:endParaRPr lang="en-US" altLang="zh-TW" sz="1300" smtClean="0"/>
          </a:p>
        </p:txBody>
      </p:sp>
    </p:spTree>
    <p:extLst>
      <p:ext uri="{BB962C8B-B14F-4D97-AF65-F5344CB8AC3E}">
        <p14:creationId xmlns:p14="http://schemas.microsoft.com/office/powerpoint/2010/main" val="385821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投影片圖像版面配置區 1"/>
          <p:cNvSpPr>
            <a:spLocks noGrp="1" noRot="1" noChangeAspect="1" noTextEdit="1"/>
          </p:cNvSpPr>
          <p:nvPr>
            <p:ph type="sldImg"/>
          </p:nvPr>
        </p:nvSpPr>
        <p:spPr>
          <a:ln/>
        </p:spPr>
      </p:sp>
      <p:sp>
        <p:nvSpPr>
          <p:cNvPr id="11469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1469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FB778F47-0F42-4305-94A1-C8B0102E4BDD}" type="slidenum">
              <a:rPr lang="en-US" altLang="zh-TW" sz="1300" smtClean="0"/>
              <a:pPr eaLnBrk="1" hangingPunct="1">
                <a:spcBef>
                  <a:spcPct val="0"/>
                </a:spcBef>
              </a:pPr>
              <a:t>4</a:t>
            </a:fld>
            <a:endParaRPr lang="en-US" altLang="zh-TW" sz="1300" smtClean="0"/>
          </a:p>
        </p:txBody>
      </p:sp>
    </p:spTree>
    <p:extLst>
      <p:ext uri="{BB962C8B-B14F-4D97-AF65-F5344CB8AC3E}">
        <p14:creationId xmlns:p14="http://schemas.microsoft.com/office/powerpoint/2010/main" val="42684929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投影片圖像版面配置區 1"/>
          <p:cNvSpPr>
            <a:spLocks noGrp="1" noRot="1" noChangeAspect="1" noTextEdit="1"/>
          </p:cNvSpPr>
          <p:nvPr>
            <p:ph type="sldImg"/>
          </p:nvPr>
        </p:nvSpPr>
        <p:spPr>
          <a:ln/>
        </p:spPr>
      </p:sp>
      <p:sp>
        <p:nvSpPr>
          <p:cNvPr id="15155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5155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DBEC393F-C28D-434A-BD33-EFCDA24CED46}" type="slidenum">
              <a:rPr lang="en-US" altLang="zh-TW" sz="1300" smtClean="0"/>
              <a:pPr eaLnBrk="1" hangingPunct="1">
                <a:spcBef>
                  <a:spcPct val="0"/>
                </a:spcBef>
              </a:pPr>
              <a:t>53</a:t>
            </a:fld>
            <a:endParaRPr lang="en-US" altLang="zh-TW" sz="1300" smtClean="0"/>
          </a:p>
        </p:txBody>
      </p:sp>
    </p:spTree>
    <p:extLst>
      <p:ext uri="{BB962C8B-B14F-4D97-AF65-F5344CB8AC3E}">
        <p14:creationId xmlns:p14="http://schemas.microsoft.com/office/powerpoint/2010/main" val="35045858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投影片圖像版面配置區 1"/>
          <p:cNvSpPr>
            <a:spLocks noGrp="1" noRot="1" noChangeAspect="1" noTextEdit="1"/>
          </p:cNvSpPr>
          <p:nvPr>
            <p:ph type="sldImg"/>
          </p:nvPr>
        </p:nvSpPr>
        <p:spPr>
          <a:ln/>
        </p:spPr>
      </p:sp>
      <p:sp>
        <p:nvSpPr>
          <p:cNvPr id="15257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5258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E4B87883-A4A3-4EFE-9EE7-3A7CA2703897}" type="slidenum">
              <a:rPr lang="en-US" altLang="zh-TW" sz="1300" smtClean="0"/>
              <a:pPr eaLnBrk="1" hangingPunct="1">
                <a:spcBef>
                  <a:spcPct val="0"/>
                </a:spcBef>
              </a:pPr>
              <a:t>54</a:t>
            </a:fld>
            <a:endParaRPr lang="en-US" altLang="zh-TW" sz="1300" smtClean="0"/>
          </a:p>
        </p:txBody>
      </p:sp>
    </p:spTree>
    <p:extLst>
      <p:ext uri="{BB962C8B-B14F-4D97-AF65-F5344CB8AC3E}">
        <p14:creationId xmlns:p14="http://schemas.microsoft.com/office/powerpoint/2010/main" val="13128445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投影片圖像版面配置區 1"/>
          <p:cNvSpPr>
            <a:spLocks noGrp="1" noRot="1" noChangeAspect="1" noTextEdit="1"/>
          </p:cNvSpPr>
          <p:nvPr>
            <p:ph type="sldImg"/>
          </p:nvPr>
        </p:nvSpPr>
        <p:spPr>
          <a:ln/>
        </p:spPr>
      </p:sp>
      <p:sp>
        <p:nvSpPr>
          <p:cNvPr id="15360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5360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D2347CD6-ECF2-48FF-B0C8-B9D543223658}" type="slidenum">
              <a:rPr lang="en-US" altLang="zh-TW" sz="1300" smtClean="0"/>
              <a:pPr eaLnBrk="1" hangingPunct="1">
                <a:spcBef>
                  <a:spcPct val="0"/>
                </a:spcBef>
              </a:pPr>
              <a:t>55</a:t>
            </a:fld>
            <a:endParaRPr lang="en-US" altLang="zh-TW" sz="1300" smtClean="0"/>
          </a:p>
        </p:txBody>
      </p:sp>
    </p:spTree>
    <p:extLst>
      <p:ext uri="{BB962C8B-B14F-4D97-AF65-F5344CB8AC3E}">
        <p14:creationId xmlns:p14="http://schemas.microsoft.com/office/powerpoint/2010/main" val="19444346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投影片圖像版面配置區 1"/>
          <p:cNvSpPr>
            <a:spLocks noGrp="1" noRot="1" noChangeAspect="1" noTextEdit="1"/>
          </p:cNvSpPr>
          <p:nvPr>
            <p:ph type="sldImg"/>
          </p:nvPr>
        </p:nvSpPr>
        <p:spPr>
          <a:ln/>
        </p:spPr>
      </p:sp>
      <p:sp>
        <p:nvSpPr>
          <p:cNvPr id="15462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5462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FE86FE86-81DD-4163-9928-F67E8D1707EB}" type="slidenum">
              <a:rPr lang="en-US" altLang="zh-TW" sz="1300" smtClean="0"/>
              <a:pPr eaLnBrk="1" hangingPunct="1">
                <a:spcBef>
                  <a:spcPct val="0"/>
                </a:spcBef>
              </a:pPr>
              <a:t>56</a:t>
            </a:fld>
            <a:endParaRPr lang="en-US" altLang="zh-TW" sz="1300" smtClean="0"/>
          </a:p>
        </p:txBody>
      </p:sp>
    </p:spTree>
    <p:extLst>
      <p:ext uri="{BB962C8B-B14F-4D97-AF65-F5344CB8AC3E}">
        <p14:creationId xmlns:p14="http://schemas.microsoft.com/office/powerpoint/2010/main" val="38230493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投影片圖像版面配置區 1"/>
          <p:cNvSpPr>
            <a:spLocks noGrp="1" noRot="1" noChangeAspect="1" noTextEdit="1"/>
          </p:cNvSpPr>
          <p:nvPr>
            <p:ph type="sldImg"/>
          </p:nvPr>
        </p:nvSpPr>
        <p:spPr>
          <a:ln/>
        </p:spPr>
      </p:sp>
      <p:sp>
        <p:nvSpPr>
          <p:cNvPr id="15565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5565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7C43DD92-7AAF-4533-AE73-FE29D340BBF0}" type="slidenum">
              <a:rPr lang="en-US" altLang="zh-TW" sz="1300" smtClean="0"/>
              <a:pPr eaLnBrk="1" hangingPunct="1">
                <a:spcBef>
                  <a:spcPct val="0"/>
                </a:spcBef>
              </a:pPr>
              <a:t>57</a:t>
            </a:fld>
            <a:endParaRPr lang="en-US" altLang="zh-TW" sz="1300" smtClean="0"/>
          </a:p>
        </p:txBody>
      </p:sp>
    </p:spTree>
    <p:extLst>
      <p:ext uri="{BB962C8B-B14F-4D97-AF65-F5344CB8AC3E}">
        <p14:creationId xmlns:p14="http://schemas.microsoft.com/office/powerpoint/2010/main" val="28279215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投影片圖像版面配置區 1"/>
          <p:cNvSpPr>
            <a:spLocks noGrp="1" noRot="1" noChangeAspect="1" noTextEdit="1"/>
          </p:cNvSpPr>
          <p:nvPr>
            <p:ph type="sldImg"/>
          </p:nvPr>
        </p:nvSpPr>
        <p:spPr>
          <a:ln/>
        </p:spPr>
      </p:sp>
      <p:sp>
        <p:nvSpPr>
          <p:cNvPr id="15667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5667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2D1265E1-7B23-42D0-B350-C873702E1987}" type="slidenum">
              <a:rPr lang="en-US" altLang="zh-TW" sz="1300" smtClean="0"/>
              <a:pPr eaLnBrk="1" hangingPunct="1">
                <a:spcBef>
                  <a:spcPct val="0"/>
                </a:spcBef>
              </a:pPr>
              <a:t>58</a:t>
            </a:fld>
            <a:endParaRPr lang="en-US" altLang="zh-TW" sz="1300" smtClean="0"/>
          </a:p>
        </p:txBody>
      </p:sp>
    </p:spTree>
    <p:extLst>
      <p:ext uri="{BB962C8B-B14F-4D97-AF65-F5344CB8AC3E}">
        <p14:creationId xmlns:p14="http://schemas.microsoft.com/office/powerpoint/2010/main" val="24102437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投影片圖像版面配置區 1"/>
          <p:cNvSpPr>
            <a:spLocks noGrp="1" noRot="1" noChangeAspect="1" noTextEdit="1"/>
          </p:cNvSpPr>
          <p:nvPr>
            <p:ph type="sldImg"/>
          </p:nvPr>
        </p:nvSpPr>
        <p:spPr>
          <a:ln/>
        </p:spPr>
      </p:sp>
      <p:sp>
        <p:nvSpPr>
          <p:cNvPr id="15769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5770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BD1BE250-424F-487C-BE6E-67456968D5E7}" type="slidenum">
              <a:rPr lang="en-US" altLang="zh-TW" sz="1300" smtClean="0"/>
              <a:pPr eaLnBrk="1" hangingPunct="1">
                <a:spcBef>
                  <a:spcPct val="0"/>
                </a:spcBef>
              </a:pPr>
              <a:t>59</a:t>
            </a:fld>
            <a:endParaRPr lang="en-US" altLang="zh-TW" sz="1300" smtClean="0"/>
          </a:p>
        </p:txBody>
      </p:sp>
    </p:spTree>
    <p:extLst>
      <p:ext uri="{BB962C8B-B14F-4D97-AF65-F5344CB8AC3E}">
        <p14:creationId xmlns:p14="http://schemas.microsoft.com/office/powerpoint/2010/main" val="37259088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投影片圖像版面配置區 1"/>
          <p:cNvSpPr>
            <a:spLocks noGrp="1" noRot="1" noChangeAspect="1" noTextEdit="1"/>
          </p:cNvSpPr>
          <p:nvPr>
            <p:ph type="sldImg"/>
          </p:nvPr>
        </p:nvSpPr>
        <p:spPr>
          <a:ln/>
        </p:spPr>
      </p:sp>
      <p:sp>
        <p:nvSpPr>
          <p:cNvPr id="15872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5872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AEF1E82C-3BDE-402E-B2E5-E41637C57C27}" type="slidenum">
              <a:rPr lang="en-US" altLang="zh-TW" sz="1300" smtClean="0"/>
              <a:pPr eaLnBrk="1" hangingPunct="1">
                <a:spcBef>
                  <a:spcPct val="0"/>
                </a:spcBef>
              </a:pPr>
              <a:t>60</a:t>
            </a:fld>
            <a:endParaRPr lang="en-US" altLang="zh-TW" sz="1300" smtClean="0"/>
          </a:p>
        </p:txBody>
      </p:sp>
    </p:spTree>
    <p:extLst>
      <p:ext uri="{BB962C8B-B14F-4D97-AF65-F5344CB8AC3E}">
        <p14:creationId xmlns:p14="http://schemas.microsoft.com/office/powerpoint/2010/main" val="5403993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投影片圖像版面配置區 1"/>
          <p:cNvSpPr>
            <a:spLocks noGrp="1" noRot="1" noChangeAspect="1" noTextEdit="1"/>
          </p:cNvSpPr>
          <p:nvPr>
            <p:ph type="sldImg"/>
          </p:nvPr>
        </p:nvSpPr>
        <p:spPr>
          <a:ln/>
        </p:spPr>
      </p:sp>
      <p:sp>
        <p:nvSpPr>
          <p:cNvPr id="15974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5974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4866AAD8-47EB-4D66-AABF-182B37D796B1}" type="slidenum">
              <a:rPr lang="en-US" altLang="zh-TW" sz="1300" smtClean="0"/>
              <a:pPr eaLnBrk="1" hangingPunct="1">
                <a:spcBef>
                  <a:spcPct val="0"/>
                </a:spcBef>
              </a:pPr>
              <a:t>61</a:t>
            </a:fld>
            <a:endParaRPr lang="en-US" altLang="zh-TW" sz="1300" smtClean="0"/>
          </a:p>
        </p:txBody>
      </p:sp>
    </p:spTree>
    <p:extLst>
      <p:ext uri="{BB962C8B-B14F-4D97-AF65-F5344CB8AC3E}">
        <p14:creationId xmlns:p14="http://schemas.microsoft.com/office/powerpoint/2010/main" val="16597490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投影片圖像版面配置區 1"/>
          <p:cNvSpPr>
            <a:spLocks noGrp="1" noRot="1" noChangeAspect="1" noTextEdit="1"/>
          </p:cNvSpPr>
          <p:nvPr>
            <p:ph type="sldImg"/>
          </p:nvPr>
        </p:nvSpPr>
        <p:spPr>
          <a:ln/>
        </p:spPr>
      </p:sp>
      <p:sp>
        <p:nvSpPr>
          <p:cNvPr id="16077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6077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088D9E37-93EB-420D-94A2-96C1125A695F}" type="slidenum">
              <a:rPr lang="en-US" altLang="zh-TW" sz="1300" smtClean="0"/>
              <a:pPr eaLnBrk="1" hangingPunct="1">
                <a:spcBef>
                  <a:spcPct val="0"/>
                </a:spcBef>
              </a:pPr>
              <a:t>62</a:t>
            </a:fld>
            <a:endParaRPr lang="en-US" altLang="zh-TW" sz="1300" smtClean="0"/>
          </a:p>
        </p:txBody>
      </p:sp>
    </p:spTree>
    <p:extLst>
      <p:ext uri="{BB962C8B-B14F-4D97-AF65-F5344CB8AC3E}">
        <p14:creationId xmlns:p14="http://schemas.microsoft.com/office/powerpoint/2010/main" val="162715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投影片圖像版面配置區 1"/>
          <p:cNvSpPr>
            <a:spLocks noGrp="1" noRot="1" noChangeAspect="1" noTextEdit="1"/>
          </p:cNvSpPr>
          <p:nvPr>
            <p:ph type="sldImg"/>
          </p:nvPr>
        </p:nvSpPr>
        <p:spPr>
          <a:ln/>
        </p:spPr>
      </p:sp>
      <p:sp>
        <p:nvSpPr>
          <p:cNvPr id="11571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1571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14F5BF8E-3CFA-466A-9583-7E168F932C79}" type="slidenum">
              <a:rPr lang="en-US" altLang="zh-TW" sz="1300" smtClean="0"/>
              <a:pPr eaLnBrk="1" hangingPunct="1">
                <a:spcBef>
                  <a:spcPct val="0"/>
                </a:spcBef>
              </a:pPr>
              <a:t>5</a:t>
            </a:fld>
            <a:endParaRPr lang="en-US" altLang="zh-TW" sz="1300" smtClean="0"/>
          </a:p>
        </p:txBody>
      </p:sp>
    </p:spTree>
    <p:extLst>
      <p:ext uri="{BB962C8B-B14F-4D97-AF65-F5344CB8AC3E}">
        <p14:creationId xmlns:p14="http://schemas.microsoft.com/office/powerpoint/2010/main" val="39744591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投影片圖像版面配置區 1"/>
          <p:cNvSpPr>
            <a:spLocks noGrp="1" noRot="1" noChangeAspect="1" noTextEdit="1"/>
          </p:cNvSpPr>
          <p:nvPr>
            <p:ph type="sldImg"/>
          </p:nvPr>
        </p:nvSpPr>
        <p:spPr>
          <a:ln/>
        </p:spPr>
      </p:sp>
      <p:sp>
        <p:nvSpPr>
          <p:cNvPr id="16179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6179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25C08CF1-44AC-456C-92A9-A8E9120D5C18}" type="slidenum">
              <a:rPr lang="en-US" altLang="zh-TW" sz="1300" smtClean="0"/>
              <a:pPr eaLnBrk="1" hangingPunct="1">
                <a:spcBef>
                  <a:spcPct val="0"/>
                </a:spcBef>
              </a:pPr>
              <a:t>63</a:t>
            </a:fld>
            <a:endParaRPr lang="en-US" altLang="zh-TW" sz="1300" smtClean="0"/>
          </a:p>
        </p:txBody>
      </p:sp>
    </p:spTree>
    <p:extLst>
      <p:ext uri="{BB962C8B-B14F-4D97-AF65-F5344CB8AC3E}">
        <p14:creationId xmlns:p14="http://schemas.microsoft.com/office/powerpoint/2010/main" val="38873316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投影片圖像版面配置區 1"/>
          <p:cNvSpPr>
            <a:spLocks noGrp="1" noRot="1" noChangeAspect="1" noTextEdit="1"/>
          </p:cNvSpPr>
          <p:nvPr>
            <p:ph type="sldImg"/>
          </p:nvPr>
        </p:nvSpPr>
        <p:spPr>
          <a:ln/>
        </p:spPr>
      </p:sp>
      <p:sp>
        <p:nvSpPr>
          <p:cNvPr id="16281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6282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7DA006C8-73C7-4487-87ED-70BC05163A1A}" type="slidenum">
              <a:rPr lang="en-US" altLang="zh-TW" sz="1300" smtClean="0"/>
              <a:pPr eaLnBrk="1" hangingPunct="1">
                <a:spcBef>
                  <a:spcPct val="0"/>
                </a:spcBef>
              </a:pPr>
              <a:t>64</a:t>
            </a:fld>
            <a:endParaRPr lang="en-US" altLang="zh-TW" sz="1300" smtClean="0"/>
          </a:p>
        </p:txBody>
      </p:sp>
    </p:spTree>
    <p:extLst>
      <p:ext uri="{BB962C8B-B14F-4D97-AF65-F5344CB8AC3E}">
        <p14:creationId xmlns:p14="http://schemas.microsoft.com/office/powerpoint/2010/main" val="11564185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投影片圖像版面配置區 1"/>
          <p:cNvSpPr>
            <a:spLocks noGrp="1" noRot="1" noChangeAspect="1" noTextEdit="1"/>
          </p:cNvSpPr>
          <p:nvPr>
            <p:ph type="sldImg"/>
          </p:nvPr>
        </p:nvSpPr>
        <p:spPr>
          <a:ln/>
        </p:spPr>
      </p:sp>
      <p:sp>
        <p:nvSpPr>
          <p:cNvPr id="16384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6384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3753DCCF-5C53-4725-95D4-98A5A13777C9}" type="slidenum">
              <a:rPr lang="en-US" altLang="zh-TW" sz="1300" smtClean="0"/>
              <a:pPr eaLnBrk="1" hangingPunct="1">
                <a:spcBef>
                  <a:spcPct val="0"/>
                </a:spcBef>
              </a:pPr>
              <a:t>65</a:t>
            </a:fld>
            <a:endParaRPr lang="en-US" altLang="zh-TW" sz="1300" smtClean="0"/>
          </a:p>
        </p:txBody>
      </p:sp>
    </p:spTree>
    <p:extLst>
      <p:ext uri="{BB962C8B-B14F-4D97-AF65-F5344CB8AC3E}">
        <p14:creationId xmlns:p14="http://schemas.microsoft.com/office/powerpoint/2010/main" val="22228724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投影片圖像版面配置區 1"/>
          <p:cNvSpPr>
            <a:spLocks noGrp="1" noRot="1" noChangeAspect="1" noTextEdit="1"/>
          </p:cNvSpPr>
          <p:nvPr>
            <p:ph type="sldImg"/>
          </p:nvPr>
        </p:nvSpPr>
        <p:spPr>
          <a:ln/>
        </p:spPr>
      </p:sp>
      <p:sp>
        <p:nvSpPr>
          <p:cNvPr id="16486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6486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D5D170B5-3CDE-4847-AE40-B5B7E23C9C82}" type="slidenum">
              <a:rPr lang="en-US" altLang="zh-TW" sz="1300" smtClean="0"/>
              <a:pPr eaLnBrk="1" hangingPunct="1">
                <a:spcBef>
                  <a:spcPct val="0"/>
                </a:spcBef>
              </a:pPr>
              <a:t>66</a:t>
            </a:fld>
            <a:endParaRPr lang="en-US" altLang="zh-TW" sz="1300" smtClean="0"/>
          </a:p>
        </p:txBody>
      </p:sp>
    </p:spTree>
    <p:extLst>
      <p:ext uri="{BB962C8B-B14F-4D97-AF65-F5344CB8AC3E}">
        <p14:creationId xmlns:p14="http://schemas.microsoft.com/office/powerpoint/2010/main" val="143959114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投影片圖像版面配置區 1"/>
          <p:cNvSpPr>
            <a:spLocks noGrp="1" noRot="1" noChangeAspect="1" noTextEdit="1"/>
          </p:cNvSpPr>
          <p:nvPr>
            <p:ph type="sldImg"/>
          </p:nvPr>
        </p:nvSpPr>
        <p:spPr>
          <a:ln/>
        </p:spPr>
      </p:sp>
      <p:sp>
        <p:nvSpPr>
          <p:cNvPr id="16589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6589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3B228F49-3BFE-459D-8010-CACADF66D6CC}" type="slidenum">
              <a:rPr lang="en-US" altLang="zh-TW" sz="1300" smtClean="0"/>
              <a:pPr eaLnBrk="1" hangingPunct="1">
                <a:spcBef>
                  <a:spcPct val="0"/>
                </a:spcBef>
              </a:pPr>
              <a:t>67</a:t>
            </a:fld>
            <a:endParaRPr lang="en-US" altLang="zh-TW" sz="1300" smtClean="0"/>
          </a:p>
        </p:txBody>
      </p:sp>
    </p:spTree>
    <p:extLst>
      <p:ext uri="{BB962C8B-B14F-4D97-AF65-F5344CB8AC3E}">
        <p14:creationId xmlns:p14="http://schemas.microsoft.com/office/powerpoint/2010/main" val="38263729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投影片圖像版面配置區 1"/>
          <p:cNvSpPr>
            <a:spLocks noGrp="1" noRot="1" noChangeAspect="1" noTextEdit="1"/>
          </p:cNvSpPr>
          <p:nvPr>
            <p:ph type="sldImg"/>
          </p:nvPr>
        </p:nvSpPr>
        <p:spPr>
          <a:ln/>
        </p:spPr>
      </p:sp>
      <p:sp>
        <p:nvSpPr>
          <p:cNvPr id="16691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6691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96ABA3DB-2D07-4BE2-ADB3-C78C7A82E8F0}" type="slidenum">
              <a:rPr lang="en-US" altLang="zh-TW" sz="1300" smtClean="0"/>
              <a:pPr eaLnBrk="1" hangingPunct="1">
                <a:spcBef>
                  <a:spcPct val="0"/>
                </a:spcBef>
              </a:pPr>
              <a:t>68</a:t>
            </a:fld>
            <a:endParaRPr lang="en-US" altLang="zh-TW" sz="1300" smtClean="0"/>
          </a:p>
        </p:txBody>
      </p:sp>
    </p:spTree>
    <p:extLst>
      <p:ext uri="{BB962C8B-B14F-4D97-AF65-F5344CB8AC3E}">
        <p14:creationId xmlns:p14="http://schemas.microsoft.com/office/powerpoint/2010/main" val="34549777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投影片圖像版面配置區 1"/>
          <p:cNvSpPr>
            <a:spLocks noGrp="1" noRot="1" noChangeAspect="1" noTextEdit="1"/>
          </p:cNvSpPr>
          <p:nvPr>
            <p:ph type="sldImg"/>
          </p:nvPr>
        </p:nvSpPr>
        <p:spPr>
          <a:ln/>
        </p:spPr>
      </p:sp>
      <p:sp>
        <p:nvSpPr>
          <p:cNvPr id="16793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6794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9281730F-C9E8-4745-95E8-A65C3DACCE10}" type="slidenum">
              <a:rPr lang="en-US" altLang="zh-TW" sz="1300" smtClean="0"/>
              <a:pPr eaLnBrk="1" hangingPunct="1">
                <a:spcBef>
                  <a:spcPct val="0"/>
                </a:spcBef>
              </a:pPr>
              <a:t>69</a:t>
            </a:fld>
            <a:endParaRPr lang="en-US" altLang="zh-TW" sz="1300" smtClean="0"/>
          </a:p>
        </p:txBody>
      </p:sp>
    </p:spTree>
    <p:extLst>
      <p:ext uri="{BB962C8B-B14F-4D97-AF65-F5344CB8AC3E}">
        <p14:creationId xmlns:p14="http://schemas.microsoft.com/office/powerpoint/2010/main" val="275333893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投影片圖像版面配置區 1"/>
          <p:cNvSpPr>
            <a:spLocks noGrp="1" noRot="1" noChangeAspect="1" noTextEdit="1"/>
          </p:cNvSpPr>
          <p:nvPr>
            <p:ph type="sldImg"/>
          </p:nvPr>
        </p:nvSpPr>
        <p:spPr>
          <a:ln/>
        </p:spPr>
      </p:sp>
      <p:sp>
        <p:nvSpPr>
          <p:cNvPr id="16896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6896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C781FFA3-5C9E-4304-9530-098360E201F8}" type="slidenum">
              <a:rPr lang="en-US" altLang="zh-TW" sz="1300" smtClean="0"/>
              <a:pPr eaLnBrk="1" hangingPunct="1">
                <a:spcBef>
                  <a:spcPct val="0"/>
                </a:spcBef>
              </a:pPr>
              <a:t>70</a:t>
            </a:fld>
            <a:endParaRPr lang="en-US" altLang="zh-TW" sz="1300" smtClean="0"/>
          </a:p>
        </p:txBody>
      </p:sp>
    </p:spTree>
    <p:extLst>
      <p:ext uri="{BB962C8B-B14F-4D97-AF65-F5344CB8AC3E}">
        <p14:creationId xmlns:p14="http://schemas.microsoft.com/office/powerpoint/2010/main" val="31105327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投影片圖像版面配置區 1"/>
          <p:cNvSpPr>
            <a:spLocks noGrp="1" noRot="1" noChangeAspect="1" noTextEdit="1"/>
          </p:cNvSpPr>
          <p:nvPr>
            <p:ph type="sldImg"/>
          </p:nvPr>
        </p:nvSpPr>
        <p:spPr>
          <a:ln/>
        </p:spPr>
      </p:sp>
      <p:sp>
        <p:nvSpPr>
          <p:cNvPr id="20889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20890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008344D0-42C7-4342-8528-E4E37010AC57}" type="slidenum">
              <a:rPr lang="en-US" altLang="zh-TW" sz="1300" smtClean="0"/>
              <a:pPr eaLnBrk="1" hangingPunct="1">
                <a:spcBef>
                  <a:spcPct val="0"/>
                </a:spcBef>
              </a:pPr>
              <a:t>71</a:t>
            </a:fld>
            <a:endParaRPr lang="en-US" altLang="zh-TW" sz="1300" smtClean="0"/>
          </a:p>
        </p:txBody>
      </p:sp>
    </p:spTree>
    <p:extLst>
      <p:ext uri="{BB962C8B-B14F-4D97-AF65-F5344CB8AC3E}">
        <p14:creationId xmlns:p14="http://schemas.microsoft.com/office/powerpoint/2010/main" val="1039397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投影片圖像版面配置區 1"/>
          <p:cNvSpPr>
            <a:spLocks noGrp="1" noRot="1" noChangeAspect="1" noTextEdit="1"/>
          </p:cNvSpPr>
          <p:nvPr>
            <p:ph type="sldImg"/>
          </p:nvPr>
        </p:nvSpPr>
        <p:spPr>
          <a:ln/>
        </p:spPr>
      </p:sp>
      <p:sp>
        <p:nvSpPr>
          <p:cNvPr id="11673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1674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5F954FEE-8065-4D07-A390-FDB652519041}" type="slidenum">
              <a:rPr lang="en-US" altLang="zh-TW" sz="1300" smtClean="0"/>
              <a:pPr eaLnBrk="1" hangingPunct="1">
                <a:spcBef>
                  <a:spcPct val="0"/>
                </a:spcBef>
              </a:pPr>
              <a:t>6</a:t>
            </a:fld>
            <a:endParaRPr lang="en-US" altLang="zh-TW" sz="1300" smtClean="0"/>
          </a:p>
        </p:txBody>
      </p:sp>
    </p:spTree>
    <p:extLst>
      <p:ext uri="{BB962C8B-B14F-4D97-AF65-F5344CB8AC3E}">
        <p14:creationId xmlns:p14="http://schemas.microsoft.com/office/powerpoint/2010/main" val="3063824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投影片圖像版面配置區 1"/>
          <p:cNvSpPr>
            <a:spLocks noGrp="1" noRot="1" noChangeAspect="1" noTextEdit="1"/>
          </p:cNvSpPr>
          <p:nvPr>
            <p:ph type="sldImg"/>
          </p:nvPr>
        </p:nvSpPr>
        <p:spPr>
          <a:ln/>
        </p:spPr>
      </p:sp>
      <p:sp>
        <p:nvSpPr>
          <p:cNvPr id="11776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1776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3F4A3723-09F6-4FD1-8801-6AC352B7D003}" type="slidenum">
              <a:rPr lang="en-US" altLang="zh-TW" sz="1300" smtClean="0"/>
              <a:pPr eaLnBrk="1" hangingPunct="1">
                <a:spcBef>
                  <a:spcPct val="0"/>
                </a:spcBef>
              </a:pPr>
              <a:t>7</a:t>
            </a:fld>
            <a:endParaRPr lang="en-US" altLang="zh-TW" sz="1300" smtClean="0"/>
          </a:p>
        </p:txBody>
      </p:sp>
    </p:spTree>
    <p:extLst>
      <p:ext uri="{BB962C8B-B14F-4D97-AF65-F5344CB8AC3E}">
        <p14:creationId xmlns:p14="http://schemas.microsoft.com/office/powerpoint/2010/main" val="4209034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投影片圖像版面配置區 1"/>
          <p:cNvSpPr>
            <a:spLocks noGrp="1" noRot="1" noChangeAspect="1" noTextEdit="1"/>
          </p:cNvSpPr>
          <p:nvPr>
            <p:ph type="sldImg"/>
          </p:nvPr>
        </p:nvSpPr>
        <p:spPr>
          <a:ln/>
        </p:spPr>
      </p:sp>
      <p:sp>
        <p:nvSpPr>
          <p:cNvPr id="11878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1878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21F7ACED-F279-4E00-937B-AE62E201A8CD}" type="slidenum">
              <a:rPr lang="en-US" altLang="zh-TW" sz="1300" smtClean="0"/>
              <a:pPr eaLnBrk="1" hangingPunct="1">
                <a:spcBef>
                  <a:spcPct val="0"/>
                </a:spcBef>
              </a:pPr>
              <a:t>8</a:t>
            </a:fld>
            <a:endParaRPr lang="en-US" altLang="zh-TW" sz="1300" smtClean="0"/>
          </a:p>
        </p:txBody>
      </p:sp>
    </p:spTree>
    <p:extLst>
      <p:ext uri="{BB962C8B-B14F-4D97-AF65-F5344CB8AC3E}">
        <p14:creationId xmlns:p14="http://schemas.microsoft.com/office/powerpoint/2010/main" val="107054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投影片圖像版面配置區 1"/>
          <p:cNvSpPr>
            <a:spLocks noGrp="1" noRot="1" noChangeAspect="1" noTextEdit="1"/>
          </p:cNvSpPr>
          <p:nvPr>
            <p:ph type="sldImg"/>
          </p:nvPr>
        </p:nvSpPr>
        <p:spPr>
          <a:ln/>
        </p:spPr>
      </p:sp>
      <p:sp>
        <p:nvSpPr>
          <p:cNvPr id="11981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1981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AEEA805A-986E-4DE0-AEF7-6F26562F217C}" type="slidenum">
              <a:rPr lang="en-US" altLang="zh-TW" sz="1300" smtClean="0"/>
              <a:pPr eaLnBrk="1" hangingPunct="1">
                <a:spcBef>
                  <a:spcPct val="0"/>
                </a:spcBef>
              </a:pPr>
              <a:t>9</a:t>
            </a:fld>
            <a:endParaRPr lang="en-US" altLang="zh-TW" sz="1300" smtClean="0"/>
          </a:p>
        </p:txBody>
      </p:sp>
    </p:spTree>
    <p:extLst>
      <p:ext uri="{BB962C8B-B14F-4D97-AF65-F5344CB8AC3E}">
        <p14:creationId xmlns:p14="http://schemas.microsoft.com/office/powerpoint/2010/main" val="818172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smtClean="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smtClean="0"/>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r>
              <a:rPr lang="zh-TW" altLang="en-US" smtClean="0"/>
              <a:t>按一下以編輯母片標題樣式</a:t>
            </a:r>
            <a:endParaRPr lang="zh-TW" altLang="en-US"/>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TW" altLang="en-US" smtClean="0"/>
              <a:t>按一下以編輯母片副標題樣式</a:t>
            </a:r>
            <a:endParaRPr lang="zh-TW" altLang="en-US"/>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TW"/>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TW"/>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AFD5B086-5665-4F4F-A3EB-10EA1DAEE23F}" type="slidenum">
              <a:rPr lang="en-US" altLang="zh-TW"/>
              <a:pPr>
                <a:defRPr/>
              </a:pPr>
              <a:t>‹#›</a:t>
            </a:fld>
            <a:endParaRPr lang="en-US" altLang="zh-TW"/>
          </a:p>
        </p:txBody>
      </p:sp>
    </p:spTree>
    <p:extLst>
      <p:ext uri="{BB962C8B-B14F-4D97-AF65-F5344CB8AC3E}">
        <p14:creationId xmlns:p14="http://schemas.microsoft.com/office/powerpoint/2010/main" val="1368410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DC1A15C0-022B-448D-A1AA-C7CEB315B728}" type="slidenum">
              <a:rPr lang="en-US" altLang="zh-TW"/>
              <a:pPr>
                <a:defRPr/>
              </a:pPr>
              <a:t>‹#›</a:t>
            </a:fld>
            <a:endParaRPr lang="en-US" altLang="zh-TW"/>
          </a:p>
        </p:txBody>
      </p:sp>
    </p:spTree>
    <p:extLst>
      <p:ext uri="{BB962C8B-B14F-4D97-AF65-F5344CB8AC3E}">
        <p14:creationId xmlns:p14="http://schemas.microsoft.com/office/powerpoint/2010/main" val="2430486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004050" y="214313"/>
            <a:ext cx="1951038" cy="59182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150938" y="214313"/>
            <a:ext cx="5700712" cy="59182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9F251E9F-E19C-4A5F-8A07-5B2E546E8A45}" type="slidenum">
              <a:rPr lang="en-US" altLang="zh-TW"/>
              <a:pPr>
                <a:defRPr/>
              </a:pPr>
              <a:t>‹#›</a:t>
            </a:fld>
            <a:endParaRPr lang="en-US" altLang="zh-TW"/>
          </a:p>
        </p:txBody>
      </p:sp>
    </p:spTree>
    <p:extLst>
      <p:ext uri="{BB962C8B-B14F-4D97-AF65-F5344CB8AC3E}">
        <p14:creationId xmlns:p14="http://schemas.microsoft.com/office/powerpoint/2010/main" val="3605919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1150938" y="214313"/>
            <a:ext cx="7793037" cy="1462087"/>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1182688" y="2017713"/>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45088" y="2017713"/>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pPr>
              <a:defRPr/>
            </a:pPr>
            <a:fld id="{1BAA0012-A171-41A0-959D-C86435C9FE75}" type="slidenum">
              <a:rPr lang="en-US" altLang="zh-TW"/>
              <a:pPr>
                <a:defRPr/>
              </a:pPr>
              <a:t>‹#›</a:t>
            </a:fld>
            <a:endParaRPr lang="en-US" altLang="zh-TW"/>
          </a:p>
        </p:txBody>
      </p:sp>
    </p:spTree>
    <p:extLst>
      <p:ext uri="{BB962C8B-B14F-4D97-AF65-F5344CB8AC3E}">
        <p14:creationId xmlns:p14="http://schemas.microsoft.com/office/powerpoint/2010/main" val="3448747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EFC1445A-E66B-4418-822D-4947248D09B9}" type="slidenum">
              <a:rPr lang="en-US" altLang="zh-TW"/>
              <a:pPr>
                <a:defRPr/>
              </a:pPr>
              <a:t>‹#›</a:t>
            </a:fld>
            <a:endParaRPr lang="en-US" altLang="zh-TW"/>
          </a:p>
        </p:txBody>
      </p:sp>
    </p:spTree>
    <p:extLst>
      <p:ext uri="{BB962C8B-B14F-4D97-AF65-F5344CB8AC3E}">
        <p14:creationId xmlns:p14="http://schemas.microsoft.com/office/powerpoint/2010/main" val="429216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ACB4DE00-8C5C-4400-952D-832119DF8D72}" type="slidenum">
              <a:rPr lang="en-US" altLang="zh-TW"/>
              <a:pPr>
                <a:defRPr/>
              </a:pPr>
              <a:t>‹#›</a:t>
            </a:fld>
            <a:endParaRPr lang="en-US" altLang="zh-TW"/>
          </a:p>
        </p:txBody>
      </p:sp>
    </p:spTree>
    <p:extLst>
      <p:ext uri="{BB962C8B-B14F-4D97-AF65-F5344CB8AC3E}">
        <p14:creationId xmlns:p14="http://schemas.microsoft.com/office/powerpoint/2010/main" val="3279446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pPr>
              <a:defRPr/>
            </a:pPr>
            <a:fld id="{312ABE04-BB81-4763-BF46-78930AC5F5EE}" type="slidenum">
              <a:rPr lang="en-US" altLang="zh-TW"/>
              <a:pPr>
                <a:defRPr/>
              </a:pPr>
              <a:t>‹#›</a:t>
            </a:fld>
            <a:endParaRPr lang="en-US" altLang="zh-TW"/>
          </a:p>
        </p:txBody>
      </p:sp>
    </p:spTree>
    <p:extLst>
      <p:ext uri="{BB962C8B-B14F-4D97-AF65-F5344CB8AC3E}">
        <p14:creationId xmlns:p14="http://schemas.microsoft.com/office/powerpoint/2010/main" val="1565646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13"/>
          <p:cNvSpPr>
            <a:spLocks noGrp="1" noChangeArrowheads="1"/>
          </p:cNvSpPr>
          <p:nvPr>
            <p:ph type="sldNum" sz="quarter" idx="12"/>
          </p:nvPr>
        </p:nvSpPr>
        <p:spPr>
          <a:ln/>
        </p:spPr>
        <p:txBody>
          <a:bodyPr/>
          <a:lstStyle>
            <a:lvl1pPr>
              <a:defRPr/>
            </a:lvl1pPr>
          </a:lstStyle>
          <a:p>
            <a:pPr>
              <a:defRPr/>
            </a:pPr>
            <a:fld id="{4968C37E-85C6-45F5-B88E-E8DC00FDB27B}" type="slidenum">
              <a:rPr lang="en-US" altLang="zh-TW"/>
              <a:pPr>
                <a:defRPr/>
              </a:pPr>
              <a:t>‹#›</a:t>
            </a:fld>
            <a:endParaRPr lang="en-US" altLang="zh-TW"/>
          </a:p>
        </p:txBody>
      </p:sp>
    </p:spTree>
    <p:extLst>
      <p:ext uri="{BB962C8B-B14F-4D97-AF65-F5344CB8AC3E}">
        <p14:creationId xmlns:p14="http://schemas.microsoft.com/office/powerpoint/2010/main" val="4060323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13"/>
          <p:cNvSpPr>
            <a:spLocks noGrp="1" noChangeArrowheads="1"/>
          </p:cNvSpPr>
          <p:nvPr>
            <p:ph type="sldNum" sz="quarter" idx="12"/>
          </p:nvPr>
        </p:nvSpPr>
        <p:spPr>
          <a:ln/>
        </p:spPr>
        <p:txBody>
          <a:bodyPr/>
          <a:lstStyle>
            <a:lvl1pPr>
              <a:defRPr/>
            </a:lvl1pPr>
          </a:lstStyle>
          <a:p>
            <a:pPr>
              <a:defRPr/>
            </a:pPr>
            <a:fld id="{86636301-C77D-4110-BE4A-465826803E93}" type="slidenum">
              <a:rPr lang="en-US" altLang="zh-TW"/>
              <a:pPr>
                <a:defRPr/>
              </a:pPr>
              <a:t>‹#›</a:t>
            </a:fld>
            <a:endParaRPr lang="en-US" altLang="zh-TW"/>
          </a:p>
        </p:txBody>
      </p:sp>
    </p:spTree>
    <p:extLst>
      <p:ext uri="{BB962C8B-B14F-4D97-AF65-F5344CB8AC3E}">
        <p14:creationId xmlns:p14="http://schemas.microsoft.com/office/powerpoint/2010/main" val="387173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13"/>
          <p:cNvSpPr>
            <a:spLocks noGrp="1" noChangeArrowheads="1"/>
          </p:cNvSpPr>
          <p:nvPr>
            <p:ph type="sldNum" sz="quarter" idx="12"/>
          </p:nvPr>
        </p:nvSpPr>
        <p:spPr>
          <a:ln/>
        </p:spPr>
        <p:txBody>
          <a:bodyPr/>
          <a:lstStyle>
            <a:lvl1pPr>
              <a:defRPr/>
            </a:lvl1pPr>
          </a:lstStyle>
          <a:p>
            <a:pPr>
              <a:defRPr/>
            </a:pPr>
            <a:fld id="{B27B12A3-6325-4110-9AFB-5E52EA0AA24F}" type="slidenum">
              <a:rPr lang="en-US" altLang="zh-TW"/>
              <a:pPr>
                <a:defRPr/>
              </a:pPr>
              <a:t>‹#›</a:t>
            </a:fld>
            <a:endParaRPr lang="en-US" altLang="zh-TW"/>
          </a:p>
        </p:txBody>
      </p:sp>
    </p:spTree>
    <p:extLst>
      <p:ext uri="{BB962C8B-B14F-4D97-AF65-F5344CB8AC3E}">
        <p14:creationId xmlns:p14="http://schemas.microsoft.com/office/powerpoint/2010/main" val="1908739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pPr>
              <a:defRPr/>
            </a:pPr>
            <a:fld id="{63025761-051C-4E27-8EC6-5398E61D3E31}" type="slidenum">
              <a:rPr lang="en-US" altLang="zh-TW"/>
              <a:pPr>
                <a:defRPr/>
              </a:pPr>
              <a:t>‹#›</a:t>
            </a:fld>
            <a:endParaRPr lang="en-US" altLang="zh-TW"/>
          </a:p>
        </p:txBody>
      </p:sp>
    </p:spTree>
    <p:extLst>
      <p:ext uri="{BB962C8B-B14F-4D97-AF65-F5344CB8AC3E}">
        <p14:creationId xmlns:p14="http://schemas.microsoft.com/office/powerpoint/2010/main" val="2611914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pPr>
              <a:defRPr/>
            </a:pPr>
            <a:fld id="{A9FE9795-30E4-4F9C-BB07-341C0F1B34D6}" type="slidenum">
              <a:rPr lang="en-US" altLang="zh-TW"/>
              <a:pPr>
                <a:defRPr/>
              </a:pPr>
              <a:t>‹#›</a:t>
            </a:fld>
            <a:endParaRPr lang="en-US" altLang="zh-TW"/>
          </a:p>
        </p:txBody>
      </p:sp>
    </p:spTree>
    <p:extLst>
      <p:ext uri="{BB962C8B-B14F-4D97-AF65-F5344CB8AC3E}">
        <p14:creationId xmlns:p14="http://schemas.microsoft.com/office/powerpoint/2010/main" val="2552379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sz="2400" smtClean="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sz="2400" smtClean="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sz="2400" smtClean="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sz="2400" smtClean="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sz="2400" smtClean="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sz="2400" smtClean="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sz="2400" smtClean="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TW" altLang="en-US" smtClean="0"/>
              <a:t>按一下以編輯母片標題樣式</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a:latin typeface="Arial" charset="0"/>
                <a:ea typeface="新細明體" pitchFamily="18" charset="-120"/>
              </a:defRPr>
            </a:lvl1pPr>
          </a:lstStyle>
          <a:p>
            <a:pPr>
              <a:defRPr/>
            </a:pPr>
            <a:endParaRPr lang="en-US" altLang="zh-TW"/>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a:latin typeface="Arial" charset="0"/>
                <a:ea typeface="新細明體" pitchFamily="18" charset="-120"/>
              </a:defRPr>
            </a:lvl1pPr>
          </a:lstStyle>
          <a:p>
            <a:pPr>
              <a:defRPr/>
            </a:pPr>
            <a:endParaRPr lang="en-US" altLang="zh-TW"/>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latin typeface="Arial" charset="0"/>
                <a:ea typeface="新細明體" charset="-120"/>
              </a:defRPr>
            </a:lvl1pPr>
          </a:lstStyle>
          <a:p>
            <a:pPr>
              <a:defRPr/>
            </a:pPr>
            <a:fld id="{400088F8-0F0D-4ED7-ABFC-E2577852C685}"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952"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Lst>
  <p:hf hdr="0" ft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2pPr>
      <a:lvl3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3pPr>
      <a:lvl4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4pPr>
      <a:lvl5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5pPr>
      <a:lvl6pPr marL="457200" algn="l" rtl="0" eaLnBrk="1" fontAlgn="base" hangingPunct="1">
        <a:spcBef>
          <a:spcPct val="0"/>
        </a:spcBef>
        <a:spcAft>
          <a:spcPct val="0"/>
        </a:spcAft>
        <a:defRPr kumimoji="1" sz="4400">
          <a:solidFill>
            <a:schemeClr val="tx2"/>
          </a:solidFill>
          <a:latin typeface="Tahoma" pitchFamily="34" charset="0"/>
          <a:ea typeface="新細明體" pitchFamily="18" charset="-120"/>
        </a:defRPr>
      </a:lvl6pPr>
      <a:lvl7pPr marL="914400" algn="l" rtl="0" eaLnBrk="1" fontAlgn="base" hangingPunct="1">
        <a:spcBef>
          <a:spcPct val="0"/>
        </a:spcBef>
        <a:spcAft>
          <a:spcPct val="0"/>
        </a:spcAft>
        <a:defRPr kumimoji="1" sz="4400">
          <a:solidFill>
            <a:schemeClr val="tx2"/>
          </a:solidFill>
          <a:latin typeface="Tahoma" pitchFamily="34" charset="0"/>
          <a:ea typeface="新細明體" pitchFamily="18" charset="-120"/>
        </a:defRPr>
      </a:lvl7pPr>
      <a:lvl8pPr marL="1371600" algn="l" rtl="0" eaLnBrk="1" fontAlgn="base" hangingPunct="1">
        <a:spcBef>
          <a:spcPct val="0"/>
        </a:spcBef>
        <a:spcAft>
          <a:spcPct val="0"/>
        </a:spcAft>
        <a:defRPr kumimoji="1" sz="4400">
          <a:solidFill>
            <a:schemeClr val="tx2"/>
          </a:solidFill>
          <a:latin typeface="Tahoma" pitchFamily="34" charset="0"/>
          <a:ea typeface="新細明體" pitchFamily="18" charset="-120"/>
        </a:defRPr>
      </a:lvl8pPr>
      <a:lvl9pPr marL="1828800" algn="l" rtl="0" eaLnBrk="1" fontAlgn="base" hangingPunct="1">
        <a:spcBef>
          <a:spcPct val="0"/>
        </a:spcBef>
        <a:spcAft>
          <a:spcPct val="0"/>
        </a:spcAft>
        <a:defRPr kumimoji="1" sz="4400">
          <a:solidFill>
            <a:schemeClr val="tx2"/>
          </a:solidFill>
          <a:latin typeface="Tahoma" pitchFamily="34" charset="0"/>
          <a:ea typeface="新細明體" pitchFamily="18" charset="-12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5.emf"/><Relationship Id="rId4" Type="http://schemas.openxmlformats.org/officeDocument/2006/relationships/oleObject" Target="../embeddings/oleObject1.bin"/></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258888" y="1052513"/>
            <a:ext cx="7273925" cy="3529012"/>
          </a:xfrm>
        </p:spPr>
        <p:txBody>
          <a:bodyPr/>
          <a:lstStyle/>
          <a:p>
            <a:pPr eaLnBrk="1" hangingPunct="1">
              <a:defRPr/>
            </a:pPr>
            <a:r>
              <a:rPr lang="zh-TW" altLang="en-US" sz="6000" b="1" dirty="0" smtClean="0">
                <a:solidFill>
                  <a:srgbClr val="3333FF"/>
                </a:solidFill>
                <a:latin typeface="+mn-ea"/>
                <a:ea typeface="+mn-ea"/>
              </a:rPr>
              <a:t>分治演算法</a:t>
            </a:r>
            <a:r>
              <a:rPr lang="en-US" altLang="zh-TW" sz="6000" b="1" dirty="0" smtClean="0">
                <a:solidFill>
                  <a:srgbClr val="3333FF"/>
                </a:solidFill>
                <a:latin typeface="+mn-ea"/>
                <a:ea typeface="+mn-ea"/>
              </a:rPr>
              <a:t/>
            </a:r>
            <a:br>
              <a:rPr lang="en-US" altLang="zh-TW" sz="6000" b="1" dirty="0" smtClean="0">
                <a:solidFill>
                  <a:srgbClr val="3333FF"/>
                </a:solidFill>
                <a:latin typeface="+mn-ea"/>
                <a:ea typeface="+mn-ea"/>
              </a:rPr>
            </a:br>
            <a:r>
              <a:rPr lang="en-US" altLang="zh-TW" dirty="0" smtClean="0">
                <a:solidFill>
                  <a:srgbClr val="3333FF"/>
                </a:solidFill>
              </a:rPr>
              <a:t/>
            </a:r>
            <a:br>
              <a:rPr lang="en-US" altLang="zh-TW" dirty="0" smtClean="0">
                <a:solidFill>
                  <a:srgbClr val="3333FF"/>
                </a:solidFill>
              </a:rPr>
            </a:br>
            <a:endParaRPr lang="en-US" altLang="zh-TW" dirty="0" smtClean="0">
              <a:solidFill>
                <a:srgbClr val="3333FF"/>
              </a:solidFill>
            </a:endParaRPr>
          </a:p>
        </p:txBody>
      </p:sp>
      <p:sp>
        <p:nvSpPr>
          <p:cNvPr id="5123" name="Rectangle 3"/>
          <p:cNvSpPr>
            <a:spLocks noGrp="1" noChangeArrowheads="1"/>
          </p:cNvSpPr>
          <p:nvPr>
            <p:ph type="subTitle" idx="1"/>
          </p:nvPr>
        </p:nvSpPr>
        <p:spPr/>
        <p:txBody>
          <a:bodyPr/>
          <a:lstStyle/>
          <a:p>
            <a:pPr algn="l" eaLnBrk="1" hangingPunct="1"/>
            <a:r>
              <a:rPr lang="zh-TW" altLang="en-US" sz="4000" b="1" dirty="0" smtClean="0">
                <a:solidFill>
                  <a:srgbClr val="3333FF"/>
                </a:solidFill>
              </a:rPr>
              <a:t>各個擊破獲得最後勝利。</a:t>
            </a:r>
            <a:endParaRPr lang="en-US" altLang="zh-TW" sz="4000" b="1" dirty="0" smtClean="0">
              <a:solidFill>
                <a:srgbClr val="3333FF"/>
              </a:solidFill>
            </a:endParaRPr>
          </a:p>
          <a:p>
            <a:pPr algn="l" eaLnBrk="1" hangingPunct="1"/>
            <a:r>
              <a:rPr lang="zh-TW" altLang="en-US" sz="4000" b="1" dirty="0" smtClean="0">
                <a:solidFill>
                  <a:srgbClr val="3333FF"/>
                </a:solidFill>
              </a:rPr>
              <a:t>凡治眾如</a:t>
            </a:r>
            <a:r>
              <a:rPr lang="zh-TW" altLang="en-US" sz="4000" b="1" dirty="0">
                <a:solidFill>
                  <a:srgbClr val="3333FF"/>
                </a:solidFill>
              </a:rPr>
              <a:t>治</a:t>
            </a:r>
            <a:r>
              <a:rPr lang="zh-TW" altLang="en-US" sz="4000" b="1" dirty="0" smtClean="0">
                <a:solidFill>
                  <a:srgbClr val="3333FF"/>
                </a:solidFill>
              </a:rPr>
              <a:t>寡，分數是也</a:t>
            </a:r>
            <a:r>
              <a:rPr lang="zh-TW" altLang="en-US" sz="4000" b="1" dirty="0">
                <a:solidFill>
                  <a:srgbClr val="3333FF"/>
                </a:solidFill>
              </a:rPr>
              <a:t>。</a:t>
            </a:r>
            <a:endParaRPr lang="zh-TW" altLang="zh-TW" sz="4000" b="1" dirty="0" smtClean="0">
              <a:solidFill>
                <a:srgbClr val="3333FF"/>
              </a:solidFill>
            </a:endParaRPr>
          </a:p>
        </p:txBody>
      </p:sp>
      <p:sp>
        <p:nvSpPr>
          <p:cNvPr id="2" name="文字方塊 1"/>
          <p:cNvSpPr txBox="1"/>
          <p:nvPr/>
        </p:nvSpPr>
        <p:spPr>
          <a:xfrm>
            <a:off x="1115616" y="5517232"/>
            <a:ext cx="6257510" cy="1077218"/>
          </a:xfrm>
          <a:prstGeom prst="rect">
            <a:avLst/>
          </a:prstGeom>
          <a:noFill/>
        </p:spPr>
        <p:txBody>
          <a:bodyPr wrap="square" rtlCol="0">
            <a:spAutoFit/>
          </a:bodyPr>
          <a:lstStyle/>
          <a:p>
            <a:r>
              <a:rPr lang="zh-TW" altLang="en-US" sz="3200" b="1" dirty="0" smtClean="0"/>
              <a:t>國立中央大學 資工系 江振瑞 教授</a:t>
            </a:r>
            <a:endParaRPr lang="zh-TW" altLang="en-US" sz="3200" dirty="0" smtClean="0"/>
          </a:p>
          <a:p>
            <a:endParaRPr lang="zh-TW" alt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TW" altLang="en-US" b="1" smtClean="0"/>
              <a:t>合併排序演算法</a:t>
            </a:r>
            <a:r>
              <a:rPr lang="en-US" altLang="zh-TW" b="1" smtClean="0"/>
              <a:t>(</a:t>
            </a:r>
            <a:r>
              <a:rPr lang="zh-TW" altLang="en-US" b="1" smtClean="0"/>
              <a:t>續</a:t>
            </a:r>
            <a:r>
              <a:rPr lang="en-US" altLang="zh-TW" b="1" smtClean="0"/>
              <a:t>)</a:t>
            </a:r>
            <a:endParaRPr lang="en-US" altLang="zh-TW" smtClean="0"/>
          </a:p>
        </p:txBody>
      </p:sp>
      <p:sp>
        <p:nvSpPr>
          <p:cNvPr id="3076" name="Rectangle 3"/>
          <p:cNvSpPr>
            <a:spLocks noGrp="1" noChangeArrowheads="1"/>
          </p:cNvSpPr>
          <p:nvPr>
            <p:ph idx="1"/>
          </p:nvPr>
        </p:nvSpPr>
        <p:spPr>
          <a:xfrm>
            <a:off x="457200" y="2071688"/>
            <a:ext cx="8229600" cy="5389562"/>
          </a:xfrm>
        </p:spPr>
        <p:txBody>
          <a:bodyPr/>
          <a:lstStyle/>
          <a:p>
            <a:r>
              <a:rPr lang="zh-TW" altLang="en-US" sz="2800" smtClean="0"/>
              <a:t>我們以下頁圖中的實例來看合併排序演算法的運作過程：</a:t>
            </a:r>
          </a:p>
          <a:p>
            <a:r>
              <a:rPr lang="zh-TW" altLang="en-US" sz="2800" smtClean="0"/>
              <a:t>假設有一個陣列具有</a:t>
            </a:r>
            <a:r>
              <a:rPr lang="en-US" altLang="zh-TW" sz="2800" smtClean="0"/>
              <a:t>8 </a:t>
            </a:r>
            <a:r>
              <a:rPr lang="zh-TW" altLang="en-US" sz="2800" smtClean="0"/>
              <a:t>個元素</a:t>
            </a:r>
            <a:r>
              <a:rPr lang="en-US" altLang="zh-TW" sz="2800" smtClean="0"/>
              <a:t>85</a:t>
            </a:r>
            <a:r>
              <a:rPr lang="zh-TW" altLang="en-US" sz="2800" smtClean="0"/>
              <a:t>、</a:t>
            </a:r>
            <a:r>
              <a:rPr lang="en-US" altLang="zh-TW" sz="2800" smtClean="0"/>
              <a:t>24</a:t>
            </a:r>
            <a:r>
              <a:rPr lang="zh-TW" altLang="en-US" sz="2800" smtClean="0"/>
              <a:t>、</a:t>
            </a:r>
            <a:r>
              <a:rPr lang="en-US" altLang="zh-TW" sz="2800" smtClean="0"/>
              <a:t>63</a:t>
            </a:r>
            <a:r>
              <a:rPr lang="zh-TW" altLang="en-US" sz="2800" smtClean="0"/>
              <a:t>、</a:t>
            </a:r>
            <a:r>
              <a:rPr lang="en-US" altLang="zh-TW" sz="2800" smtClean="0"/>
              <a:t>50</a:t>
            </a:r>
            <a:r>
              <a:rPr lang="zh-TW" altLang="en-US" sz="2800" smtClean="0"/>
              <a:t>、</a:t>
            </a:r>
            <a:r>
              <a:rPr lang="en-US" altLang="zh-TW" sz="2800" smtClean="0"/>
              <a:t>17</a:t>
            </a:r>
            <a:r>
              <a:rPr lang="zh-TW" altLang="en-US" sz="2800" smtClean="0"/>
              <a:t>、</a:t>
            </a:r>
            <a:r>
              <a:rPr lang="en-US" altLang="zh-TW" sz="2800" smtClean="0"/>
              <a:t>31</a:t>
            </a:r>
            <a:r>
              <a:rPr lang="zh-TW" altLang="en-US" sz="2800" smtClean="0"/>
              <a:t>、</a:t>
            </a:r>
            <a:r>
              <a:rPr lang="en-US" altLang="zh-TW" sz="2800" smtClean="0"/>
              <a:t>96</a:t>
            </a:r>
            <a:r>
              <a:rPr lang="zh-TW" altLang="en-US" sz="2800" smtClean="0"/>
              <a:t>、</a:t>
            </a:r>
            <a:r>
              <a:rPr lang="en-US" altLang="zh-TW" sz="2800" smtClean="0"/>
              <a:t>50’</a:t>
            </a:r>
            <a:r>
              <a:rPr lang="zh-TW" altLang="en-US" sz="2800" smtClean="0"/>
              <a:t>，索引</a:t>
            </a:r>
            <a:r>
              <a:rPr lang="en-US" altLang="zh-TW" sz="2800" smtClean="0"/>
              <a:t>(index) </a:t>
            </a:r>
            <a:r>
              <a:rPr lang="zh-TW" altLang="en-US" sz="2800" smtClean="0"/>
              <a:t>為</a:t>
            </a:r>
            <a:r>
              <a:rPr lang="en-US" altLang="zh-TW" sz="2800" smtClean="0"/>
              <a:t>0,...,7</a:t>
            </a:r>
            <a:r>
              <a:rPr lang="zh-TW" altLang="en-US" sz="2800" smtClean="0"/>
              <a:t>，其中</a:t>
            </a:r>
            <a:r>
              <a:rPr lang="en-US" altLang="zh-TW" sz="2800" smtClean="0"/>
              <a:t>50 </a:t>
            </a:r>
            <a:r>
              <a:rPr lang="zh-TW" altLang="en-US" sz="2800" smtClean="0"/>
              <a:t>與</a:t>
            </a:r>
            <a:r>
              <a:rPr lang="en-US" altLang="zh-TW" sz="2800" smtClean="0"/>
              <a:t>50’</a:t>
            </a:r>
            <a:r>
              <a:rPr lang="zh-TW" altLang="en-US" sz="2800" smtClean="0"/>
              <a:t>二個元素的值都是</a:t>
            </a:r>
            <a:r>
              <a:rPr lang="en-US" altLang="zh-TW" sz="2800" smtClean="0"/>
              <a:t>50</a:t>
            </a:r>
            <a:r>
              <a:rPr lang="zh-TW" altLang="en-US" sz="2800" smtClean="0"/>
              <a:t>，但是為了區別起見，我們將之標示為</a:t>
            </a:r>
            <a:r>
              <a:rPr lang="en-US" altLang="zh-TW" sz="2800" smtClean="0"/>
              <a:t>50 </a:t>
            </a:r>
            <a:r>
              <a:rPr lang="zh-TW" altLang="en-US" sz="2800" smtClean="0"/>
              <a:t>與</a:t>
            </a:r>
            <a:r>
              <a:rPr lang="en-US" altLang="zh-TW" sz="2800" smtClean="0"/>
              <a:t>50’</a:t>
            </a:r>
            <a:r>
              <a:rPr lang="zh-TW" altLang="en-US" sz="2800" smtClean="0"/>
              <a:t>。</a:t>
            </a:r>
            <a:endParaRPr lang="en-US" altLang="zh-TW" sz="2800" smtClean="0"/>
          </a:p>
        </p:txBody>
      </p:sp>
      <mc:AlternateContent xmlns:mc="http://schemas.openxmlformats.org/markup-compatibility/2006" xmlns:p14="http://schemas.microsoft.com/office/powerpoint/2010/main">
        <mc:Choice Requires="p14">
          <p:contentPart p14:bwMode="auto" r:id="rId3">
            <p14:nvContentPartPr>
              <p14:cNvPr id="2" name="筆跡 1"/>
              <p14:cNvContentPartPr/>
              <p14:nvPr/>
            </p14:nvContentPartPr>
            <p14:xfrm>
              <a:off x="952560" y="5759280"/>
              <a:ext cx="360" cy="360"/>
            </p14:xfrm>
          </p:contentPart>
        </mc:Choice>
        <mc:Fallback xmlns="">
          <p:pic>
            <p:nvPicPr>
              <p:cNvPr id="2" name="筆跡 1"/>
              <p:cNvPicPr/>
              <p:nvPr/>
            </p:nvPicPr>
            <p:blipFill>
              <a:blip r:embed="rId4"/>
              <a:stretch>
                <a:fillRect/>
              </a:stretch>
            </p:blipFill>
            <p:spPr>
              <a:xfrm>
                <a:off x="943200" y="5749920"/>
                <a:ext cx="19080" cy="19080"/>
              </a:xfrm>
              <a:prstGeom prst="rect">
                <a:avLst/>
              </a:prstGeom>
            </p:spPr>
          </p:pic>
        </mc:Fallback>
      </mc:AlternateContent>
      <p:sp>
        <p:nvSpPr>
          <p:cNvPr id="14341"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68963DEF-8874-4943-9318-B1892EFDDD48}" type="slidenum">
              <a:rPr kumimoji="0" lang="en-US" altLang="zh-TW" sz="1400" smtClean="0">
                <a:latin typeface="Arial" charset="0"/>
              </a:rPr>
              <a:pPr eaLnBrk="1" hangingPunct="1">
                <a:spcBef>
                  <a:spcPct val="0"/>
                </a:spcBef>
                <a:buClrTx/>
                <a:buSzTx/>
                <a:buFontTx/>
                <a:buNone/>
              </a:pPr>
              <a:t>10</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6">
                                            <p:txEl>
                                              <p:pRg st="0" end="0"/>
                                            </p:txEl>
                                          </p:spTgt>
                                        </p:tgtEl>
                                        <p:attrNameLst>
                                          <p:attrName>style.visibility</p:attrName>
                                        </p:attrNameLst>
                                      </p:cBhvr>
                                      <p:to>
                                        <p:strVal val="visible"/>
                                      </p:to>
                                    </p:set>
                                    <p:anim calcmode="lin" valueType="num">
                                      <p:cBhvr additive="base">
                                        <p:cTn id="7" dur="500" fill="hold"/>
                                        <p:tgtEl>
                                          <p:spTgt spid="30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6">
                                            <p:txEl>
                                              <p:pRg st="1" end="1"/>
                                            </p:txEl>
                                          </p:spTgt>
                                        </p:tgtEl>
                                        <p:attrNameLst>
                                          <p:attrName>style.visibility</p:attrName>
                                        </p:attrNameLst>
                                      </p:cBhvr>
                                      <p:to>
                                        <p:strVal val="visible"/>
                                      </p:to>
                                    </p:set>
                                    <p:anim calcmode="lin" valueType="num">
                                      <p:cBhvr additive="base">
                                        <p:cTn id="13" dur="500" fill="hold"/>
                                        <p:tgtEl>
                                          <p:spTgt spid="307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TW" altLang="en-US" b="1" smtClean="0"/>
              <a:t>合併排序演算法</a:t>
            </a:r>
            <a:r>
              <a:rPr lang="en-US" altLang="zh-TW" b="1" smtClean="0"/>
              <a:t>(</a:t>
            </a:r>
            <a:r>
              <a:rPr lang="zh-TW" altLang="en-US" b="1" smtClean="0"/>
              <a:t>續</a:t>
            </a:r>
            <a:r>
              <a:rPr lang="en-US" altLang="zh-TW" b="1" smtClean="0"/>
              <a:t>)</a:t>
            </a:r>
            <a:endParaRPr lang="en-US" altLang="zh-TW" smtClean="0"/>
          </a:p>
        </p:txBody>
      </p:sp>
      <p:sp>
        <p:nvSpPr>
          <p:cNvPr id="3076" name="Rectangle 3"/>
          <p:cNvSpPr>
            <a:spLocks noGrp="1" noChangeArrowheads="1"/>
          </p:cNvSpPr>
          <p:nvPr>
            <p:ph idx="1"/>
          </p:nvPr>
        </p:nvSpPr>
        <p:spPr>
          <a:xfrm>
            <a:off x="457200" y="2071688"/>
            <a:ext cx="8229600" cy="5389562"/>
          </a:xfrm>
        </p:spPr>
        <p:txBody>
          <a:bodyPr/>
          <a:lstStyle/>
          <a:p>
            <a:endParaRPr lang="en-US" altLang="zh-TW" sz="2800" dirty="0" smtClean="0"/>
          </a:p>
        </p:txBody>
      </p:sp>
      <p:pic>
        <p:nvPicPr>
          <p:cNvPr id="15364" name="Picture 2" descr="C:\Users\BobAcer\Desktop\mergesor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6050" y="1939925"/>
            <a:ext cx="6251575" cy="467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66BD8C1C-CCFD-4BB1-9D36-C9B27E0C4317}" type="slidenum">
              <a:rPr kumimoji="0" lang="en-US" altLang="zh-TW" sz="1400" smtClean="0">
                <a:latin typeface="Arial" charset="0"/>
              </a:rPr>
              <a:pPr eaLnBrk="1" hangingPunct="1">
                <a:spcBef>
                  <a:spcPct val="0"/>
                </a:spcBef>
                <a:buClrTx/>
                <a:buSzTx/>
                <a:buFontTx/>
                <a:buNone/>
              </a:pPr>
              <a:t>11</a:t>
            </a:fld>
            <a:endParaRPr kumimoji="0" lang="en-US" altLang="zh-TW" sz="1400" smtClean="0">
              <a:latin typeface="Arial" charset="0"/>
            </a:endParaRPr>
          </a:p>
        </p:txBody>
      </p:sp>
      <p:sp>
        <p:nvSpPr>
          <p:cNvPr id="2" name="文字方塊 1"/>
          <p:cNvSpPr txBox="1"/>
          <p:nvPr/>
        </p:nvSpPr>
        <p:spPr>
          <a:xfrm>
            <a:off x="2483768" y="5554107"/>
            <a:ext cx="825867" cy="323165"/>
          </a:xfrm>
          <a:prstGeom prst="rect">
            <a:avLst/>
          </a:prstGeom>
          <a:solidFill>
            <a:schemeClr val="bg1"/>
          </a:solidFill>
        </p:spPr>
        <p:txBody>
          <a:bodyPr wrap="none" rtlCol="0">
            <a:spAutoFit/>
          </a:bodyPr>
          <a:lstStyle/>
          <a:p>
            <a:pPr>
              <a:lnSpc>
                <a:spcPts val="1800"/>
              </a:lnSpc>
            </a:pPr>
            <a:r>
              <a:rPr lang="en-US" altLang="zh-TW" dirty="0" smtClean="0"/>
              <a:t>50</a:t>
            </a:r>
            <a:r>
              <a:rPr lang="zh-TW" altLang="en-US" dirty="0" smtClean="0"/>
              <a:t>  </a:t>
            </a:r>
            <a:r>
              <a:rPr lang="en-US" altLang="zh-TW" dirty="0" smtClean="0"/>
              <a:t>63</a:t>
            </a:r>
            <a:endParaRPr lang="zh-TW"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3076">
                                            <p:txEl>
                                              <p:pRg st="0" end="0"/>
                                            </p:txEl>
                                          </p:spTgt>
                                        </p:tgtEl>
                                        <p:attrNameLst>
                                          <p:attrName>style.visibility</p:attrName>
                                        </p:attrNameLst>
                                      </p:cBhvr>
                                      <p:to>
                                        <p:strVal val="visible"/>
                                      </p:to>
                                    </p:set>
                                    <p:anim calcmode="lin" valueType="num">
                                      <p:cBhvr additive="base">
                                        <p:cTn id="7" dur="500" fill="hold"/>
                                        <p:tgtEl>
                                          <p:spTgt spid="30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TW" altLang="en-US" b="1" smtClean="0"/>
              <a:t>合併排序演算法</a:t>
            </a:r>
            <a:r>
              <a:rPr lang="en-US" altLang="zh-TW" b="1" smtClean="0"/>
              <a:t>(</a:t>
            </a:r>
            <a:r>
              <a:rPr lang="zh-TW" altLang="en-US" b="1" smtClean="0"/>
              <a:t>續</a:t>
            </a:r>
            <a:r>
              <a:rPr lang="en-US" altLang="zh-TW" b="1" smtClean="0"/>
              <a:t>)</a:t>
            </a:r>
            <a:endParaRPr lang="en-US" altLang="zh-TW" smtClean="0"/>
          </a:p>
        </p:txBody>
      </p:sp>
      <p:sp>
        <p:nvSpPr>
          <p:cNvPr id="3076" name="Rectangle 3"/>
          <p:cNvSpPr>
            <a:spLocks noGrp="1" noChangeArrowheads="1"/>
          </p:cNvSpPr>
          <p:nvPr>
            <p:ph idx="1"/>
          </p:nvPr>
        </p:nvSpPr>
        <p:spPr>
          <a:xfrm>
            <a:off x="457200" y="2071688"/>
            <a:ext cx="8229600" cy="5389562"/>
          </a:xfrm>
        </p:spPr>
        <p:txBody>
          <a:bodyPr/>
          <a:lstStyle/>
          <a:p>
            <a:r>
              <a:rPr lang="zh-TW" altLang="en-US" sz="2800" smtClean="0"/>
              <a:t>在整個合併排序演算法的執行過程中，</a:t>
            </a:r>
            <a:r>
              <a:rPr lang="en-US" altLang="zh-TW" sz="2800" smtClean="0"/>
              <a:t>50 </a:t>
            </a:r>
            <a:r>
              <a:rPr lang="zh-TW" altLang="en-US" sz="2800" smtClean="0"/>
              <a:t>與</a:t>
            </a:r>
            <a:r>
              <a:rPr lang="en-US" altLang="zh-TW" sz="2800" smtClean="0"/>
              <a:t>50’</a:t>
            </a:r>
            <a:r>
              <a:rPr lang="zh-TW" altLang="en-US" sz="2800" smtClean="0"/>
              <a:t>的相對位置一直保持不變，因此如同氣泡排序與插入排序演算法一樣，合併排序演算法也是一個</a:t>
            </a:r>
            <a:r>
              <a:rPr lang="zh-TW" altLang="en-US" sz="2800" smtClean="0">
                <a:solidFill>
                  <a:srgbClr val="3333FF"/>
                </a:solidFill>
              </a:rPr>
              <a:t>穩定</a:t>
            </a:r>
            <a:r>
              <a:rPr lang="en-US" altLang="zh-TW" sz="2800" smtClean="0">
                <a:solidFill>
                  <a:srgbClr val="3333FF"/>
                </a:solidFill>
              </a:rPr>
              <a:t>(stable) </a:t>
            </a:r>
            <a:r>
              <a:rPr lang="zh-TW" altLang="en-US" sz="2800" smtClean="0"/>
              <a:t>排序演算法。</a:t>
            </a:r>
            <a:endParaRPr lang="en-US" altLang="zh-TW" sz="2800" smtClean="0"/>
          </a:p>
          <a:p>
            <a:endParaRPr lang="zh-TW" altLang="en-US" sz="2800" smtClean="0"/>
          </a:p>
          <a:p>
            <a:r>
              <a:rPr lang="zh-TW" altLang="en-US" sz="2800" smtClean="0"/>
              <a:t>合併排序演算法需要額外的與原來陣列大小相同的記憶體空間來輔助排序的進行，因此合併排序演算法不是就地</a:t>
            </a:r>
            <a:r>
              <a:rPr lang="en-US" altLang="zh-TW" sz="2800" smtClean="0"/>
              <a:t>(in place) </a:t>
            </a:r>
            <a:r>
              <a:rPr lang="zh-TW" altLang="en-US" sz="2800" smtClean="0"/>
              <a:t>演算法，它的</a:t>
            </a:r>
            <a:r>
              <a:rPr lang="zh-TW" altLang="en-US" sz="2800" smtClean="0">
                <a:solidFill>
                  <a:srgbClr val="3333FF"/>
                </a:solidFill>
              </a:rPr>
              <a:t>空間複雜度為</a:t>
            </a:r>
            <a:r>
              <a:rPr lang="en-US" altLang="zh-TW" sz="2800" smtClean="0">
                <a:solidFill>
                  <a:srgbClr val="3333FF"/>
                </a:solidFill>
              </a:rPr>
              <a:t>O(n)</a:t>
            </a:r>
            <a:r>
              <a:rPr lang="zh-TW" altLang="en-US" sz="2800" smtClean="0"/>
              <a:t>，</a:t>
            </a:r>
            <a:r>
              <a:rPr lang="en-US" altLang="zh-TW" sz="2800" smtClean="0"/>
              <a:t>n </a:t>
            </a:r>
            <a:r>
              <a:rPr lang="zh-TW" altLang="en-US" sz="2800" smtClean="0"/>
              <a:t>為需要排序陣列的元素個數。</a:t>
            </a:r>
            <a:endParaRPr lang="en-US" altLang="zh-TW" sz="2800" smtClean="0"/>
          </a:p>
          <a:p>
            <a:endParaRPr lang="en-US" altLang="zh-TW" sz="2800" smtClean="0"/>
          </a:p>
        </p:txBody>
      </p:sp>
      <p:sp>
        <p:nvSpPr>
          <p:cNvPr id="16388"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08FEED4C-815E-4165-9383-BA8497EBA093}" type="slidenum">
              <a:rPr kumimoji="0" lang="en-US" altLang="zh-TW" sz="1400" smtClean="0">
                <a:latin typeface="Arial" charset="0"/>
              </a:rPr>
              <a:pPr eaLnBrk="1" hangingPunct="1">
                <a:spcBef>
                  <a:spcPct val="0"/>
                </a:spcBef>
                <a:buClrTx/>
                <a:buSzTx/>
                <a:buFontTx/>
                <a:buNone/>
              </a:pPr>
              <a:t>12</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6">
                                            <p:txEl>
                                              <p:pRg st="0" end="0"/>
                                            </p:txEl>
                                          </p:spTgt>
                                        </p:tgtEl>
                                        <p:attrNameLst>
                                          <p:attrName>style.visibility</p:attrName>
                                        </p:attrNameLst>
                                      </p:cBhvr>
                                      <p:to>
                                        <p:strVal val="visible"/>
                                      </p:to>
                                    </p:set>
                                    <p:anim calcmode="lin" valueType="num">
                                      <p:cBhvr additive="base">
                                        <p:cTn id="7" dur="500" fill="hold"/>
                                        <p:tgtEl>
                                          <p:spTgt spid="30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6">
                                            <p:txEl>
                                              <p:pRg st="2" end="2"/>
                                            </p:txEl>
                                          </p:spTgt>
                                        </p:tgtEl>
                                        <p:attrNameLst>
                                          <p:attrName>style.visibility</p:attrName>
                                        </p:attrNameLst>
                                      </p:cBhvr>
                                      <p:to>
                                        <p:strVal val="visible"/>
                                      </p:to>
                                    </p:set>
                                    <p:anim calcmode="lin" valueType="num">
                                      <p:cBhvr additive="base">
                                        <p:cTn id="13" dur="500" fill="hold"/>
                                        <p:tgtEl>
                                          <p:spTgt spid="307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TW" altLang="en-US" b="1" smtClean="0"/>
              <a:t>合併排序演算法</a:t>
            </a:r>
            <a:r>
              <a:rPr lang="en-US" altLang="zh-TW" b="1" smtClean="0"/>
              <a:t>(</a:t>
            </a:r>
            <a:r>
              <a:rPr lang="zh-TW" altLang="en-US" b="1" smtClean="0"/>
              <a:t>續</a:t>
            </a:r>
            <a:r>
              <a:rPr lang="en-US" altLang="zh-TW" b="1" smtClean="0"/>
              <a:t>)</a:t>
            </a:r>
            <a:endParaRPr lang="en-US" altLang="zh-TW" smtClean="0"/>
          </a:p>
        </p:txBody>
      </p:sp>
      <p:sp>
        <p:nvSpPr>
          <p:cNvPr id="15363" name="Rectangle 3"/>
          <p:cNvSpPr>
            <a:spLocks noGrp="1" noChangeArrowheads="1"/>
          </p:cNvSpPr>
          <p:nvPr>
            <p:ph idx="1"/>
          </p:nvPr>
        </p:nvSpPr>
        <p:spPr>
          <a:xfrm>
            <a:off x="323850" y="2000250"/>
            <a:ext cx="8351838" cy="5389563"/>
          </a:xfrm>
        </p:spPr>
        <p:txBody>
          <a:bodyPr/>
          <a:lstStyle/>
          <a:p>
            <a:pPr algn="just"/>
            <a:r>
              <a:rPr lang="zh-TW" altLang="en-US" sz="2400" smtClean="0"/>
              <a:t>以下我們分析合併排序演算法的時間複雜度。</a:t>
            </a:r>
            <a:endParaRPr lang="en-US" altLang="zh-TW" sz="2400" smtClean="0"/>
          </a:p>
          <a:p>
            <a:pPr algn="just"/>
            <a:r>
              <a:rPr lang="zh-TW" altLang="en-US" sz="2400" smtClean="0"/>
              <a:t>假設合併排序演算法將一個具有</a:t>
            </a:r>
            <a:r>
              <a:rPr lang="en-US" altLang="zh-TW" sz="2400" smtClean="0">
                <a:solidFill>
                  <a:srgbClr val="3333FF"/>
                </a:solidFill>
              </a:rPr>
              <a:t>n </a:t>
            </a:r>
            <a:r>
              <a:rPr lang="zh-TW" altLang="en-US" sz="2400" smtClean="0">
                <a:solidFill>
                  <a:srgbClr val="3333FF"/>
                </a:solidFill>
              </a:rPr>
              <a:t>個元素的陣列</a:t>
            </a:r>
            <a:r>
              <a:rPr lang="zh-TW" altLang="en-US" sz="2400" smtClean="0"/>
              <a:t>排序完畢的時間複雜度為</a:t>
            </a:r>
            <a:r>
              <a:rPr lang="en-US" altLang="zh-TW" sz="2400" smtClean="0">
                <a:solidFill>
                  <a:srgbClr val="3333FF"/>
                </a:solidFill>
              </a:rPr>
              <a:t>T(n)</a:t>
            </a:r>
            <a:r>
              <a:rPr lang="zh-TW" altLang="en-US" sz="2400" smtClean="0"/>
              <a:t>，則我們可以得到以下的式子</a:t>
            </a:r>
            <a:r>
              <a:rPr lang="en-US" altLang="zh-TW" sz="2400" smtClean="0"/>
              <a:t>:</a:t>
            </a:r>
          </a:p>
          <a:p>
            <a:pPr algn="just"/>
            <a:endParaRPr lang="en-US" altLang="zh-TW" sz="2400" smtClean="0"/>
          </a:p>
          <a:p>
            <a:pPr marL="400050" lvl="1" indent="0" algn="just">
              <a:buFont typeface="Wingdings" pitchFamily="2" charset="2"/>
              <a:buNone/>
            </a:pPr>
            <a:r>
              <a:rPr lang="en-US" altLang="zh-TW" smtClean="0">
                <a:solidFill>
                  <a:srgbClr val="3333FF"/>
                </a:solidFill>
              </a:rPr>
              <a:t>T(n)=2T(n/2)+n</a:t>
            </a:r>
          </a:p>
          <a:p>
            <a:pPr algn="just"/>
            <a:endParaRPr lang="zh-TW" altLang="en-US" sz="2400" smtClean="0"/>
          </a:p>
          <a:p>
            <a:pPr algn="just"/>
            <a:r>
              <a:rPr lang="zh-TW" altLang="en-US" sz="2400" smtClean="0"/>
              <a:t>這是因為合併排序演算法直接將陣列分割為</a:t>
            </a:r>
            <a:r>
              <a:rPr lang="zh-TW" altLang="en-US" sz="2400" smtClean="0">
                <a:solidFill>
                  <a:srgbClr val="3333FF"/>
                </a:solidFill>
              </a:rPr>
              <a:t>二個大小相同</a:t>
            </a:r>
            <a:r>
              <a:rPr lang="zh-TW" altLang="en-US" sz="2400" smtClean="0"/>
              <a:t>或幾乎相同的陣列</a:t>
            </a:r>
            <a:r>
              <a:rPr lang="en-US" altLang="zh-TW" sz="2400" smtClean="0"/>
              <a:t>(</a:t>
            </a:r>
            <a:r>
              <a:rPr lang="zh-TW" altLang="en-US" sz="2400" smtClean="0">
                <a:solidFill>
                  <a:srgbClr val="3333FF"/>
                </a:solidFill>
              </a:rPr>
              <a:t>大小為或約為原來陣列大小</a:t>
            </a:r>
            <a:r>
              <a:rPr lang="en-US" altLang="zh-TW" sz="2400" smtClean="0">
                <a:solidFill>
                  <a:srgbClr val="3333FF"/>
                </a:solidFill>
              </a:rPr>
              <a:t>1/2</a:t>
            </a:r>
            <a:r>
              <a:rPr lang="en-US" altLang="zh-TW" sz="2400" smtClean="0"/>
              <a:t>) </a:t>
            </a:r>
            <a:r>
              <a:rPr lang="zh-TW" altLang="en-US" sz="2400" smtClean="0"/>
              <a:t>，並分別遞迴地以相同的演算法將二個子陣列加以排序</a:t>
            </a:r>
            <a:r>
              <a:rPr lang="en-US" altLang="zh-TW" sz="2400" smtClean="0"/>
              <a:t>(</a:t>
            </a:r>
            <a:r>
              <a:rPr lang="zh-TW" altLang="en-US" sz="2400" smtClean="0"/>
              <a:t>因此有</a:t>
            </a:r>
            <a:r>
              <a:rPr lang="en-US" altLang="zh-TW" sz="2400" smtClean="0"/>
              <a:t>2T(n/2) </a:t>
            </a:r>
            <a:r>
              <a:rPr lang="zh-TW" altLang="en-US" sz="2400" smtClean="0"/>
              <a:t>項目</a:t>
            </a:r>
            <a:r>
              <a:rPr lang="en-US" altLang="zh-TW" sz="2400" smtClean="0"/>
              <a:t>)</a:t>
            </a:r>
            <a:r>
              <a:rPr lang="zh-TW" altLang="en-US" sz="2400" smtClean="0"/>
              <a:t>，最後，再使用</a:t>
            </a:r>
            <a:r>
              <a:rPr lang="en-US" altLang="zh-TW" sz="2400" smtClean="0">
                <a:solidFill>
                  <a:srgbClr val="3333FF"/>
                </a:solidFill>
              </a:rPr>
              <a:t>n </a:t>
            </a:r>
            <a:r>
              <a:rPr lang="zh-TW" altLang="en-US" sz="2400" smtClean="0">
                <a:solidFill>
                  <a:srgbClr val="3333FF"/>
                </a:solidFill>
              </a:rPr>
              <a:t>次比較操作</a:t>
            </a:r>
            <a:r>
              <a:rPr lang="zh-TW" altLang="en-US" sz="2400" smtClean="0"/>
              <a:t>將二個子陣列合併。</a:t>
            </a:r>
            <a:endParaRPr lang="en-US" altLang="zh-TW" sz="2400" smtClean="0"/>
          </a:p>
        </p:txBody>
      </p:sp>
      <p:sp>
        <p:nvSpPr>
          <p:cNvPr id="17412"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FF91338C-76B3-4940-8F68-17991DBA96D5}" type="slidenum">
              <a:rPr kumimoji="0" lang="en-US" altLang="zh-TW" sz="1400" smtClean="0">
                <a:latin typeface="Arial" charset="0"/>
              </a:rPr>
              <a:pPr eaLnBrk="1" hangingPunct="1">
                <a:spcBef>
                  <a:spcPct val="0"/>
                </a:spcBef>
                <a:buClrTx/>
                <a:buSzTx/>
                <a:buFontTx/>
                <a:buNone/>
              </a:pPr>
              <a:t>13</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 calcmode="lin" valueType="num">
                                      <p:cBhvr additive="base">
                                        <p:cTn id="7" dur="500" fill="hold"/>
                                        <p:tgtEl>
                                          <p:spTgt spid="153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363">
                                            <p:txEl>
                                              <p:pRg st="1" end="1"/>
                                            </p:txEl>
                                          </p:spTgt>
                                        </p:tgtEl>
                                        <p:attrNameLst>
                                          <p:attrName>style.visibility</p:attrName>
                                        </p:attrNameLst>
                                      </p:cBhvr>
                                      <p:to>
                                        <p:strVal val="visible"/>
                                      </p:to>
                                    </p:set>
                                    <p:anim calcmode="lin" valueType="num">
                                      <p:cBhvr additive="base">
                                        <p:cTn id="13" dur="500" fill="hold"/>
                                        <p:tgtEl>
                                          <p:spTgt spid="153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anim calcmode="lin" valueType="num">
                                      <p:cBhvr additive="base">
                                        <p:cTn id="19" dur="5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363">
                                            <p:txEl>
                                              <p:pRg st="5" end="5"/>
                                            </p:txEl>
                                          </p:spTgt>
                                        </p:tgtEl>
                                        <p:attrNameLst>
                                          <p:attrName>style.visibility</p:attrName>
                                        </p:attrNameLst>
                                      </p:cBhvr>
                                      <p:to>
                                        <p:strVal val="visible"/>
                                      </p:to>
                                    </p:set>
                                    <p:anim calcmode="lin" valueType="num">
                                      <p:cBhvr additive="base">
                                        <p:cTn id="25" dur="500" fill="hold"/>
                                        <p:tgtEl>
                                          <p:spTgt spid="1536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36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TW" altLang="en-US" b="1" smtClean="0"/>
              <a:t>合併排序演算法</a:t>
            </a:r>
            <a:r>
              <a:rPr lang="en-US" altLang="zh-TW" b="1" smtClean="0"/>
              <a:t>(</a:t>
            </a:r>
            <a:r>
              <a:rPr lang="zh-TW" altLang="en-US" b="1" smtClean="0"/>
              <a:t>續</a:t>
            </a:r>
            <a:r>
              <a:rPr lang="en-US" altLang="zh-TW" b="1" smtClean="0"/>
              <a:t>)</a:t>
            </a:r>
            <a:endParaRPr lang="en-US" altLang="zh-TW" smtClean="0"/>
          </a:p>
        </p:txBody>
      </p:sp>
      <p:sp>
        <p:nvSpPr>
          <p:cNvPr id="3076" name="Rectangle 3"/>
          <p:cNvSpPr>
            <a:spLocks noGrp="1" noChangeArrowheads="1"/>
          </p:cNvSpPr>
          <p:nvPr>
            <p:ph idx="1"/>
          </p:nvPr>
        </p:nvSpPr>
        <p:spPr>
          <a:xfrm>
            <a:off x="457200" y="2071688"/>
            <a:ext cx="8229600" cy="5389562"/>
          </a:xfrm>
        </p:spPr>
        <p:txBody>
          <a:bodyPr/>
          <a:lstStyle/>
          <a:p>
            <a:pPr algn="just"/>
            <a:r>
              <a:rPr lang="zh-TW" altLang="en-US" sz="2800" smtClean="0"/>
              <a:t>我們</a:t>
            </a:r>
            <a:r>
              <a:rPr lang="zh-TW" altLang="en-US" sz="2800" smtClean="0">
                <a:solidFill>
                  <a:srgbClr val="3333FF"/>
                </a:solidFill>
              </a:rPr>
              <a:t>遞迴地將</a:t>
            </a:r>
            <a:r>
              <a:rPr lang="en-US" altLang="zh-TW" sz="2800" smtClean="0">
                <a:solidFill>
                  <a:srgbClr val="3333FF"/>
                </a:solidFill>
              </a:rPr>
              <a:t>T(n)=2T(n/2)+n</a:t>
            </a:r>
            <a:r>
              <a:rPr lang="zh-TW" altLang="en-US" sz="2800" smtClean="0">
                <a:solidFill>
                  <a:srgbClr val="3333FF"/>
                </a:solidFill>
              </a:rPr>
              <a:t>中的</a:t>
            </a:r>
            <a:r>
              <a:rPr lang="en-US" altLang="zh-TW" sz="2800" smtClean="0">
                <a:solidFill>
                  <a:srgbClr val="3333FF"/>
                </a:solidFill>
              </a:rPr>
              <a:t>n</a:t>
            </a:r>
            <a:r>
              <a:rPr lang="zh-TW" altLang="en-US" sz="2800" smtClean="0">
                <a:solidFill>
                  <a:srgbClr val="3333FF"/>
                </a:solidFill>
              </a:rPr>
              <a:t>取代為</a:t>
            </a:r>
            <a:r>
              <a:rPr lang="en-US" altLang="zh-TW" sz="2800" smtClean="0">
                <a:solidFill>
                  <a:srgbClr val="3333FF"/>
                </a:solidFill>
              </a:rPr>
              <a:t>n/2, n/4, ...</a:t>
            </a:r>
            <a:r>
              <a:rPr lang="zh-TW" altLang="en-US" sz="2800" smtClean="0">
                <a:solidFill>
                  <a:srgbClr val="3333FF"/>
                </a:solidFill>
              </a:rPr>
              <a:t>，</a:t>
            </a:r>
            <a:r>
              <a:rPr lang="zh-TW" altLang="en-US" sz="2800" smtClean="0"/>
              <a:t>則我們可以得到</a:t>
            </a:r>
            <a:r>
              <a:rPr lang="en-US" altLang="zh-TW" sz="2800" smtClean="0"/>
              <a:t>:</a:t>
            </a:r>
          </a:p>
          <a:p>
            <a:pPr algn="just"/>
            <a:endParaRPr lang="en-US" altLang="zh-TW" sz="2400" smtClean="0"/>
          </a:p>
          <a:p>
            <a:pPr marL="400050" lvl="1" indent="0" algn="just">
              <a:buFont typeface="Wingdings" pitchFamily="2" charset="2"/>
              <a:buNone/>
            </a:pPr>
            <a:r>
              <a:rPr lang="pt-BR" altLang="zh-TW" sz="2000" smtClean="0"/>
              <a:t>T(n) = 2T(n/2) </a:t>
            </a:r>
            <a:r>
              <a:rPr lang="en-US" altLang="zh-TW" sz="2000" smtClean="0"/>
              <a:t>+ n </a:t>
            </a:r>
            <a:r>
              <a:rPr lang="pt-BR" altLang="zh-TW" sz="2000" smtClean="0"/>
              <a:t>= 2(2T(n/4)</a:t>
            </a:r>
            <a:r>
              <a:rPr lang="en-US" altLang="zh-TW" sz="2000" smtClean="0"/>
              <a:t>+(n/2)</a:t>
            </a:r>
            <a:r>
              <a:rPr lang="pt-BR" altLang="zh-TW" sz="2000" smtClean="0"/>
              <a:t>) + n = 4T(n/4) + n + n</a:t>
            </a:r>
          </a:p>
          <a:p>
            <a:pPr marL="400050" lvl="1" indent="0" algn="just">
              <a:buFont typeface="Wingdings" pitchFamily="2" charset="2"/>
              <a:buNone/>
            </a:pPr>
            <a:endParaRPr lang="pt-BR" altLang="zh-TW" sz="2000" smtClean="0"/>
          </a:p>
          <a:p>
            <a:pPr marL="400050" lvl="1" indent="0" algn="just">
              <a:buFont typeface="Wingdings" pitchFamily="2" charset="2"/>
              <a:buNone/>
            </a:pPr>
            <a:r>
              <a:rPr lang="pt-BR" altLang="zh-TW" sz="2000" smtClean="0"/>
              <a:t>= 4(2T(n/8)+(n/4)) + 2n= 8T(n/8) + 3n = .... = </a:t>
            </a:r>
            <a:r>
              <a:rPr lang="en-US" altLang="zh-TW" sz="2000" smtClean="0">
                <a:solidFill>
                  <a:srgbClr val="3333FF"/>
                </a:solidFill>
              </a:rPr>
              <a:t>2</a:t>
            </a:r>
            <a:r>
              <a:rPr lang="en-US" altLang="zh-TW" sz="2000" baseline="30000" smtClean="0">
                <a:solidFill>
                  <a:srgbClr val="3333FF"/>
                </a:solidFill>
              </a:rPr>
              <a:t>k </a:t>
            </a:r>
            <a:r>
              <a:rPr lang="pt-BR" altLang="zh-TW" sz="2000" smtClean="0">
                <a:solidFill>
                  <a:srgbClr val="3333FF"/>
                </a:solidFill>
              </a:rPr>
              <a:t>T(n/2</a:t>
            </a:r>
            <a:r>
              <a:rPr lang="pt-BR" altLang="zh-TW" sz="2000" baseline="30000" smtClean="0">
                <a:solidFill>
                  <a:srgbClr val="3333FF"/>
                </a:solidFill>
              </a:rPr>
              <a:t>k</a:t>
            </a:r>
            <a:r>
              <a:rPr lang="pt-BR" altLang="zh-TW" sz="2000" smtClean="0">
                <a:solidFill>
                  <a:srgbClr val="3333FF"/>
                </a:solidFill>
              </a:rPr>
              <a:t>) + kn</a:t>
            </a:r>
          </a:p>
          <a:p>
            <a:pPr algn="just"/>
            <a:endParaRPr lang="en-US" altLang="zh-TW" sz="2800" smtClean="0"/>
          </a:p>
          <a:p>
            <a:pPr algn="just"/>
            <a:r>
              <a:rPr lang="zh-TW" altLang="en-US" sz="2800" smtClean="0"/>
              <a:t>當陣列只有一個元素時，合併排序演算法不會再進行遞迴呼叫，會直接回轉</a:t>
            </a:r>
            <a:r>
              <a:rPr lang="en-US" altLang="zh-TW" sz="2800" smtClean="0"/>
              <a:t>(return)</a:t>
            </a:r>
            <a:r>
              <a:rPr lang="zh-TW" altLang="en-US" sz="2800" smtClean="0"/>
              <a:t>，因此我們可得</a:t>
            </a:r>
            <a:r>
              <a:rPr lang="en-US" altLang="zh-TW" sz="2800" smtClean="0">
                <a:solidFill>
                  <a:srgbClr val="3333FF"/>
                </a:solidFill>
              </a:rPr>
              <a:t>T(1) = 1</a:t>
            </a:r>
            <a:r>
              <a:rPr lang="zh-TW" altLang="en-US" sz="2800" smtClean="0"/>
              <a:t>。</a:t>
            </a:r>
            <a:endParaRPr lang="en-US" altLang="zh-TW" sz="2800" smtClean="0"/>
          </a:p>
        </p:txBody>
      </p:sp>
      <mc:AlternateContent xmlns:mc="http://schemas.openxmlformats.org/markup-compatibility/2006" xmlns:p14="http://schemas.microsoft.com/office/powerpoint/2010/main">
        <mc:Choice Requires="p14">
          <p:contentPart p14:bwMode="auto" r:id="rId3">
            <p14:nvContentPartPr>
              <p14:cNvPr id="2" name="筆跡 1"/>
              <p14:cNvContentPartPr/>
              <p14:nvPr/>
            </p14:nvContentPartPr>
            <p14:xfrm>
              <a:off x="3821400" y="3047040"/>
              <a:ext cx="1080" cy="1080"/>
            </p14:xfrm>
          </p:contentPart>
        </mc:Choice>
        <mc:Fallback xmlns="">
          <p:pic>
            <p:nvPicPr>
              <p:cNvPr id="2" name="筆跡 1"/>
              <p:cNvPicPr/>
              <p:nvPr/>
            </p:nvPicPr>
            <p:blipFill>
              <a:blip r:embed="rId4"/>
              <a:stretch>
                <a:fillRect/>
              </a:stretch>
            </p:blipFill>
            <p:spPr>
              <a:xfrm>
                <a:off x="3817080" y="3043440"/>
                <a:ext cx="9000" cy="9000"/>
              </a:xfrm>
              <a:prstGeom prst="rect">
                <a:avLst/>
              </a:prstGeom>
            </p:spPr>
          </p:pic>
        </mc:Fallback>
      </mc:AlternateContent>
      <p:sp>
        <p:nvSpPr>
          <p:cNvPr id="18437"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D2822A53-A977-4CF3-9F06-773FA2CDB5C9}" type="slidenum">
              <a:rPr kumimoji="0" lang="en-US" altLang="zh-TW" sz="1400" smtClean="0">
                <a:latin typeface="Arial" charset="0"/>
              </a:rPr>
              <a:pPr eaLnBrk="1" hangingPunct="1">
                <a:spcBef>
                  <a:spcPct val="0"/>
                </a:spcBef>
                <a:buClrTx/>
                <a:buSzTx/>
                <a:buFontTx/>
                <a:buNone/>
              </a:pPr>
              <a:t>14</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076">
                                            <p:txEl>
                                              <p:pRg st="0" end="0"/>
                                            </p:txEl>
                                          </p:spTgt>
                                        </p:tgtEl>
                                        <p:attrNameLst>
                                          <p:attrName>style.visibility</p:attrName>
                                        </p:attrNameLst>
                                      </p:cBhvr>
                                      <p:to>
                                        <p:strVal val="visible"/>
                                      </p:to>
                                    </p:set>
                                    <p:anim calcmode="lin" valueType="num">
                                      <p:cBhvr additive="base">
                                        <p:cTn id="7" dur="500" fill="hold"/>
                                        <p:tgtEl>
                                          <p:spTgt spid="30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076">
                                            <p:txEl>
                                              <p:pRg st="2" end="2"/>
                                            </p:txEl>
                                          </p:spTgt>
                                        </p:tgtEl>
                                        <p:attrNameLst>
                                          <p:attrName>style.visibility</p:attrName>
                                        </p:attrNameLst>
                                      </p:cBhvr>
                                      <p:to>
                                        <p:strVal val="visible"/>
                                      </p:to>
                                    </p:set>
                                    <p:anim calcmode="lin" valueType="num">
                                      <p:cBhvr additive="base">
                                        <p:cTn id="13" dur="500" fill="hold"/>
                                        <p:tgtEl>
                                          <p:spTgt spid="307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076">
                                            <p:txEl>
                                              <p:pRg st="4" end="4"/>
                                            </p:txEl>
                                          </p:spTgt>
                                        </p:tgtEl>
                                        <p:attrNameLst>
                                          <p:attrName>style.visibility</p:attrName>
                                        </p:attrNameLst>
                                      </p:cBhvr>
                                      <p:to>
                                        <p:strVal val="visible"/>
                                      </p:to>
                                    </p:set>
                                    <p:anim calcmode="lin" valueType="num">
                                      <p:cBhvr additive="base">
                                        <p:cTn id="19" dur="500" fill="hold"/>
                                        <p:tgtEl>
                                          <p:spTgt spid="307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076">
                                            <p:txEl>
                                              <p:pRg st="6" end="6"/>
                                            </p:txEl>
                                          </p:spTgt>
                                        </p:tgtEl>
                                        <p:attrNameLst>
                                          <p:attrName>style.visibility</p:attrName>
                                        </p:attrNameLst>
                                      </p:cBhvr>
                                      <p:to>
                                        <p:strVal val="visible"/>
                                      </p:to>
                                    </p:set>
                                    <p:anim calcmode="lin" valueType="num">
                                      <p:cBhvr additive="base">
                                        <p:cTn id="25" dur="500" fill="hold"/>
                                        <p:tgtEl>
                                          <p:spTgt spid="3076">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TW" altLang="en-US" b="1" smtClean="0"/>
              <a:t>合併排序演算法</a:t>
            </a:r>
            <a:r>
              <a:rPr lang="en-US" altLang="zh-TW" b="1" smtClean="0"/>
              <a:t>(</a:t>
            </a:r>
            <a:r>
              <a:rPr lang="zh-TW" altLang="en-US" b="1" smtClean="0"/>
              <a:t>續</a:t>
            </a:r>
            <a:r>
              <a:rPr lang="en-US" altLang="zh-TW" b="1" smtClean="0"/>
              <a:t>)</a:t>
            </a:r>
            <a:endParaRPr lang="en-US" altLang="zh-TW" smtClean="0"/>
          </a:p>
        </p:txBody>
      </p:sp>
      <p:sp>
        <p:nvSpPr>
          <p:cNvPr id="19459" name="Rectangle 3"/>
          <p:cNvSpPr>
            <a:spLocks noGrp="1" noChangeArrowheads="1"/>
          </p:cNvSpPr>
          <p:nvPr>
            <p:ph idx="1"/>
          </p:nvPr>
        </p:nvSpPr>
        <p:spPr>
          <a:xfrm>
            <a:off x="457200" y="2071688"/>
            <a:ext cx="8362950" cy="4310062"/>
          </a:xfrm>
        </p:spPr>
        <p:txBody>
          <a:bodyPr/>
          <a:lstStyle/>
          <a:p>
            <a:pPr algn="just"/>
            <a:r>
              <a:rPr lang="zh-TW" altLang="en-US" sz="2800" smtClean="0"/>
              <a:t>假設</a:t>
            </a:r>
            <a:r>
              <a:rPr lang="en-US" altLang="zh-TW" sz="2800" smtClean="0">
                <a:solidFill>
                  <a:srgbClr val="3333FF"/>
                </a:solidFill>
              </a:rPr>
              <a:t>n = 2</a:t>
            </a:r>
            <a:r>
              <a:rPr lang="en-US" altLang="zh-TW" sz="2800" baseline="30000" smtClean="0">
                <a:solidFill>
                  <a:srgbClr val="3333FF"/>
                </a:solidFill>
              </a:rPr>
              <a:t>k</a:t>
            </a:r>
            <a:r>
              <a:rPr lang="zh-TW" altLang="en-US" sz="2800" smtClean="0">
                <a:solidFill>
                  <a:srgbClr val="3333FF"/>
                </a:solidFill>
              </a:rPr>
              <a:t>，則</a:t>
            </a:r>
            <a:r>
              <a:rPr lang="en-US" altLang="zh-TW" sz="2800" smtClean="0">
                <a:solidFill>
                  <a:srgbClr val="3333FF"/>
                </a:solidFill>
              </a:rPr>
              <a:t>k = log</a:t>
            </a:r>
            <a:r>
              <a:rPr lang="en-US" altLang="zh-TW" sz="1400" smtClean="0">
                <a:solidFill>
                  <a:srgbClr val="3333FF"/>
                </a:solidFill>
              </a:rPr>
              <a:t>2 </a:t>
            </a:r>
            <a:r>
              <a:rPr lang="en-US" altLang="zh-TW" sz="2800" smtClean="0">
                <a:solidFill>
                  <a:srgbClr val="3333FF"/>
                </a:solidFill>
              </a:rPr>
              <a:t>n</a:t>
            </a:r>
            <a:r>
              <a:rPr lang="zh-TW" altLang="en-US" sz="2800" smtClean="0"/>
              <a:t>。請注意，未來若我們不特別指定</a:t>
            </a:r>
            <a:r>
              <a:rPr lang="en-US" altLang="zh-TW" sz="2800" smtClean="0"/>
              <a:t>log</a:t>
            </a:r>
            <a:r>
              <a:rPr lang="zh-TW" altLang="en-US" sz="2800" smtClean="0"/>
              <a:t>函數的基底，則代表基底為</a:t>
            </a:r>
            <a:r>
              <a:rPr lang="en-US" altLang="zh-TW" sz="2800" smtClean="0"/>
              <a:t>2</a:t>
            </a:r>
            <a:r>
              <a:rPr lang="zh-TW" altLang="en-US" sz="2800" smtClean="0"/>
              <a:t>。</a:t>
            </a:r>
            <a:endParaRPr lang="en-US" altLang="zh-TW" sz="2800" smtClean="0"/>
          </a:p>
          <a:p>
            <a:pPr algn="just"/>
            <a:endParaRPr lang="en-US" altLang="zh-TW" sz="2800" smtClean="0"/>
          </a:p>
          <a:p>
            <a:pPr algn="just"/>
            <a:r>
              <a:rPr lang="zh-TW" altLang="en-US" sz="2800" smtClean="0"/>
              <a:t>代入</a:t>
            </a:r>
            <a:r>
              <a:rPr lang="en-US" altLang="zh-TW" sz="2800" smtClean="0"/>
              <a:t>k = log n</a:t>
            </a:r>
            <a:r>
              <a:rPr lang="zh-TW" altLang="en-US" sz="2800" smtClean="0"/>
              <a:t>，我們可得</a:t>
            </a:r>
            <a:r>
              <a:rPr lang="en-US" altLang="zh-TW" sz="2800" smtClean="0"/>
              <a:t>:</a:t>
            </a:r>
          </a:p>
          <a:p>
            <a:pPr marL="457200" lvl="1" indent="0" algn="just">
              <a:buFont typeface="Wingdings" pitchFamily="2" charset="2"/>
              <a:buNone/>
            </a:pPr>
            <a:r>
              <a:rPr lang="pt-BR" altLang="zh-TW" sz="2400" smtClean="0">
                <a:solidFill>
                  <a:srgbClr val="3333FF"/>
                </a:solidFill>
              </a:rPr>
              <a:t>T(n)</a:t>
            </a:r>
            <a:r>
              <a:rPr lang="pt-BR" altLang="zh-TW" sz="2400" smtClean="0"/>
              <a:t> = n log n + </a:t>
            </a:r>
            <a:r>
              <a:rPr lang="en-US" altLang="zh-TW" sz="2400" smtClean="0"/>
              <a:t>2</a:t>
            </a:r>
            <a:r>
              <a:rPr lang="en-US" altLang="zh-TW" sz="2400" baseline="30000" smtClean="0"/>
              <a:t>k</a:t>
            </a:r>
            <a:r>
              <a:rPr lang="pt-BR" altLang="zh-TW" sz="1100" smtClean="0"/>
              <a:t> </a:t>
            </a:r>
            <a:r>
              <a:rPr lang="pt-BR" altLang="zh-TW" sz="2400" smtClean="0"/>
              <a:t>= n log n + n = </a:t>
            </a:r>
            <a:r>
              <a:rPr lang="pt-BR" altLang="zh-TW" sz="2400" smtClean="0">
                <a:solidFill>
                  <a:srgbClr val="3333FF"/>
                </a:solidFill>
              </a:rPr>
              <a:t>O(n log n)</a:t>
            </a:r>
          </a:p>
          <a:p>
            <a:pPr algn="just"/>
            <a:endParaRPr lang="en-US" altLang="zh-TW" sz="2800" smtClean="0"/>
          </a:p>
          <a:p>
            <a:pPr algn="just"/>
            <a:r>
              <a:rPr lang="zh-TW" altLang="en-US" sz="2800" smtClean="0"/>
              <a:t>對所有的狀況</a:t>
            </a:r>
            <a:r>
              <a:rPr lang="en-US" altLang="zh-TW" sz="2800" smtClean="0"/>
              <a:t>(</a:t>
            </a:r>
            <a:r>
              <a:rPr lang="zh-TW" altLang="en-US" sz="2800" smtClean="0">
                <a:solidFill>
                  <a:srgbClr val="3333FF"/>
                </a:solidFill>
              </a:rPr>
              <a:t>最佳、最差與平均狀況</a:t>
            </a:r>
            <a:r>
              <a:rPr lang="en-US" altLang="zh-TW" sz="2800" smtClean="0"/>
              <a:t>) </a:t>
            </a:r>
            <a:r>
              <a:rPr lang="zh-TW" altLang="en-US" sz="2800" smtClean="0"/>
              <a:t>而言，合併排序演算法的時間複雜度都是</a:t>
            </a:r>
            <a:r>
              <a:rPr lang="en-US" altLang="zh-TW" sz="2800" smtClean="0">
                <a:solidFill>
                  <a:srgbClr val="3333FF"/>
                </a:solidFill>
              </a:rPr>
              <a:t>O(n log n)</a:t>
            </a:r>
            <a:r>
              <a:rPr lang="zh-TW" altLang="en-US" sz="2800" smtClean="0"/>
              <a:t>。</a:t>
            </a:r>
            <a:endParaRPr lang="en-US" altLang="zh-TW" sz="4400" smtClean="0"/>
          </a:p>
        </p:txBody>
      </p:sp>
      <p:sp>
        <p:nvSpPr>
          <p:cNvPr id="19460"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92B093BE-ED80-476A-9CB5-D70383C1D5C5}" type="slidenum">
              <a:rPr kumimoji="0" lang="en-US" altLang="zh-TW" sz="1400" smtClean="0">
                <a:latin typeface="Arial" charset="0"/>
              </a:rPr>
              <a:pPr eaLnBrk="1" hangingPunct="1">
                <a:spcBef>
                  <a:spcPct val="0"/>
                </a:spcBef>
                <a:buClrTx/>
                <a:buSzTx/>
                <a:buFontTx/>
                <a:buNone/>
              </a:pPr>
              <a:t>15</a:t>
            </a:fld>
            <a:endParaRPr kumimoji="0" lang="en-US" altLang="zh-TW" sz="1400" smtClean="0">
              <a:latin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標題 1"/>
          <p:cNvSpPr>
            <a:spLocks noGrp="1"/>
          </p:cNvSpPr>
          <p:nvPr>
            <p:ph type="title"/>
          </p:nvPr>
        </p:nvSpPr>
        <p:spPr/>
        <p:txBody>
          <a:bodyPr/>
          <a:lstStyle/>
          <a:p>
            <a:endParaRPr lang="zh-TW" altLang="en-US" smtClean="0"/>
          </a:p>
        </p:txBody>
      </p:sp>
      <p:sp>
        <p:nvSpPr>
          <p:cNvPr id="20483" name="內容版面配置區 2"/>
          <p:cNvSpPr>
            <a:spLocks noGrp="1"/>
          </p:cNvSpPr>
          <p:nvPr>
            <p:ph idx="1"/>
          </p:nvPr>
        </p:nvSpPr>
        <p:spPr/>
        <p:txBody>
          <a:bodyPr/>
          <a:lstStyle/>
          <a:p>
            <a:pPr marL="0" indent="0">
              <a:buFont typeface="Wingdings" pitchFamily="2" charset="2"/>
              <a:buNone/>
            </a:pPr>
            <a:r>
              <a:rPr lang="en-US" altLang="zh-TW" sz="4800" b="1" dirty="0" smtClean="0"/>
              <a:t>3. </a:t>
            </a:r>
            <a:r>
              <a:rPr lang="zh-TW" altLang="en-US" sz="4800" b="1" dirty="0" smtClean="0"/>
              <a:t>快速排序演算法</a:t>
            </a:r>
            <a:endParaRPr lang="zh-TW" altLang="en-US" sz="4800" dirty="0" smtClean="0"/>
          </a:p>
        </p:txBody>
      </p:sp>
      <p:sp>
        <p:nvSpPr>
          <p:cNvPr id="20484"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F99F3613-6C2F-4326-95E8-BB47A4AB614E}" type="slidenum">
              <a:rPr kumimoji="0" lang="en-US" altLang="zh-TW" sz="1400" smtClean="0">
                <a:latin typeface="Arial" charset="0"/>
              </a:rPr>
              <a:pPr eaLnBrk="1" hangingPunct="1">
                <a:spcBef>
                  <a:spcPct val="0"/>
                </a:spcBef>
                <a:buClrTx/>
                <a:buSzTx/>
                <a:buFontTx/>
                <a:buNone/>
              </a:pPr>
              <a:t>16</a:t>
            </a:fld>
            <a:endParaRPr kumimoji="0" lang="en-US" altLang="zh-TW" sz="1400" smtClean="0">
              <a:latin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TW" altLang="en-US" b="1" smtClean="0"/>
              <a:t>快速排序演算法</a:t>
            </a:r>
            <a:endParaRPr lang="en-US" altLang="zh-TW" smtClean="0"/>
          </a:p>
        </p:txBody>
      </p:sp>
      <p:sp>
        <p:nvSpPr>
          <p:cNvPr id="3076" name="Rectangle 3"/>
          <p:cNvSpPr>
            <a:spLocks noGrp="1" noChangeArrowheads="1"/>
          </p:cNvSpPr>
          <p:nvPr>
            <p:ph idx="1"/>
          </p:nvPr>
        </p:nvSpPr>
        <p:spPr>
          <a:xfrm>
            <a:off x="323850" y="2060575"/>
            <a:ext cx="8534400" cy="5389563"/>
          </a:xfrm>
        </p:spPr>
        <p:txBody>
          <a:bodyPr/>
          <a:lstStyle/>
          <a:p>
            <a:r>
              <a:rPr lang="zh-TW" altLang="en-US" sz="2000" smtClean="0"/>
              <a:t>以下我們首先介紹</a:t>
            </a:r>
            <a:r>
              <a:rPr lang="zh-TW" altLang="en-US" sz="2000" smtClean="0">
                <a:solidFill>
                  <a:srgbClr val="3333FF"/>
                </a:solidFill>
              </a:rPr>
              <a:t>快速排序</a:t>
            </a:r>
            <a:r>
              <a:rPr lang="en-US" altLang="zh-TW" sz="2000" smtClean="0">
                <a:solidFill>
                  <a:srgbClr val="3333FF"/>
                </a:solidFill>
              </a:rPr>
              <a:t>(quick sort)</a:t>
            </a:r>
            <a:r>
              <a:rPr lang="zh-TW" altLang="en-US" sz="2000" smtClean="0">
                <a:solidFill>
                  <a:srgbClr val="3333FF"/>
                </a:solidFill>
              </a:rPr>
              <a:t>演算法</a:t>
            </a:r>
            <a:r>
              <a:rPr lang="zh-TW" altLang="en-US" sz="2000" smtClean="0"/>
              <a:t>。此演算法由獲得計算機領域最高榮譽</a:t>
            </a:r>
            <a:r>
              <a:rPr lang="zh-TW" altLang="en-US" sz="2000" smtClean="0">
                <a:solidFill>
                  <a:srgbClr val="3333FF"/>
                </a:solidFill>
              </a:rPr>
              <a:t>圖靈獎</a:t>
            </a:r>
            <a:r>
              <a:rPr lang="en-US" altLang="zh-TW" sz="2000" smtClean="0">
                <a:solidFill>
                  <a:srgbClr val="3333FF"/>
                </a:solidFill>
              </a:rPr>
              <a:t>(Turing Award)</a:t>
            </a:r>
            <a:r>
              <a:rPr lang="zh-TW" altLang="en-US" sz="2000" smtClean="0"/>
              <a:t>的</a:t>
            </a:r>
            <a:r>
              <a:rPr lang="en-US" altLang="zh-TW" sz="2000" smtClean="0">
                <a:solidFill>
                  <a:srgbClr val="3333FF"/>
                </a:solidFill>
              </a:rPr>
              <a:t>Hoare</a:t>
            </a:r>
            <a:r>
              <a:rPr lang="zh-TW" altLang="en-US" sz="2000" smtClean="0">
                <a:solidFill>
                  <a:srgbClr val="3333FF"/>
                </a:solidFill>
              </a:rPr>
              <a:t>博士</a:t>
            </a:r>
            <a:r>
              <a:rPr lang="zh-TW" altLang="en-US" sz="2000" smtClean="0"/>
              <a:t>於</a:t>
            </a:r>
            <a:r>
              <a:rPr lang="en-US" altLang="zh-TW" sz="2000" smtClean="0"/>
              <a:t>1962</a:t>
            </a:r>
            <a:r>
              <a:rPr lang="zh-TW" altLang="en-US" sz="2000" smtClean="0"/>
              <a:t>年發表。</a:t>
            </a:r>
            <a:endParaRPr lang="en-US" altLang="zh-TW" sz="2000" smtClean="0"/>
          </a:p>
          <a:p>
            <a:r>
              <a:rPr lang="zh-TW" altLang="en-US" sz="2000" smtClean="0"/>
              <a:t>如其名稱所示，此排序演算法的排序速度相當快，因此使用相當廣泛。</a:t>
            </a:r>
            <a:endParaRPr lang="en-US" altLang="zh-TW" sz="2000" smtClean="0"/>
          </a:p>
        </p:txBody>
      </p:sp>
      <p:pic>
        <p:nvPicPr>
          <p:cNvPr id="68610" name="Picture 2"/>
          <p:cNvPicPr>
            <a:picLocks noChangeAspect="1" noChangeArrowheads="1"/>
          </p:cNvPicPr>
          <p:nvPr/>
        </p:nvPicPr>
        <p:blipFill>
          <a:blip r:embed="rId3">
            <a:extLst>
              <a:ext uri="{28A0092B-C50C-407E-A947-70E740481C1C}">
                <a14:useLocalDpi xmlns:a14="http://schemas.microsoft.com/office/drawing/2010/main" val="0"/>
              </a:ext>
            </a:extLst>
          </a:blip>
          <a:srcRect l="8516" r="6364"/>
          <a:stretch>
            <a:fillRect/>
          </a:stretch>
        </p:blipFill>
        <p:spPr bwMode="auto">
          <a:xfrm>
            <a:off x="755650" y="3284538"/>
            <a:ext cx="2817813" cy="3313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文字方塊 5"/>
          <p:cNvSpPr txBox="1">
            <a:spLocks noChangeArrowheads="1"/>
          </p:cNvSpPr>
          <p:nvPr/>
        </p:nvSpPr>
        <p:spPr bwMode="auto">
          <a:xfrm>
            <a:off x="3613150" y="3252788"/>
            <a:ext cx="47752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lgn="just" eaLnBrk="1" hangingPunct="1">
              <a:spcBef>
                <a:spcPct val="0"/>
              </a:spcBef>
              <a:buClrTx/>
              <a:buSzTx/>
              <a:buFontTx/>
              <a:buNone/>
            </a:pPr>
            <a:r>
              <a:rPr lang="zh-TW" altLang="en-US" sz="1800" b="1">
                <a:solidFill>
                  <a:srgbClr val="3333FF"/>
                </a:solidFill>
                <a:latin typeface="Arial" charset="0"/>
              </a:rPr>
              <a:t>查爾斯</a:t>
            </a:r>
            <a:r>
              <a:rPr lang="en-US" altLang="zh-TW" sz="1800" b="1">
                <a:solidFill>
                  <a:srgbClr val="3333FF"/>
                </a:solidFill>
                <a:latin typeface="Arial" charset="0"/>
              </a:rPr>
              <a:t>·</a:t>
            </a:r>
            <a:r>
              <a:rPr lang="zh-TW" altLang="en-US" sz="1800" b="1">
                <a:solidFill>
                  <a:srgbClr val="3333FF"/>
                </a:solidFill>
                <a:latin typeface="Arial" charset="0"/>
              </a:rPr>
              <a:t>安東尼</a:t>
            </a:r>
            <a:r>
              <a:rPr lang="en-US" altLang="zh-TW" sz="1800" b="1">
                <a:solidFill>
                  <a:srgbClr val="3333FF"/>
                </a:solidFill>
                <a:latin typeface="Arial" charset="0"/>
              </a:rPr>
              <a:t>·</a:t>
            </a:r>
            <a:r>
              <a:rPr lang="zh-TW" altLang="en-US" sz="1800" b="1">
                <a:solidFill>
                  <a:srgbClr val="3333FF"/>
                </a:solidFill>
                <a:latin typeface="Arial" charset="0"/>
              </a:rPr>
              <a:t>理察</a:t>
            </a:r>
            <a:r>
              <a:rPr lang="en-US" altLang="zh-TW" sz="1800" b="1">
                <a:solidFill>
                  <a:srgbClr val="3333FF"/>
                </a:solidFill>
                <a:latin typeface="Arial" charset="0"/>
              </a:rPr>
              <a:t>·</a:t>
            </a:r>
            <a:r>
              <a:rPr lang="zh-TW" altLang="en-US" sz="1800" b="1">
                <a:solidFill>
                  <a:srgbClr val="3333FF"/>
                </a:solidFill>
                <a:latin typeface="Arial" charset="0"/>
              </a:rPr>
              <a:t>霍爾爵士</a:t>
            </a:r>
            <a:r>
              <a:rPr lang="en-US" altLang="zh-TW" sz="1800" b="1">
                <a:solidFill>
                  <a:srgbClr val="3333FF"/>
                </a:solidFill>
                <a:latin typeface="Arial" charset="0"/>
              </a:rPr>
              <a:t>(Charles Antony Richard Hoare</a:t>
            </a:r>
            <a:r>
              <a:rPr lang="zh-TW" altLang="en-US" sz="1800" b="1">
                <a:solidFill>
                  <a:srgbClr val="3333FF"/>
                </a:solidFill>
                <a:latin typeface="Arial" charset="0"/>
              </a:rPr>
              <a:t>，縮寫為 </a:t>
            </a:r>
            <a:r>
              <a:rPr lang="en-US" altLang="zh-TW" sz="1800" b="1">
                <a:solidFill>
                  <a:srgbClr val="3333FF"/>
                </a:solidFill>
                <a:latin typeface="Arial" charset="0"/>
              </a:rPr>
              <a:t>C. A. R. Hoare</a:t>
            </a:r>
            <a:r>
              <a:rPr lang="zh-TW" altLang="en-US" sz="1800" b="1">
                <a:latin typeface="Arial" charset="0"/>
              </a:rPr>
              <a:t>，</a:t>
            </a:r>
            <a:r>
              <a:rPr lang="en-US" altLang="zh-TW" sz="1800" b="1">
                <a:latin typeface="Arial" charset="0"/>
              </a:rPr>
              <a:t>1934</a:t>
            </a:r>
            <a:r>
              <a:rPr lang="zh-TW" altLang="en-US" sz="1800" b="1">
                <a:latin typeface="Arial" charset="0"/>
              </a:rPr>
              <a:t>年</a:t>
            </a:r>
            <a:r>
              <a:rPr lang="en-US" altLang="zh-TW" sz="1800" b="1">
                <a:latin typeface="Arial" charset="0"/>
              </a:rPr>
              <a:t>1</a:t>
            </a:r>
            <a:r>
              <a:rPr lang="zh-TW" altLang="en-US" sz="1800" b="1">
                <a:latin typeface="Arial" charset="0"/>
              </a:rPr>
              <a:t>月</a:t>
            </a:r>
            <a:r>
              <a:rPr lang="en-US" altLang="zh-TW" sz="1800" b="1">
                <a:latin typeface="Arial" charset="0"/>
              </a:rPr>
              <a:t>11</a:t>
            </a:r>
            <a:r>
              <a:rPr lang="zh-TW" altLang="en-US" sz="1800" b="1">
                <a:latin typeface="Arial" charset="0"/>
              </a:rPr>
              <a:t>日－ </a:t>
            </a:r>
            <a:r>
              <a:rPr lang="en-US" altLang="zh-TW" sz="1800" b="1">
                <a:latin typeface="Arial" charset="0"/>
              </a:rPr>
              <a:t>)</a:t>
            </a:r>
            <a:r>
              <a:rPr lang="zh-TW" altLang="en-US" sz="1800" b="1">
                <a:latin typeface="Arial" charset="0"/>
              </a:rPr>
              <a:t>，生於斯里蘭卡可倫坡，英國計算機科學家，圖靈獎得主。他設計了可快速進行排序程序的</a:t>
            </a:r>
            <a:r>
              <a:rPr lang="zh-TW" altLang="en-US" sz="1800" b="1">
                <a:solidFill>
                  <a:srgbClr val="3333FF"/>
                </a:solidFill>
                <a:latin typeface="Arial" charset="0"/>
              </a:rPr>
              <a:t>快速排序</a:t>
            </a:r>
            <a:r>
              <a:rPr lang="en-US" altLang="zh-TW" sz="1800" b="1">
                <a:solidFill>
                  <a:srgbClr val="3333FF"/>
                </a:solidFill>
                <a:latin typeface="Arial" charset="0"/>
              </a:rPr>
              <a:t>(quick sort)</a:t>
            </a:r>
            <a:r>
              <a:rPr lang="zh-TW" altLang="en-US" sz="1800" b="1">
                <a:solidFill>
                  <a:srgbClr val="3333FF"/>
                </a:solidFill>
                <a:latin typeface="Arial" charset="0"/>
              </a:rPr>
              <a:t>演算法</a:t>
            </a:r>
            <a:r>
              <a:rPr lang="zh-TW" altLang="en-US" sz="1800" b="1">
                <a:latin typeface="Arial" charset="0"/>
              </a:rPr>
              <a:t>，提出可驗證程式正確性的</a:t>
            </a:r>
            <a:r>
              <a:rPr lang="zh-TW" altLang="en-US" sz="1800" b="1">
                <a:solidFill>
                  <a:srgbClr val="3333FF"/>
                </a:solidFill>
                <a:latin typeface="Arial" charset="0"/>
              </a:rPr>
              <a:t>霍爾邏輯</a:t>
            </a:r>
            <a:r>
              <a:rPr lang="en-US" altLang="zh-TW" sz="1800" b="1">
                <a:solidFill>
                  <a:srgbClr val="3333FF"/>
                </a:solidFill>
                <a:latin typeface="Arial" charset="0"/>
              </a:rPr>
              <a:t>(Hoare logic)</a:t>
            </a:r>
            <a:r>
              <a:rPr lang="zh-TW" altLang="en-US" sz="1800" b="1">
                <a:latin typeface="Arial" charset="0"/>
              </a:rPr>
              <a:t> 、以及提出可訂定並時程序</a:t>
            </a:r>
            <a:r>
              <a:rPr lang="en-US" altLang="zh-TW" sz="1800" b="1">
                <a:latin typeface="Arial" charset="0"/>
              </a:rPr>
              <a:t>(concurrent process)</a:t>
            </a:r>
            <a:r>
              <a:rPr lang="zh-TW" altLang="en-US" sz="1800" b="1">
                <a:latin typeface="Arial" charset="0"/>
              </a:rPr>
              <a:t>的交互作用</a:t>
            </a:r>
            <a:r>
              <a:rPr lang="en-US" altLang="zh-TW" sz="1800" b="1">
                <a:latin typeface="Arial" charset="0"/>
              </a:rPr>
              <a:t>(</a:t>
            </a:r>
            <a:r>
              <a:rPr lang="zh-TW" altLang="en-US" sz="1800" b="1">
                <a:latin typeface="Arial" charset="0"/>
              </a:rPr>
              <a:t>如哲學家用餐問題</a:t>
            </a:r>
            <a:r>
              <a:rPr lang="en-US" altLang="zh-TW" sz="1800" b="1">
                <a:latin typeface="Arial" charset="0"/>
              </a:rPr>
              <a:t>(</a:t>
            </a:r>
            <a:r>
              <a:rPr lang="en-US" altLang="zh-TW" sz="1800">
                <a:latin typeface="Arial" charset="0"/>
              </a:rPr>
              <a:t>dining philosophers problem)</a:t>
            </a:r>
            <a:r>
              <a:rPr lang="zh-TW" altLang="en-US" sz="1800" b="1">
                <a:latin typeface="Arial" charset="0"/>
              </a:rPr>
              <a:t>的</a:t>
            </a:r>
            <a:r>
              <a:rPr lang="zh-TW" altLang="en-US" sz="1800" b="1">
                <a:solidFill>
                  <a:srgbClr val="3333FF"/>
                </a:solidFill>
                <a:latin typeface="Arial" charset="0"/>
              </a:rPr>
              <a:t>交談循序程續</a:t>
            </a:r>
            <a:r>
              <a:rPr lang="en-US" altLang="zh-TW" sz="1800" b="1">
                <a:solidFill>
                  <a:srgbClr val="3333FF"/>
                </a:solidFill>
                <a:latin typeface="Arial" charset="0"/>
              </a:rPr>
              <a:t>(CSP, Communicating Sequential Processes)</a:t>
            </a:r>
            <a:r>
              <a:rPr lang="zh-TW" altLang="en-US" sz="1800" b="1">
                <a:latin typeface="Arial" charset="0"/>
              </a:rPr>
              <a:t>架構 。</a:t>
            </a:r>
            <a:r>
              <a:rPr lang="en-US" altLang="zh-TW" sz="1800" b="1">
                <a:latin typeface="Arial" charset="0"/>
              </a:rPr>
              <a:t> (</a:t>
            </a:r>
            <a:r>
              <a:rPr lang="zh-TW" altLang="en-US" sz="1800" b="1">
                <a:latin typeface="Arial" charset="0"/>
              </a:rPr>
              <a:t>圖及說明摘自維基百科</a:t>
            </a:r>
            <a:r>
              <a:rPr lang="en-US" altLang="zh-TW" sz="1800" b="1">
                <a:latin typeface="Arial" charset="0"/>
              </a:rPr>
              <a:t>)</a:t>
            </a:r>
          </a:p>
        </p:txBody>
      </p:sp>
      <p:sp>
        <p:nvSpPr>
          <p:cNvPr id="21510"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0B9A0FB5-88B7-4622-8D22-A6616F86047F}" type="slidenum">
              <a:rPr kumimoji="0" lang="en-US" altLang="zh-TW" sz="1400" smtClean="0">
                <a:latin typeface="Arial" charset="0"/>
              </a:rPr>
              <a:pPr eaLnBrk="1" hangingPunct="1">
                <a:spcBef>
                  <a:spcPct val="0"/>
                </a:spcBef>
                <a:buClrTx/>
                <a:buSzTx/>
                <a:buFontTx/>
                <a:buNone/>
              </a:pPr>
              <a:t>17</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6">
                                            <p:txEl>
                                              <p:pRg st="0" end="0"/>
                                            </p:txEl>
                                          </p:spTgt>
                                        </p:tgtEl>
                                        <p:attrNameLst>
                                          <p:attrName>style.visibility</p:attrName>
                                        </p:attrNameLst>
                                      </p:cBhvr>
                                      <p:to>
                                        <p:strVal val="visible"/>
                                      </p:to>
                                    </p:set>
                                    <p:anim calcmode="lin" valueType="num">
                                      <p:cBhvr additive="base">
                                        <p:cTn id="7" dur="500" fill="hold"/>
                                        <p:tgtEl>
                                          <p:spTgt spid="30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6">
                                            <p:txEl>
                                              <p:pRg st="1" end="1"/>
                                            </p:txEl>
                                          </p:spTgt>
                                        </p:tgtEl>
                                        <p:attrNameLst>
                                          <p:attrName>style.visibility</p:attrName>
                                        </p:attrNameLst>
                                      </p:cBhvr>
                                      <p:to>
                                        <p:strVal val="visible"/>
                                      </p:to>
                                    </p:set>
                                    <p:anim calcmode="lin" valueType="num">
                                      <p:cBhvr additive="base">
                                        <p:cTn id="13" dur="500" fill="hold"/>
                                        <p:tgtEl>
                                          <p:spTgt spid="307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8610"/>
                                        </p:tgtEl>
                                        <p:attrNameLst>
                                          <p:attrName>style.visibility</p:attrName>
                                        </p:attrNameLst>
                                      </p:cBhvr>
                                      <p:to>
                                        <p:strVal val="visible"/>
                                      </p:to>
                                    </p:set>
                                    <p:anim calcmode="lin" valueType="num">
                                      <p:cBhvr additive="base">
                                        <p:cTn id="19" dur="500" fill="hold"/>
                                        <p:tgtEl>
                                          <p:spTgt spid="68610"/>
                                        </p:tgtEl>
                                        <p:attrNameLst>
                                          <p:attrName>ppt_x</p:attrName>
                                        </p:attrNameLst>
                                      </p:cBhvr>
                                      <p:tavLst>
                                        <p:tav tm="0">
                                          <p:val>
                                            <p:strVal val="#ppt_x"/>
                                          </p:val>
                                        </p:tav>
                                        <p:tav tm="100000">
                                          <p:val>
                                            <p:strVal val="#ppt_x"/>
                                          </p:val>
                                        </p:tav>
                                      </p:tavLst>
                                    </p:anim>
                                    <p:anim calcmode="lin" valueType="num">
                                      <p:cBhvr additive="base">
                                        <p:cTn id="20" dur="500" fill="hold"/>
                                        <p:tgtEl>
                                          <p:spTgt spid="6861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uild="p"/>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TW" altLang="en-US" b="1" smtClean="0"/>
              <a:t>快速排序演算法</a:t>
            </a:r>
            <a:r>
              <a:rPr lang="en-US" altLang="zh-TW" b="1" smtClean="0"/>
              <a:t>(</a:t>
            </a:r>
            <a:r>
              <a:rPr lang="zh-TW" altLang="en-US" b="1" smtClean="0"/>
              <a:t>續</a:t>
            </a:r>
            <a:r>
              <a:rPr lang="en-US" altLang="zh-TW" b="1" smtClean="0"/>
              <a:t>)</a:t>
            </a:r>
            <a:endParaRPr lang="en-US" altLang="zh-TW" smtClean="0"/>
          </a:p>
        </p:txBody>
      </p:sp>
      <p:sp>
        <p:nvSpPr>
          <p:cNvPr id="3076" name="Rectangle 3"/>
          <p:cNvSpPr>
            <a:spLocks noGrp="1" noChangeArrowheads="1"/>
          </p:cNvSpPr>
          <p:nvPr>
            <p:ph idx="1"/>
          </p:nvPr>
        </p:nvSpPr>
        <p:spPr>
          <a:xfrm>
            <a:off x="501650" y="2060575"/>
            <a:ext cx="8534400" cy="5389563"/>
          </a:xfrm>
        </p:spPr>
        <p:txBody>
          <a:bodyPr/>
          <a:lstStyle/>
          <a:p>
            <a:r>
              <a:rPr lang="zh-TW" altLang="en-US" sz="2800" dirty="0" smtClean="0"/>
              <a:t>快速排序演算法使用</a:t>
            </a:r>
            <a:r>
              <a:rPr lang="zh-TW" altLang="en-US" sz="2800" dirty="0" smtClean="0">
                <a:solidFill>
                  <a:srgbClr val="3333FF"/>
                </a:solidFill>
              </a:rPr>
              <a:t>分治解題策略</a:t>
            </a:r>
            <a:r>
              <a:rPr lang="zh-TW" altLang="en-US" sz="2800" dirty="0" smtClean="0"/>
              <a:t>，其做法如下所述</a:t>
            </a:r>
            <a:r>
              <a:rPr lang="en-US" altLang="zh-TW" sz="2800" dirty="0" smtClean="0"/>
              <a:t>:</a:t>
            </a:r>
          </a:p>
          <a:p>
            <a:pPr lvl="1"/>
            <a:endParaRPr lang="en-US" altLang="zh-TW" sz="2400" dirty="0" smtClean="0">
              <a:solidFill>
                <a:srgbClr val="3333FF"/>
              </a:solidFill>
            </a:endParaRPr>
          </a:p>
          <a:p>
            <a:pPr lvl="1"/>
            <a:r>
              <a:rPr lang="zh-TW" altLang="en-US" sz="2400" dirty="0" smtClean="0">
                <a:solidFill>
                  <a:srgbClr val="3333FF"/>
                </a:solidFill>
              </a:rPr>
              <a:t>分割</a:t>
            </a:r>
            <a:r>
              <a:rPr lang="en-US" altLang="zh-TW" sz="2400" dirty="0" smtClean="0"/>
              <a:t>: </a:t>
            </a:r>
            <a:r>
              <a:rPr lang="zh-TW" altLang="en-US" sz="2400" dirty="0" smtClean="0"/>
              <a:t>選一個</a:t>
            </a:r>
            <a:r>
              <a:rPr lang="zh-TW" altLang="en-US" sz="2400" dirty="0" smtClean="0">
                <a:solidFill>
                  <a:srgbClr val="3333FF"/>
                </a:solidFill>
              </a:rPr>
              <a:t>元素</a:t>
            </a:r>
            <a:r>
              <a:rPr lang="en-US" altLang="zh-TW" sz="2400" dirty="0" smtClean="0">
                <a:solidFill>
                  <a:srgbClr val="3333FF"/>
                </a:solidFill>
              </a:rPr>
              <a:t>p</a:t>
            </a:r>
            <a:r>
              <a:rPr lang="zh-TW" altLang="en-US" sz="2400" dirty="0" smtClean="0"/>
              <a:t>當作</a:t>
            </a:r>
            <a:r>
              <a:rPr lang="zh-TW" altLang="en-US" sz="2400" dirty="0" smtClean="0">
                <a:solidFill>
                  <a:srgbClr val="3333FF"/>
                </a:solidFill>
              </a:rPr>
              <a:t>中樞</a:t>
            </a:r>
            <a:r>
              <a:rPr lang="en-US" altLang="zh-TW" sz="2400" dirty="0" smtClean="0">
                <a:solidFill>
                  <a:srgbClr val="3333FF"/>
                </a:solidFill>
              </a:rPr>
              <a:t>(pivot)</a:t>
            </a:r>
            <a:r>
              <a:rPr lang="zh-TW" altLang="en-US" sz="2400" dirty="0" smtClean="0">
                <a:solidFill>
                  <a:srgbClr val="3333FF"/>
                </a:solidFill>
              </a:rPr>
              <a:t>元素</a:t>
            </a:r>
            <a:r>
              <a:rPr lang="zh-TW" altLang="en-US" sz="2400" dirty="0" smtClean="0"/>
              <a:t>將陣列分割為</a:t>
            </a:r>
            <a:r>
              <a:rPr lang="en-US" altLang="zh-TW" sz="2400" dirty="0" smtClean="0"/>
              <a:t>2</a:t>
            </a:r>
            <a:r>
              <a:rPr lang="zh-TW" altLang="en-US" sz="2400" dirty="0" smtClean="0"/>
              <a:t>部份：</a:t>
            </a:r>
            <a:r>
              <a:rPr lang="en-US" altLang="zh-TW" sz="2400" dirty="0" smtClean="0"/>
              <a:t>SP</a:t>
            </a:r>
            <a:r>
              <a:rPr lang="zh-TW" altLang="en-US" sz="2400" dirty="0" smtClean="0"/>
              <a:t>及</a:t>
            </a:r>
            <a:r>
              <a:rPr lang="en-US" altLang="zh-TW" sz="2400" dirty="0" smtClean="0"/>
              <a:t>LP</a:t>
            </a:r>
            <a:r>
              <a:rPr lang="zh-TW" altLang="en-US" sz="2400" dirty="0" smtClean="0"/>
              <a:t>，其中</a:t>
            </a:r>
            <a:r>
              <a:rPr lang="en-US" altLang="zh-TW" sz="2400" dirty="0" smtClean="0">
                <a:solidFill>
                  <a:srgbClr val="3333FF"/>
                </a:solidFill>
              </a:rPr>
              <a:t>SP (smaller part)</a:t>
            </a:r>
            <a:r>
              <a:rPr lang="zh-TW" altLang="en-US" sz="2400" dirty="0" smtClean="0"/>
              <a:t>包含所有小於</a:t>
            </a:r>
            <a:r>
              <a:rPr lang="en-US" altLang="zh-TW" sz="2400" dirty="0" smtClean="0"/>
              <a:t>p</a:t>
            </a:r>
            <a:r>
              <a:rPr lang="zh-TW" altLang="en-US" sz="2400" dirty="0" smtClean="0"/>
              <a:t>的元素；而</a:t>
            </a:r>
            <a:r>
              <a:rPr lang="en-US" altLang="zh-TW" sz="2400" dirty="0" smtClean="0">
                <a:solidFill>
                  <a:srgbClr val="3333FF"/>
                </a:solidFill>
              </a:rPr>
              <a:t>LP(larger part)</a:t>
            </a:r>
            <a:r>
              <a:rPr lang="zh-TW" altLang="en-US" sz="2400" dirty="0" smtClean="0"/>
              <a:t>則包含所有</a:t>
            </a:r>
            <a:r>
              <a:rPr lang="zh-TW" altLang="en-US" sz="2400" dirty="0"/>
              <a:t>大於或等於</a:t>
            </a:r>
            <a:r>
              <a:rPr lang="en-US" altLang="zh-TW" sz="2400" dirty="0" smtClean="0"/>
              <a:t>p</a:t>
            </a:r>
            <a:r>
              <a:rPr lang="zh-TW" altLang="en-US" sz="2400" dirty="0" smtClean="0"/>
              <a:t>的元素。</a:t>
            </a:r>
            <a:endParaRPr lang="en-US" altLang="zh-TW" sz="2400" dirty="0" smtClean="0"/>
          </a:p>
          <a:p>
            <a:pPr lvl="1" eaLnBrk="1" hangingPunct="1"/>
            <a:r>
              <a:rPr lang="zh-TW" altLang="en-US" sz="2400" dirty="0" smtClean="0">
                <a:solidFill>
                  <a:srgbClr val="3333FF"/>
                </a:solidFill>
              </a:rPr>
              <a:t>克服</a:t>
            </a:r>
            <a:r>
              <a:rPr lang="en-US" altLang="zh-TW" sz="2400" dirty="0" smtClean="0"/>
              <a:t>:</a:t>
            </a:r>
            <a:r>
              <a:rPr lang="zh-TW" altLang="en-US" sz="2400" dirty="0" smtClean="0"/>
              <a:t>完成陣列</a:t>
            </a:r>
            <a:r>
              <a:rPr lang="zh-TW" altLang="en-US" sz="2400" dirty="0" smtClean="0">
                <a:solidFill>
                  <a:srgbClr val="3333FF"/>
                </a:solidFill>
              </a:rPr>
              <a:t>分割</a:t>
            </a:r>
            <a:r>
              <a:rPr lang="en-US" altLang="zh-TW" sz="2400" dirty="0" smtClean="0">
                <a:solidFill>
                  <a:srgbClr val="3333FF"/>
                </a:solidFill>
              </a:rPr>
              <a:t>(partition)</a:t>
            </a:r>
            <a:r>
              <a:rPr lang="zh-TW" altLang="en-US" sz="2400" dirty="0" smtClean="0"/>
              <a:t>之後，快速排序演算法持續遞迴地</a:t>
            </a:r>
            <a:r>
              <a:rPr lang="en-US" altLang="zh-TW" sz="2400" dirty="0" smtClean="0"/>
              <a:t>(recursively)</a:t>
            </a:r>
            <a:r>
              <a:rPr lang="zh-TW" altLang="en-US" sz="2400" dirty="0" smtClean="0"/>
              <a:t>進行</a:t>
            </a:r>
            <a:r>
              <a:rPr lang="en-US" altLang="zh-TW" sz="2400" dirty="0" smtClean="0"/>
              <a:t>SP</a:t>
            </a:r>
            <a:r>
              <a:rPr lang="zh-TW" altLang="en-US" sz="2400" dirty="0" smtClean="0"/>
              <a:t>部份與</a:t>
            </a:r>
            <a:r>
              <a:rPr lang="en-US" altLang="zh-TW" sz="2400" dirty="0" smtClean="0"/>
              <a:t>LP</a:t>
            </a:r>
            <a:r>
              <a:rPr lang="zh-TW" altLang="en-US" sz="2400" dirty="0" smtClean="0"/>
              <a:t>部份的元素排序。</a:t>
            </a:r>
            <a:endParaRPr lang="en-US" altLang="zh-TW" sz="2400" dirty="0" smtClean="0"/>
          </a:p>
          <a:p>
            <a:pPr lvl="1" eaLnBrk="1" hangingPunct="1"/>
            <a:r>
              <a:rPr lang="zh-TW" altLang="en-US" sz="2400" dirty="0" smtClean="0">
                <a:solidFill>
                  <a:srgbClr val="3333FF"/>
                </a:solidFill>
              </a:rPr>
              <a:t>合併</a:t>
            </a:r>
            <a:r>
              <a:rPr lang="en-US" altLang="zh-TW" sz="2400" dirty="0" smtClean="0"/>
              <a:t>:</a:t>
            </a:r>
            <a:r>
              <a:rPr lang="zh-TW" altLang="en-US" sz="2400" dirty="0" smtClean="0"/>
              <a:t> 最後再將</a:t>
            </a:r>
            <a:r>
              <a:rPr lang="en-US" altLang="zh-TW" sz="2400" dirty="0" smtClean="0"/>
              <a:t>SP</a:t>
            </a:r>
            <a:r>
              <a:rPr lang="zh-TW" altLang="en-US" sz="2400" dirty="0" smtClean="0"/>
              <a:t>、</a:t>
            </a:r>
            <a:r>
              <a:rPr lang="en-US" altLang="zh-TW" sz="2400" dirty="0" smtClean="0"/>
              <a:t>p</a:t>
            </a:r>
            <a:r>
              <a:rPr lang="zh-TW" altLang="en-US" sz="2400" dirty="0" smtClean="0"/>
              <a:t>及</a:t>
            </a:r>
            <a:r>
              <a:rPr lang="en-US" altLang="zh-TW" sz="2400" dirty="0" smtClean="0"/>
              <a:t>LP</a:t>
            </a:r>
            <a:r>
              <a:rPr lang="zh-TW" altLang="en-US" sz="2400" dirty="0" smtClean="0"/>
              <a:t>合併即可完成排序。</a:t>
            </a:r>
            <a:endParaRPr lang="en-US" altLang="zh-TW" sz="2400" dirty="0" smtClean="0"/>
          </a:p>
        </p:txBody>
      </p:sp>
      <p:sp>
        <p:nvSpPr>
          <p:cNvPr id="22532"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7ABBD8A4-D35E-4F1E-BDAF-865757D14CD0}" type="slidenum">
              <a:rPr kumimoji="0" lang="en-US" altLang="zh-TW" sz="1400" smtClean="0">
                <a:latin typeface="Arial" charset="0"/>
              </a:rPr>
              <a:pPr eaLnBrk="1" hangingPunct="1">
                <a:spcBef>
                  <a:spcPct val="0"/>
                </a:spcBef>
                <a:buClrTx/>
                <a:buSzTx/>
                <a:buFontTx/>
                <a:buNone/>
              </a:pPr>
              <a:t>18</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6">
                                            <p:txEl>
                                              <p:pRg st="0" end="0"/>
                                            </p:txEl>
                                          </p:spTgt>
                                        </p:tgtEl>
                                        <p:attrNameLst>
                                          <p:attrName>style.visibility</p:attrName>
                                        </p:attrNameLst>
                                      </p:cBhvr>
                                      <p:to>
                                        <p:strVal val="visible"/>
                                      </p:to>
                                    </p:set>
                                    <p:anim calcmode="lin" valueType="num">
                                      <p:cBhvr additive="base">
                                        <p:cTn id="7" dur="500" fill="hold"/>
                                        <p:tgtEl>
                                          <p:spTgt spid="30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6">
                                            <p:txEl>
                                              <p:pRg st="2" end="2"/>
                                            </p:txEl>
                                          </p:spTgt>
                                        </p:tgtEl>
                                        <p:attrNameLst>
                                          <p:attrName>style.visibility</p:attrName>
                                        </p:attrNameLst>
                                      </p:cBhvr>
                                      <p:to>
                                        <p:strVal val="visible"/>
                                      </p:to>
                                    </p:set>
                                    <p:anim calcmode="lin" valueType="num">
                                      <p:cBhvr additive="base">
                                        <p:cTn id="13" dur="500" fill="hold"/>
                                        <p:tgtEl>
                                          <p:spTgt spid="307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76">
                                            <p:txEl>
                                              <p:pRg st="3" end="3"/>
                                            </p:txEl>
                                          </p:spTgt>
                                        </p:tgtEl>
                                        <p:attrNameLst>
                                          <p:attrName>style.visibility</p:attrName>
                                        </p:attrNameLst>
                                      </p:cBhvr>
                                      <p:to>
                                        <p:strVal val="visible"/>
                                      </p:to>
                                    </p:set>
                                    <p:anim calcmode="lin" valueType="num">
                                      <p:cBhvr additive="base">
                                        <p:cTn id="19" dur="500" fill="hold"/>
                                        <p:tgtEl>
                                          <p:spTgt spid="307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76">
                                            <p:txEl>
                                              <p:pRg st="4" end="4"/>
                                            </p:txEl>
                                          </p:spTgt>
                                        </p:tgtEl>
                                        <p:attrNameLst>
                                          <p:attrName>style.visibility</p:attrName>
                                        </p:attrNameLst>
                                      </p:cBhvr>
                                      <p:to>
                                        <p:strVal val="visible"/>
                                      </p:to>
                                    </p:set>
                                    <p:anim calcmode="lin" valueType="num">
                                      <p:cBhvr additive="base">
                                        <p:cTn id="25" dur="500" fill="hold"/>
                                        <p:tgtEl>
                                          <p:spTgt spid="307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TW" altLang="en-US" b="1" smtClean="0"/>
              <a:t>快速排序演算法</a:t>
            </a:r>
            <a:r>
              <a:rPr lang="en-US" altLang="zh-TW" b="1" smtClean="0"/>
              <a:t>(</a:t>
            </a:r>
            <a:r>
              <a:rPr lang="zh-TW" altLang="en-US" b="1" smtClean="0"/>
              <a:t>續</a:t>
            </a:r>
            <a:r>
              <a:rPr lang="en-US" altLang="zh-TW" b="1" smtClean="0"/>
              <a:t>)</a:t>
            </a:r>
            <a:endParaRPr lang="en-US" altLang="zh-TW" smtClean="0"/>
          </a:p>
        </p:txBody>
      </p:sp>
      <p:sp>
        <p:nvSpPr>
          <p:cNvPr id="3076" name="Rectangle 3"/>
          <p:cNvSpPr>
            <a:spLocks noGrp="1" noChangeArrowheads="1"/>
          </p:cNvSpPr>
          <p:nvPr>
            <p:ph idx="1"/>
          </p:nvPr>
        </p:nvSpPr>
        <p:spPr>
          <a:xfrm>
            <a:off x="501650" y="2060575"/>
            <a:ext cx="8534400" cy="5389563"/>
          </a:xfrm>
        </p:spPr>
        <p:txBody>
          <a:bodyPr/>
          <a:lstStyle/>
          <a:p>
            <a:r>
              <a:rPr lang="en-US" altLang="zh-TW" sz="2800" smtClean="0"/>
              <a:t>Algorithm 8</a:t>
            </a:r>
            <a:r>
              <a:rPr lang="zh-TW" altLang="en-US" sz="2800" smtClean="0"/>
              <a:t>為快速排序演算法，此演算法使用二個指標</a:t>
            </a:r>
            <a:r>
              <a:rPr lang="en-US" altLang="zh-TW" sz="2800" smtClean="0"/>
              <a:t>(</a:t>
            </a:r>
            <a:r>
              <a:rPr lang="zh-TW" altLang="en-US" sz="2800" smtClean="0">
                <a:solidFill>
                  <a:srgbClr val="3333FF"/>
                </a:solidFill>
              </a:rPr>
              <a:t>「左指標」</a:t>
            </a:r>
            <a:r>
              <a:rPr lang="en-US" altLang="zh-TW" sz="2800" i="1" smtClean="0">
                <a:solidFill>
                  <a:srgbClr val="3333FF"/>
                </a:solidFill>
                <a:latin typeface="Times New Roman" pitchFamily="18" charset="0"/>
                <a:cs typeface="Times New Roman" pitchFamily="18" charset="0"/>
              </a:rPr>
              <a:t>l </a:t>
            </a:r>
            <a:r>
              <a:rPr lang="zh-TW" altLang="en-US" sz="2800" smtClean="0"/>
              <a:t>與</a:t>
            </a:r>
            <a:r>
              <a:rPr lang="zh-TW" altLang="en-US" sz="2800" smtClean="0">
                <a:solidFill>
                  <a:srgbClr val="3333FF"/>
                </a:solidFill>
              </a:rPr>
              <a:t>「右指標」</a:t>
            </a:r>
            <a:r>
              <a:rPr lang="en-US" altLang="zh-TW" sz="2800" i="1" smtClean="0">
                <a:solidFill>
                  <a:srgbClr val="3333FF"/>
                </a:solidFill>
                <a:latin typeface="Times New Roman" pitchFamily="18" charset="0"/>
                <a:cs typeface="Times New Roman" pitchFamily="18" charset="0"/>
              </a:rPr>
              <a:t>r</a:t>
            </a:r>
            <a:r>
              <a:rPr lang="en-US" altLang="zh-TW" sz="2800" smtClean="0"/>
              <a:t>) </a:t>
            </a:r>
            <a:r>
              <a:rPr lang="zh-TW" altLang="en-US" sz="2800" smtClean="0"/>
              <a:t>將陣列中索引在</a:t>
            </a:r>
            <a:r>
              <a:rPr lang="zh-TW" altLang="en-US" sz="2800" smtClean="0">
                <a:solidFill>
                  <a:srgbClr val="3333FF"/>
                </a:solidFill>
              </a:rPr>
              <a:t>「左界」</a:t>
            </a:r>
            <a:r>
              <a:rPr lang="en-US" altLang="zh-TW" sz="2800" i="1" smtClean="0">
                <a:solidFill>
                  <a:srgbClr val="3333FF"/>
                </a:solidFill>
                <a:latin typeface="Times New Roman" pitchFamily="18" charset="0"/>
                <a:cs typeface="Times New Roman" pitchFamily="18" charset="0"/>
              </a:rPr>
              <a:t>lb </a:t>
            </a:r>
            <a:r>
              <a:rPr lang="zh-TW" altLang="en-US" sz="2800" smtClean="0"/>
              <a:t>及</a:t>
            </a:r>
            <a:r>
              <a:rPr lang="zh-TW" altLang="en-US" sz="2800" smtClean="0">
                <a:solidFill>
                  <a:srgbClr val="3333FF"/>
                </a:solidFill>
              </a:rPr>
              <a:t>「右界」</a:t>
            </a:r>
            <a:r>
              <a:rPr lang="en-US" altLang="zh-TW" sz="2800" i="1" smtClean="0">
                <a:solidFill>
                  <a:srgbClr val="3333FF"/>
                </a:solidFill>
                <a:latin typeface="Times New Roman" pitchFamily="18" charset="0"/>
                <a:cs typeface="Times New Roman" pitchFamily="18" charset="0"/>
              </a:rPr>
              <a:t>rb</a:t>
            </a:r>
            <a:r>
              <a:rPr lang="en-US" altLang="zh-TW" sz="2800" i="1" smtClean="0">
                <a:solidFill>
                  <a:srgbClr val="3333FF"/>
                </a:solidFill>
              </a:rPr>
              <a:t> </a:t>
            </a:r>
            <a:r>
              <a:rPr lang="zh-TW" altLang="en-US" sz="2800" smtClean="0"/>
              <a:t>範圍內的元素分割為二部份。</a:t>
            </a:r>
            <a:endParaRPr lang="en-US" altLang="zh-TW" sz="2800" smtClean="0"/>
          </a:p>
          <a:p>
            <a:endParaRPr lang="en-US" altLang="zh-TW" sz="2800" smtClean="0"/>
          </a:p>
        </p:txBody>
      </p:sp>
      <p:sp>
        <p:nvSpPr>
          <p:cNvPr id="23556"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035E49E5-1F81-462F-AB6F-7B3B82F76D01}" type="slidenum">
              <a:rPr kumimoji="0" lang="en-US" altLang="zh-TW" sz="1400" smtClean="0">
                <a:latin typeface="Arial" charset="0"/>
              </a:rPr>
              <a:pPr eaLnBrk="1" hangingPunct="1">
                <a:spcBef>
                  <a:spcPct val="0"/>
                </a:spcBef>
                <a:buClrTx/>
                <a:buSzTx/>
                <a:buFontTx/>
                <a:buNone/>
              </a:pPr>
              <a:t>19</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6">
                                            <p:txEl>
                                              <p:pRg st="0" end="0"/>
                                            </p:txEl>
                                          </p:spTgt>
                                        </p:tgtEl>
                                        <p:attrNameLst>
                                          <p:attrName>style.visibility</p:attrName>
                                        </p:attrNameLst>
                                      </p:cBhvr>
                                      <p:to>
                                        <p:strVal val="visible"/>
                                      </p:to>
                                    </p:set>
                                    <p:anim calcmode="lin" valueType="num">
                                      <p:cBhvr additive="base">
                                        <p:cTn id="7" dur="500" fill="hold"/>
                                        <p:tgtEl>
                                          <p:spTgt spid="30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標題 1"/>
          <p:cNvSpPr>
            <a:spLocks noGrp="1"/>
          </p:cNvSpPr>
          <p:nvPr>
            <p:ph type="title"/>
          </p:nvPr>
        </p:nvSpPr>
        <p:spPr/>
        <p:txBody>
          <a:bodyPr/>
          <a:lstStyle/>
          <a:p>
            <a:endParaRPr lang="zh-TW" altLang="en-US" smtClean="0"/>
          </a:p>
        </p:txBody>
      </p:sp>
      <p:sp>
        <p:nvSpPr>
          <p:cNvPr id="6147" name="內容版面配置區 2"/>
          <p:cNvSpPr>
            <a:spLocks noGrp="1"/>
          </p:cNvSpPr>
          <p:nvPr>
            <p:ph idx="1"/>
          </p:nvPr>
        </p:nvSpPr>
        <p:spPr/>
        <p:txBody>
          <a:bodyPr/>
          <a:lstStyle/>
          <a:p>
            <a:pPr marL="0" indent="0">
              <a:buFont typeface="Wingdings" pitchFamily="2" charset="2"/>
              <a:buNone/>
            </a:pPr>
            <a:r>
              <a:rPr lang="en-US" altLang="zh-TW" sz="4400" b="1" dirty="0" smtClean="0"/>
              <a:t>1. </a:t>
            </a:r>
            <a:r>
              <a:rPr lang="zh-TW" altLang="en-US" sz="4400" b="1" dirty="0" smtClean="0"/>
              <a:t>分治演算法基本概念</a:t>
            </a:r>
          </a:p>
        </p:txBody>
      </p:sp>
      <p:sp>
        <p:nvSpPr>
          <p:cNvPr id="6148"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1E544C3C-36FA-47B1-B2B3-E815A764CD01}" type="slidenum">
              <a:rPr kumimoji="0" lang="en-US" altLang="zh-TW" sz="1400" smtClean="0">
                <a:latin typeface="Arial" charset="0"/>
              </a:rPr>
              <a:pPr eaLnBrk="1" hangingPunct="1">
                <a:spcBef>
                  <a:spcPct val="0"/>
                </a:spcBef>
                <a:buClrTx/>
                <a:buSzTx/>
                <a:buFontTx/>
                <a:buNone/>
              </a:pPr>
              <a:t>2</a:t>
            </a:fld>
            <a:endParaRPr kumimoji="0" lang="en-US" altLang="zh-TW" sz="1400" smtClean="0">
              <a:latin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TW" altLang="en-US" b="1" smtClean="0"/>
              <a:t>快速排序演算法</a:t>
            </a:r>
            <a:r>
              <a:rPr lang="en-US" altLang="zh-TW" b="1" smtClean="0"/>
              <a:t>(</a:t>
            </a:r>
            <a:r>
              <a:rPr lang="zh-TW" altLang="en-US" b="1" smtClean="0"/>
              <a:t>續</a:t>
            </a:r>
            <a:r>
              <a:rPr lang="en-US" altLang="zh-TW" b="1" smtClean="0"/>
              <a:t>)</a:t>
            </a:r>
            <a:endParaRPr lang="en-US" altLang="zh-TW" smtClean="0"/>
          </a:p>
        </p:txBody>
      </p:sp>
      <p:sp>
        <p:nvSpPr>
          <p:cNvPr id="24579" name="內容版面配置區 1"/>
          <p:cNvSpPr>
            <a:spLocks noGrp="1"/>
          </p:cNvSpPr>
          <p:nvPr>
            <p:ph idx="1"/>
          </p:nvPr>
        </p:nvSpPr>
        <p:spPr/>
        <p:txBody>
          <a:bodyPr/>
          <a:lstStyle/>
          <a:p>
            <a:endParaRPr lang="zh-TW" altLang="en-US" smtClean="0"/>
          </a:p>
        </p:txBody>
      </p:sp>
      <p:pic>
        <p:nvPicPr>
          <p:cNvPr id="2355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80" y="1861417"/>
            <a:ext cx="8891588" cy="6696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581"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0103D6A9-AC0A-413E-AE76-5AF4808C151E}" type="slidenum">
              <a:rPr kumimoji="0" lang="en-US" altLang="zh-TW" sz="1400" smtClean="0">
                <a:latin typeface="Arial" charset="0"/>
              </a:rPr>
              <a:pPr eaLnBrk="1" hangingPunct="1">
                <a:spcBef>
                  <a:spcPct val="0"/>
                </a:spcBef>
                <a:buClrTx/>
                <a:buSzTx/>
                <a:buFontTx/>
                <a:buNone/>
              </a:pPr>
              <a:t>20</a:t>
            </a:fld>
            <a:endParaRPr kumimoji="0" lang="en-US" altLang="zh-TW" sz="1400" smtClean="0">
              <a:latin typeface="Arial" charset="0"/>
            </a:endParaRPr>
          </a:p>
        </p:txBody>
      </p:sp>
      <p:sp>
        <p:nvSpPr>
          <p:cNvPr id="6" name="文字方塊 2"/>
          <p:cNvSpPr txBox="1"/>
          <p:nvPr/>
        </p:nvSpPr>
        <p:spPr>
          <a:xfrm>
            <a:off x="2345250" y="5096631"/>
            <a:ext cx="2308324" cy="307777"/>
          </a:xfrm>
          <a:prstGeom prst="rect">
            <a:avLst/>
          </a:prstGeom>
          <a:solidFill>
            <a:srgbClr val="FFFFFF"/>
          </a:solidFill>
        </p:spPr>
        <p:txBody>
          <a:bodyPr wrap="none" lIns="0" tIns="0" rIns="0" bIns="0" rtlCol="0">
            <a:spAutoFit/>
          </a:bodyPr>
          <a:lstStyle>
            <a:defPPr>
              <a:defRPr lang="zh-TW"/>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a:lstStyle>
          <a:p>
            <a:r>
              <a:rPr lang="zh-TW" altLang="en-US" sz="2000" dirty="0" smtClean="0">
                <a:latin typeface="Times New Roman" panose="02020603050405020304" pitchFamily="18" charset="0"/>
                <a:cs typeface="Times New Roman" panose="02020603050405020304" pitchFamily="18" charset="0"/>
              </a:rPr>
              <a:t>大於或等於 </a:t>
            </a:r>
            <a:r>
              <a:rPr lang="en-US" altLang="zh-TW" sz="2000" i="1" dirty="0" smtClean="0">
                <a:latin typeface="Times New Roman" panose="02020603050405020304" pitchFamily="18" charset="0"/>
                <a:cs typeface="Times New Roman" panose="02020603050405020304" pitchFamily="18" charset="0"/>
              </a:rPr>
              <a:t>p</a:t>
            </a:r>
            <a:r>
              <a:rPr lang="zh-TW" altLang="en-US" sz="2000" i="1" dirty="0" smtClean="0">
                <a:latin typeface="Times New Roman" panose="02020603050405020304" pitchFamily="18" charset="0"/>
                <a:cs typeface="Times New Roman" panose="02020603050405020304" pitchFamily="18" charset="0"/>
              </a:rPr>
              <a:t> </a:t>
            </a:r>
            <a:r>
              <a:rPr lang="zh-TW" altLang="en-US" sz="2000" dirty="0" smtClean="0">
                <a:latin typeface="Times New Roman" panose="02020603050405020304" pitchFamily="18" charset="0"/>
                <a:cs typeface="Times New Roman" panose="02020603050405020304" pitchFamily="18" charset="0"/>
              </a:rPr>
              <a:t>的元素</a:t>
            </a:r>
            <a:endParaRPr lang="zh-TW" altLang="en-US" dirty="0">
              <a:latin typeface="Times New Roman" panose="02020603050405020304" pitchFamily="18" charset="0"/>
              <a:cs typeface="Times New Roman" panose="02020603050405020304" pitchFamily="18" charset="0"/>
            </a:endParaRPr>
          </a:p>
        </p:txBody>
      </p:sp>
      <p:sp>
        <p:nvSpPr>
          <p:cNvPr id="7" name="文字方塊 2"/>
          <p:cNvSpPr txBox="1"/>
          <p:nvPr/>
        </p:nvSpPr>
        <p:spPr>
          <a:xfrm>
            <a:off x="2353134" y="5404271"/>
            <a:ext cx="3481722" cy="307777"/>
          </a:xfrm>
          <a:prstGeom prst="rect">
            <a:avLst/>
          </a:prstGeom>
          <a:solidFill>
            <a:srgbClr val="FFFFFF"/>
          </a:solidFill>
        </p:spPr>
        <p:txBody>
          <a:bodyPr wrap="none" lIns="0" tIns="0" rIns="0" bIns="0" rtlCol="0">
            <a:spAutoFit/>
          </a:bodyPr>
          <a:lstStyle>
            <a:defPPr>
              <a:defRPr lang="zh-TW"/>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a:lstStyle>
          <a:p>
            <a:r>
              <a:rPr lang="zh-TW" altLang="en-US" sz="2000" dirty="0" smtClean="0">
                <a:latin typeface="Times New Roman" panose="02020603050405020304" pitchFamily="18" charset="0"/>
                <a:cs typeface="Times New Roman" panose="02020603050405020304" pitchFamily="18" charset="0"/>
              </a:rPr>
              <a:t>小於 </a:t>
            </a:r>
            <a:r>
              <a:rPr lang="en-US" altLang="zh-TW" sz="2000" i="1" dirty="0" smtClean="0">
                <a:latin typeface="Times New Roman" panose="02020603050405020304" pitchFamily="18" charset="0"/>
                <a:cs typeface="Times New Roman" panose="02020603050405020304" pitchFamily="18" charset="0"/>
              </a:rPr>
              <a:t>p</a:t>
            </a:r>
            <a:r>
              <a:rPr lang="zh-TW" altLang="en-US" sz="2000" i="1" dirty="0" smtClean="0">
                <a:latin typeface="Times New Roman" panose="02020603050405020304" pitchFamily="18" charset="0"/>
                <a:cs typeface="Times New Roman" panose="02020603050405020304" pitchFamily="18" charset="0"/>
              </a:rPr>
              <a:t> </a:t>
            </a:r>
            <a:r>
              <a:rPr lang="zh-TW" altLang="en-US" sz="2000" dirty="0" smtClean="0">
                <a:latin typeface="Times New Roman" panose="02020603050405020304" pitchFamily="18" charset="0"/>
                <a:cs typeface="Times New Roman" panose="02020603050405020304" pitchFamily="18" charset="0"/>
              </a:rPr>
              <a:t>的元素或 </a:t>
            </a:r>
            <a:r>
              <a:rPr lang="en-US" altLang="zh-TW" sz="2000" i="1" dirty="0" smtClean="0">
                <a:latin typeface="Times New Roman" panose="02020603050405020304" pitchFamily="18" charset="0"/>
                <a:cs typeface="Times New Roman" panose="02020603050405020304" pitchFamily="18" charset="0"/>
              </a:rPr>
              <a:t>r</a:t>
            </a:r>
            <a:r>
              <a:rPr lang="zh-TW" altLang="en-US" sz="2000" i="1" dirty="0" smtClean="0">
                <a:latin typeface="Times New Roman" panose="02020603050405020304" pitchFamily="18" charset="0"/>
                <a:cs typeface="Times New Roman" panose="02020603050405020304" pitchFamily="18" charset="0"/>
              </a:rPr>
              <a:t> </a:t>
            </a:r>
            <a:r>
              <a:rPr lang="zh-TW" altLang="en-US" sz="2000" dirty="0" smtClean="0">
                <a:latin typeface="Times New Roman" panose="02020603050405020304" pitchFamily="18" charset="0"/>
                <a:cs typeface="Times New Roman" panose="02020603050405020304" pitchFamily="18" charset="0"/>
              </a:rPr>
              <a:t>等於</a:t>
            </a:r>
            <a:r>
              <a:rPr lang="en-US" altLang="zh-TW" sz="2000" dirty="0" smtClean="0">
                <a:latin typeface="Times New Roman" panose="02020603050405020304" pitchFamily="18" charset="0"/>
                <a:cs typeface="Times New Roman" panose="02020603050405020304" pitchFamily="18" charset="0"/>
              </a:rPr>
              <a:t>(</a:t>
            </a:r>
            <a:r>
              <a:rPr lang="zh-TW" altLang="en-US" sz="2000" dirty="0" smtClean="0">
                <a:latin typeface="Times New Roman" panose="02020603050405020304" pitchFamily="18" charset="0"/>
                <a:cs typeface="Times New Roman" panose="02020603050405020304" pitchFamily="18" charset="0"/>
              </a:rPr>
              <a:t>到達</a:t>
            </a:r>
            <a:r>
              <a:rPr lang="en-US" altLang="zh-TW" sz="2000" dirty="0" smtClean="0">
                <a:latin typeface="Times New Roman" panose="02020603050405020304" pitchFamily="18" charset="0"/>
                <a:cs typeface="Times New Roman" panose="02020603050405020304" pitchFamily="18" charset="0"/>
              </a:rPr>
              <a:t>)</a:t>
            </a:r>
            <a:r>
              <a:rPr lang="zh-TW" altLang="en-US" sz="2000" dirty="0" smtClean="0">
                <a:latin typeface="Times New Roman" panose="02020603050405020304" pitchFamily="18" charset="0"/>
                <a:cs typeface="Times New Roman" panose="02020603050405020304" pitchFamily="18" charset="0"/>
              </a:rPr>
              <a:t> </a:t>
            </a:r>
            <a:r>
              <a:rPr lang="en-US" altLang="zh-TW" sz="2000" i="1" dirty="0" err="1" smtClean="0">
                <a:latin typeface="Times New Roman" panose="02020603050405020304" pitchFamily="18" charset="0"/>
                <a:cs typeface="Times New Roman" panose="02020603050405020304" pitchFamily="18" charset="0"/>
              </a:rPr>
              <a:t>lb</a:t>
            </a:r>
            <a:endParaRPr lang="zh-TW" altLang="en-US" i="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4" presetClass="path" presetSubtype="0" accel="50000" decel="50000" fill="hold" nodeType="clickEffect">
                                  <p:stCondLst>
                                    <p:cond delay="0"/>
                                  </p:stCondLst>
                                  <p:childTnLst>
                                    <p:animMotion origin="layout" path="M -4.44444E-6 -2.22222E-6 L -0.00225 -0.2493 " pathEditMode="relative" rAng="0" ptsTypes="AA">
                                      <p:cBhvr>
                                        <p:cTn id="6" dur="2000" fill="hold"/>
                                        <p:tgtEl>
                                          <p:spTgt spid="23559"/>
                                        </p:tgtEl>
                                        <p:attrNameLst>
                                          <p:attrName>ppt_x</p:attrName>
                                          <p:attrName>ppt_y</p:attrName>
                                        </p:attrNameLst>
                                      </p:cBhvr>
                                      <p:rCtr x="-122" y="-12477"/>
                                    </p:animMotion>
                                  </p:childTnLst>
                                </p:cTn>
                              </p:par>
                              <p:par>
                                <p:cTn id="7" presetID="64" presetClass="path" presetSubtype="0" accel="50000" decel="50000" fill="hold" grpId="0" nodeType="withEffect">
                                  <p:stCondLst>
                                    <p:cond delay="0"/>
                                  </p:stCondLst>
                                  <p:childTnLst>
                                    <p:animMotion origin="layout" path="M 1.11111E-6 7.40741E-7 L 1.11111E-6 -0.25 " pathEditMode="relative" rAng="0" ptsTypes="AA">
                                      <p:cBhvr>
                                        <p:cTn id="8" dur="2000" fill="hold"/>
                                        <p:tgtEl>
                                          <p:spTgt spid="6"/>
                                        </p:tgtEl>
                                        <p:attrNameLst>
                                          <p:attrName>ppt_x</p:attrName>
                                          <p:attrName>ppt_y</p:attrName>
                                        </p:attrNameLst>
                                      </p:cBhvr>
                                      <p:rCtr x="0" y="-12500"/>
                                    </p:animMotion>
                                  </p:childTnLst>
                                </p:cTn>
                              </p:par>
                              <p:par>
                                <p:cTn id="9" presetID="64" presetClass="path" presetSubtype="0" accel="50000" decel="50000" fill="hold" grpId="0" nodeType="withEffect">
                                  <p:stCondLst>
                                    <p:cond delay="0"/>
                                  </p:stCondLst>
                                  <p:childTnLst>
                                    <p:animMotion origin="layout" path="M 5.55556E-7 3.33333E-6 L 5.55556E-7 -0.25 " pathEditMode="relative" rAng="0" ptsTypes="AA">
                                      <p:cBhvr>
                                        <p:cTn id="10" dur="2000" fill="hold"/>
                                        <p:tgtEl>
                                          <p:spTgt spid="7"/>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TW" altLang="en-US" b="1" smtClean="0"/>
              <a:t>快速排序演算法</a:t>
            </a:r>
            <a:r>
              <a:rPr lang="en-US" altLang="zh-TW" b="1" smtClean="0"/>
              <a:t>(</a:t>
            </a:r>
            <a:r>
              <a:rPr lang="zh-TW" altLang="en-US" b="1" smtClean="0"/>
              <a:t>續</a:t>
            </a:r>
            <a:r>
              <a:rPr lang="en-US" altLang="zh-TW" b="1" smtClean="0"/>
              <a:t>)</a:t>
            </a:r>
            <a:endParaRPr lang="en-US" altLang="zh-TW" smtClean="0"/>
          </a:p>
        </p:txBody>
      </p:sp>
      <p:sp>
        <p:nvSpPr>
          <p:cNvPr id="3076" name="Rectangle 3"/>
          <p:cNvSpPr>
            <a:spLocks noGrp="1" noChangeArrowheads="1"/>
          </p:cNvSpPr>
          <p:nvPr>
            <p:ph idx="1"/>
          </p:nvPr>
        </p:nvSpPr>
        <p:spPr>
          <a:xfrm>
            <a:off x="501650" y="2060575"/>
            <a:ext cx="8534400" cy="5389563"/>
          </a:xfrm>
        </p:spPr>
        <p:txBody>
          <a:bodyPr/>
          <a:lstStyle/>
          <a:p>
            <a:pPr>
              <a:defRPr/>
            </a:pPr>
            <a:endParaRPr lang="en-US" altLang="zh-TW" sz="2800" dirty="0" smtClean="0"/>
          </a:p>
          <a:p>
            <a:pPr marL="0" indent="0">
              <a:buFont typeface="Wingdings" pitchFamily="2" charset="2"/>
              <a:buNone/>
              <a:defRPr/>
            </a:pPr>
            <a:r>
              <a:rPr lang="zh-TW" altLang="en-US" sz="2800" dirty="0"/>
              <a:t>以下我們舉實例來看快速排序演算法的運作過程</a:t>
            </a:r>
            <a:r>
              <a:rPr lang="zh-TW" altLang="en-US" sz="2800" dirty="0" smtClean="0"/>
              <a:t>。</a:t>
            </a:r>
            <a:endParaRPr lang="en-US" altLang="zh-TW" sz="2800" dirty="0" smtClean="0"/>
          </a:p>
          <a:p>
            <a:pPr marL="0" indent="0">
              <a:buFont typeface="Wingdings" pitchFamily="2" charset="2"/>
              <a:buNone/>
              <a:defRPr/>
            </a:pPr>
            <a:endParaRPr lang="en-US" altLang="zh-TW" sz="2800" dirty="0" smtClean="0"/>
          </a:p>
          <a:p>
            <a:pPr>
              <a:defRPr/>
            </a:pPr>
            <a:r>
              <a:rPr lang="zh-TW" altLang="en-US" sz="2800" dirty="0" smtClean="0"/>
              <a:t>假設</a:t>
            </a:r>
            <a:r>
              <a:rPr lang="zh-TW" altLang="en-US" sz="2800" dirty="0"/>
              <a:t>有一個陣列具有</a:t>
            </a:r>
            <a:r>
              <a:rPr lang="en-US" altLang="zh-TW" sz="2800" dirty="0"/>
              <a:t>8</a:t>
            </a:r>
            <a:r>
              <a:rPr lang="zh-TW" altLang="en-US" sz="2800" dirty="0"/>
              <a:t>個</a:t>
            </a:r>
            <a:r>
              <a:rPr lang="zh-TW" altLang="en-US" sz="2800" dirty="0" smtClean="0"/>
              <a:t>元素</a:t>
            </a:r>
            <a:r>
              <a:rPr lang="en-US" altLang="zh-TW" sz="2800" dirty="0"/>
              <a:t>85</a:t>
            </a:r>
            <a:r>
              <a:rPr lang="zh-TW" altLang="en-US" sz="2800" dirty="0"/>
              <a:t>、</a:t>
            </a:r>
            <a:r>
              <a:rPr lang="en-US" altLang="zh-TW" sz="2800" dirty="0"/>
              <a:t>24</a:t>
            </a:r>
            <a:r>
              <a:rPr lang="zh-TW" altLang="en-US" sz="2800" dirty="0"/>
              <a:t>、</a:t>
            </a:r>
            <a:r>
              <a:rPr lang="en-US" altLang="zh-TW" sz="2800" dirty="0"/>
              <a:t>63</a:t>
            </a:r>
            <a:r>
              <a:rPr lang="zh-TW" altLang="en-US" sz="2800" dirty="0"/>
              <a:t>、</a:t>
            </a:r>
            <a:r>
              <a:rPr lang="en-US" altLang="zh-TW" sz="2800" dirty="0"/>
              <a:t>50</a:t>
            </a:r>
            <a:r>
              <a:rPr lang="zh-TW" altLang="en-US" sz="2800" dirty="0"/>
              <a:t>、</a:t>
            </a:r>
            <a:r>
              <a:rPr lang="en-US" altLang="zh-TW" sz="2800" dirty="0"/>
              <a:t>17</a:t>
            </a:r>
            <a:r>
              <a:rPr lang="zh-TW" altLang="en-US" sz="2800" dirty="0"/>
              <a:t>、</a:t>
            </a:r>
            <a:r>
              <a:rPr lang="en-US" altLang="zh-TW" sz="2800" dirty="0"/>
              <a:t>50'</a:t>
            </a:r>
            <a:r>
              <a:rPr lang="zh-TW" altLang="en-US" sz="2800" dirty="0"/>
              <a:t>、</a:t>
            </a:r>
            <a:r>
              <a:rPr lang="en-US" altLang="zh-TW" sz="2800" dirty="0"/>
              <a:t>96</a:t>
            </a:r>
            <a:r>
              <a:rPr lang="zh-TW" altLang="en-US" sz="2800" dirty="0"/>
              <a:t>、</a:t>
            </a:r>
            <a:r>
              <a:rPr lang="en-US" altLang="zh-TW" sz="2800" dirty="0"/>
              <a:t>58 </a:t>
            </a:r>
            <a:r>
              <a:rPr lang="zh-TW" altLang="en-US" sz="2800" dirty="0" smtClean="0"/>
              <a:t>，</a:t>
            </a:r>
            <a:r>
              <a:rPr lang="zh-TW" altLang="en-US" sz="2800" dirty="0"/>
              <a:t>索引</a:t>
            </a:r>
            <a:r>
              <a:rPr lang="en-US" altLang="zh-TW" sz="2800" dirty="0"/>
              <a:t>(index)</a:t>
            </a:r>
            <a:r>
              <a:rPr lang="zh-TW" altLang="en-US" sz="2800" dirty="0"/>
              <a:t>為</a:t>
            </a:r>
            <a:r>
              <a:rPr lang="en-US" altLang="zh-TW" sz="2800" dirty="0"/>
              <a:t>0,...,7</a:t>
            </a:r>
            <a:r>
              <a:rPr lang="zh-TW" altLang="en-US" sz="2800" dirty="0"/>
              <a:t>，其中</a:t>
            </a:r>
            <a:r>
              <a:rPr lang="en-US" altLang="zh-TW" sz="2800" dirty="0"/>
              <a:t>50</a:t>
            </a:r>
            <a:r>
              <a:rPr lang="zh-TW" altLang="en-US" sz="2800" dirty="0"/>
              <a:t>與</a:t>
            </a:r>
            <a:r>
              <a:rPr lang="en-US" altLang="zh-TW" sz="2800" dirty="0"/>
              <a:t>50’</a:t>
            </a:r>
            <a:r>
              <a:rPr lang="zh-TW" altLang="en-US" sz="2800" dirty="0"/>
              <a:t>二個元素的值都是</a:t>
            </a:r>
            <a:r>
              <a:rPr lang="en-US" altLang="zh-TW" sz="2800" dirty="0"/>
              <a:t>50</a:t>
            </a:r>
            <a:r>
              <a:rPr lang="zh-TW" altLang="en-US" sz="2800" dirty="0"/>
              <a:t>，但是為了區別起見，我們將之標示為</a:t>
            </a:r>
            <a:r>
              <a:rPr lang="en-US" altLang="zh-TW" sz="2800" dirty="0"/>
              <a:t>50</a:t>
            </a:r>
            <a:r>
              <a:rPr lang="zh-TW" altLang="en-US" sz="2800" dirty="0"/>
              <a:t>與</a:t>
            </a:r>
            <a:r>
              <a:rPr lang="en-US" altLang="zh-TW" sz="2800" dirty="0"/>
              <a:t>50’</a:t>
            </a:r>
            <a:r>
              <a:rPr lang="zh-TW" altLang="en-US" sz="2800" dirty="0" smtClean="0"/>
              <a:t>。</a:t>
            </a:r>
            <a:endParaRPr lang="en-US" altLang="zh-TW" sz="2800" dirty="0" smtClean="0"/>
          </a:p>
          <a:p>
            <a:pPr>
              <a:defRPr/>
            </a:pPr>
            <a:r>
              <a:rPr lang="zh-TW" altLang="en-US" sz="2800" dirty="0"/>
              <a:t>下</a:t>
            </a:r>
            <a:r>
              <a:rPr lang="zh-TW" altLang="en-US" sz="2800" dirty="0" smtClean="0"/>
              <a:t>圖展示</a:t>
            </a:r>
            <a:r>
              <a:rPr lang="zh-TW" altLang="en-US" sz="2800" dirty="0"/>
              <a:t>快速排序演算法第一次將陣列分割為二個部份的過程。</a:t>
            </a:r>
          </a:p>
        </p:txBody>
      </p:sp>
      <p:sp>
        <p:nvSpPr>
          <p:cNvPr id="25604"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89630E44-CEDA-462C-8EDF-EC5FF7440EBF}" type="slidenum">
              <a:rPr kumimoji="0" lang="en-US" altLang="zh-TW" sz="1400" smtClean="0">
                <a:latin typeface="Arial" charset="0"/>
              </a:rPr>
              <a:pPr eaLnBrk="1" hangingPunct="1">
                <a:spcBef>
                  <a:spcPct val="0"/>
                </a:spcBef>
                <a:buClrTx/>
                <a:buSzTx/>
                <a:buFontTx/>
                <a:buNone/>
              </a:pPr>
              <a:t>21</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6">
                                            <p:txEl>
                                              <p:pRg st="1" end="1"/>
                                            </p:txEl>
                                          </p:spTgt>
                                        </p:tgtEl>
                                        <p:attrNameLst>
                                          <p:attrName>style.visibility</p:attrName>
                                        </p:attrNameLst>
                                      </p:cBhvr>
                                      <p:to>
                                        <p:strVal val="visible"/>
                                      </p:to>
                                    </p:set>
                                    <p:anim calcmode="lin" valueType="num">
                                      <p:cBhvr additive="base">
                                        <p:cTn id="7" dur="500" fill="hold"/>
                                        <p:tgtEl>
                                          <p:spTgt spid="307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6">
                                            <p:txEl>
                                              <p:pRg st="3" end="3"/>
                                            </p:txEl>
                                          </p:spTgt>
                                        </p:tgtEl>
                                        <p:attrNameLst>
                                          <p:attrName>style.visibility</p:attrName>
                                        </p:attrNameLst>
                                      </p:cBhvr>
                                      <p:to>
                                        <p:strVal val="visible"/>
                                      </p:to>
                                    </p:set>
                                    <p:anim calcmode="lin" valueType="num">
                                      <p:cBhvr additive="base">
                                        <p:cTn id="13" dur="500" fill="hold"/>
                                        <p:tgtEl>
                                          <p:spTgt spid="3076">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76">
                                            <p:txEl>
                                              <p:pRg st="4" end="4"/>
                                            </p:txEl>
                                          </p:spTgt>
                                        </p:tgtEl>
                                        <p:attrNameLst>
                                          <p:attrName>style.visibility</p:attrName>
                                        </p:attrNameLst>
                                      </p:cBhvr>
                                      <p:to>
                                        <p:strVal val="visible"/>
                                      </p:to>
                                    </p:set>
                                    <p:anim calcmode="lin" valueType="num">
                                      <p:cBhvr additive="base">
                                        <p:cTn id="19" dur="500" fill="hold"/>
                                        <p:tgtEl>
                                          <p:spTgt spid="307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TW" altLang="en-US" b="1" smtClean="0"/>
              <a:t>快速排序演算法</a:t>
            </a:r>
            <a:r>
              <a:rPr lang="en-US" altLang="zh-TW" b="1" smtClean="0"/>
              <a:t>(</a:t>
            </a:r>
            <a:r>
              <a:rPr lang="zh-TW" altLang="en-US" b="1" smtClean="0"/>
              <a:t>續</a:t>
            </a:r>
            <a:r>
              <a:rPr lang="en-US" altLang="zh-TW" b="1" smtClean="0"/>
              <a:t>)</a:t>
            </a:r>
            <a:endParaRPr lang="en-US" altLang="zh-TW" smtClean="0"/>
          </a:p>
        </p:txBody>
      </p:sp>
      <p:pic>
        <p:nvPicPr>
          <p:cNvPr id="2662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060575"/>
            <a:ext cx="7791450" cy="4681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28"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F451B407-7E54-4459-B0FD-88F836BA14C8}" type="slidenum">
              <a:rPr kumimoji="0" lang="en-US" altLang="zh-TW" sz="1400" smtClean="0">
                <a:latin typeface="Arial" charset="0"/>
              </a:rPr>
              <a:pPr eaLnBrk="1" hangingPunct="1">
                <a:spcBef>
                  <a:spcPct val="0"/>
                </a:spcBef>
                <a:buClrTx/>
                <a:buSzTx/>
                <a:buFontTx/>
                <a:buNone/>
              </a:pPr>
              <a:t>22</a:t>
            </a:fld>
            <a:endParaRPr kumimoji="0" lang="en-US" altLang="zh-TW" sz="1400" smtClean="0">
              <a:latin typeface="Arial"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TW" altLang="en-US" b="1" smtClean="0"/>
              <a:t>快速排序演算法</a:t>
            </a:r>
            <a:r>
              <a:rPr lang="en-US" altLang="zh-TW" b="1" smtClean="0"/>
              <a:t>(</a:t>
            </a:r>
            <a:r>
              <a:rPr lang="zh-TW" altLang="en-US" b="1" smtClean="0"/>
              <a:t>續</a:t>
            </a:r>
            <a:r>
              <a:rPr lang="en-US" altLang="zh-TW" b="1" smtClean="0"/>
              <a:t>)</a:t>
            </a:r>
            <a:endParaRPr lang="en-US" altLang="zh-TW" smtClean="0"/>
          </a:p>
        </p:txBody>
      </p:sp>
      <p:sp>
        <p:nvSpPr>
          <p:cNvPr id="3076" name="Rectangle 3"/>
          <p:cNvSpPr>
            <a:spLocks noGrp="1" noChangeArrowheads="1"/>
          </p:cNvSpPr>
          <p:nvPr>
            <p:ph idx="1"/>
          </p:nvPr>
        </p:nvSpPr>
        <p:spPr>
          <a:xfrm>
            <a:off x="501650" y="2060575"/>
            <a:ext cx="8534400" cy="5389563"/>
          </a:xfrm>
        </p:spPr>
        <p:txBody>
          <a:bodyPr/>
          <a:lstStyle/>
          <a:p>
            <a:r>
              <a:rPr lang="zh-TW" altLang="en-US" sz="2800" dirty="0" smtClean="0"/>
              <a:t>在整個快速排序演算法的執行過程中，</a:t>
            </a:r>
            <a:r>
              <a:rPr lang="en-US" altLang="zh-TW" sz="2800" dirty="0" smtClean="0"/>
              <a:t>50</a:t>
            </a:r>
            <a:r>
              <a:rPr lang="zh-TW" altLang="en-US" sz="2800" dirty="0" smtClean="0"/>
              <a:t>與</a:t>
            </a:r>
            <a:r>
              <a:rPr lang="en-US" altLang="zh-TW" sz="2800" dirty="0" smtClean="0"/>
              <a:t>50’</a:t>
            </a:r>
            <a:r>
              <a:rPr lang="zh-TW" altLang="en-US" sz="2800" dirty="0" smtClean="0"/>
              <a:t>的相對位置產生變化，因此快速排序演算法不是一個穩定</a:t>
            </a:r>
            <a:r>
              <a:rPr lang="en-US" altLang="zh-TW" sz="2800" dirty="0" smtClean="0"/>
              <a:t>(stable)</a:t>
            </a:r>
            <a:r>
              <a:rPr lang="zh-TW" altLang="en-US" sz="2800" dirty="0" smtClean="0"/>
              <a:t>排序演算法。 </a:t>
            </a:r>
            <a:endParaRPr lang="en-US" altLang="zh-TW" sz="2800" dirty="0" smtClean="0"/>
          </a:p>
          <a:p>
            <a:endParaRPr lang="en-US" altLang="zh-TW" sz="2800" dirty="0" smtClean="0"/>
          </a:p>
          <a:p>
            <a:r>
              <a:rPr lang="zh-TW" altLang="en-US" sz="2800" dirty="0" smtClean="0"/>
              <a:t>快速排序演算法需要額外的堆</a:t>
            </a:r>
            <a:r>
              <a:rPr lang="zh-TW" altLang="en-US" sz="2800" dirty="0"/>
              <a:t>疊</a:t>
            </a:r>
            <a:r>
              <a:rPr lang="zh-TW" altLang="en-US" sz="2800" dirty="0" smtClean="0"/>
              <a:t>記憶體空間來儲存快速排序演算法同時存在的遞廻呼叫所佔用的區域變數，因此快速排序演算法不是就地</a:t>
            </a:r>
            <a:r>
              <a:rPr lang="en-US" altLang="zh-TW" sz="2800" dirty="0" smtClean="0"/>
              <a:t>(in place)</a:t>
            </a:r>
            <a:r>
              <a:rPr lang="zh-TW" altLang="en-US" sz="2800" dirty="0" smtClean="0"/>
              <a:t>演算法，它的空間複雜度最佳狀況</a:t>
            </a:r>
            <a:r>
              <a:rPr lang="zh-TW" altLang="en-US" sz="2800" dirty="0"/>
              <a:t>為</a:t>
            </a:r>
            <a:r>
              <a:rPr lang="en-US" altLang="zh-TW" sz="2800" dirty="0" smtClean="0"/>
              <a:t>O(log n)</a:t>
            </a:r>
            <a:r>
              <a:rPr lang="zh-TW" altLang="en-US" sz="2800" dirty="0" smtClean="0"/>
              <a:t>或是最差狀況為</a:t>
            </a:r>
            <a:r>
              <a:rPr lang="en-US" altLang="zh-TW" sz="2800" dirty="0" smtClean="0"/>
              <a:t>O(n)</a:t>
            </a:r>
            <a:r>
              <a:rPr lang="zh-TW" altLang="en-US" sz="2800" dirty="0" smtClean="0"/>
              <a:t>。</a:t>
            </a:r>
          </a:p>
        </p:txBody>
      </p:sp>
      <p:sp>
        <p:nvSpPr>
          <p:cNvPr id="27652"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2BA2C779-34F0-4F85-8DB4-80A8A6E99BCC}" type="slidenum">
              <a:rPr kumimoji="0" lang="en-US" altLang="zh-TW" sz="1400" smtClean="0">
                <a:latin typeface="Arial" charset="0"/>
              </a:rPr>
              <a:pPr eaLnBrk="1" hangingPunct="1">
                <a:spcBef>
                  <a:spcPct val="0"/>
                </a:spcBef>
                <a:buClrTx/>
                <a:buSzTx/>
                <a:buFontTx/>
                <a:buNone/>
              </a:pPr>
              <a:t>23</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6">
                                            <p:txEl>
                                              <p:pRg st="0" end="0"/>
                                            </p:txEl>
                                          </p:spTgt>
                                        </p:tgtEl>
                                        <p:attrNameLst>
                                          <p:attrName>style.visibility</p:attrName>
                                        </p:attrNameLst>
                                      </p:cBhvr>
                                      <p:to>
                                        <p:strVal val="visible"/>
                                      </p:to>
                                    </p:set>
                                    <p:anim calcmode="lin" valueType="num">
                                      <p:cBhvr additive="base">
                                        <p:cTn id="7" dur="500" fill="hold"/>
                                        <p:tgtEl>
                                          <p:spTgt spid="30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6">
                                            <p:txEl>
                                              <p:pRg st="2" end="2"/>
                                            </p:txEl>
                                          </p:spTgt>
                                        </p:tgtEl>
                                        <p:attrNameLst>
                                          <p:attrName>style.visibility</p:attrName>
                                        </p:attrNameLst>
                                      </p:cBhvr>
                                      <p:to>
                                        <p:strVal val="visible"/>
                                      </p:to>
                                    </p:set>
                                    <p:anim calcmode="lin" valueType="num">
                                      <p:cBhvr additive="base">
                                        <p:cTn id="13" dur="500" fill="hold"/>
                                        <p:tgtEl>
                                          <p:spTgt spid="307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TW" altLang="en-US" b="1" smtClean="0"/>
              <a:t>快速排序演算法</a:t>
            </a:r>
            <a:r>
              <a:rPr lang="en-US" altLang="zh-TW" b="1" smtClean="0"/>
              <a:t>(</a:t>
            </a:r>
            <a:r>
              <a:rPr lang="zh-TW" altLang="en-US" b="1" smtClean="0"/>
              <a:t>續</a:t>
            </a:r>
            <a:r>
              <a:rPr lang="en-US" altLang="zh-TW" b="1" smtClean="0"/>
              <a:t>)</a:t>
            </a:r>
            <a:endParaRPr lang="en-US" altLang="zh-TW" smtClean="0"/>
          </a:p>
        </p:txBody>
      </p:sp>
      <p:sp>
        <p:nvSpPr>
          <p:cNvPr id="3076" name="Rectangle 3"/>
          <p:cNvSpPr>
            <a:spLocks noGrp="1" noChangeArrowheads="1"/>
          </p:cNvSpPr>
          <p:nvPr>
            <p:ph idx="1"/>
          </p:nvPr>
        </p:nvSpPr>
        <p:spPr>
          <a:xfrm>
            <a:off x="179388" y="2060575"/>
            <a:ext cx="8964612" cy="5389563"/>
          </a:xfrm>
        </p:spPr>
        <p:txBody>
          <a:bodyPr/>
          <a:lstStyle/>
          <a:p>
            <a:pPr marL="0" indent="0">
              <a:buFont typeface="Wingdings" pitchFamily="2" charset="2"/>
              <a:buNone/>
              <a:defRPr/>
            </a:pPr>
            <a:r>
              <a:rPr lang="zh-TW" altLang="en-US" sz="2000" dirty="0" smtClean="0"/>
              <a:t>以下</a:t>
            </a:r>
            <a:r>
              <a:rPr lang="zh-TW" altLang="en-US" sz="2000" dirty="0"/>
              <a:t>我們</a:t>
            </a:r>
            <a:r>
              <a:rPr lang="zh-TW" altLang="en-US" sz="2000" dirty="0">
                <a:solidFill>
                  <a:srgbClr val="3333FF"/>
                </a:solidFill>
              </a:rPr>
              <a:t>分析快速排序演算法的時間複雜度</a:t>
            </a:r>
            <a:r>
              <a:rPr lang="zh-TW" altLang="en-US" sz="2000" dirty="0" smtClean="0"/>
              <a:t>。</a:t>
            </a:r>
            <a:endParaRPr lang="en-US" altLang="zh-TW" sz="2000" dirty="0" smtClean="0"/>
          </a:p>
          <a:p>
            <a:pPr>
              <a:defRPr/>
            </a:pPr>
            <a:r>
              <a:rPr lang="zh-TW" altLang="en-US" sz="2000" dirty="0" smtClean="0"/>
              <a:t>在</a:t>
            </a:r>
            <a:r>
              <a:rPr lang="zh-TW" altLang="en-US" sz="2000" dirty="0">
                <a:solidFill>
                  <a:srgbClr val="3333FF"/>
                </a:solidFill>
              </a:rPr>
              <a:t>最佳狀況</a:t>
            </a:r>
            <a:r>
              <a:rPr lang="zh-TW" altLang="en-US" sz="2000" dirty="0"/>
              <a:t>下，快速排序演算法每次都</a:t>
            </a:r>
            <a:r>
              <a:rPr lang="zh-TW" altLang="en-US" sz="2000" dirty="0" smtClean="0"/>
              <a:t>將陣列</a:t>
            </a:r>
            <a:r>
              <a:rPr lang="zh-TW" altLang="en-US" sz="2000" dirty="0"/>
              <a:t>分割</a:t>
            </a:r>
            <a:r>
              <a:rPr lang="zh-TW" altLang="en-US" sz="2000" dirty="0" smtClean="0"/>
              <a:t>為</a:t>
            </a:r>
            <a:r>
              <a:rPr lang="zh-TW" altLang="en-US" sz="2000" dirty="0"/>
              <a:t>二</a:t>
            </a:r>
            <a:r>
              <a:rPr lang="zh-TW" altLang="en-US" sz="2000" dirty="0" smtClean="0"/>
              <a:t>個大小相同或幾乎相同的</a:t>
            </a:r>
            <a:r>
              <a:rPr lang="zh-TW" altLang="en-US" sz="2000" dirty="0"/>
              <a:t>子</a:t>
            </a:r>
            <a:r>
              <a:rPr lang="zh-TW" altLang="en-US" sz="2000" dirty="0" smtClean="0"/>
              <a:t>陣列</a:t>
            </a:r>
            <a:r>
              <a:rPr lang="en-US" altLang="zh-TW" sz="2000" dirty="0"/>
              <a:t>(</a:t>
            </a:r>
            <a:r>
              <a:rPr lang="zh-TW" altLang="en-US" sz="2000" dirty="0"/>
              <a:t>我們可以將分割後的二個子陣列都視為是原陣列的</a:t>
            </a:r>
            <a:r>
              <a:rPr lang="en-US" altLang="zh-TW" sz="2000" dirty="0"/>
              <a:t>1/2</a:t>
            </a:r>
            <a:r>
              <a:rPr lang="zh-TW" altLang="en-US" sz="2000" dirty="0"/>
              <a:t>大小</a:t>
            </a:r>
            <a:r>
              <a:rPr lang="en-US" altLang="zh-TW" sz="2000" dirty="0"/>
              <a:t>) </a:t>
            </a:r>
            <a:r>
              <a:rPr lang="zh-TW" altLang="en-US" sz="2000" dirty="0" smtClean="0"/>
              <a:t>。</a:t>
            </a:r>
            <a:endParaRPr lang="en-US" altLang="zh-TW" sz="2000" dirty="0" smtClean="0"/>
          </a:p>
          <a:p>
            <a:pPr>
              <a:defRPr/>
            </a:pPr>
            <a:r>
              <a:rPr lang="zh-TW" altLang="en-US" sz="2000" dirty="0" smtClean="0"/>
              <a:t>假設</a:t>
            </a:r>
            <a:r>
              <a:rPr lang="zh-TW" altLang="en-US" sz="2000" dirty="0"/>
              <a:t>利用快速排序演算法針對具有</a:t>
            </a:r>
            <a:r>
              <a:rPr lang="en-US" altLang="zh-TW" sz="2000" dirty="0"/>
              <a:t>n</a:t>
            </a:r>
            <a:r>
              <a:rPr lang="en-US" altLang="zh-TW" sz="2000" i="1" dirty="0"/>
              <a:t> </a:t>
            </a:r>
            <a:r>
              <a:rPr lang="zh-TW" altLang="en-US" sz="2000" dirty="0"/>
              <a:t>個元素的陣列</a:t>
            </a:r>
            <a:r>
              <a:rPr lang="en-US" altLang="zh-TW" sz="2000" dirty="0"/>
              <a:t>(</a:t>
            </a:r>
            <a:r>
              <a:rPr lang="zh-TW" altLang="en-US" sz="2000" dirty="0" smtClean="0"/>
              <a:t>也就是說</a:t>
            </a:r>
            <a:r>
              <a:rPr lang="zh-TW" altLang="en-US" sz="2000" dirty="0"/>
              <a:t>輸入規模為</a:t>
            </a:r>
            <a:r>
              <a:rPr lang="en-US" altLang="zh-TW" sz="2000" dirty="0"/>
              <a:t>n) </a:t>
            </a:r>
            <a:r>
              <a:rPr lang="zh-TW" altLang="en-US" sz="2000" dirty="0"/>
              <a:t>進行排序的時間複雜度為</a:t>
            </a:r>
            <a:r>
              <a:rPr lang="en-US" altLang="zh-TW" sz="2000" dirty="0"/>
              <a:t>T(n)</a:t>
            </a:r>
            <a:r>
              <a:rPr lang="zh-TW" altLang="en-US" sz="2000" dirty="0"/>
              <a:t>，針對最佳狀況，我們可以得到以下的</a:t>
            </a:r>
            <a:r>
              <a:rPr lang="zh-TW" altLang="en-US" sz="2000" dirty="0" smtClean="0"/>
              <a:t>式子</a:t>
            </a:r>
            <a:r>
              <a:rPr lang="en-US" altLang="zh-TW" sz="2000" dirty="0" smtClean="0"/>
              <a:t>:</a:t>
            </a:r>
          </a:p>
          <a:p>
            <a:pPr>
              <a:defRPr/>
            </a:pPr>
            <a:r>
              <a:rPr lang="en-US" altLang="zh-TW" sz="2000" dirty="0" smtClean="0">
                <a:solidFill>
                  <a:srgbClr val="3333FF"/>
                </a:solidFill>
              </a:rPr>
              <a:t>T(n)=n+2T(n/2) </a:t>
            </a:r>
          </a:p>
          <a:p>
            <a:pPr>
              <a:defRPr/>
            </a:pPr>
            <a:r>
              <a:rPr lang="zh-TW" altLang="en-US" sz="2000" dirty="0" smtClean="0"/>
              <a:t>這</a:t>
            </a:r>
            <a:r>
              <a:rPr lang="zh-TW" altLang="en-US" sz="2000" dirty="0"/>
              <a:t>是因為當指標</a:t>
            </a:r>
            <a:r>
              <a:rPr lang="en-US" altLang="zh-TW" sz="2000" i="1" dirty="0">
                <a:latin typeface="Times New Roman" panose="02020603050405020304" pitchFamily="18" charset="0"/>
                <a:cs typeface="Times New Roman" panose="02020603050405020304" pitchFamily="18" charset="0"/>
              </a:rPr>
              <a:t>l</a:t>
            </a:r>
            <a:r>
              <a:rPr lang="en-US" altLang="zh-TW" sz="2000" i="1" dirty="0"/>
              <a:t> </a:t>
            </a:r>
            <a:r>
              <a:rPr lang="zh-TW" altLang="en-US" sz="2000" dirty="0"/>
              <a:t>持續往右移，而同時指標</a:t>
            </a:r>
            <a:r>
              <a:rPr lang="en-US" altLang="zh-TW" sz="2000" i="1" dirty="0">
                <a:latin typeface="Times New Roman" panose="02020603050405020304" pitchFamily="18" charset="0"/>
                <a:cs typeface="Times New Roman" panose="02020603050405020304" pitchFamily="18" charset="0"/>
              </a:rPr>
              <a:t>r</a:t>
            </a:r>
            <a:r>
              <a:rPr lang="en-US" altLang="zh-TW" sz="2000" i="1" dirty="0"/>
              <a:t> </a:t>
            </a:r>
            <a:r>
              <a:rPr lang="zh-TW" altLang="en-US" sz="2000" dirty="0"/>
              <a:t>持續往左移而交叉時</a:t>
            </a:r>
            <a:r>
              <a:rPr lang="en-US" altLang="zh-TW" sz="2000" dirty="0"/>
              <a:t>(</a:t>
            </a:r>
            <a:r>
              <a:rPr lang="zh-TW" altLang="en-US" sz="2000" dirty="0" smtClean="0"/>
              <a:t>也就是說</a:t>
            </a:r>
            <a:r>
              <a:rPr lang="en-US" altLang="zh-TW" sz="2000" dirty="0" smtClean="0"/>
              <a:t/>
            </a:r>
            <a:br>
              <a:rPr lang="en-US" altLang="zh-TW" sz="2000" dirty="0" smtClean="0"/>
            </a:br>
            <a:r>
              <a:rPr lang="en-US" altLang="zh-TW" sz="2000" i="1" dirty="0" smtClean="0">
                <a:latin typeface="Times New Roman" panose="02020603050405020304" pitchFamily="18" charset="0"/>
                <a:cs typeface="Times New Roman" panose="02020603050405020304" pitchFamily="18" charset="0"/>
              </a:rPr>
              <a:t>l </a:t>
            </a:r>
            <a:r>
              <a:rPr lang="en-US" altLang="zh-TW" sz="2000" dirty="0" smtClean="0">
                <a:latin typeface="Times New Roman" panose="02020603050405020304" pitchFamily="18" charset="0"/>
                <a:cs typeface="Times New Roman" panose="02020603050405020304" pitchFamily="18" charset="0"/>
                <a:sym typeface="Symbol"/>
              </a:rPr>
              <a:t></a:t>
            </a:r>
            <a:r>
              <a:rPr lang="zh-TW" altLang="en-US" sz="2000" i="1" dirty="0" smtClean="0"/>
              <a:t> </a:t>
            </a:r>
            <a:r>
              <a:rPr lang="en-US" altLang="zh-TW" sz="2000" i="1" dirty="0">
                <a:latin typeface="Times New Roman" panose="02020603050405020304" pitchFamily="18" charset="0"/>
                <a:cs typeface="Times New Roman" panose="02020603050405020304" pitchFamily="18" charset="0"/>
              </a:rPr>
              <a:t>r</a:t>
            </a:r>
            <a:r>
              <a:rPr lang="en-US" altLang="zh-TW" sz="2000" i="1" dirty="0"/>
              <a:t> </a:t>
            </a:r>
            <a:r>
              <a:rPr lang="zh-TW" altLang="en-US" sz="2000" dirty="0"/>
              <a:t>時</a:t>
            </a:r>
            <a:r>
              <a:rPr lang="en-US" altLang="zh-TW" sz="2000" dirty="0"/>
              <a:t>)</a:t>
            </a:r>
            <a:r>
              <a:rPr lang="zh-TW" altLang="en-US" sz="2000" dirty="0" smtClean="0"/>
              <a:t>，代表</a:t>
            </a:r>
            <a:r>
              <a:rPr lang="zh-TW" altLang="en-US" sz="2000" dirty="0"/>
              <a:t>陣列分割完成。指標每次移動一個位置需要一次的數值比較操作，因此要完成陣列</a:t>
            </a:r>
            <a:r>
              <a:rPr lang="zh-TW" altLang="en-US" sz="2000" dirty="0" smtClean="0"/>
              <a:t>分割需要</a:t>
            </a:r>
            <a:r>
              <a:rPr lang="zh-TW" altLang="en-US" sz="2000" dirty="0"/>
              <a:t>執行</a:t>
            </a:r>
            <a:r>
              <a:rPr lang="en-US" altLang="zh-TW" sz="2000" dirty="0"/>
              <a:t>n</a:t>
            </a:r>
            <a:r>
              <a:rPr lang="en-US" altLang="zh-TW" sz="2000" i="1" dirty="0"/>
              <a:t> </a:t>
            </a:r>
            <a:r>
              <a:rPr lang="zh-TW" altLang="en-US" sz="2000" dirty="0"/>
              <a:t>次數值比較操作。而陣列分割完成之後，快速排序演算法就利用遞迴的方式</a:t>
            </a:r>
            <a:r>
              <a:rPr lang="zh-TW" altLang="en-US" sz="2000" dirty="0" smtClean="0"/>
              <a:t>分別完成</a:t>
            </a:r>
            <a:r>
              <a:rPr lang="zh-TW" altLang="en-US" sz="2000" dirty="0"/>
              <a:t>二個大小相同的</a:t>
            </a:r>
            <a:r>
              <a:rPr lang="en-US" altLang="zh-TW" sz="2000" dirty="0"/>
              <a:t>(</a:t>
            </a:r>
            <a:r>
              <a:rPr lang="zh-TW" altLang="en-US" sz="2000" dirty="0"/>
              <a:t>均為</a:t>
            </a:r>
            <a:r>
              <a:rPr lang="en-US" altLang="zh-TW" sz="2000" dirty="0"/>
              <a:t>n/2) </a:t>
            </a:r>
            <a:r>
              <a:rPr lang="zh-TW" altLang="en-US" sz="2000" dirty="0"/>
              <a:t>子陣列排序</a:t>
            </a:r>
            <a:r>
              <a:rPr lang="zh-TW" altLang="en-US" sz="2000" dirty="0" smtClean="0"/>
              <a:t>。</a:t>
            </a:r>
            <a:endParaRPr lang="en-US" altLang="zh-TW" sz="2000" dirty="0" smtClean="0"/>
          </a:p>
          <a:p>
            <a:pPr>
              <a:defRPr/>
            </a:pPr>
            <a:endParaRPr lang="en-US" altLang="zh-TW" sz="2000" dirty="0" smtClean="0"/>
          </a:p>
          <a:p>
            <a:pPr>
              <a:defRPr/>
            </a:pPr>
            <a:r>
              <a:rPr lang="zh-TW" altLang="en-US" sz="2000" dirty="0" smtClean="0"/>
              <a:t>如合併排序演算法的分析一樣，我們可得</a:t>
            </a:r>
            <a:r>
              <a:rPr lang="en-US" altLang="zh-TW" sz="2000" dirty="0" smtClean="0">
                <a:sym typeface="Wingdings" panose="05000000000000000000" pitchFamily="2" charset="2"/>
              </a:rPr>
              <a:t> </a:t>
            </a:r>
            <a:r>
              <a:rPr lang="en-US" altLang="zh-TW" sz="2000" dirty="0" smtClean="0">
                <a:solidFill>
                  <a:srgbClr val="3333FF"/>
                </a:solidFill>
                <a:sym typeface="Wingdings" panose="05000000000000000000" pitchFamily="2" charset="2"/>
              </a:rPr>
              <a:t>T(n)=O(n log n)</a:t>
            </a:r>
            <a:endParaRPr lang="zh-TW" altLang="en-US" sz="2400" dirty="0">
              <a:solidFill>
                <a:srgbClr val="3333FF"/>
              </a:solidFill>
            </a:endParaRPr>
          </a:p>
        </p:txBody>
      </p:sp>
      <p:sp>
        <p:nvSpPr>
          <p:cNvPr id="28676"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492F5742-DF48-4A4A-84D6-989536476411}" type="slidenum">
              <a:rPr kumimoji="0" lang="en-US" altLang="zh-TW" sz="1400" smtClean="0">
                <a:latin typeface="Arial" charset="0"/>
              </a:rPr>
              <a:pPr eaLnBrk="1" hangingPunct="1">
                <a:spcBef>
                  <a:spcPct val="0"/>
                </a:spcBef>
                <a:buClrTx/>
                <a:buSzTx/>
                <a:buFontTx/>
                <a:buNone/>
              </a:pPr>
              <a:t>24</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6">
                                            <p:txEl>
                                              <p:pRg st="0" end="0"/>
                                            </p:txEl>
                                          </p:spTgt>
                                        </p:tgtEl>
                                        <p:attrNameLst>
                                          <p:attrName>style.visibility</p:attrName>
                                        </p:attrNameLst>
                                      </p:cBhvr>
                                      <p:to>
                                        <p:strVal val="visible"/>
                                      </p:to>
                                    </p:set>
                                    <p:anim calcmode="lin" valueType="num">
                                      <p:cBhvr additive="base">
                                        <p:cTn id="7" dur="500" fill="hold"/>
                                        <p:tgtEl>
                                          <p:spTgt spid="30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6">
                                            <p:txEl>
                                              <p:pRg st="1" end="1"/>
                                            </p:txEl>
                                          </p:spTgt>
                                        </p:tgtEl>
                                        <p:attrNameLst>
                                          <p:attrName>style.visibility</p:attrName>
                                        </p:attrNameLst>
                                      </p:cBhvr>
                                      <p:to>
                                        <p:strVal val="visible"/>
                                      </p:to>
                                    </p:set>
                                    <p:anim calcmode="lin" valueType="num">
                                      <p:cBhvr additive="base">
                                        <p:cTn id="13" dur="500" fill="hold"/>
                                        <p:tgtEl>
                                          <p:spTgt spid="307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76">
                                            <p:txEl>
                                              <p:pRg st="2" end="2"/>
                                            </p:txEl>
                                          </p:spTgt>
                                        </p:tgtEl>
                                        <p:attrNameLst>
                                          <p:attrName>style.visibility</p:attrName>
                                        </p:attrNameLst>
                                      </p:cBhvr>
                                      <p:to>
                                        <p:strVal val="visible"/>
                                      </p:to>
                                    </p:set>
                                    <p:anim calcmode="lin" valueType="num">
                                      <p:cBhvr additive="base">
                                        <p:cTn id="19" dur="500" fill="hold"/>
                                        <p:tgtEl>
                                          <p:spTgt spid="307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76">
                                            <p:txEl>
                                              <p:pRg st="3" end="3"/>
                                            </p:txEl>
                                          </p:spTgt>
                                        </p:tgtEl>
                                        <p:attrNameLst>
                                          <p:attrName>style.visibility</p:attrName>
                                        </p:attrNameLst>
                                      </p:cBhvr>
                                      <p:to>
                                        <p:strVal val="visible"/>
                                      </p:to>
                                    </p:set>
                                    <p:anim calcmode="lin" valueType="num">
                                      <p:cBhvr additive="base">
                                        <p:cTn id="25" dur="500" fill="hold"/>
                                        <p:tgtEl>
                                          <p:spTgt spid="307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076">
                                            <p:txEl>
                                              <p:pRg st="4" end="4"/>
                                            </p:txEl>
                                          </p:spTgt>
                                        </p:tgtEl>
                                        <p:attrNameLst>
                                          <p:attrName>style.visibility</p:attrName>
                                        </p:attrNameLst>
                                      </p:cBhvr>
                                      <p:to>
                                        <p:strVal val="visible"/>
                                      </p:to>
                                    </p:set>
                                    <p:anim calcmode="lin" valueType="num">
                                      <p:cBhvr additive="base">
                                        <p:cTn id="31" dur="500" fill="hold"/>
                                        <p:tgtEl>
                                          <p:spTgt spid="307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7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076">
                                            <p:txEl>
                                              <p:pRg st="6" end="6"/>
                                            </p:txEl>
                                          </p:spTgt>
                                        </p:tgtEl>
                                        <p:attrNameLst>
                                          <p:attrName>style.visibility</p:attrName>
                                        </p:attrNameLst>
                                      </p:cBhvr>
                                      <p:to>
                                        <p:strVal val="visible"/>
                                      </p:to>
                                    </p:set>
                                    <p:anim calcmode="lin" valueType="num">
                                      <p:cBhvr additive="base">
                                        <p:cTn id="37" dur="500" fill="hold"/>
                                        <p:tgtEl>
                                          <p:spTgt spid="3076">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7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TW" altLang="en-US" b="1" smtClean="0"/>
              <a:t>快速排序演算法</a:t>
            </a:r>
            <a:r>
              <a:rPr lang="en-US" altLang="zh-TW" b="1" smtClean="0"/>
              <a:t>(</a:t>
            </a:r>
            <a:r>
              <a:rPr lang="zh-TW" altLang="en-US" b="1" smtClean="0"/>
              <a:t>續</a:t>
            </a:r>
            <a:r>
              <a:rPr lang="en-US" altLang="zh-TW" b="1" smtClean="0"/>
              <a:t>)</a:t>
            </a:r>
            <a:endParaRPr lang="en-US" altLang="zh-TW" smtClean="0"/>
          </a:p>
        </p:txBody>
      </p:sp>
      <p:sp>
        <p:nvSpPr>
          <p:cNvPr id="3076" name="Rectangle 3"/>
          <p:cNvSpPr>
            <a:spLocks noGrp="1" noChangeArrowheads="1"/>
          </p:cNvSpPr>
          <p:nvPr>
            <p:ph idx="1"/>
          </p:nvPr>
        </p:nvSpPr>
        <p:spPr>
          <a:xfrm>
            <a:off x="179388" y="2060575"/>
            <a:ext cx="8856662" cy="5389563"/>
          </a:xfrm>
        </p:spPr>
        <p:txBody>
          <a:bodyPr/>
          <a:lstStyle/>
          <a:p>
            <a:pPr marL="0" indent="0">
              <a:buFont typeface="Wingdings" pitchFamily="2" charset="2"/>
              <a:buNone/>
              <a:defRPr/>
            </a:pPr>
            <a:r>
              <a:rPr lang="zh-TW" altLang="en-US" sz="2000" dirty="0">
                <a:latin typeface="Times New Roman" panose="02020603050405020304" pitchFamily="18" charset="0"/>
                <a:cs typeface="Times New Roman" panose="02020603050405020304" pitchFamily="18" charset="0"/>
              </a:rPr>
              <a:t>以下我們分析快速排序演算法的</a:t>
            </a:r>
            <a:r>
              <a:rPr lang="zh-TW" altLang="en-US" sz="2000" dirty="0">
                <a:solidFill>
                  <a:srgbClr val="3333FF"/>
                </a:solidFill>
                <a:latin typeface="Times New Roman" panose="02020603050405020304" pitchFamily="18" charset="0"/>
                <a:cs typeface="Times New Roman" panose="02020603050405020304" pitchFamily="18" charset="0"/>
              </a:rPr>
              <a:t>最差狀況時間複雜度</a:t>
            </a:r>
            <a:r>
              <a:rPr lang="zh-TW" altLang="en-US" sz="2000" dirty="0">
                <a:latin typeface="Times New Roman" panose="02020603050405020304" pitchFamily="18" charset="0"/>
                <a:cs typeface="Times New Roman" panose="02020603050405020304" pitchFamily="18" charset="0"/>
              </a:rPr>
              <a:t>。</a:t>
            </a:r>
            <a:endParaRPr lang="en-US" altLang="zh-TW" sz="2000" dirty="0" smtClean="0">
              <a:latin typeface="Times New Roman" panose="02020603050405020304" pitchFamily="18" charset="0"/>
              <a:cs typeface="Times New Roman" panose="02020603050405020304" pitchFamily="18" charset="0"/>
            </a:endParaRPr>
          </a:p>
          <a:p>
            <a:pPr>
              <a:defRPr/>
            </a:pPr>
            <a:r>
              <a:rPr lang="zh-TW" altLang="en-US" sz="2000" dirty="0" smtClean="0">
                <a:latin typeface="Times New Roman" panose="02020603050405020304" pitchFamily="18" charset="0"/>
                <a:cs typeface="Times New Roman" panose="02020603050405020304" pitchFamily="18" charset="0"/>
              </a:rPr>
              <a:t>當</a:t>
            </a:r>
            <a:r>
              <a:rPr lang="zh-TW" altLang="en-US" sz="2000" dirty="0">
                <a:latin typeface="Times New Roman" panose="02020603050405020304" pitchFamily="18" charset="0"/>
                <a:cs typeface="Times New Roman" panose="02020603050405020304" pitchFamily="18" charset="0"/>
              </a:rPr>
              <a:t>陣列的</a:t>
            </a:r>
            <a:r>
              <a:rPr lang="en-US" altLang="zh-TW" sz="2000" i="1" dirty="0">
                <a:latin typeface="Times New Roman" panose="02020603050405020304" pitchFamily="18" charset="0"/>
                <a:cs typeface="Times New Roman" panose="02020603050405020304" pitchFamily="18" charset="0"/>
              </a:rPr>
              <a:t>n</a:t>
            </a:r>
            <a:r>
              <a:rPr lang="en-US" altLang="zh-TW" sz="2000" dirty="0">
                <a:latin typeface="Times New Roman" panose="02020603050405020304" pitchFamily="18" charset="0"/>
                <a:cs typeface="Times New Roman" panose="02020603050405020304" pitchFamily="18" charset="0"/>
              </a:rPr>
              <a:t> </a:t>
            </a:r>
            <a:r>
              <a:rPr lang="zh-TW" altLang="en-US" sz="2000" dirty="0">
                <a:latin typeface="Times New Roman" panose="02020603050405020304" pitchFamily="18" charset="0"/>
                <a:cs typeface="Times New Roman" panose="02020603050405020304" pitchFamily="18" charset="0"/>
              </a:rPr>
              <a:t>個元素</a:t>
            </a:r>
            <a:r>
              <a:rPr lang="zh-TW" altLang="en-US" sz="2000" dirty="0">
                <a:solidFill>
                  <a:srgbClr val="3333FF"/>
                </a:solidFill>
                <a:latin typeface="Times New Roman" panose="02020603050405020304" pitchFamily="18" charset="0"/>
                <a:cs typeface="Times New Roman" panose="02020603050405020304" pitchFamily="18" charset="0"/>
              </a:rPr>
              <a:t>已經</a:t>
            </a:r>
            <a:r>
              <a:rPr lang="zh-TW" altLang="en-US" sz="2000" dirty="0" smtClean="0">
                <a:solidFill>
                  <a:srgbClr val="3333FF"/>
                </a:solidFill>
                <a:latin typeface="Times New Roman" panose="02020603050405020304" pitchFamily="18" charset="0"/>
                <a:cs typeface="Times New Roman" panose="02020603050405020304" pitchFamily="18" charset="0"/>
              </a:rPr>
              <a:t>依由小而</a:t>
            </a:r>
            <a:r>
              <a:rPr lang="zh-TW" altLang="en-US" sz="2000" dirty="0">
                <a:solidFill>
                  <a:srgbClr val="3333FF"/>
                </a:solidFill>
                <a:latin typeface="Times New Roman" panose="02020603050405020304" pitchFamily="18" charset="0"/>
                <a:cs typeface="Times New Roman" panose="02020603050405020304" pitchFamily="18" charset="0"/>
              </a:rPr>
              <a:t>大的方式排列</a:t>
            </a:r>
            <a:r>
              <a:rPr lang="zh-TW" altLang="en-US" sz="2000" dirty="0">
                <a:latin typeface="Times New Roman" panose="02020603050405020304" pitchFamily="18" charset="0"/>
                <a:cs typeface="Times New Roman" panose="02020603050405020304" pitchFamily="18" charset="0"/>
              </a:rPr>
              <a:t>的情況下會產生</a:t>
            </a:r>
            <a:r>
              <a:rPr lang="zh-TW" altLang="en-US" sz="2000" dirty="0">
                <a:solidFill>
                  <a:srgbClr val="3333FF"/>
                </a:solidFill>
                <a:latin typeface="Times New Roman" panose="02020603050405020304" pitchFamily="18" charset="0"/>
                <a:cs typeface="Times New Roman" panose="02020603050405020304" pitchFamily="18" charset="0"/>
              </a:rPr>
              <a:t>最差狀況</a:t>
            </a:r>
            <a:r>
              <a:rPr lang="zh-TW" altLang="en-US" sz="2000" dirty="0" smtClean="0">
                <a:latin typeface="Times New Roman" panose="02020603050405020304" pitchFamily="18" charset="0"/>
                <a:cs typeface="Times New Roman" panose="02020603050405020304" pitchFamily="18" charset="0"/>
              </a:rPr>
              <a:t>。</a:t>
            </a:r>
            <a:endParaRPr lang="en-US" altLang="zh-TW" sz="2000" dirty="0" smtClean="0">
              <a:latin typeface="Times New Roman" panose="02020603050405020304" pitchFamily="18" charset="0"/>
              <a:cs typeface="Times New Roman" panose="02020603050405020304" pitchFamily="18" charset="0"/>
            </a:endParaRPr>
          </a:p>
          <a:p>
            <a:pPr>
              <a:defRPr/>
            </a:pPr>
            <a:r>
              <a:rPr lang="zh-TW" altLang="en-US" sz="2000" dirty="0" smtClean="0">
                <a:latin typeface="Times New Roman" panose="02020603050405020304" pitchFamily="18" charset="0"/>
                <a:cs typeface="Times New Roman" panose="02020603050405020304" pitchFamily="18" charset="0"/>
              </a:rPr>
              <a:t>在此</a:t>
            </a:r>
            <a:r>
              <a:rPr lang="zh-TW" altLang="en-US" sz="2000" dirty="0">
                <a:latin typeface="Times New Roman" panose="02020603050405020304" pitchFamily="18" charset="0"/>
                <a:cs typeface="Times New Roman" panose="02020603050405020304" pitchFamily="18" charset="0"/>
              </a:rPr>
              <a:t>情況下，快速排序演算法首先在</a:t>
            </a:r>
            <a:r>
              <a:rPr lang="zh-TW" altLang="en-US" sz="2000" dirty="0">
                <a:solidFill>
                  <a:srgbClr val="3333FF"/>
                </a:solidFill>
                <a:latin typeface="Times New Roman" panose="02020603050405020304" pitchFamily="18" charset="0"/>
                <a:cs typeface="Times New Roman" panose="02020603050405020304" pitchFamily="18" charset="0"/>
              </a:rPr>
              <a:t>經過</a:t>
            </a:r>
            <a:r>
              <a:rPr lang="en-US" altLang="zh-TW" sz="2000" i="1" dirty="0">
                <a:solidFill>
                  <a:srgbClr val="3333FF"/>
                </a:solidFill>
                <a:latin typeface="Times New Roman" panose="02020603050405020304" pitchFamily="18" charset="0"/>
                <a:cs typeface="Times New Roman" panose="02020603050405020304" pitchFamily="18" charset="0"/>
              </a:rPr>
              <a:t>n</a:t>
            </a:r>
            <a:r>
              <a:rPr lang="en-US" altLang="zh-TW" sz="2000" dirty="0">
                <a:solidFill>
                  <a:srgbClr val="3333FF"/>
                </a:solidFill>
                <a:latin typeface="Times New Roman" panose="02020603050405020304" pitchFamily="18" charset="0"/>
                <a:cs typeface="Times New Roman" panose="02020603050405020304" pitchFamily="18" charset="0"/>
              </a:rPr>
              <a:t> </a:t>
            </a:r>
            <a:r>
              <a:rPr lang="zh-TW" altLang="en-US" sz="2000" dirty="0">
                <a:solidFill>
                  <a:srgbClr val="3333FF"/>
                </a:solidFill>
                <a:latin typeface="Times New Roman" panose="02020603050405020304" pitchFamily="18" charset="0"/>
                <a:cs typeface="Times New Roman" panose="02020603050405020304" pitchFamily="18" charset="0"/>
              </a:rPr>
              <a:t>次</a:t>
            </a:r>
            <a:r>
              <a:rPr lang="zh-TW" altLang="en-US" sz="2000" dirty="0" smtClean="0">
                <a:solidFill>
                  <a:srgbClr val="3333FF"/>
                </a:solidFill>
                <a:latin typeface="Times New Roman" panose="02020603050405020304" pitchFamily="18" charset="0"/>
                <a:cs typeface="Times New Roman" panose="02020603050405020304" pitchFamily="18" charset="0"/>
              </a:rPr>
              <a:t>數值</a:t>
            </a:r>
            <a:r>
              <a:rPr lang="zh-TW" altLang="en-US" sz="2000" dirty="0">
                <a:solidFill>
                  <a:srgbClr val="3333FF"/>
                </a:solidFill>
                <a:latin typeface="Times New Roman" panose="02020603050405020304" pitchFamily="18" charset="0"/>
                <a:cs typeface="Times New Roman" panose="02020603050405020304" pitchFamily="18" charset="0"/>
              </a:rPr>
              <a:t>比較操作</a:t>
            </a:r>
            <a:r>
              <a:rPr lang="zh-TW" altLang="en-US" sz="2000" dirty="0">
                <a:latin typeface="Times New Roman" panose="02020603050405020304" pitchFamily="18" charset="0"/>
                <a:cs typeface="Times New Roman" panose="02020603050405020304" pitchFamily="18" charset="0"/>
              </a:rPr>
              <a:t>之後，將陣列分割為單一一個所有元素都比中樞元素小，具有</a:t>
            </a:r>
            <a:r>
              <a:rPr lang="en-US" altLang="zh-TW" sz="2000" i="1" dirty="0">
                <a:solidFill>
                  <a:srgbClr val="3333FF"/>
                </a:solidFill>
                <a:latin typeface="Times New Roman" panose="02020603050405020304" pitchFamily="18" charset="0"/>
                <a:cs typeface="Times New Roman" panose="02020603050405020304" pitchFamily="18" charset="0"/>
              </a:rPr>
              <a:t>n</a:t>
            </a:r>
            <a:r>
              <a:rPr lang="en-US" altLang="zh-TW" sz="2000" dirty="0">
                <a:solidFill>
                  <a:srgbClr val="3333FF"/>
                </a:solidFill>
                <a:latin typeface="Times New Roman" panose="02020603050405020304" pitchFamily="18" charset="0"/>
                <a:cs typeface="Times New Roman" panose="02020603050405020304" pitchFamily="18" charset="0"/>
              </a:rPr>
              <a:t> </a:t>
            </a:r>
            <a:r>
              <a:rPr lang="zh-TW" altLang="en-US" sz="2000" dirty="0">
                <a:solidFill>
                  <a:srgbClr val="3333FF"/>
                </a:solidFill>
                <a:latin typeface="Times New Roman" panose="02020603050405020304" pitchFamily="18" charset="0"/>
                <a:cs typeface="Times New Roman" panose="02020603050405020304" pitchFamily="18" charset="0"/>
              </a:rPr>
              <a:t>− </a:t>
            </a:r>
            <a:r>
              <a:rPr lang="en-US" altLang="zh-TW" sz="2000" dirty="0">
                <a:solidFill>
                  <a:srgbClr val="3333FF"/>
                </a:solidFill>
                <a:latin typeface="Times New Roman" panose="02020603050405020304" pitchFamily="18" charset="0"/>
                <a:cs typeface="Times New Roman" panose="02020603050405020304" pitchFamily="18" charset="0"/>
              </a:rPr>
              <a:t>1 </a:t>
            </a:r>
            <a:r>
              <a:rPr lang="zh-TW" altLang="en-US" sz="2000" dirty="0">
                <a:solidFill>
                  <a:srgbClr val="3333FF"/>
                </a:solidFill>
                <a:latin typeface="Times New Roman" panose="02020603050405020304" pitchFamily="18" charset="0"/>
                <a:cs typeface="Times New Roman" panose="02020603050405020304" pitchFamily="18" charset="0"/>
              </a:rPr>
              <a:t>個元素</a:t>
            </a:r>
            <a:r>
              <a:rPr lang="zh-TW" altLang="en-US" sz="2000" dirty="0">
                <a:latin typeface="Times New Roman" panose="02020603050405020304" pitchFamily="18" charset="0"/>
                <a:cs typeface="Times New Roman" panose="02020603050405020304" pitchFamily="18" charset="0"/>
              </a:rPr>
              <a:t>的</a:t>
            </a:r>
            <a:r>
              <a:rPr lang="zh-TW" altLang="en-US" sz="2000" dirty="0" smtClean="0">
                <a:latin typeface="Times New Roman" panose="02020603050405020304" pitchFamily="18" charset="0"/>
                <a:cs typeface="Times New Roman" panose="02020603050405020304" pitchFamily="18" charset="0"/>
              </a:rPr>
              <a:t>子陣列。</a:t>
            </a:r>
            <a:endParaRPr lang="en-US" altLang="zh-TW" sz="2000" dirty="0" smtClean="0">
              <a:latin typeface="Times New Roman" panose="02020603050405020304" pitchFamily="18" charset="0"/>
              <a:cs typeface="Times New Roman" panose="02020603050405020304" pitchFamily="18" charset="0"/>
            </a:endParaRPr>
          </a:p>
          <a:p>
            <a:pPr>
              <a:defRPr/>
            </a:pPr>
            <a:r>
              <a:rPr lang="zh-TW" altLang="en-US" sz="2000" dirty="0" smtClean="0">
                <a:latin typeface="Times New Roman" panose="02020603050405020304" pitchFamily="18" charset="0"/>
                <a:cs typeface="Times New Roman" panose="02020603050405020304" pitchFamily="18" charset="0"/>
              </a:rPr>
              <a:t>經過</a:t>
            </a:r>
            <a:r>
              <a:rPr lang="zh-TW" altLang="en-US" sz="2000" dirty="0">
                <a:latin typeface="Times New Roman" panose="02020603050405020304" pitchFamily="18" charset="0"/>
                <a:cs typeface="Times New Roman" panose="02020603050405020304" pitchFamily="18" charset="0"/>
              </a:rPr>
              <a:t>遞迴呼叫，快速排序演算法再利用</a:t>
            </a:r>
            <a:r>
              <a:rPr lang="en-US" altLang="zh-TW" sz="2000" i="1" dirty="0">
                <a:solidFill>
                  <a:srgbClr val="3333FF"/>
                </a:solidFill>
                <a:latin typeface="Times New Roman" panose="02020603050405020304" pitchFamily="18" charset="0"/>
                <a:cs typeface="Times New Roman" panose="02020603050405020304" pitchFamily="18" charset="0"/>
              </a:rPr>
              <a:t>n</a:t>
            </a:r>
            <a:r>
              <a:rPr lang="en-US" altLang="zh-TW" sz="2000" dirty="0">
                <a:solidFill>
                  <a:srgbClr val="3333FF"/>
                </a:solidFill>
                <a:latin typeface="Times New Roman" panose="02020603050405020304" pitchFamily="18" charset="0"/>
                <a:cs typeface="Times New Roman" panose="02020603050405020304" pitchFamily="18" charset="0"/>
              </a:rPr>
              <a:t> </a:t>
            </a:r>
            <a:r>
              <a:rPr lang="zh-TW" altLang="en-US" sz="2000" dirty="0">
                <a:solidFill>
                  <a:srgbClr val="3333FF"/>
                </a:solidFill>
                <a:latin typeface="Times New Roman" panose="02020603050405020304" pitchFamily="18" charset="0"/>
                <a:cs typeface="Times New Roman" panose="02020603050405020304" pitchFamily="18" charset="0"/>
              </a:rPr>
              <a:t>− </a:t>
            </a:r>
            <a:r>
              <a:rPr lang="en-US" altLang="zh-TW" sz="2000" dirty="0">
                <a:solidFill>
                  <a:srgbClr val="3333FF"/>
                </a:solidFill>
                <a:latin typeface="Times New Roman" panose="02020603050405020304" pitchFamily="18" charset="0"/>
                <a:cs typeface="Times New Roman" panose="02020603050405020304" pitchFamily="18" charset="0"/>
              </a:rPr>
              <a:t>1 </a:t>
            </a:r>
            <a:r>
              <a:rPr lang="zh-TW" altLang="en-US" sz="2000" dirty="0">
                <a:solidFill>
                  <a:srgbClr val="3333FF"/>
                </a:solidFill>
                <a:latin typeface="Times New Roman" panose="02020603050405020304" pitchFamily="18" charset="0"/>
                <a:cs typeface="Times New Roman" panose="02020603050405020304" pitchFamily="18" charset="0"/>
              </a:rPr>
              <a:t>次數值比較操作</a:t>
            </a:r>
            <a:r>
              <a:rPr lang="zh-TW" altLang="en-US" sz="2000" dirty="0">
                <a:latin typeface="Times New Roman" panose="02020603050405020304" pitchFamily="18" charset="0"/>
                <a:cs typeface="Times New Roman" panose="02020603050405020304" pitchFamily="18" charset="0"/>
              </a:rPr>
              <a:t>將陣列分割為單一</a:t>
            </a:r>
            <a:r>
              <a:rPr lang="zh-TW" altLang="en-US" sz="2000" dirty="0" smtClean="0">
                <a:latin typeface="Times New Roman" panose="02020603050405020304" pitchFamily="18" charset="0"/>
                <a:cs typeface="Times New Roman" panose="02020603050405020304" pitchFamily="18" charset="0"/>
              </a:rPr>
              <a:t>一個所有</a:t>
            </a:r>
            <a:r>
              <a:rPr lang="zh-TW" altLang="en-US" sz="2000" dirty="0">
                <a:latin typeface="Times New Roman" panose="02020603050405020304" pitchFamily="18" charset="0"/>
                <a:cs typeface="Times New Roman" panose="02020603050405020304" pitchFamily="18" charset="0"/>
              </a:rPr>
              <a:t>元素都比新中樞元素小，具有</a:t>
            </a:r>
            <a:r>
              <a:rPr lang="en-US" altLang="zh-TW" sz="2000" i="1" dirty="0">
                <a:solidFill>
                  <a:srgbClr val="3333FF"/>
                </a:solidFill>
                <a:latin typeface="Times New Roman" panose="02020603050405020304" pitchFamily="18" charset="0"/>
                <a:cs typeface="Times New Roman" panose="02020603050405020304" pitchFamily="18" charset="0"/>
              </a:rPr>
              <a:t>n</a:t>
            </a:r>
            <a:r>
              <a:rPr lang="en-US" altLang="zh-TW" sz="2000" dirty="0">
                <a:solidFill>
                  <a:srgbClr val="3333FF"/>
                </a:solidFill>
                <a:latin typeface="Times New Roman" panose="02020603050405020304" pitchFamily="18" charset="0"/>
                <a:cs typeface="Times New Roman" panose="02020603050405020304" pitchFamily="18" charset="0"/>
              </a:rPr>
              <a:t> </a:t>
            </a:r>
            <a:r>
              <a:rPr lang="zh-TW" altLang="en-US" sz="2000" dirty="0">
                <a:solidFill>
                  <a:srgbClr val="3333FF"/>
                </a:solidFill>
                <a:latin typeface="Times New Roman" panose="02020603050405020304" pitchFamily="18" charset="0"/>
                <a:cs typeface="Times New Roman" panose="02020603050405020304" pitchFamily="18" charset="0"/>
              </a:rPr>
              <a:t>− </a:t>
            </a:r>
            <a:r>
              <a:rPr lang="en-US" altLang="zh-TW" sz="2000" dirty="0">
                <a:solidFill>
                  <a:srgbClr val="3333FF"/>
                </a:solidFill>
                <a:latin typeface="Times New Roman" panose="02020603050405020304" pitchFamily="18" charset="0"/>
                <a:cs typeface="Times New Roman" panose="02020603050405020304" pitchFamily="18" charset="0"/>
              </a:rPr>
              <a:t>2 </a:t>
            </a:r>
            <a:r>
              <a:rPr lang="zh-TW" altLang="en-US" sz="2000" dirty="0">
                <a:solidFill>
                  <a:srgbClr val="3333FF"/>
                </a:solidFill>
                <a:latin typeface="Times New Roman" panose="02020603050405020304" pitchFamily="18" charset="0"/>
                <a:cs typeface="Times New Roman" panose="02020603050405020304" pitchFamily="18" charset="0"/>
              </a:rPr>
              <a:t>個元素</a:t>
            </a:r>
            <a:r>
              <a:rPr lang="zh-TW" altLang="en-US" sz="2000" dirty="0">
                <a:latin typeface="Times New Roman" panose="02020603050405020304" pitchFamily="18" charset="0"/>
                <a:cs typeface="Times New Roman" panose="02020603050405020304" pitchFamily="18" charset="0"/>
              </a:rPr>
              <a:t>的子陣列</a:t>
            </a:r>
            <a:r>
              <a:rPr lang="zh-TW" altLang="en-US" sz="2000" dirty="0" smtClean="0">
                <a:latin typeface="Times New Roman" panose="02020603050405020304" pitchFamily="18" charset="0"/>
                <a:cs typeface="Times New Roman" panose="02020603050405020304" pitchFamily="18" charset="0"/>
              </a:rPr>
              <a:t>。</a:t>
            </a:r>
            <a:endParaRPr lang="en-US" altLang="zh-TW" sz="2000" dirty="0" smtClean="0">
              <a:latin typeface="Times New Roman" panose="02020603050405020304" pitchFamily="18" charset="0"/>
              <a:cs typeface="Times New Roman" panose="02020603050405020304" pitchFamily="18" charset="0"/>
            </a:endParaRPr>
          </a:p>
          <a:p>
            <a:pPr>
              <a:defRPr/>
            </a:pPr>
            <a:r>
              <a:rPr lang="zh-TW" altLang="en-US" sz="2000" dirty="0" smtClean="0">
                <a:latin typeface="Times New Roman" panose="02020603050405020304" pitchFamily="18" charset="0"/>
                <a:cs typeface="Times New Roman" panose="02020603050405020304" pitchFamily="18" charset="0"/>
              </a:rPr>
              <a:t>如此</a:t>
            </a:r>
            <a:r>
              <a:rPr lang="zh-TW" altLang="en-US" sz="2000" dirty="0">
                <a:latin typeface="Times New Roman" panose="02020603050405020304" pitchFamily="18" charset="0"/>
                <a:cs typeface="Times New Roman" panose="02020603050405020304" pitchFamily="18" charset="0"/>
              </a:rPr>
              <a:t>不斷遞迴執行，直到陣列</a:t>
            </a:r>
            <a:r>
              <a:rPr lang="zh-TW" altLang="en-US" sz="2000" dirty="0" smtClean="0">
                <a:latin typeface="Times New Roman" panose="02020603050405020304" pitchFamily="18" charset="0"/>
                <a:cs typeface="Times New Roman" panose="02020603050405020304" pitchFamily="18" charset="0"/>
              </a:rPr>
              <a:t>分割</a:t>
            </a:r>
            <a:r>
              <a:rPr lang="zh-TW" altLang="en-US" sz="2000" dirty="0">
                <a:latin typeface="Times New Roman" panose="02020603050405020304" pitchFamily="18" charset="0"/>
                <a:cs typeface="Times New Roman" panose="02020603050405020304" pitchFamily="18" charset="0"/>
              </a:rPr>
              <a:t>出僅包含一個元素的子陣列為止</a:t>
            </a:r>
            <a:r>
              <a:rPr lang="zh-TW" altLang="en-US" sz="2000" dirty="0" smtClean="0">
                <a:latin typeface="Times New Roman" panose="02020603050405020304" pitchFamily="18" charset="0"/>
                <a:cs typeface="Times New Roman" panose="02020603050405020304" pitchFamily="18" charset="0"/>
              </a:rPr>
              <a:t>。</a:t>
            </a:r>
            <a:endParaRPr lang="en-US" altLang="zh-TW" sz="2000" dirty="0" smtClean="0">
              <a:latin typeface="Times New Roman" panose="02020603050405020304" pitchFamily="18" charset="0"/>
              <a:cs typeface="Times New Roman" panose="02020603050405020304" pitchFamily="18" charset="0"/>
            </a:endParaRPr>
          </a:p>
          <a:p>
            <a:pPr>
              <a:defRPr/>
            </a:pPr>
            <a:r>
              <a:rPr lang="zh-TW" altLang="en-US" sz="2000" dirty="0" smtClean="0">
                <a:latin typeface="Times New Roman" panose="02020603050405020304" pitchFamily="18" charset="0"/>
                <a:cs typeface="Times New Roman" panose="02020603050405020304" pitchFamily="18" charset="0"/>
              </a:rPr>
              <a:t>同樣</a:t>
            </a:r>
            <a:r>
              <a:rPr lang="zh-TW" altLang="en-US" sz="2000" dirty="0">
                <a:latin typeface="Times New Roman" panose="02020603050405020304" pitchFamily="18" charset="0"/>
                <a:cs typeface="Times New Roman" panose="02020603050405020304" pitchFamily="18" charset="0"/>
              </a:rPr>
              <a:t>假設快速排序演算法的時間複雜度為</a:t>
            </a:r>
            <a:r>
              <a:rPr lang="en-US" altLang="zh-TW" sz="2000" dirty="0">
                <a:latin typeface="Times New Roman" panose="02020603050405020304" pitchFamily="18" charset="0"/>
                <a:cs typeface="Times New Roman" panose="02020603050405020304" pitchFamily="18" charset="0"/>
              </a:rPr>
              <a:t>T(</a:t>
            </a:r>
            <a:r>
              <a:rPr lang="en-US" altLang="zh-TW" sz="2000" i="1" dirty="0">
                <a:latin typeface="Times New Roman" panose="02020603050405020304" pitchFamily="18" charset="0"/>
                <a:cs typeface="Times New Roman" panose="02020603050405020304" pitchFamily="18" charset="0"/>
              </a:rPr>
              <a:t>n</a:t>
            </a:r>
            <a:r>
              <a:rPr lang="en-US" altLang="zh-TW" sz="2000" dirty="0">
                <a:latin typeface="Times New Roman" panose="02020603050405020304" pitchFamily="18" charset="0"/>
                <a:cs typeface="Times New Roman" panose="02020603050405020304" pitchFamily="18" charset="0"/>
              </a:rPr>
              <a:t>)</a:t>
            </a:r>
            <a:r>
              <a:rPr lang="zh-TW" altLang="en-US" sz="2000" dirty="0">
                <a:latin typeface="Times New Roman" panose="02020603050405020304" pitchFamily="18" charset="0"/>
                <a:cs typeface="Times New Roman" panose="02020603050405020304" pitchFamily="18" charset="0"/>
              </a:rPr>
              <a:t>，針對</a:t>
            </a:r>
            <a:r>
              <a:rPr lang="zh-TW" altLang="en-US" sz="2000" dirty="0" smtClean="0">
                <a:latin typeface="Times New Roman" panose="02020603050405020304" pitchFamily="18" charset="0"/>
                <a:cs typeface="Times New Roman" panose="02020603050405020304" pitchFamily="18" charset="0"/>
              </a:rPr>
              <a:t>最差</a:t>
            </a:r>
            <a:r>
              <a:rPr lang="zh-TW" altLang="en-US" sz="2000" dirty="0">
                <a:latin typeface="Times New Roman" panose="02020603050405020304" pitchFamily="18" charset="0"/>
                <a:cs typeface="Times New Roman" panose="02020603050405020304" pitchFamily="18" charset="0"/>
              </a:rPr>
              <a:t>狀況，我們可以得到以下的式子</a:t>
            </a:r>
            <a:r>
              <a:rPr lang="en-US" altLang="zh-TW" sz="2000" dirty="0">
                <a:latin typeface="Times New Roman" panose="02020603050405020304" pitchFamily="18" charset="0"/>
                <a:cs typeface="Times New Roman" panose="02020603050405020304" pitchFamily="18" charset="0"/>
              </a:rPr>
              <a:t>:</a:t>
            </a:r>
          </a:p>
          <a:p>
            <a:pPr>
              <a:defRPr/>
            </a:pPr>
            <a:r>
              <a:rPr lang="pt-BR" altLang="zh-TW" sz="2000" dirty="0">
                <a:solidFill>
                  <a:srgbClr val="3333FF"/>
                </a:solidFill>
                <a:latin typeface="Times New Roman" panose="02020603050405020304" pitchFamily="18" charset="0"/>
                <a:cs typeface="Times New Roman" panose="02020603050405020304" pitchFamily="18" charset="0"/>
              </a:rPr>
              <a:t>T(</a:t>
            </a:r>
            <a:r>
              <a:rPr lang="pt-BR" altLang="zh-TW" sz="2000" i="1" dirty="0">
                <a:solidFill>
                  <a:srgbClr val="3333FF"/>
                </a:solidFill>
                <a:latin typeface="Times New Roman" panose="02020603050405020304" pitchFamily="18" charset="0"/>
                <a:cs typeface="Times New Roman" panose="02020603050405020304" pitchFamily="18" charset="0"/>
              </a:rPr>
              <a:t>n</a:t>
            </a:r>
            <a:r>
              <a:rPr lang="pt-BR" altLang="zh-TW" sz="2000" dirty="0">
                <a:solidFill>
                  <a:srgbClr val="3333FF"/>
                </a:solidFill>
                <a:latin typeface="Times New Roman" panose="02020603050405020304" pitchFamily="18" charset="0"/>
                <a:cs typeface="Times New Roman" panose="02020603050405020304" pitchFamily="18" charset="0"/>
              </a:rPr>
              <a:t>) = </a:t>
            </a:r>
            <a:r>
              <a:rPr lang="pt-BR" altLang="zh-TW" sz="2000" i="1" dirty="0">
                <a:solidFill>
                  <a:srgbClr val="3333FF"/>
                </a:solidFill>
                <a:latin typeface="Times New Roman" panose="02020603050405020304" pitchFamily="18" charset="0"/>
                <a:cs typeface="Times New Roman" panose="02020603050405020304" pitchFamily="18" charset="0"/>
              </a:rPr>
              <a:t>n</a:t>
            </a:r>
            <a:r>
              <a:rPr lang="pt-BR" altLang="zh-TW" sz="2000" dirty="0">
                <a:solidFill>
                  <a:srgbClr val="3333FF"/>
                </a:solidFill>
                <a:latin typeface="Times New Roman" panose="02020603050405020304" pitchFamily="18" charset="0"/>
                <a:cs typeface="Times New Roman" panose="02020603050405020304" pitchFamily="18" charset="0"/>
              </a:rPr>
              <a:t> + (</a:t>
            </a:r>
            <a:r>
              <a:rPr lang="pt-BR" altLang="zh-TW" sz="2000" i="1" dirty="0">
                <a:solidFill>
                  <a:srgbClr val="3333FF"/>
                </a:solidFill>
                <a:latin typeface="Times New Roman" panose="02020603050405020304" pitchFamily="18" charset="0"/>
                <a:cs typeface="Times New Roman" panose="02020603050405020304" pitchFamily="18" charset="0"/>
              </a:rPr>
              <a:t>n</a:t>
            </a:r>
            <a:r>
              <a:rPr lang="pt-BR" altLang="zh-TW" sz="2000" dirty="0">
                <a:solidFill>
                  <a:srgbClr val="3333FF"/>
                </a:solidFill>
                <a:latin typeface="Times New Roman" panose="02020603050405020304" pitchFamily="18" charset="0"/>
                <a:cs typeface="Times New Roman" panose="02020603050405020304" pitchFamily="18" charset="0"/>
              </a:rPr>
              <a:t> − 1) + (</a:t>
            </a:r>
            <a:r>
              <a:rPr lang="pt-BR" altLang="zh-TW" sz="2000" i="1" dirty="0">
                <a:solidFill>
                  <a:srgbClr val="3333FF"/>
                </a:solidFill>
                <a:latin typeface="Times New Roman" panose="02020603050405020304" pitchFamily="18" charset="0"/>
                <a:cs typeface="Times New Roman" panose="02020603050405020304" pitchFamily="18" charset="0"/>
              </a:rPr>
              <a:t>n</a:t>
            </a:r>
            <a:r>
              <a:rPr lang="pt-BR" altLang="zh-TW" sz="2000" dirty="0">
                <a:solidFill>
                  <a:srgbClr val="3333FF"/>
                </a:solidFill>
                <a:latin typeface="Times New Roman" panose="02020603050405020304" pitchFamily="18" charset="0"/>
                <a:cs typeface="Times New Roman" panose="02020603050405020304" pitchFamily="18" charset="0"/>
              </a:rPr>
              <a:t> − 2) + ... + </a:t>
            </a:r>
            <a:r>
              <a:rPr lang="pt-BR" altLang="zh-TW" sz="2000" dirty="0" smtClean="0">
                <a:solidFill>
                  <a:srgbClr val="3333FF"/>
                </a:solidFill>
                <a:latin typeface="Times New Roman" panose="02020603050405020304" pitchFamily="18" charset="0"/>
                <a:cs typeface="Times New Roman" panose="02020603050405020304" pitchFamily="18" charset="0"/>
              </a:rPr>
              <a:t>2 </a:t>
            </a:r>
          </a:p>
          <a:p>
            <a:pPr>
              <a:defRPr/>
            </a:pPr>
            <a:r>
              <a:rPr lang="pt-BR" altLang="zh-TW" sz="2000" dirty="0" smtClean="0">
                <a:latin typeface="Times New Roman" panose="02020603050405020304" pitchFamily="18" charset="0"/>
                <a:cs typeface="Times New Roman" panose="02020603050405020304" pitchFamily="18" charset="0"/>
              </a:rPr>
              <a:t>= (</a:t>
            </a:r>
            <a:r>
              <a:rPr lang="en-US" altLang="zh-TW" sz="2000" i="1" dirty="0" smtClean="0">
                <a:solidFill>
                  <a:srgbClr val="3333FF"/>
                </a:solidFill>
                <a:latin typeface="Times New Roman" panose="02020603050405020304" pitchFamily="18" charset="0"/>
                <a:cs typeface="Times New Roman" panose="02020603050405020304" pitchFamily="18" charset="0"/>
              </a:rPr>
              <a:t>n</a:t>
            </a:r>
            <a:r>
              <a:rPr lang="en-US" altLang="zh-TW" sz="2000" dirty="0" smtClean="0">
                <a:solidFill>
                  <a:srgbClr val="3333FF"/>
                </a:solidFill>
                <a:latin typeface="Times New Roman" panose="02020603050405020304" pitchFamily="18" charset="0"/>
                <a:cs typeface="Times New Roman" panose="02020603050405020304" pitchFamily="18" charset="0"/>
              </a:rPr>
              <a:t>+2)(</a:t>
            </a:r>
            <a:r>
              <a:rPr lang="en-US" altLang="zh-TW" sz="2000" i="1" dirty="0" smtClean="0">
                <a:solidFill>
                  <a:srgbClr val="3333FF"/>
                </a:solidFill>
                <a:latin typeface="Times New Roman" panose="02020603050405020304" pitchFamily="18" charset="0"/>
                <a:cs typeface="Times New Roman" panose="02020603050405020304" pitchFamily="18" charset="0"/>
              </a:rPr>
              <a:t>n</a:t>
            </a:r>
            <a:r>
              <a:rPr lang="en-US" altLang="zh-TW" sz="2000" dirty="0" smtClean="0">
                <a:solidFill>
                  <a:srgbClr val="3333FF"/>
                </a:solidFill>
                <a:latin typeface="Times New Roman" panose="02020603050405020304" pitchFamily="18" charset="0"/>
                <a:cs typeface="Times New Roman" panose="02020603050405020304" pitchFamily="18" charset="0"/>
              </a:rPr>
              <a:t> </a:t>
            </a:r>
            <a:r>
              <a:rPr lang="en-US" altLang="zh-TW" sz="2000" dirty="0">
                <a:solidFill>
                  <a:srgbClr val="3333FF"/>
                </a:solidFill>
                <a:latin typeface="Times New Roman" panose="02020603050405020304" pitchFamily="18" charset="0"/>
                <a:cs typeface="Times New Roman" panose="02020603050405020304" pitchFamily="18" charset="0"/>
              </a:rPr>
              <a:t>− 1</a:t>
            </a:r>
            <a:r>
              <a:rPr lang="en-US" altLang="zh-TW" sz="2000" dirty="0" smtClean="0">
                <a:solidFill>
                  <a:srgbClr val="3333FF"/>
                </a:solidFill>
                <a:latin typeface="Times New Roman" panose="02020603050405020304" pitchFamily="18" charset="0"/>
                <a:cs typeface="Times New Roman" panose="02020603050405020304" pitchFamily="18" charset="0"/>
              </a:rPr>
              <a:t>)/2</a:t>
            </a:r>
            <a:endParaRPr lang="en-US" altLang="zh-TW" sz="2000" dirty="0">
              <a:solidFill>
                <a:srgbClr val="3333FF"/>
              </a:solidFill>
              <a:latin typeface="Times New Roman" panose="02020603050405020304" pitchFamily="18" charset="0"/>
              <a:cs typeface="Times New Roman" panose="02020603050405020304" pitchFamily="18" charset="0"/>
            </a:endParaRPr>
          </a:p>
          <a:p>
            <a:pPr>
              <a:defRPr/>
            </a:pPr>
            <a:r>
              <a:rPr lang="en-US" altLang="zh-TW" sz="2000" dirty="0">
                <a:latin typeface="Times New Roman" panose="02020603050405020304" pitchFamily="18" charset="0"/>
                <a:cs typeface="Times New Roman" panose="02020603050405020304" pitchFamily="18" charset="0"/>
              </a:rPr>
              <a:t>= </a:t>
            </a:r>
            <a:r>
              <a:rPr lang="en-US" altLang="zh-TW" sz="2000" dirty="0">
                <a:solidFill>
                  <a:srgbClr val="3333FF"/>
                </a:solidFill>
                <a:latin typeface="Times New Roman" panose="02020603050405020304" pitchFamily="18" charset="0"/>
                <a:cs typeface="Times New Roman" panose="02020603050405020304" pitchFamily="18" charset="0"/>
              </a:rPr>
              <a:t>O(</a:t>
            </a:r>
            <a:r>
              <a:rPr lang="en-US" altLang="zh-TW" sz="2000" i="1" dirty="0">
                <a:solidFill>
                  <a:srgbClr val="3333FF"/>
                </a:solidFill>
                <a:latin typeface="Times New Roman" panose="02020603050405020304" pitchFamily="18" charset="0"/>
                <a:cs typeface="Times New Roman" panose="02020603050405020304" pitchFamily="18" charset="0"/>
              </a:rPr>
              <a:t>n</a:t>
            </a:r>
            <a:r>
              <a:rPr lang="en-US" altLang="zh-TW" sz="2000" baseline="30000" dirty="0">
                <a:solidFill>
                  <a:srgbClr val="3333FF"/>
                </a:solidFill>
                <a:latin typeface="Times New Roman" panose="02020603050405020304" pitchFamily="18" charset="0"/>
                <a:cs typeface="Times New Roman" panose="02020603050405020304" pitchFamily="18" charset="0"/>
              </a:rPr>
              <a:t>2</a:t>
            </a:r>
            <a:r>
              <a:rPr lang="en-US" altLang="zh-TW" sz="2000" dirty="0">
                <a:solidFill>
                  <a:srgbClr val="3333FF"/>
                </a:solidFill>
                <a:latin typeface="Times New Roman" panose="02020603050405020304" pitchFamily="18" charset="0"/>
                <a:cs typeface="Times New Roman" panose="02020603050405020304" pitchFamily="18" charset="0"/>
              </a:rPr>
              <a:t>)</a:t>
            </a:r>
          </a:p>
          <a:p>
            <a:pPr>
              <a:defRPr/>
            </a:pPr>
            <a:endParaRPr lang="zh-TW" altLang="en-US" sz="2400" dirty="0">
              <a:solidFill>
                <a:srgbClr val="3333FF"/>
              </a:solidFill>
              <a:latin typeface="Times New Roman" panose="02020603050405020304" pitchFamily="18" charset="0"/>
              <a:cs typeface="Times New Roman" panose="02020603050405020304" pitchFamily="18" charset="0"/>
            </a:endParaRPr>
          </a:p>
        </p:txBody>
      </p:sp>
      <p:sp>
        <p:nvSpPr>
          <p:cNvPr id="29700"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FEBE8EDA-B781-4E9C-A3EF-FAFE052E43F6}" type="slidenum">
              <a:rPr kumimoji="0" lang="en-US" altLang="zh-TW" sz="1400" smtClean="0">
                <a:latin typeface="Arial" charset="0"/>
              </a:rPr>
              <a:pPr eaLnBrk="1" hangingPunct="1">
                <a:spcBef>
                  <a:spcPct val="0"/>
                </a:spcBef>
                <a:buClrTx/>
                <a:buSzTx/>
                <a:buFontTx/>
                <a:buNone/>
              </a:pPr>
              <a:t>25</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6">
                                            <p:txEl>
                                              <p:pRg st="0" end="0"/>
                                            </p:txEl>
                                          </p:spTgt>
                                        </p:tgtEl>
                                        <p:attrNameLst>
                                          <p:attrName>style.visibility</p:attrName>
                                        </p:attrNameLst>
                                      </p:cBhvr>
                                      <p:to>
                                        <p:strVal val="visible"/>
                                      </p:to>
                                    </p:set>
                                    <p:anim calcmode="lin" valueType="num">
                                      <p:cBhvr additive="base">
                                        <p:cTn id="7" dur="500" fill="hold"/>
                                        <p:tgtEl>
                                          <p:spTgt spid="30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6">
                                            <p:txEl>
                                              <p:pRg st="1" end="1"/>
                                            </p:txEl>
                                          </p:spTgt>
                                        </p:tgtEl>
                                        <p:attrNameLst>
                                          <p:attrName>style.visibility</p:attrName>
                                        </p:attrNameLst>
                                      </p:cBhvr>
                                      <p:to>
                                        <p:strVal val="visible"/>
                                      </p:to>
                                    </p:set>
                                    <p:anim calcmode="lin" valueType="num">
                                      <p:cBhvr additive="base">
                                        <p:cTn id="13" dur="500" fill="hold"/>
                                        <p:tgtEl>
                                          <p:spTgt spid="307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76">
                                            <p:txEl>
                                              <p:pRg st="2" end="2"/>
                                            </p:txEl>
                                          </p:spTgt>
                                        </p:tgtEl>
                                        <p:attrNameLst>
                                          <p:attrName>style.visibility</p:attrName>
                                        </p:attrNameLst>
                                      </p:cBhvr>
                                      <p:to>
                                        <p:strVal val="visible"/>
                                      </p:to>
                                    </p:set>
                                    <p:anim calcmode="lin" valueType="num">
                                      <p:cBhvr additive="base">
                                        <p:cTn id="19" dur="500" fill="hold"/>
                                        <p:tgtEl>
                                          <p:spTgt spid="307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76">
                                            <p:txEl>
                                              <p:pRg st="3" end="3"/>
                                            </p:txEl>
                                          </p:spTgt>
                                        </p:tgtEl>
                                        <p:attrNameLst>
                                          <p:attrName>style.visibility</p:attrName>
                                        </p:attrNameLst>
                                      </p:cBhvr>
                                      <p:to>
                                        <p:strVal val="visible"/>
                                      </p:to>
                                    </p:set>
                                    <p:anim calcmode="lin" valueType="num">
                                      <p:cBhvr additive="base">
                                        <p:cTn id="25" dur="500" fill="hold"/>
                                        <p:tgtEl>
                                          <p:spTgt spid="307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076">
                                            <p:txEl>
                                              <p:pRg st="4" end="4"/>
                                            </p:txEl>
                                          </p:spTgt>
                                        </p:tgtEl>
                                        <p:attrNameLst>
                                          <p:attrName>style.visibility</p:attrName>
                                        </p:attrNameLst>
                                      </p:cBhvr>
                                      <p:to>
                                        <p:strVal val="visible"/>
                                      </p:to>
                                    </p:set>
                                    <p:anim calcmode="lin" valueType="num">
                                      <p:cBhvr additive="base">
                                        <p:cTn id="31" dur="500" fill="hold"/>
                                        <p:tgtEl>
                                          <p:spTgt spid="307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7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076">
                                            <p:txEl>
                                              <p:pRg st="5" end="5"/>
                                            </p:txEl>
                                          </p:spTgt>
                                        </p:tgtEl>
                                        <p:attrNameLst>
                                          <p:attrName>style.visibility</p:attrName>
                                        </p:attrNameLst>
                                      </p:cBhvr>
                                      <p:to>
                                        <p:strVal val="visible"/>
                                      </p:to>
                                    </p:set>
                                    <p:anim calcmode="lin" valueType="num">
                                      <p:cBhvr additive="base">
                                        <p:cTn id="37" dur="500" fill="hold"/>
                                        <p:tgtEl>
                                          <p:spTgt spid="307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7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076">
                                            <p:txEl>
                                              <p:pRg st="6" end="6"/>
                                            </p:txEl>
                                          </p:spTgt>
                                        </p:tgtEl>
                                        <p:attrNameLst>
                                          <p:attrName>style.visibility</p:attrName>
                                        </p:attrNameLst>
                                      </p:cBhvr>
                                      <p:to>
                                        <p:strVal val="visible"/>
                                      </p:to>
                                    </p:set>
                                    <p:anim calcmode="lin" valueType="num">
                                      <p:cBhvr additive="base">
                                        <p:cTn id="43" dur="500" fill="hold"/>
                                        <p:tgtEl>
                                          <p:spTgt spid="307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07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076">
                                            <p:txEl>
                                              <p:pRg st="7" end="7"/>
                                            </p:txEl>
                                          </p:spTgt>
                                        </p:tgtEl>
                                        <p:attrNameLst>
                                          <p:attrName>style.visibility</p:attrName>
                                        </p:attrNameLst>
                                      </p:cBhvr>
                                      <p:to>
                                        <p:strVal val="visible"/>
                                      </p:to>
                                    </p:set>
                                    <p:anim calcmode="lin" valueType="num">
                                      <p:cBhvr additive="base">
                                        <p:cTn id="49" dur="500" fill="hold"/>
                                        <p:tgtEl>
                                          <p:spTgt spid="307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07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076">
                                            <p:txEl>
                                              <p:pRg st="8" end="8"/>
                                            </p:txEl>
                                          </p:spTgt>
                                        </p:tgtEl>
                                        <p:attrNameLst>
                                          <p:attrName>style.visibility</p:attrName>
                                        </p:attrNameLst>
                                      </p:cBhvr>
                                      <p:to>
                                        <p:strVal val="visible"/>
                                      </p:to>
                                    </p:set>
                                    <p:anim calcmode="lin" valueType="num">
                                      <p:cBhvr additive="base">
                                        <p:cTn id="55" dur="500" fill="hold"/>
                                        <p:tgtEl>
                                          <p:spTgt spid="3076">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07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5" y="1989138"/>
            <a:ext cx="9010650" cy="479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2"/>
          <p:cNvSpPr>
            <a:spLocks noGrp="1" noChangeArrowheads="1"/>
          </p:cNvSpPr>
          <p:nvPr>
            <p:ph type="title"/>
          </p:nvPr>
        </p:nvSpPr>
        <p:spPr/>
        <p:txBody>
          <a:bodyPr/>
          <a:lstStyle/>
          <a:p>
            <a:pPr eaLnBrk="1" hangingPunct="1"/>
            <a:r>
              <a:rPr lang="zh-TW" altLang="en-US" b="1" smtClean="0"/>
              <a:t>快速排序演算法</a:t>
            </a:r>
            <a:r>
              <a:rPr lang="en-US" altLang="zh-TW" b="1" smtClean="0"/>
              <a:t>(</a:t>
            </a:r>
            <a:r>
              <a:rPr lang="zh-TW" altLang="en-US" b="1" smtClean="0"/>
              <a:t>續</a:t>
            </a:r>
            <a:r>
              <a:rPr lang="en-US" altLang="zh-TW" b="1" smtClean="0"/>
              <a:t>)</a:t>
            </a:r>
            <a:endParaRPr lang="en-US" altLang="zh-TW" smtClean="0"/>
          </a:p>
        </p:txBody>
      </p:sp>
      <p:sp>
        <p:nvSpPr>
          <p:cNvPr id="3" name="矩形 2"/>
          <p:cNvSpPr/>
          <p:nvPr/>
        </p:nvSpPr>
        <p:spPr>
          <a:xfrm>
            <a:off x="6011863" y="6237288"/>
            <a:ext cx="431800" cy="50482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rgbClr val="FFFFFF"/>
              </a:solidFill>
            </a:endParaRPr>
          </a:p>
        </p:txBody>
      </p:sp>
      <p:sp>
        <p:nvSpPr>
          <p:cNvPr id="30725"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402A0774-422B-4CA4-821C-26B7D51EEE35}" type="slidenum">
              <a:rPr kumimoji="0" lang="en-US" altLang="zh-TW" sz="1400" smtClean="0">
                <a:latin typeface="Arial" charset="0"/>
              </a:rPr>
              <a:pPr eaLnBrk="1" hangingPunct="1">
                <a:spcBef>
                  <a:spcPct val="0"/>
                </a:spcBef>
                <a:buClrTx/>
                <a:buSzTx/>
                <a:buFontTx/>
                <a:buNone/>
              </a:pPr>
              <a:t>26</a:t>
            </a:fld>
            <a:endParaRPr kumimoji="0" lang="en-US" altLang="zh-TW" sz="1400" smtClean="0">
              <a:latin typeface="Arial"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2060575"/>
            <a:ext cx="8820150" cy="446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747" name="Rectangle 2"/>
          <p:cNvSpPr>
            <a:spLocks noGrp="1" noChangeArrowheads="1"/>
          </p:cNvSpPr>
          <p:nvPr>
            <p:ph type="title"/>
          </p:nvPr>
        </p:nvSpPr>
        <p:spPr/>
        <p:txBody>
          <a:bodyPr/>
          <a:lstStyle/>
          <a:p>
            <a:pPr eaLnBrk="1" hangingPunct="1"/>
            <a:r>
              <a:rPr lang="zh-TW" altLang="en-US" b="1" smtClean="0"/>
              <a:t>快速排序演算法</a:t>
            </a:r>
            <a:r>
              <a:rPr lang="en-US" altLang="zh-TW" b="1" smtClean="0"/>
              <a:t>(</a:t>
            </a:r>
            <a:r>
              <a:rPr lang="zh-TW" altLang="en-US" b="1" smtClean="0"/>
              <a:t>續</a:t>
            </a:r>
            <a:r>
              <a:rPr lang="en-US" altLang="zh-TW" b="1" smtClean="0"/>
              <a:t>)</a:t>
            </a:r>
            <a:endParaRPr lang="en-US" altLang="zh-TW" smtClean="0"/>
          </a:p>
        </p:txBody>
      </p:sp>
      <p:sp>
        <p:nvSpPr>
          <p:cNvPr id="31748"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3F8F17D1-7C51-4C64-9A36-E6ACC2DEC5E7}" type="slidenum">
              <a:rPr kumimoji="0" lang="en-US" altLang="zh-TW" sz="1400" smtClean="0">
                <a:latin typeface="Arial" charset="0"/>
              </a:rPr>
              <a:pPr eaLnBrk="1" hangingPunct="1">
                <a:spcBef>
                  <a:spcPct val="0"/>
                </a:spcBef>
                <a:buClrTx/>
                <a:buSzTx/>
                <a:buFontTx/>
                <a:buNone/>
              </a:pPr>
              <a:t>27</a:t>
            </a:fld>
            <a:endParaRPr kumimoji="0" lang="en-US" altLang="zh-TW" sz="1400" smtClean="0">
              <a:latin typeface="Arial"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TW" altLang="en-US" b="1" smtClean="0"/>
              <a:t>快速排序演算法</a:t>
            </a:r>
            <a:r>
              <a:rPr lang="en-US" altLang="zh-TW" b="1" smtClean="0"/>
              <a:t>(</a:t>
            </a:r>
            <a:r>
              <a:rPr lang="zh-TW" altLang="en-US" b="1" smtClean="0"/>
              <a:t>續</a:t>
            </a:r>
            <a:r>
              <a:rPr lang="en-US" altLang="zh-TW" b="1" smtClean="0"/>
              <a:t>)</a:t>
            </a:r>
            <a:endParaRPr lang="en-US" altLang="zh-TW" smtClean="0"/>
          </a:p>
        </p:txBody>
      </p:sp>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060575"/>
            <a:ext cx="8501063" cy="453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文字方塊 1"/>
          <p:cNvSpPr txBox="1"/>
          <p:nvPr/>
        </p:nvSpPr>
        <p:spPr>
          <a:xfrm>
            <a:off x="1660525" y="6165850"/>
            <a:ext cx="1511300" cy="460375"/>
          </a:xfrm>
          <a:prstGeom prst="rect">
            <a:avLst/>
          </a:prstGeom>
          <a:solidFill>
            <a:schemeClr val="bg1"/>
          </a:solidFill>
          <a:ln>
            <a:solidFill>
              <a:schemeClr val="bg1"/>
            </a:solidFill>
          </a:ln>
        </p:spPr>
        <p:txBody>
          <a:bodyPr lIns="0" rIns="0">
            <a:spAutoFit/>
          </a:bodyPr>
          <a:lstStyle/>
          <a:p>
            <a:pPr>
              <a:defRPr/>
            </a:pPr>
            <a:r>
              <a:rPr lang="en-US" altLang="zh-TW" sz="2400" i="1" kern="0" spc="-60" dirty="0">
                <a:latin typeface="Times New Roman" panose="02020603050405020304" pitchFamily="18" charset="0"/>
                <a:cs typeface="Times New Roman" panose="02020603050405020304" pitchFamily="18" charset="0"/>
              </a:rPr>
              <a:t>n-</a:t>
            </a:r>
            <a:r>
              <a:rPr lang="en-US" altLang="zh-TW" sz="2400" kern="0" spc="-60" dirty="0">
                <a:latin typeface="Times New Roman" panose="02020603050405020304" pitchFamily="18" charset="0"/>
                <a:cs typeface="Times New Roman" panose="02020603050405020304" pitchFamily="18" charset="0"/>
              </a:rPr>
              <a:t>1</a:t>
            </a:r>
            <a:r>
              <a:rPr lang="en-US" altLang="zh-TW" sz="2400" i="1" kern="0" spc="-60" dirty="0">
                <a:latin typeface="Times New Roman" panose="02020603050405020304" pitchFamily="18" charset="0"/>
                <a:cs typeface="Times New Roman" panose="02020603050405020304" pitchFamily="18" charset="0"/>
              </a:rPr>
              <a:t>, n-</a:t>
            </a:r>
            <a:r>
              <a:rPr lang="en-US" altLang="zh-TW" sz="2400" kern="0" spc="-60" dirty="0">
                <a:latin typeface="Times New Roman" panose="02020603050405020304" pitchFamily="18" charset="0"/>
                <a:cs typeface="Times New Roman" panose="02020603050405020304" pitchFamily="18" charset="0"/>
              </a:rPr>
              <a:t>2,…,1</a:t>
            </a:r>
            <a:endParaRPr lang="zh-TW" altLang="en-US" sz="2400" kern="0" spc="-60" dirty="0">
              <a:latin typeface="Times New Roman" panose="02020603050405020304" pitchFamily="18" charset="0"/>
              <a:cs typeface="Times New Roman" panose="02020603050405020304" pitchFamily="18" charset="0"/>
            </a:endParaRPr>
          </a:p>
        </p:txBody>
      </p:sp>
      <p:sp>
        <p:nvSpPr>
          <p:cNvPr id="32773"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5157E052-667E-4F6E-B522-C01C3A3DB42B}" type="slidenum">
              <a:rPr kumimoji="0" lang="en-US" altLang="zh-TW" sz="1400" smtClean="0">
                <a:latin typeface="Arial" charset="0"/>
              </a:rPr>
              <a:pPr eaLnBrk="1" hangingPunct="1">
                <a:spcBef>
                  <a:spcPct val="0"/>
                </a:spcBef>
                <a:buClrTx/>
                <a:buSzTx/>
                <a:buFontTx/>
                <a:buNone/>
              </a:pPr>
              <a:t>28</a:t>
            </a:fld>
            <a:endParaRPr kumimoji="0" lang="en-US" altLang="zh-TW" sz="1400" smtClean="0">
              <a:latin typeface="Arial"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63" y="1989138"/>
            <a:ext cx="8807450" cy="4824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795" name="Rectangle 2"/>
          <p:cNvSpPr>
            <a:spLocks noGrp="1" noChangeArrowheads="1"/>
          </p:cNvSpPr>
          <p:nvPr>
            <p:ph type="title"/>
          </p:nvPr>
        </p:nvSpPr>
        <p:spPr/>
        <p:txBody>
          <a:bodyPr/>
          <a:lstStyle/>
          <a:p>
            <a:pPr eaLnBrk="1" hangingPunct="1"/>
            <a:r>
              <a:rPr lang="zh-TW" altLang="en-US" b="1" smtClean="0"/>
              <a:t>快速排序演算法</a:t>
            </a:r>
            <a:r>
              <a:rPr lang="en-US" altLang="zh-TW" b="1" smtClean="0"/>
              <a:t>(</a:t>
            </a:r>
            <a:r>
              <a:rPr lang="zh-TW" altLang="en-US" b="1" smtClean="0"/>
              <a:t>續</a:t>
            </a:r>
            <a:r>
              <a:rPr lang="en-US" altLang="zh-TW" b="1" smtClean="0"/>
              <a:t>)</a:t>
            </a:r>
            <a:endParaRPr lang="en-US" altLang="zh-TW" smtClean="0"/>
          </a:p>
        </p:txBody>
      </p:sp>
      <p:sp>
        <p:nvSpPr>
          <p:cNvPr id="33796"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ACEAEF3C-1A48-41D2-B7AE-79BB5331BE64}" type="slidenum">
              <a:rPr kumimoji="0" lang="en-US" altLang="zh-TW" sz="1400" smtClean="0">
                <a:latin typeface="Arial" charset="0"/>
              </a:rPr>
              <a:pPr eaLnBrk="1" hangingPunct="1">
                <a:spcBef>
                  <a:spcPct val="0"/>
                </a:spcBef>
                <a:buClrTx/>
                <a:buSzTx/>
                <a:buFontTx/>
                <a:buNone/>
              </a:pPr>
              <a:t>29</a:t>
            </a:fld>
            <a:endParaRPr kumimoji="0" lang="en-US" altLang="zh-TW" sz="1400" smtClean="0">
              <a:latin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TW" altLang="en-US" smtClean="0"/>
              <a:t>分治解題策略</a:t>
            </a:r>
            <a:endParaRPr lang="en-US" altLang="zh-TW" smtClean="0"/>
          </a:p>
        </p:txBody>
      </p:sp>
      <p:sp>
        <p:nvSpPr>
          <p:cNvPr id="3076" name="Rectangle 3"/>
          <p:cNvSpPr>
            <a:spLocks noGrp="1" noChangeArrowheads="1"/>
          </p:cNvSpPr>
          <p:nvPr>
            <p:ph idx="1"/>
          </p:nvPr>
        </p:nvSpPr>
        <p:spPr>
          <a:xfrm>
            <a:off x="457200" y="2071688"/>
            <a:ext cx="8229600" cy="5389562"/>
          </a:xfrm>
        </p:spPr>
        <p:txBody>
          <a:bodyPr/>
          <a:lstStyle/>
          <a:p>
            <a:pPr algn="just" eaLnBrk="1" hangingPunct="1"/>
            <a:r>
              <a:rPr lang="zh-TW" altLang="en-US" sz="2400" smtClean="0">
                <a:solidFill>
                  <a:srgbClr val="3333FF"/>
                </a:solidFill>
              </a:rPr>
              <a:t>分治</a:t>
            </a:r>
            <a:r>
              <a:rPr lang="en-US" altLang="zh-TW" sz="2400" smtClean="0">
                <a:solidFill>
                  <a:srgbClr val="3333FF"/>
                </a:solidFill>
              </a:rPr>
              <a:t>(divide and conquer)</a:t>
            </a:r>
            <a:r>
              <a:rPr lang="zh-TW" altLang="en-US" sz="2400" smtClean="0"/>
              <a:t>演算法使用分治解題策略解決問題。分治是很好的解題策略，可以很有效率的解決問題，又稱為</a:t>
            </a:r>
            <a:r>
              <a:rPr lang="zh-TW" altLang="zh-TW" sz="2400" smtClean="0"/>
              <a:t>分割</a:t>
            </a:r>
            <a:r>
              <a:rPr lang="zh-TW" altLang="en-US" sz="2400" smtClean="0"/>
              <a:t>再</a:t>
            </a:r>
            <a:r>
              <a:rPr lang="zh-TW" altLang="zh-TW" sz="2400" smtClean="0"/>
              <a:t>征服</a:t>
            </a:r>
            <a:r>
              <a:rPr lang="zh-TW" altLang="en-US" sz="2400" smtClean="0"/>
              <a:t>策略或各個擊破策略。一般而言，分治演算法具有三個階段</a:t>
            </a:r>
            <a:r>
              <a:rPr lang="en-US" altLang="zh-TW" sz="2400" smtClean="0"/>
              <a:t>:</a:t>
            </a:r>
          </a:p>
          <a:p>
            <a:pPr lvl="1" algn="just" eaLnBrk="1" hangingPunct="1"/>
            <a:r>
              <a:rPr lang="zh-TW" altLang="en-US" sz="2400" b="1" u="sng" smtClean="0">
                <a:solidFill>
                  <a:srgbClr val="3333FF"/>
                </a:solidFill>
              </a:rPr>
              <a:t>分割階段</a:t>
            </a:r>
            <a:r>
              <a:rPr lang="en-US" altLang="zh-TW" sz="2400" smtClean="0"/>
              <a:t>:</a:t>
            </a:r>
            <a:r>
              <a:rPr lang="zh-TW" altLang="en-US" sz="2400" smtClean="0"/>
              <a:t>如果問題規模很小，就直接解決此問題；否則，將原本的問題</a:t>
            </a:r>
            <a:r>
              <a:rPr lang="zh-TW" altLang="en-US" sz="2400" smtClean="0">
                <a:solidFill>
                  <a:srgbClr val="3333FF"/>
                </a:solidFill>
              </a:rPr>
              <a:t>分割</a:t>
            </a:r>
            <a:r>
              <a:rPr lang="en-US" altLang="zh-TW" sz="2400" smtClean="0">
                <a:solidFill>
                  <a:srgbClr val="3333FF"/>
                </a:solidFill>
              </a:rPr>
              <a:t>(divide)</a:t>
            </a:r>
            <a:r>
              <a:rPr lang="zh-TW" altLang="en-US" sz="2400" smtClean="0">
                <a:solidFill>
                  <a:srgbClr val="3333FF"/>
                </a:solidFill>
              </a:rPr>
              <a:t>成</a:t>
            </a:r>
            <a:r>
              <a:rPr lang="en-US" altLang="zh-TW" sz="2400" smtClean="0">
                <a:solidFill>
                  <a:srgbClr val="3333FF"/>
                </a:solidFill>
              </a:rPr>
              <a:t>2</a:t>
            </a:r>
            <a:r>
              <a:rPr lang="zh-TW" altLang="en-US" sz="2400" smtClean="0">
                <a:solidFill>
                  <a:srgbClr val="3333FF"/>
                </a:solidFill>
              </a:rPr>
              <a:t>個或多個子問題</a:t>
            </a:r>
            <a:r>
              <a:rPr lang="en-US" altLang="zh-TW" sz="2400" smtClean="0">
                <a:solidFill>
                  <a:srgbClr val="3333FF"/>
                </a:solidFill>
              </a:rPr>
              <a:t>(subproblem)</a:t>
            </a:r>
            <a:r>
              <a:rPr lang="zh-TW" altLang="en-US" sz="2400" smtClean="0"/>
              <a:t>。</a:t>
            </a:r>
            <a:endParaRPr lang="en-US" altLang="zh-TW" sz="2400" smtClean="0"/>
          </a:p>
          <a:p>
            <a:pPr lvl="1" algn="just" eaLnBrk="1" hangingPunct="1"/>
            <a:r>
              <a:rPr lang="zh-TW" altLang="en-US" sz="2400" b="1" u="sng" smtClean="0">
                <a:solidFill>
                  <a:srgbClr val="3333FF"/>
                </a:solidFill>
              </a:rPr>
              <a:t>克服階段</a:t>
            </a:r>
            <a:r>
              <a:rPr lang="en-US" altLang="zh-TW" sz="2400" smtClean="0"/>
              <a:t>:</a:t>
            </a:r>
            <a:r>
              <a:rPr lang="zh-TW" altLang="en-US" sz="2400" smtClean="0"/>
              <a:t>用相同的演算法</a:t>
            </a:r>
            <a:r>
              <a:rPr lang="zh-TW" altLang="en-US" sz="2400" smtClean="0">
                <a:solidFill>
                  <a:srgbClr val="3333FF"/>
                </a:solidFill>
              </a:rPr>
              <a:t>遞迴地</a:t>
            </a:r>
            <a:r>
              <a:rPr lang="en-US" altLang="zh-TW" sz="2400" smtClean="0">
                <a:solidFill>
                  <a:srgbClr val="3333FF"/>
                </a:solidFill>
              </a:rPr>
              <a:t>(recirsively)</a:t>
            </a:r>
            <a:r>
              <a:rPr lang="zh-TW" altLang="en-US" sz="2400" smtClean="0">
                <a:solidFill>
                  <a:srgbClr val="3333FF"/>
                </a:solidFill>
              </a:rPr>
              <a:t>解決或克服</a:t>
            </a:r>
            <a:r>
              <a:rPr lang="en-US" altLang="zh-TW" sz="2400" smtClean="0">
                <a:solidFill>
                  <a:srgbClr val="3333FF"/>
                </a:solidFill>
              </a:rPr>
              <a:t>(conquer)</a:t>
            </a:r>
            <a:r>
              <a:rPr lang="zh-TW" altLang="en-US" sz="2400" smtClean="0">
                <a:solidFill>
                  <a:srgbClr val="3333FF"/>
                </a:solidFill>
              </a:rPr>
              <a:t>所有的子問題</a:t>
            </a:r>
            <a:r>
              <a:rPr lang="zh-TW" altLang="en-US" sz="2400" smtClean="0"/>
              <a:t>。</a:t>
            </a:r>
            <a:endParaRPr lang="en-US" altLang="zh-TW" sz="2400" smtClean="0"/>
          </a:p>
          <a:p>
            <a:pPr lvl="1" algn="just" eaLnBrk="1" hangingPunct="1"/>
            <a:r>
              <a:rPr lang="zh-TW" altLang="en-US" sz="2400" b="1" u="sng" smtClean="0">
                <a:solidFill>
                  <a:srgbClr val="3333FF"/>
                </a:solidFill>
              </a:rPr>
              <a:t>合併階段</a:t>
            </a:r>
            <a:r>
              <a:rPr lang="en-US" altLang="zh-TW" sz="2400" smtClean="0"/>
              <a:t>:</a:t>
            </a:r>
            <a:r>
              <a:rPr lang="zh-TW" altLang="en-US" sz="2400" smtClean="0">
                <a:solidFill>
                  <a:srgbClr val="3333FF"/>
                </a:solidFill>
              </a:rPr>
              <a:t>合併</a:t>
            </a:r>
            <a:r>
              <a:rPr lang="en-US" altLang="zh-TW" sz="2400" smtClean="0">
                <a:solidFill>
                  <a:srgbClr val="3333FF"/>
                </a:solidFill>
              </a:rPr>
              <a:t>(merge)</a:t>
            </a:r>
            <a:r>
              <a:rPr lang="zh-TW" altLang="en-US" sz="2400" smtClean="0">
                <a:solidFill>
                  <a:srgbClr val="3333FF"/>
                </a:solidFill>
              </a:rPr>
              <a:t>所有子問題的解答</a:t>
            </a:r>
            <a:r>
              <a:rPr lang="zh-TW" altLang="en-US" sz="2400" smtClean="0"/>
              <a:t>成為原本問題的解答。</a:t>
            </a:r>
            <a:endParaRPr lang="en-US" altLang="zh-TW" sz="2400" smtClean="0"/>
          </a:p>
        </p:txBody>
      </p:sp>
      <p:sp>
        <p:nvSpPr>
          <p:cNvPr id="7172"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0E8D2DB2-284A-4A08-A841-843102F06F02}" type="slidenum">
              <a:rPr kumimoji="0" lang="en-US" altLang="zh-TW" sz="1400" smtClean="0">
                <a:latin typeface="Arial" charset="0"/>
              </a:rPr>
              <a:pPr eaLnBrk="1" hangingPunct="1">
                <a:spcBef>
                  <a:spcPct val="0"/>
                </a:spcBef>
                <a:buClrTx/>
                <a:buSzTx/>
                <a:buFontTx/>
                <a:buNone/>
              </a:pPr>
              <a:t>3</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6">
                                            <p:txEl>
                                              <p:pRg st="0" end="0"/>
                                            </p:txEl>
                                          </p:spTgt>
                                        </p:tgtEl>
                                        <p:attrNameLst>
                                          <p:attrName>style.visibility</p:attrName>
                                        </p:attrNameLst>
                                      </p:cBhvr>
                                      <p:to>
                                        <p:strVal val="visible"/>
                                      </p:to>
                                    </p:set>
                                    <p:anim calcmode="lin" valueType="num">
                                      <p:cBhvr additive="base">
                                        <p:cTn id="7" dur="500" fill="hold"/>
                                        <p:tgtEl>
                                          <p:spTgt spid="30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6">
                                            <p:txEl>
                                              <p:pRg st="1" end="1"/>
                                            </p:txEl>
                                          </p:spTgt>
                                        </p:tgtEl>
                                        <p:attrNameLst>
                                          <p:attrName>style.visibility</p:attrName>
                                        </p:attrNameLst>
                                      </p:cBhvr>
                                      <p:to>
                                        <p:strVal val="visible"/>
                                      </p:to>
                                    </p:set>
                                    <p:anim calcmode="lin" valueType="num">
                                      <p:cBhvr additive="base">
                                        <p:cTn id="13" dur="500" fill="hold"/>
                                        <p:tgtEl>
                                          <p:spTgt spid="307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76">
                                            <p:txEl>
                                              <p:pRg st="2" end="2"/>
                                            </p:txEl>
                                          </p:spTgt>
                                        </p:tgtEl>
                                        <p:attrNameLst>
                                          <p:attrName>style.visibility</p:attrName>
                                        </p:attrNameLst>
                                      </p:cBhvr>
                                      <p:to>
                                        <p:strVal val="visible"/>
                                      </p:to>
                                    </p:set>
                                    <p:anim calcmode="lin" valueType="num">
                                      <p:cBhvr additive="base">
                                        <p:cTn id="19" dur="500" fill="hold"/>
                                        <p:tgtEl>
                                          <p:spTgt spid="307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76">
                                            <p:txEl>
                                              <p:pRg st="3" end="3"/>
                                            </p:txEl>
                                          </p:spTgt>
                                        </p:tgtEl>
                                        <p:attrNameLst>
                                          <p:attrName>style.visibility</p:attrName>
                                        </p:attrNameLst>
                                      </p:cBhvr>
                                      <p:to>
                                        <p:strVal val="visible"/>
                                      </p:to>
                                    </p:set>
                                    <p:anim calcmode="lin" valueType="num">
                                      <p:cBhvr additive="base">
                                        <p:cTn id="25" dur="500" fill="hold"/>
                                        <p:tgtEl>
                                          <p:spTgt spid="307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TW" altLang="en-US" b="1" smtClean="0"/>
              <a:t>排序演算法比較</a:t>
            </a:r>
            <a:endParaRPr lang="en-US" altLang="zh-TW" smtClean="0"/>
          </a:p>
        </p:txBody>
      </p:sp>
      <p:sp>
        <p:nvSpPr>
          <p:cNvPr id="34820"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C592046D-CF34-4C4B-90FE-0491EDC34A87}" type="slidenum">
              <a:rPr kumimoji="0" lang="en-US" altLang="zh-TW" sz="1400" smtClean="0">
                <a:latin typeface="Arial" charset="0"/>
              </a:rPr>
              <a:pPr eaLnBrk="1" hangingPunct="1">
                <a:spcBef>
                  <a:spcPct val="0"/>
                </a:spcBef>
                <a:buClrTx/>
                <a:buSzTx/>
                <a:buFontTx/>
                <a:buNone/>
              </a:pPr>
              <a:t>30</a:t>
            </a:fld>
            <a:endParaRPr kumimoji="0" lang="en-US" altLang="zh-TW" sz="1400" smtClean="0">
              <a:latin typeface="Arial" charset="0"/>
            </a:endParaRPr>
          </a:p>
        </p:txBody>
      </p:sp>
      <p:pic>
        <p:nvPicPr>
          <p:cNvPr id="3" name="圖片 2"/>
          <p:cNvPicPr>
            <a:picLocks noChangeAspect="1"/>
          </p:cNvPicPr>
          <p:nvPr/>
        </p:nvPicPr>
        <p:blipFill>
          <a:blip r:embed="rId3"/>
          <a:stretch>
            <a:fillRect/>
          </a:stretch>
        </p:blipFill>
        <p:spPr>
          <a:xfrm>
            <a:off x="193107" y="1772816"/>
            <a:ext cx="8920875" cy="4699423"/>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標題 1"/>
          <p:cNvSpPr>
            <a:spLocks noGrp="1"/>
          </p:cNvSpPr>
          <p:nvPr>
            <p:ph type="title"/>
          </p:nvPr>
        </p:nvSpPr>
        <p:spPr/>
        <p:txBody>
          <a:bodyPr/>
          <a:lstStyle/>
          <a:p>
            <a:endParaRPr lang="zh-TW" altLang="en-US" smtClean="0"/>
          </a:p>
        </p:txBody>
      </p:sp>
      <p:sp>
        <p:nvSpPr>
          <p:cNvPr id="35843" name="內容版面配置區 2"/>
          <p:cNvSpPr>
            <a:spLocks noGrp="1"/>
          </p:cNvSpPr>
          <p:nvPr>
            <p:ph idx="1"/>
          </p:nvPr>
        </p:nvSpPr>
        <p:spPr/>
        <p:txBody>
          <a:bodyPr/>
          <a:lstStyle/>
          <a:p>
            <a:pPr marL="0" indent="0">
              <a:buFont typeface="Wingdings" pitchFamily="2" charset="2"/>
              <a:buNone/>
            </a:pPr>
            <a:r>
              <a:rPr lang="en-US" altLang="zh-TW" sz="4800" b="1" dirty="0" smtClean="0"/>
              <a:t>4. </a:t>
            </a:r>
            <a:br>
              <a:rPr lang="en-US" altLang="zh-TW" sz="4800" b="1" dirty="0" smtClean="0"/>
            </a:br>
            <a:r>
              <a:rPr lang="zh-TW" altLang="en-US" sz="4800" b="1" dirty="0" smtClean="0"/>
              <a:t>缺陷棋盤填滿演算法</a:t>
            </a:r>
            <a:endParaRPr lang="en-US" altLang="zh-TW" sz="4800" b="1" dirty="0" smtClean="0"/>
          </a:p>
          <a:p>
            <a:pPr marL="0" indent="0">
              <a:buFont typeface="Wingdings" pitchFamily="2" charset="2"/>
              <a:buNone/>
            </a:pPr>
            <a:endParaRPr lang="zh-TW" altLang="en-US" sz="4800" dirty="0" smtClean="0"/>
          </a:p>
        </p:txBody>
      </p:sp>
      <p:sp>
        <p:nvSpPr>
          <p:cNvPr id="35844"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B71B14AE-3367-49A6-B549-3F1497DC170C}" type="slidenum">
              <a:rPr kumimoji="0" lang="en-US" altLang="zh-TW" sz="1400" smtClean="0">
                <a:latin typeface="Arial" charset="0"/>
              </a:rPr>
              <a:pPr eaLnBrk="1" hangingPunct="1">
                <a:spcBef>
                  <a:spcPct val="0"/>
                </a:spcBef>
                <a:buClrTx/>
                <a:buSzTx/>
                <a:buFontTx/>
                <a:buNone/>
              </a:pPr>
              <a:t>31</a:t>
            </a:fld>
            <a:endParaRPr kumimoji="0" lang="en-US" altLang="zh-TW" sz="1400" smtClean="0">
              <a:latin typeface="Arial"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Grp="1" noChangeArrowheads="1"/>
          </p:cNvSpPr>
          <p:nvPr>
            <p:ph idx="1"/>
          </p:nvPr>
        </p:nvSpPr>
        <p:spPr>
          <a:xfrm>
            <a:off x="501650" y="2060575"/>
            <a:ext cx="7958138" cy="5389563"/>
          </a:xfrm>
        </p:spPr>
        <p:txBody>
          <a:bodyPr/>
          <a:lstStyle/>
          <a:p>
            <a:r>
              <a:rPr lang="zh-TW" altLang="en-US" sz="2800" smtClean="0">
                <a:solidFill>
                  <a:srgbClr val="3333FF"/>
                </a:solidFill>
              </a:rPr>
              <a:t>缺陷棋盤填滿演算法</a:t>
            </a:r>
            <a:r>
              <a:rPr lang="zh-TW" altLang="en-US" sz="2800" smtClean="0"/>
              <a:t>使用分治策略解決</a:t>
            </a:r>
            <a:r>
              <a:rPr lang="zh-TW" altLang="en-US" sz="2800" smtClean="0">
                <a:solidFill>
                  <a:srgbClr val="3333FF"/>
                </a:solidFill>
              </a:rPr>
              <a:t>缺陷棋盤填滿問題</a:t>
            </a:r>
            <a:r>
              <a:rPr lang="zh-TW" altLang="en-US" sz="2800" smtClean="0"/>
              <a:t>，使用</a:t>
            </a:r>
            <a:r>
              <a:rPr lang="zh-TW" altLang="en-US" sz="2800" smtClean="0">
                <a:solidFill>
                  <a:srgbClr val="3333FF"/>
                </a:solidFill>
              </a:rPr>
              <a:t>三格骨牌</a:t>
            </a:r>
            <a:r>
              <a:rPr lang="zh-TW" altLang="en-US" sz="2800" smtClean="0"/>
              <a:t>填滿缺陷棋盤</a:t>
            </a:r>
            <a:endParaRPr lang="en-US" altLang="zh-TW" sz="2800" smtClean="0"/>
          </a:p>
          <a:p>
            <a:r>
              <a:rPr lang="zh-TW" altLang="en-US" sz="2800" smtClean="0"/>
              <a:t>以下我們先定義甚麼是</a:t>
            </a:r>
            <a:r>
              <a:rPr lang="zh-TW" altLang="en-US" sz="2800" smtClean="0">
                <a:solidFill>
                  <a:srgbClr val="3333FF"/>
                </a:solidFill>
              </a:rPr>
              <a:t>棋盤</a:t>
            </a:r>
            <a:r>
              <a:rPr lang="zh-TW" altLang="en-US" sz="2800" smtClean="0"/>
              <a:t>、</a:t>
            </a:r>
            <a:r>
              <a:rPr lang="zh-TW" altLang="en-US" sz="2800" smtClean="0">
                <a:solidFill>
                  <a:srgbClr val="3333FF"/>
                </a:solidFill>
              </a:rPr>
              <a:t>缺陷棋盤</a:t>
            </a:r>
            <a:r>
              <a:rPr lang="zh-TW" altLang="en-US" sz="2800" smtClean="0"/>
              <a:t>及</a:t>
            </a:r>
            <a:r>
              <a:rPr lang="zh-TW" altLang="en-US" sz="2800" smtClean="0">
                <a:solidFill>
                  <a:srgbClr val="3333FF"/>
                </a:solidFill>
              </a:rPr>
              <a:t>三格骨牌</a:t>
            </a:r>
            <a:endParaRPr lang="en-US" altLang="zh-TW" sz="2800" smtClean="0">
              <a:solidFill>
                <a:srgbClr val="3333FF"/>
              </a:solidFill>
            </a:endParaRPr>
          </a:p>
          <a:p>
            <a:r>
              <a:rPr lang="zh-TW" altLang="en-US" sz="2800" smtClean="0"/>
              <a:t>然後我們定義</a:t>
            </a:r>
            <a:r>
              <a:rPr lang="zh-TW" altLang="en-US" sz="2800" smtClean="0">
                <a:solidFill>
                  <a:srgbClr val="3333FF"/>
                </a:solidFill>
              </a:rPr>
              <a:t>缺陷棋盤填滿問題</a:t>
            </a:r>
            <a:endParaRPr lang="en-US" altLang="zh-TW" sz="2800" smtClean="0">
              <a:solidFill>
                <a:srgbClr val="3333FF"/>
              </a:solidFill>
            </a:endParaRPr>
          </a:p>
          <a:p>
            <a:r>
              <a:rPr lang="zh-TW" altLang="en-US" sz="2800" smtClean="0"/>
              <a:t>最後我們介紹</a:t>
            </a:r>
            <a:r>
              <a:rPr lang="zh-TW" altLang="en-US" sz="2800" smtClean="0">
                <a:solidFill>
                  <a:srgbClr val="3333FF"/>
                </a:solidFill>
              </a:rPr>
              <a:t>缺陷棋盤填滿演算法</a:t>
            </a:r>
            <a:endParaRPr lang="en-US" altLang="zh-TW" sz="2800" smtClean="0"/>
          </a:p>
          <a:p>
            <a:endParaRPr lang="en-US" altLang="zh-TW" sz="2800" smtClean="0"/>
          </a:p>
        </p:txBody>
      </p:sp>
      <p:sp>
        <p:nvSpPr>
          <p:cNvPr id="36867" name="Rectangle 2"/>
          <p:cNvSpPr>
            <a:spLocks noGrp="1" noChangeArrowheads="1"/>
          </p:cNvSpPr>
          <p:nvPr>
            <p:ph type="title"/>
          </p:nvPr>
        </p:nvSpPr>
        <p:spPr>
          <a:noFill/>
        </p:spPr>
        <p:txBody>
          <a:bodyPr lIns="92075" tIns="46038" rIns="92075" bIns="46038"/>
          <a:lstStyle/>
          <a:p>
            <a:pPr eaLnBrk="1" hangingPunct="1"/>
            <a:r>
              <a:rPr lang="en-US" altLang="zh-TW" smtClean="0"/>
              <a:t/>
            </a:r>
            <a:br>
              <a:rPr lang="en-US" altLang="zh-TW" smtClean="0"/>
            </a:br>
            <a:r>
              <a:rPr lang="zh-TW" altLang="en-US" smtClean="0"/>
              <a:t>缺陷棋盤填滿演算法說明</a:t>
            </a:r>
            <a:endParaRPr lang="en-US" altLang="zh-TW" smtClean="0"/>
          </a:p>
        </p:txBody>
      </p:sp>
      <p:sp>
        <p:nvSpPr>
          <p:cNvPr id="36868"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378D05C6-1267-484D-8EF5-A69BFAC6F3FF}" type="slidenum">
              <a:rPr kumimoji="0" lang="en-US" altLang="zh-TW" sz="1400" smtClean="0">
                <a:latin typeface="Arial" charset="0"/>
              </a:rPr>
              <a:pPr eaLnBrk="1" hangingPunct="1">
                <a:spcBef>
                  <a:spcPct val="0"/>
                </a:spcBef>
                <a:buClrTx/>
                <a:buSzTx/>
                <a:buFontTx/>
                <a:buNone/>
              </a:pPr>
              <a:t>32</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p:spPr>
        <p:txBody>
          <a:bodyPr lIns="92075" tIns="46038" rIns="92075" bIns="46038"/>
          <a:lstStyle/>
          <a:p>
            <a:pPr eaLnBrk="1" hangingPunct="1"/>
            <a:r>
              <a:rPr lang="zh-TW" altLang="en-US" smtClean="0"/>
              <a:t>棋盤的定義</a:t>
            </a:r>
            <a:endParaRPr lang="en-US" altLang="zh-TW" smtClean="0"/>
          </a:p>
        </p:txBody>
      </p:sp>
      <p:sp>
        <p:nvSpPr>
          <p:cNvPr id="14339" name="Rectangle 3"/>
          <p:cNvSpPr>
            <a:spLocks noGrp="1" noChangeArrowheads="1"/>
          </p:cNvSpPr>
          <p:nvPr>
            <p:ph idx="1"/>
          </p:nvPr>
        </p:nvSpPr>
        <p:spPr>
          <a:xfrm>
            <a:off x="755650" y="1866900"/>
            <a:ext cx="7772400" cy="1219200"/>
          </a:xfrm>
        </p:spPr>
        <p:txBody>
          <a:bodyPr lIns="92075" tIns="46038" rIns="92075" bIns="46038"/>
          <a:lstStyle/>
          <a:p>
            <a:pPr eaLnBrk="1" hangingPunct="1"/>
            <a:r>
              <a:rPr lang="zh-TW" altLang="en-US" dirty="0" smtClean="0"/>
              <a:t>一個棋盤是一個 </a:t>
            </a:r>
            <a:r>
              <a:rPr lang="en-US" altLang="zh-TW" dirty="0" smtClean="0">
                <a:solidFill>
                  <a:srgbClr val="3333FF"/>
                </a:solidFill>
              </a:rPr>
              <a:t>n x n</a:t>
            </a:r>
            <a:r>
              <a:rPr lang="zh-TW" altLang="en-US" dirty="0" smtClean="0">
                <a:solidFill>
                  <a:srgbClr val="3333FF"/>
                </a:solidFill>
              </a:rPr>
              <a:t>方格</a:t>
            </a:r>
            <a:r>
              <a:rPr lang="en-US" altLang="zh-TW" dirty="0" smtClean="0">
                <a:solidFill>
                  <a:srgbClr val="3333FF"/>
                </a:solidFill>
              </a:rPr>
              <a:t>(grid)</a:t>
            </a:r>
            <a:r>
              <a:rPr lang="zh-TW" altLang="en-US" dirty="0" smtClean="0"/>
              <a:t>，具有</a:t>
            </a:r>
            <a:r>
              <a:rPr lang="en-US" altLang="zh-TW" dirty="0" smtClean="0">
                <a:solidFill>
                  <a:srgbClr val="3333FF"/>
                </a:solidFill>
              </a:rPr>
              <a:t>n</a:t>
            </a:r>
            <a:r>
              <a:rPr lang="en-US" altLang="zh-TW" baseline="30000" dirty="0" smtClean="0">
                <a:solidFill>
                  <a:srgbClr val="3333FF"/>
                </a:solidFill>
              </a:rPr>
              <a:t>2</a:t>
            </a:r>
            <a:r>
              <a:rPr lang="zh-TW" altLang="en-US" dirty="0" smtClean="0">
                <a:solidFill>
                  <a:srgbClr val="3333FF"/>
                </a:solidFill>
              </a:rPr>
              <a:t>個單格</a:t>
            </a:r>
            <a:r>
              <a:rPr lang="en-US" altLang="zh-TW" dirty="0" smtClean="0">
                <a:solidFill>
                  <a:srgbClr val="3333FF"/>
                </a:solidFill>
              </a:rPr>
              <a:t>(cell)</a:t>
            </a:r>
            <a:r>
              <a:rPr lang="zh-TW" altLang="en-US" dirty="0" smtClean="0"/>
              <a:t>，其中</a:t>
            </a:r>
            <a:r>
              <a:rPr lang="en-US" altLang="zh-TW" dirty="0" smtClean="0"/>
              <a:t>n</a:t>
            </a:r>
            <a:r>
              <a:rPr lang="en-US" altLang="zh-TW" dirty="0" smtClean="0">
                <a:sym typeface="Symbol" pitchFamily="18" charset="2"/>
              </a:rPr>
              <a:t>2</a:t>
            </a:r>
            <a:r>
              <a:rPr lang="zh-TW" altLang="en-US" dirty="0" smtClean="0">
                <a:sym typeface="Symbol" pitchFamily="18" charset="2"/>
              </a:rPr>
              <a:t>而且</a:t>
            </a:r>
            <a:r>
              <a:rPr lang="en-US" altLang="zh-TW" dirty="0" smtClean="0"/>
              <a:t>n</a:t>
            </a:r>
            <a:r>
              <a:rPr lang="zh-TW" altLang="en-US" dirty="0" smtClean="0"/>
              <a:t>是</a:t>
            </a:r>
            <a:r>
              <a:rPr lang="en-US" altLang="zh-TW" dirty="0" smtClean="0"/>
              <a:t>2</a:t>
            </a:r>
            <a:r>
              <a:rPr lang="zh-TW" altLang="en-US" dirty="0" smtClean="0"/>
              <a:t>的幂</a:t>
            </a:r>
            <a:r>
              <a:rPr lang="en-US" altLang="zh-TW" dirty="0" smtClean="0"/>
              <a:t>(a power of 2)</a:t>
            </a:r>
          </a:p>
        </p:txBody>
      </p:sp>
      <p:grpSp>
        <p:nvGrpSpPr>
          <p:cNvPr id="3" name="Group 7"/>
          <p:cNvGrpSpPr>
            <a:grpSpLocks/>
          </p:cNvGrpSpPr>
          <p:nvPr/>
        </p:nvGrpSpPr>
        <p:grpSpPr bwMode="auto">
          <a:xfrm>
            <a:off x="1331913" y="5311775"/>
            <a:ext cx="831850" cy="1212850"/>
            <a:chOff x="1396" y="3268"/>
            <a:chExt cx="524" cy="764"/>
          </a:xfrm>
        </p:grpSpPr>
        <p:grpSp>
          <p:nvGrpSpPr>
            <p:cNvPr id="38015" name="Group 8"/>
            <p:cNvGrpSpPr>
              <a:grpSpLocks/>
            </p:cNvGrpSpPr>
            <p:nvPr/>
          </p:nvGrpSpPr>
          <p:grpSpPr bwMode="auto">
            <a:xfrm>
              <a:off x="1396" y="3268"/>
              <a:ext cx="472" cy="472"/>
              <a:chOff x="1396" y="3268"/>
              <a:chExt cx="472" cy="472"/>
            </a:xfrm>
          </p:grpSpPr>
          <p:sp>
            <p:nvSpPr>
              <p:cNvPr id="38017" name="Rectangle 9"/>
              <p:cNvSpPr>
                <a:spLocks noChangeArrowheads="1"/>
              </p:cNvSpPr>
              <p:nvPr/>
            </p:nvSpPr>
            <p:spPr bwMode="auto">
              <a:xfrm>
                <a:off x="1396"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018" name="Rectangle 10"/>
              <p:cNvSpPr>
                <a:spLocks noChangeArrowheads="1"/>
              </p:cNvSpPr>
              <p:nvPr/>
            </p:nvSpPr>
            <p:spPr bwMode="auto">
              <a:xfrm>
                <a:off x="1636"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019" name="Rectangle 11"/>
              <p:cNvSpPr>
                <a:spLocks noChangeArrowheads="1"/>
              </p:cNvSpPr>
              <p:nvPr/>
            </p:nvSpPr>
            <p:spPr bwMode="auto">
              <a:xfrm>
                <a:off x="1396"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020" name="Rectangle 12"/>
              <p:cNvSpPr>
                <a:spLocks noChangeArrowheads="1"/>
              </p:cNvSpPr>
              <p:nvPr/>
            </p:nvSpPr>
            <p:spPr bwMode="auto">
              <a:xfrm>
                <a:off x="1636"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sp>
          <p:nvSpPr>
            <p:cNvPr id="38016" name="Rectangle 13"/>
            <p:cNvSpPr>
              <a:spLocks noChangeArrowheads="1"/>
            </p:cNvSpPr>
            <p:nvPr/>
          </p:nvSpPr>
          <p:spPr bwMode="auto">
            <a:xfrm>
              <a:off x="1440" y="374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50000"/>
                </a:spcBef>
                <a:buClrTx/>
                <a:buSzTx/>
                <a:buFontTx/>
                <a:buNone/>
              </a:pPr>
              <a:r>
                <a:rPr kumimoji="0" lang="en-US" altLang="zh-TW" sz="2400">
                  <a:solidFill>
                    <a:schemeClr val="hlink"/>
                  </a:solidFill>
                  <a:latin typeface="Times New Roman" pitchFamily="18" charset="0"/>
                </a:rPr>
                <a:t>2x2</a:t>
              </a:r>
            </a:p>
          </p:txBody>
        </p:sp>
      </p:grpSp>
      <p:grpSp>
        <p:nvGrpSpPr>
          <p:cNvPr id="5" name="Group 14"/>
          <p:cNvGrpSpPr>
            <a:grpSpLocks/>
          </p:cNvGrpSpPr>
          <p:nvPr/>
        </p:nvGrpSpPr>
        <p:grpSpPr bwMode="auto">
          <a:xfrm>
            <a:off x="2627313" y="4549775"/>
            <a:ext cx="1511300" cy="1974850"/>
            <a:chOff x="2212" y="2788"/>
            <a:chExt cx="952" cy="1244"/>
          </a:xfrm>
        </p:grpSpPr>
        <p:grpSp>
          <p:nvGrpSpPr>
            <p:cNvPr id="37991" name="Group 15"/>
            <p:cNvGrpSpPr>
              <a:grpSpLocks/>
            </p:cNvGrpSpPr>
            <p:nvPr/>
          </p:nvGrpSpPr>
          <p:grpSpPr bwMode="auto">
            <a:xfrm>
              <a:off x="2212" y="2788"/>
              <a:ext cx="952" cy="952"/>
              <a:chOff x="2212" y="2788"/>
              <a:chExt cx="952" cy="952"/>
            </a:xfrm>
          </p:grpSpPr>
          <p:grpSp>
            <p:nvGrpSpPr>
              <p:cNvPr id="37993" name="Group 16"/>
              <p:cNvGrpSpPr>
                <a:grpSpLocks/>
              </p:cNvGrpSpPr>
              <p:nvPr/>
            </p:nvGrpSpPr>
            <p:grpSpPr bwMode="auto">
              <a:xfrm>
                <a:off x="2212" y="3268"/>
                <a:ext cx="952" cy="472"/>
                <a:chOff x="2212" y="3268"/>
                <a:chExt cx="952" cy="472"/>
              </a:xfrm>
            </p:grpSpPr>
            <p:grpSp>
              <p:nvGrpSpPr>
                <p:cNvPr id="38005" name="Group 17"/>
                <p:cNvGrpSpPr>
                  <a:grpSpLocks/>
                </p:cNvGrpSpPr>
                <p:nvPr/>
              </p:nvGrpSpPr>
              <p:grpSpPr bwMode="auto">
                <a:xfrm>
                  <a:off x="2212" y="3268"/>
                  <a:ext cx="472" cy="472"/>
                  <a:chOff x="2212" y="3268"/>
                  <a:chExt cx="472" cy="472"/>
                </a:xfrm>
              </p:grpSpPr>
              <p:sp>
                <p:nvSpPr>
                  <p:cNvPr id="38011" name="Rectangle 18"/>
                  <p:cNvSpPr>
                    <a:spLocks noChangeArrowheads="1"/>
                  </p:cNvSpPr>
                  <p:nvPr/>
                </p:nvSpPr>
                <p:spPr bwMode="auto">
                  <a:xfrm>
                    <a:off x="221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012" name="Rectangle 19"/>
                  <p:cNvSpPr>
                    <a:spLocks noChangeArrowheads="1"/>
                  </p:cNvSpPr>
                  <p:nvPr/>
                </p:nvSpPr>
                <p:spPr bwMode="auto">
                  <a:xfrm>
                    <a:off x="245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013" name="Rectangle 20"/>
                  <p:cNvSpPr>
                    <a:spLocks noChangeArrowheads="1"/>
                  </p:cNvSpPr>
                  <p:nvPr/>
                </p:nvSpPr>
                <p:spPr bwMode="auto">
                  <a:xfrm>
                    <a:off x="221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014" name="Rectangle 21"/>
                  <p:cNvSpPr>
                    <a:spLocks noChangeArrowheads="1"/>
                  </p:cNvSpPr>
                  <p:nvPr/>
                </p:nvSpPr>
                <p:spPr bwMode="auto">
                  <a:xfrm>
                    <a:off x="245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38006" name="Group 22"/>
                <p:cNvGrpSpPr>
                  <a:grpSpLocks/>
                </p:cNvGrpSpPr>
                <p:nvPr/>
              </p:nvGrpSpPr>
              <p:grpSpPr bwMode="auto">
                <a:xfrm>
                  <a:off x="2692" y="3268"/>
                  <a:ext cx="472" cy="472"/>
                  <a:chOff x="2692" y="3268"/>
                  <a:chExt cx="472" cy="472"/>
                </a:xfrm>
              </p:grpSpPr>
              <p:sp>
                <p:nvSpPr>
                  <p:cNvPr id="38007" name="Rectangle 23"/>
                  <p:cNvSpPr>
                    <a:spLocks noChangeArrowheads="1"/>
                  </p:cNvSpPr>
                  <p:nvPr/>
                </p:nvSpPr>
                <p:spPr bwMode="auto">
                  <a:xfrm>
                    <a:off x="269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008" name="Rectangle 24"/>
                  <p:cNvSpPr>
                    <a:spLocks noChangeArrowheads="1"/>
                  </p:cNvSpPr>
                  <p:nvPr/>
                </p:nvSpPr>
                <p:spPr bwMode="auto">
                  <a:xfrm>
                    <a:off x="293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009" name="Rectangle 25"/>
                  <p:cNvSpPr>
                    <a:spLocks noChangeArrowheads="1"/>
                  </p:cNvSpPr>
                  <p:nvPr/>
                </p:nvSpPr>
                <p:spPr bwMode="auto">
                  <a:xfrm>
                    <a:off x="269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010" name="Rectangle 26"/>
                  <p:cNvSpPr>
                    <a:spLocks noChangeArrowheads="1"/>
                  </p:cNvSpPr>
                  <p:nvPr/>
                </p:nvSpPr>
                <p:spPr bwMode="auto">
                  <a:xfrm>
                    <a:off x="293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nvGrpSpPr>
              <p:cNvPr id="37994" name="Group 27"/>
              <p:cNvGrpSpPr>
                <a:grpSpLocks/>
              </p:cNvGrpSpPr>
              <p:nvPr/>
            </p:nvGrpSpPr>
            <p:grpSpPr bwMode="auto">
              <a:xfrm>
                <a:off x="2212" y="2788"/>
                <a:ext cx="952" cy="472"/>
                <a:chOff x="2212" y="2788"/>
                <a:chExt cx="952" cy="472"/>
              </a:xfrm>
            </p:grpSpPr>
            <p:grpSp>
              <p:nvGrpSpPr>
                <p:cNvPr id="37995" name="Group 28"/>
                <p:cNvGrpSpPr>
                  <a:grpSpLocks/>
                </p:cNvGrpSpPr>
                <p:nvPr/>
              </p:nvGrpSpPr>
              <p:grpSpPr bwMode="auto">
                <a:xfrm>
                  <a:off x="2212" y="2788"/>
                  <a:ext cx="472" cy="472"/>
                  <a:chOff x="2212" y="2788"/>
                  <a:chExt cx="472" cy="472"/>
                </a:xfrm>
              </p:grpSpPr>
              <p:sp>
                <p:nvSpPr>
                  <p:cNvPr id="38001" name="Rectangle 29"/>
                  <p:cNvSpPr>
                    <a:spLocks noChangeArrowheads="1"/>
                  </p:cNvSpPr>
                  <p:nvPr/>
                </p:nvSpPr>
                <p:spPr bwMode="auto">
                  <a:xfrm>
                    <a:off x="221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002" name="Rectangle 30"/>
                  <p:cNvSpPr>
                    <a:spLocks noChangeArrowheads="1"/>
                  </p:cNvSpPr>
                  <p:nvPr/>
                </p:nvSpPr>
                <p:spPr bwMode="auto">
                  <a:xfrm>
                    <a:off x="245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003" name="Rectangle 31"/>
                  <p:cNvSpPr>
                    <a:spLocks noChangeArrowheads="1"/>
                  </p:cNvSpPr>
                  <p:nvPr/>
                </p:nvSpPr>
                <p:spPr bwMode="auto">
                  <a:xfrm>
                    <a:off x="221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004" name="Rectangle 32"/>
                  <p:cNvSpPr>
                    <a:spLocks noChangeArrowheads="1"/>
                  </p:cNvSpPr>
                  <p:nvPr/>
                </p:nvSpPr>
                <p:spPr bwMode="auto">
                  <a:xfrm>
                    <a:off x="245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37996" name="Group 33"/>
                <p:cNvGrpSpPr>
                  <a:grpSpLocks/>
                </p:cNvGrpSpPr>
                <p:nvPr/>
              </p:nvGrpSpPr>
              <p:grpSpPr bwMode="auto">
                <a:xfrm>
                  <a:off x="2692" y="2788"/>
                  <a:ext cx="472" cy="472"/>
                  <a:chOff x="2692" y="2788"/>
                  <a:chExt cx="472" cy="472"/>
                </a:xfrm>
              </p:grpSpPr>
              <p:sp>
                <p:nvSpPr>
                  <p:cNvPr id="37997" name="Rectangle 34"/>
                  <p:cNvSpPr>
                    <a:spLocks noChangeArrowheads="1"/>
                  </p:cNvSpPr>
                  <p:nvPr/>
                </p:nvSpPr>
                <p:spPr bwMode="auto">
                  <a:xfrm>
                    <a:off x="269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98" name="Rectangle 35"/>
                  <p:cNvSpPr>
                    <a:spLocks noChangeArrowheads="1"/>
                  </p:cNvSpPr>
                  <p:nvPr/>
                </p:nvSpPr>
                <p:spPr bwMode="auto">
                  <a:xfrm>
                    <a:off x="293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99" name="Rectangle 36"/>
                  <p:cNvSpPr>
                    <a:spLocks noChangeArrowheads="1"/>
                  </p:cNvSpPr>
                  <p:nvPr/>
                </p:nvSpPr>
                <p:spPr bwMode="auto">
                  <a:xfrm>
                    <a:off x="269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000" name="Rectangle 37"/>
                  <p:cNvSpPr>
                    <a:spLocks noChangeArrowheads="1"/>
                  </p:cNvSpPr>
                  <p:nvPr/>
                </p:nvSpPr>
                <p:spPr bwMode="auto">
                  <a:xfrm>
                    <a:off x="293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sp>
          <p:nvSpPr>
            <p:cNvPr id="37992" name="Rectangle 38"/>
            <p:cNvSpPr>
              <a:spLocks noChangeArrowheads="1"/>
            </p:cNvSpPr>
            <p:nvPr/>
          </p:nvSpPr>
          <p:spPr bwMode="auto">
            <a:xfrm>
              <a:off x="2496" y="374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50000"/>
                </a:spcBef>
                <a:buClrTx/>
                <a:buSzTx/>
                <a:buFontTx/>
                <a:buNone/>
              </a:pPr>
              <a:r>
                <a:rPr kumimoji="0" lang="en-US" altLang="zh-TW" sz="2400">
                  <a:solidFill>
                    <a:schemeClr val="hlink"/>
                  </a:solidFill>
                  <a:latin typeface="Times New Roman" pitchFamily="18" charset="0"/>
                </a:rPr>
                <a:t>4x4</a:t>
              </a:r>
            </a:p>
          </p:txBody>
        </p:sp>
      </p:grpSp>
      <p:grpSp>
        <p:nvGrpSpPr>
          <p:cNvPr id="13" name="Group 39"/>
          <p:cNvGrpSpPr>
            <a:grpSpLocks/>
          </p:cNvGrpSpPr>
          <p:nvPr/>
        </p:nvGrpSpPr>
        <p:grpSpPr bwMode="auto">
          <a:xfrm>
            <a:off x="4532313" y="3025775"/>
            <a:ext cx="3035300" cy="3498850"/>
            <a:chOff x="3412" y="1828"/>
            <a:chExt cx="1912" cy="2204"/>
          </a:xfrm>
        </p:grpSpPr>
        <p:grpSp>
          <p:nvGrpSpPr>
            <p:cNvPr id="37896" name="Group 40"/>
            <p:cNvGrpSpPr>
              <a:grpSpLocks/>
            </p:cNvGrpSpPr>
            <p:nvPr/>
          </p:nvGrpSpPr>
          <p:grpSpPr bwMode="auto">
            <a:xfrm>
              <a:off x="3412" y="2788"/>
              <a:ext cx="1912" cy="952"/>
              <a:chOff x="3412" y="2788"/>
              <a:chExt cx="1912" cy="952"/>
            </a:xfrm>
          </p:grpSpPr>
          <p:grpSp>
            <p:nvGrpSpPr>
              <p:cNvPr id="37945" name="Group 41"/>
              <p:cNvGrpSpPr>
                <a:grpSpLocks/>
              </p:cNvGrpSpPr>
              <p:nvPr/>
            </p:nvGrpSpPr>
            <p:grpSpPr bwMode="auto">
              <a:xfrm>
                <a:off x="3412" y="2788"/>
                <a:ext cx="952" cy="952"/>
                <a:chOff x="3412" y="2788"/>
                <a:chExt cx="952" cy="952"/>
              </a:xfrm>
            </p:grpSpPr>
            <p:grpSp>
              <p:nvGrpSpPr>
                <p:cNvPr id="37969" name="Group 42"/>
                <p:cNvGrpSpPr>
                  <a:grpSpLocks/>
                </p:cNvGrpSpPr>
                <p:nvPr/>
              </p:nvGrpSpPr>
              <p:grpSpPr bwMode="auto">
                <a:xfrm>
                  <a:off x="3412" y="3268"/>
                  <a:ext cx="952" cy="472"/>
                  <a:chOff x="3412" y="3268"/>
                  <a:chExt cx="952" cy="472"/>
                </a:xfrm>
              </p:grpSpPr>
              <p:grpSp>
                <p:nvGrpSpPr>
                  <p:cNvPr id="37981" name="Group 43"/>
                  <p:cNvGrpSpPr>
                    <a:grpSpLocks/>
                  </p:cNvGrpSpPr>
                  <p:nvPr/>
                </p:nvGrpSpPr>
                <p:grpSpPr bwMode="auto">
                  <a:xfrm>
                    <a:off x="3412" y="3268"/>
                    <a:ext cx="472" cy="472"/>
                    <a:chOff x="3412" y="3268"/>
                    <a:chExt cx="472" cy="472"/>
                  </a:xfrm>
                </p:grpSpPr>
                <p:sp>
                  <p:nvSpPr>
                    <p:cNvPr id="37987" name="Rectangle 44"/>
                    <p:cNvSpPr>
                      <a:spLocks noChangeArrowheads="1"/>
                    </p:cNvSpPr>
                    <p:nvPr/>
                  </p:nvSpPr>
                  <p:spPr bwMode="auto">
                    <a:xfrm>
                      <a:off x="341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88" name="Rectangle 45"/>
                    <p:cNvSpPr>
                      <a:spLocks noChangeArrowheads="1"/>
                    </p:cNvSpPr>
                    <p:nvPr/>
                  </p:nvSpPr>
                  <p:spPr bwMode="auto">
                    <a:xfrm>
                      <a:off x="365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89" name="Rectangle 46"/>
                    <p:cNvSpPr>
                      <a:spLocks noChangeArrowheads="1"/>
                    </p:cNvSpPr>
                    <p:nvPr/>
                  </p:nvSpPr>
                  <p:spPr bwMode="auto">
                    <a:xfrm>
                      <a:off x="341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90" name="Rectangle 47"/>
                    <p:cNvSpPr>
                      <a:spLocks noChangeArrowheads="1"/>
                    </p:cNvSpPr>
                    <p:nvPr/>
                  </p:nvSpPr>
                  <p:spPr bwMode="auto">
                    <a:xfrm>
                      <a:off x="365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37982" name="Group 48"/>
                  <p:cNvGrpSpPr>
                    <a:grpSpLocks/>
                  </p:cNvGrpSpPr>
                  <p:nvPr/>
                </p:nvGrpSpPr>
                <p:grpSpPr bwMode="auto">
                  <a:xfrm>
                    <a:off x="3892" y="3268"/>
                    <a:ext cx="472" cy="472"/>
                    <a:chOff x="3892" y="3268"/>
                    <a:chExt cx="472" cy="472"/>
                  </a:xfrm>
                </p:grpSpPr>
                <p:sp>
                  <p:nvSpPr>
                    <p:cNvPr id="37983" name="Rectangle 49"/>
                    <p:cNvSpPr>
                      <a:spLocks noChangeArrowheads="1"/>
                    </p:cNvSpPr>
                    <p:nvPr/>
                  </p:nvSpPr>
                  <p:spPr bwMode="auto">
                    <a:xfrm>
                      <a:off x="389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84" name="Rectangle 50"/>
                    <p:cNvSpPr>
                      <a:spLocks noChangeArrowheads="1"/>
                    </p:cNvSpPr>
                    <p:nvPr/>
                  </p:nvSpPr>
                  <p:spPr bwMode="auto">
                    <a:xfrm>
                      <a:off x="413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85" name="Rectangle 51"/>
                    <p:cNvSpPr>
                      <a:spLocks noChangeArrowheads="1"/>
                    </p:cNvSpPr>
                    <p:nvPr/>
                  </p:nvSpPr>
                  <p:spPr bwMode="auto">
                    <a:xfrm>
                      <a:off x="389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86" name="Rectangle 52"/>
                    <p:cNvSpPr>
                      <a:spLocks noChangeArrowheads="1"/>
                    </p:cNvSpPr>
                    <p:nvPr/>
                  </p:nvSpPr>
                  <p:spPr bwMode="auto">
                    <a:xfrm>
                      <a:off x="413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nvGrpSpPr>
                <p:cNvPr id="37970" name="Group 53"/>
                <p:cNvGrpSpPr>
                  <a:grpSpLocks/>
                </p:cNvGrpSpPr>
                <p:nvPr/>
              </p:nvGrpSpPr>
              <p:grpSpPr bwMode="auto">
                <a:xfrm>
                  <a:off x="3412" y="2788"/>
                  <a:ext cx="952" cy="472"/>
                  <a:chOff x="3412" y="2788"/>
                  <a:chExt cx="952" cy="472"/>
                </a:xfrm>
              </p:grpSpPr>
              <p:grpSp>
                <p:nvGrpSpPr>
                  <p:cNvPr id="37971" name="Group 54"/>
                  <p:cNvGrpSpPr>
                    <a:grpSpLocks/>
                  </p:cNvGrpSpPr>
                  <p:nvPr/>
                </p:nvGrpSpPr>
                <p:grpSpPr bwMode="auto">
                  <a:xfrm>
                    <a:off x="3412" y="2788"/>
                    <a:ext cx="472" cy="472"/>
                    <a:chOff x="3412" y="2788"/>
                    <a:chExt cx="472" cy="472"/>
                  </a:xfrm>
                </p:grpSpPr>
                <p:sp>
                  <p:nvSpPr>
                    <p:cNvPr id="37977" name="Rectangle 55"/>
                    <p:cNvSpPr>
                      <a:spLocks noChangeArrowheads="1"/>
                    </p:cNvSpPr>
                    <p:nvPr/>
                  </p:nvSpPr>
                  <p:spPr bwMode="auto">
                    <a:xfrm>
                      <a:off x="341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78" name="Rectangle 56"/>
                    <p:cNvSpPr>
                      <a:spLocks noChangeArrowheads="1"/>
                    </p:cNvSpPr>
                    <p:nvPr/>
                  </p:nvSpPr>
                  <p:spPr bwMode="auto">
                    <a:xfrm>
                      <a:off x="365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79" name="Rectangle 57"/>
                    <p:cNvSpPr>
                      <a:spLocks noChangeArrowheads="1"/>
                    </p:cNvSpPr>
                    <p:nvPr/>
                  </p:nvSpPr>
                  <p:spPr bwMode="auto">
                    <a:xfrm>
                      <a:off x="341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80" name="Rectangle 58"/>
                    <p:cNvSpPr>
                      <a:spLocks noChangeArrowheads="1"/>
                    </p:cNvSpPr>
                    <p:nvPr/>
                  </p:nvSpPr>
                  <p:spPr bwMode="auto">
                    <a:xfrm>
                      <a:off x="365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37972" name="Group 59"/>
                  <p:cNvGrpSpPr>
                    <a:grpSpLocks/>
                  </p:cNvGrpSpPr>
                  <p:nvPr/>
                </p:nvGrpSpPr>
                <p:grpSpPr bwMode="auto">
                  <a:xfrm>
                    <a:off x="3892" y="2788"/>
                    <a:ext cx="472" cy="472"/>
                    <a:chOff x="3892" y="2788"/>
                    <a:chExt cx="472" cy="472"/>
                  </a:xfrm>
                </p:grpSpPr>
                <p:sp>
                  <p:nvSpPr>
                    <p:cNvPr id="37973" name="Rectangle 60"/>
                    <p:cNvSpPr>
                      <a:spLocks noChangeArrowheads="1"/>
                    </p:cNvSpPr>
                    <p:nvPr/>
                  </p:nvSpPr>
                  <p:spPr bwMode="auto">
                    <a:xfrm>
                      <a:off x="389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74" name="Rectangle 61"/>
                    <p:cNvSpPr>
                      <a:spLocks noChangeArrowheads="1"/>
                    </p:cNvSpPr>
                    <p:nvPr/>
                  </p:nvSpPr>
                  <p:spPr bwMode="auto">
                    <a:xfrm>
                      <a:off x="413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75" name="Rectangle 62"/>
                    <p:cNvSpPr>
                      <a:spLocks noChangeArrowheads="1"/>
                    </p:cNvSpPr>
                    <p:nvPr/>
                  </p:nvSpPr>
                  <p:spPr bwMode="auto">
                    <a:xfrm>
                      <a:off x="389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76" name="Rectangle 63"/>
                    <p:cNvSpPr>
                      <a:spLocks noChangeArrowheads="1"/>
                    </p:cNvSpPr>
                    <p:nvPr/>
                  </p:nvSpPr>
                  <p:spPr bwMode="auto">
                    <a:xfrm>
                      <a:off x="413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grpSp>
            <p:nvGrpSpPr>
              <p:cNvPr id="37946" name="Group 64"/>
              <p:cNvGrpSpPr>
                <a:grpSpLocks/>
              </p:cNvGrpSpPr>
              <p:nvPr/>
            </p:nvGrpSpPr>
            <p:grpSpPr bwMode="auto">
              <a:xfrm>
                <a:off x="4372" y="2788"/>
                <a:ext cx="952" cy="952"/>
                <a:chOff x="4372" y="2788"/>
                <a:chExt cx="952" cy="952"/>
              </a:xfrm>
            </p:grpSpPr>
            <p:grpSp>
              <p:nvGrpSpPr>
                <p:cNvPr id="37947" name="Group 65"/>
                <p:cNvGrpSpPr>
                  <a:grpSpLocks/>
                </p:cNvGrpSpPr>
                <p:nvPr/>
              </p:nvGrpSpPr>
              <p:grpSpPr bwMode="auto">
                <a:xfrm>
                  <a:off x="4372" y="3268"/>
                  <a:ext cx="952" cy="472"/>
                  <a:chOff x="4372" y="3268"/>
                  <a:chExt cx="952" cy="472"/>
                </a:xfrm>
              </p:grpSpPr>
              <p:grpSp>
                <p:nvGrpSpPr>
                  <p:cNvPr id="37959" name="Group 66"/>
                  <p:cNvGrpSpPr>
                    <a:grpSpLocks/>
                  </p:cNvGrpSpPr>
                  <p:nvPr/>
                </p:nvGrpSpPr>
                <p:grpSpPr bwMode="auto">
                  <a:xfrm>
                    <a:off x="4372" y="3268"/>
                    <a:ext cx="472" cy="472"/>
                    <a:chOff x="4372" y="3268"/>
                    <a:chExt cx="472" cy="472"/>
                  </a:xfrm>
                </p:grpSpPr>
                <p:sp>
                  <p:nvSpPr>
                    <p:cNvPr id="37965" name="Rectangle 67"/>
                    <p:cNvSpPr>
                      <a:spLocks noChangeArrowheads="1"/>
                    </p:cNvSpPr>
                    <p:nvPr/>
                  </p:nvSpPr>
                  <p:spPr bwMode="auto">
                    <a:xfrm>
                      <a:off x="437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66" name="Rectangle 68"/>
                    <p:cNvSpPr>
                      <a:spLocks noChangeArrowheads="1"/>
                    </p:cNvSpPr>
                    <p:nvPr/>
                  </p:nvSpPr>
                  <p:spPr bwMode="auto">
                    <a:xfrm>
                      <a:off x="461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67" name="Rectangle 69"/>
                    <p:cNvSpPr>
                      <a:spLocks noChangeArrowheads="1"/>
                    </p:cNvSpPr>
                    <p:nvPr/>
                  </p:nvSpPr>
                  <p:spPr bwMode="auto">
                    <a:xfrm>
                      <a:off x="437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68" name="Rectangle 70"/>
                    <p:cNvSpPr>
                      <a:spLocks noChangeArrowheads="1"/>
                    </p:cNvSpPr>
                    <p:nvPr/>
                  </p:nvSpPr>
                  <p:spPr bwMode="auto">
                    <a:xfrm>
                      <a:off x="461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37960" name="Group 71"/>
                  <p:cNvGrpSpPr>
                    <a:grpSpLocks/>
                  </p:cNvGrpSpPr>
                  <p:nvPr/>
                </p:nvGrpSpPr>
                <p:grpSpPr bwMode="auto">
                  <a:xfrm>
                    <a:off x="4852" y="3268"/>
                    <a:ext cx="472" cy="472"/>
                    <a:chOff x="4852" y="3268"/>
                    <a:chExt cx="472" cy="472"/>
                  </a:xfrm>
                </p:grpSpPr>
                <p:sp>
                  <p:nvSpPr>
                    <p:cNvPr id="37961" name="Rectangle 72"/>
                    <p:cNvSpPr>
                      <a:spLocks noChangeArrowheads="1"/>
                    </p:cNvSpPr>
                    <p:nvPr/>
                  </p:nvSpPr>
                  <p:spPr bwMode="auto">
                    <a:xfrm>
                      <a:off x="485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62" name="Rectangle 73"/>
                    <p:cNvSpPr>
                      <a:spLocks noChangeArrowheads="1"/>
                    </p:cNvSpPr>
                    <p:nvPr/>
                  </p:nvSpPr>
                  <p:spPr bwMode="auto">
                    <a:xfrm>
                      <a:off x="509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63" name="Rectangle 74"/>
                    <p:cNvSpPr>
                      <a:spLocks noChangeArrowheads="1"/>
                    </p:cNvSpPr>
                    <p:nvPr/>
                  </p:nvSpPr>
                  <p:spPr bwMode="auto">
                    <a:xfrm>
                      <a:off x="485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64" name="Rectangle 75"/>
                    <p:cNvSpPr>
                      <a:spLocks noChangeArrowheads="1"/>
                    </p:cNvSpPr>
                    <p:nvPr/>
                  </p:nvSpPr>
                  <p:spPr bwMode="auto">
                    <a:xfrm>
                      <a:off x="509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nvGrpSpPr>
                <p:cNvPr id="37948" name="Group 76"/>
                <p:cNvGrpSpPr>
                  <a:grpSpLocks/>
                </p:cNvGrpSpPr>
                <p:nvPr/>
              </p:nvGrpSpPr>
              <p:grpSpPr bwMode="auto">
                <a:xfrm>
                  <a:off x="4372" y="2788"/>
                  <a:ext cx="952" cy="472"/>
                  <a:chOff x="4372" y="2788"/>
                  <a:chExt cx="952" cy="472"/>
                </a:xfrm>
              </p:grpSpPr>
              <p:grpSp>
                <p:nvGrpSpPr>
                  <p:cNvPr id="37949" name="Group 77"/>
                  <p:cNvGrpSpPr>
                    <a:grpSpLocks/>
                  </p:cNvGrpSpPr>
                  <p:nvPr/>
                </p:nvGrpSpPr>
                <p:grpSpPr bwMode="auto">
                  <a:xfrm>
                    <a:off x="4372" y="2788"/>
                    <a:ext cx="472" cy="472"/>
                    <a:chOff x="4372" y="2788"/>
                    <a:chExt cx="472" cy="472"/>
                  </a:xfrm>
                </p:grpSpPr>
                <p:sp>
                  <p:nvSpPr>
                    <p:cNvPr id="37955" name="Rectangle 78"/>
                    <p:cNvSpPr>
                      <a:spLocks noChangeArrowheads="1"/>
                    </p:cNvSpPr>
                    <p:nvPr/>
                  </p:nvSpPr>
                  <p:spPr bwMode="auto">
                    <a:xfrm>
                      <a:off x="437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56" name="Rectangle 79"/>
                    <p:cNvSpPr>
                      <a:spLocks noChangeArrowheads="1"/>
                    </p:cNvSpPr>
                    <p:nvPr/>
                  </p:nvSpPr>
                  <p:spPr bwMode="auto">
                    <a:xfrm>
                      <a:off x="461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57" name="Rectangle 80"/>
                    <p:cNvSpPr>
                      <a:spLocks noChangeArrowheads="1"/>
                    </p:cNvSpPr>
                    <p:nvPr/>
                  </p:nvSpPr>
                  <p:spPr bwMode="auto">
                    <a:xfrm>
                      <a:off x="437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58" name="Rectangle 81"/>
                    <p:cNvSpPr>
                      <a:spLocks noChangeArrowheads="1"/>
                    </p:cNvSpPr>
                    <p:nvPr/>
                  </p:nvSpPr>
                  <p:spPr bwMode="auto">
                    <a:xfrm>
                      <a:off x="461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37950" name="Group 82"/>
                  <p:cNvGrpSpPr>
                    <a:grpSpLocks/>
                  </p:cNvGrpSpPr>
                  <p:nvPr/>
                </p:nvGrpSpPr>
                <p:grpSpPr bwMode="auto">
                  <a:xfrm>
                    <a:off x="4852" y="2788"/>
                    <a:ext cx="472" cy="472"/>
                    <a:chOff x="4852" y="2788"/>
                    <a:chExt cx="472" cy="472"/>
                  </a:xfrm>
                </p:grpSpPr>
                <p:sp>
                  <p:nvSpPr>
                    <p:cNvPr id="37951" name="Rectangle 83"/>
                    <p:cNvSpPr>
                      <a:spLocks noChangeArrowheads="1"/>
                    </p:cNvSpPr>
                    <p:nvPr/>
                  </p:nvSpPr>
                  <p:spPr bwMode="auto">
                    <a:xfrm>
                      <a:off x="485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52" name="Rectangle 84"/>
                    <p:cNvSpPr>
                      <a:spLocks noChangeArrowheads="1"/>
                    </p:cNvSpPr>
                    <p:nvPr/>
                  </p:nvSpPr>
                  <p:spPr bwMode="auto">
                    <a:xfrm>
                      <a:off x="509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53" name="Rectangle 85"/>
                    <p:cNvSpPr>
                      <a:spLocks noChangeArrowheads="1"/>
                    </p:cNvSpPr>
                    <p:nvPr/>
                  </p:nvSpPr>
                  <p:spPr bwMode="auto">
                    <a:xfrm>
                      <a:off x="485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54" name="Rectangle 86"/>
                    <p:cNvSpPr>
                      <a:spLocks noChangeArrowheads="1"/>
                    </p:cNvSpPr>
                    <p:nvPr/>
                  </p:nvSpPr>
                  <p:spPr bwMode="auto">
                    <a:xfrm>
                      <a:off x="509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grpSp>
        <p:grpSp>
          <p:nvGrpSpPr>
            <p:cNvPr id="37897" name="Group 87"/>
            <p:cNvGrpSpPr>
              <a:grpSpLocks/>
            </p:cNvGrpSpPr>
            <p:nvPr/>
          </p:nvGrpSpPr>
          <p:grpSpPr bwMode="auto">
            <a:xfrm>
              <a:off x="3412" y="1828"/>
              <a:ext cx="1912" cy="952"/>
              <a:chOff x="3412" y="1828"/>
              <a:chExt cx="1912" cy="952"/>
            </a:xfrm>
          </p:grpSpPr>
          <p:grpSp>
            <p:nvGrpSpPr>
              <p:cNvPr id="37899" name="Group 88"/>
              <p:cNvGrpSpPr>
                <a:grpSpLocks/>
              </p:cNvGrpSpPr>
              <p:nvPr/>
            </p:nvGrpSpPr>
            <p:grpSpPr bwMode="auto">
              <a:xfrm>
                <a:off x="3412" y="1828"/>
                <a:ext cx="952" cy="952"/>
                <a:chOff x="3412" y="1828"/>
                <a:chExt cx="952" cy="952"/>
              </a:xfrm>
            </p:grpSpPr>
            <p:grpSp>
              <p:nvGrpSpPr>
                <p:cNvPr id="37923" name="Group 89"/>
                <p:cNvGrpSpPr>
                  <a:grpSpLocks/>
                </p:cNvGrpSpPr>
                <p:nvPr/>
              </p:nvGrpSpPr>
              <p:grpSpPr bwMode="auto">
                <a:xfrm>
                  <a:off x="3412" y="2308"/>
                  <a:ext cx="952" cy="472"/>
                  <a:chOff x="3412" y="2308"/>
                  <a:chExt cx="952" cy="472"/>
                </a:xfrm>
              </p:grpSpPr>
              <p:grpSp>
                <p:nvGrpSpPr>
                  <p:cNvPr id="37935" name="Group 90"/>
                  <p:cNvGrpSpPr>
                    <a:grpSpLocks/>
                  </p:cNvGrpSpPr>
                  <p:nvPr/>
                </p:nvGrpSpPr>
                <p:grpSpPr bwMode="auto">
                  <a:xfrm>
                    <a:off x="3412" y="2308"/>
                    <a:ext cx="472" cy="472"/>
                    <a:chOff x="3412" y="2308"/>
                    <a:chExt cx="472" cy="472"/>
                  </a:xfrm>
                </p:grpSpPr>
                <p:sp>
                  <p:nvSpPr>
                    <p:cNvPr id="37941" name="Rectangle 91"/>
                    <p:cNvSpPr>
                      <a:spLocks noChangeArrowheads="1"/>
                    </p:cNvSpPr>
                    <p:nvPr/>
                  </p:nvSpPr>
                  <p:spPr bwMode="auto">
                    <a:xfrm>
                      <a:off x="3412" y="254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42" name="Rectangle 92"/>
                    <p:cNvSpPr>
                      <a:spLocks noChangeArrowheads="1"/>
                    </p:cNvSpPr>
                    <p:nvPr/>
                  </p:nvSpPr>
                  <p:spPr bwMode="auto">
                    <a:xfrm>
                      <a:off x="3652" y="254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43" name="Rectangle 93"/>
                    <p:cNvSpPr>
                      <a:spLocks noChangeArrowheads="1"/>
                    </p:cNvSpPr>
                    <p:nvPr/>
                  </p:nvSpPr>
                  <p:spPr bwMode="auto">
                    <a:xfrm>
                      <a:off x="3412" y="23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44" name="Rectangle 94"/>
                    <p:cNvSpPr>
                      <a:spLocks noChangeArrowheads="1"/>
                    </p:cNvSpPr>
                    <p:nvPr/>
                  </p:nvSpPr>
                  <p:spPr bwMode="auto">
                    <a:xfrm>
                      <a:off x="3652" y="23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37936" name="Group 95"/>
                  <p:cNvGrpSpPr>
                    <a:grpSpLocks/>
                  </p:cNvGrpSpPr>
                  <p:nvPr/>
                </p:nvGrpSpPr>
                <p:grpSpPr bwMode="auto">
                  <a:xfrm>
                    <a:off x="3892" y="2308"/>
                    <a:ext cx="472" cy="472"/>
                    <a:chOff x="3892" y="2308"/>
                    <a:chExt cx="472" cy="472"/>
                  </a:xfrm>
                </p:grpSpPr>
                <p:sp>
                  <p:nvSpPr>
                    <p:cNvPr id="37937" name="Rectangle 96"/>
                    <p:cNvSpPr>
                      <a:spLocks noChangeArrowheads="1"/>
                    </p:cNvSpPr>
                    <p:nvPr/>
                  </p:nvSpPr>
                  <p:spPr bwMode="auto">
                    <a:xfrm>
                      <a:off x="3892" y="254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38" name="Rectangle 97"/>
                    <p:cNvSpPr>
                      <a:spLocks noChangeArrowheads="1"/>
                    </p:cNvSpPr>
                    <p:nvPr/>
                  </p:nvSpPr>
                  <p:spPr bwMode="auto">
                    <a:xfrm>
                      <a:off x="4132" y="254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39" name="Rectangle 98"/>
                    <p:cNvSpPr>
                      <a:spLocks noChangeArrowheads="1"/>
                    </p:cNvSpPr>
                    <p:nvPr/>
                  </p:nvSpPr>
                  <p:spPr bwMode="auto">
                    <a:xfrm>
                      <a:off x="3892" y="23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40" name="Rectangle 99"/>
                    <p:cNvSpPr>
                      <a:spLocks noChangeArrowheads="1"/>
                    </p:cNvSpPr>
                    <p:nvPr/>
                  </p:nvSpPr>
                  <p:spPr bwMode="auto">
                    <a:xfrm>
                      <a:off x="4132" y="23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nvGrpSpPr>
                <p:cNvPr id="37924" name="Group 100"/>
                <p:cNvGrpSpPr>
                  <a:grpSpLocks/>
                </p:cNvGrpSpPr>
                <p:nvPr/>
              </p:nvGrpSpPr>
              <p:grpSpPr bwMode="auto">
                <a:xfrm>
                  <a:off x="3412" y="1828"/>
                  <a:ext cx="952" cy="472"/>
                  <a:chOff x="3412" y="1828"/>
                  <a:chExt cx="952" cy="472"/>
                </a:xfrm>
              </p:grpSpPr>
              <p:grpSp>
                <p:nvGrpSpPr>
                  <p:cNvPr id="37925" name="Group 101"/>
                  <p:cNvGrpSpPr>
                    <a:grpSpLocks/>
                  </p:cNvGrpSpPr>
                  <p:nvPr/>
                </p:nvGrpSpPr>
                <p:grpSpPr bwMode="auto">
                  <a:xfrm>
                    <a:off x="3412" y="1828"/>
                    <a:ext cx="472" cy="472"/>
                    <a:chOff x="3412" y="1828"/>
                    <a:chExt cx="472" cy="472"/>
                  </a:xfrm>
                </p:grpSpPr>
                <p:sp>
                  <p:nvSpPr>
                    <p:cNvPr id="37931" name="Rectangle 102"/>
                    <p:cNvSpPr>
                      <a:spLocks noChangeArrowheads="1"/>
                    </p:cNvSpPr>
                    <p:nvPr/>
                  </p:nvSpPr>
                  <p:spPr bwMode="auto">
                    <a:xfrm>
                      <a:off x="3412" y="20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32" name="Rectangle 103"/>
                    <p:cNvSpPr>
                      <a:spLocks noChangeArrowheads="1"/>
                    </p:cNvSpPr>
                    <p:nvPr/>
                  </p:nvSpPr>
                  <p:spPr bwMode="auto">
                    <a:xfrm>
                      <a:off x="3652" y="20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33" name="Rectangle 104"/>
                    <p:cNvSpPr>
                      <a:spLocks noChangeArrowheads="1"/>
                    </p:cNvSpPr>
                    <p:nvPr/>
                  </p:nvSpPr>
                  <p:spPr bwMode="auto">
                    <a:xfrm>
                      <a:off x="3412" y="18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34" name="Rectangle 105"/>
                    <p:cNvSpPr>
                      <a:spLocks noChangeArrowheads="1"/>
                    </p:cNvSpPr>
                    <p:nvPr/>
                  </p:nvSpPr>
                  <p:spPr bwMode="auto">
                    <a:xfrm>
                      <a:off x="3652" y="18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37926" name="Group 106"/>
                  <p:cNvGrpSpPr>
                    <a:grpSpLocks/>
                  </p:cNvGrpSpPr>
                  <p:nvPr/>
                </p:nvGrpSpPr>
                <p:grpSpPr bwMode="auto">
                  <a:xfrm>
                    <a:off x="3892" y="1828"/>
                    <a:ext cx="472" cy="472"/>
                    <a:chOff x="3892" y="1828"/>
                    <a:chExt cx="472" cy="472"/>
                  </a:xfrm>
                </p:grpSpPr>
                <p:sp>
                  <p:nvSpPr>
                    <p:cNvPr id="37927" name="Rectangle 107"/>
                    <p:cNvSpPr>
                      <a:spLocks noChangeArrowheads="1"/>
                    </p:cNvSpPr>
                    <p:nvPr/>
                  </p:nvSpPr>
                  <p:spPr bwMode="auto">
                    <a:xfrm>
                      <a:off x="3892" y="20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28" name="Rectangle 108"/>
                    <p:cNvSpPr>
                      <a:spLocks noChangeArrowheads="1"/>
                    </p:cNvSpPr>
                    <p:nvPr/>
                  </p:nvSpPr>
                  <p:spPr bwMode="auto">
                    <a:xfrm>
                      <a:off x="4132" y="20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29" name="Rectangle 109"/>
                    <p:cNvSpPr>
                      <a:spLocks noChangeArrowheads="1"/>
                    </p:cNvSpPr>
                    <p:nvPr/>
                  </p:nvSpPr>
                  <p:spPr bwMode="auto">
                    <a:xfrm>
                      <a:off x="3892" y="18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30" name="Rectangle 110"/>
                    <p:cNvSpPr>
                      <a:spLocks noChangeArrowheads="1"/>
                    </p:cNvSpPr>
                    <p:nvPr/>
                  </p:nvSpPr>
                  <p:spPr bwMode="auto">
                    <a:xfrm>
                      <a:off x="4132" y="18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grpSp>
            <p:nvGrpSpPr>
              <p:cNvPr id="37900" name="Group 111"/>
              <p:cNvGrpSpPr>
                <a:grpSpLocks/>
              </p:cNvGrpSpPr>
              <p:nvPr/>
            </p:nvGrpSpPr>
            <p:grpSpPr bwMode="auto">
              <a:xfrm>
                <a:off x="4372" y="1828"/>
                <a:ext cx="952" cy="952"/>
                <a:chOff x="4372" y="1828"/>
                <a:chExt cx="952" cy="952"/>
              </a:xfrm>
            </p:grpSpPr>
            <p:grpSp>
              <p:nvGrpSpPr>
                <p:cNvPr id="37901" name="Group 112"/>
                <p:cNvGrpSpPr>
                  <a:grpSpLocks/>
                </p:cNvGrpSpPr>
                <p:nvPr/>
              </p:nvGrpSpPr>
              <p:grpSpPr bwMode="auto">
                <a:xfrm>
                  <a:off x="4372" y="2308"/>
                  <a:ext cx="952" cy="472"/>
                  <a:chOff x="4372" y="2308"/>
                  <a:chExt cx="952" cy="472"/>
                </a:xfrm>
              </p:grpSpPr>
              <p:grpSp>
                <p:nvGrpSpPr>
                  <p:cNvPr id="37913" name="Group 113"/>
                  <p:cNvGrpSpPr>
                    <a:grpSpLocks/>
                  </p:cNvGrpSpPr>
                  <p:nvPr/>
                </p:nvGrpSpPr>
                <p:grpSpPr bwMode="auto">
                  <a:xfrm>
                    <a:off x="4372" y="2308"/>
                    <a:ext cx="472" cy="472"/>
                    <a:chOff x="4372" y="2308"/>
                    <a:chExt cx="472" cy="472"/>
                  </a:xfrm>
                </p:grpSpPr>
                <p:sp>
                  <p:nvSpPr>
                    <p:cNvPr id="37919" name="Rectangle 114"/>
                    <p:cNvSpPr>
                      <a:spLocks noChangeArrowheads="1"/>
                    </p:cNvSpPr>
                    <p:nvPr/>
                  </p:nvSpPr>
                  <p:spPr bwMode="auto">
                    <a:xfrm>
                      <a:off x="4372" y="254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20" name="Rectangle 115"/>
                    <p:cNvSpPr>
                      <a:spLocks noChangeArrowheads="1"/>
                    </p:cNvSpPr>
                    <p:nvPr/>
                  </p:nvSpPr>
                  <p:spPr bwMode="auto">
                    <a:xfrm>
                      <a:off x="4612" y="254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21" name="Rectangle 116"/>
                    <p:cNvSpPr>
                      <a:spLocks noChangeArrowheads="1"/>
                    </p:cNvSpPr>
                    <p:nvPr/>
                  </p:nvSpPr>
                  <p:spPr bwMode="auto">
                    <a:xfrm>
                      <a:off x="4372" y="23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22" name="Rectangle 117"/>
                    <p:cNvSpPr>
                      <a:spLocks noChangeArrowheads="1"/>
                    </p:cNvSpPr>
                    <p:nvPr/>
                  </p:nvSpPr>
                  <p:spPr bwMode="auto">
                    <a:xfrm>
                      <a:off x="4612" y="23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37914" name="Group 118"/>
                  <p:cNvGrpSpPr>
                    <a:grpSpLocks/>
                  </p:cNvGrpSpPr>
                  <p:nvPr/>
                </p:nvGrpSpPr>
                <p:grpSpPr bwMode="auto">
                  <a:xfrm>
                    <a:off x="4852" y="2308"/>
                    <a:ext cx="472" cy="472"/>
                    <a:chOff x="4852" y="2308"/>
                    <a:chExt cx="472" cy="472"/>
                  </a:xfrm>
                </p:grpSpPr>
                <p:sp>
                  <p:nvSpPr>
                    <p:cNvPr id="37915" name="Rectangle 119"/>
                    <p:cNvSpPr>
                      <a:spLocks noChangeArrowheads="1"/>
                    </p:cNvSpPr>
                    <p:nvPr/>
                  </p:nvSpPr>
                  <p:spPr bwMode="auto">
                    <a:xfrm>
                      <a:off x="4852" y="254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16" name="Rectangle 120"/>
                    <p:cNvSpPr>
                      <a:spLocks noChangeArrowheads="1"/>
                    </p:cNvSpPr>
                    <p:nvPr/>
                  </p:nvSpPr>
                  <p:spPr bwMode="auto">
                    <a:xfrm>
                      <a:off x="5092" y="254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17" name="Rectangle 121"/>
                    <p:cNvSpPr>
                      <a:spLocks noChangeArrowheads="1"/>
                    </p:cNvSpPr>
                    <p:nvPr/>
                  </p:nvSpPr>
                  <p:spPr bwMode="auto">
                    <a:xfrm>
                      <a:off x="4852" y="23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18" name="Rectangle 122"/>
                    <p:cNvSpPr>
                      <a:spLocks noChangeArrowheads="1"/>
                    </p:cNvSpPr>
                    <p:nvPr/>
                  </p:nvSpPr>
                  <p:spPr bwMode="auto">
                    <a:xfrm>
                      <a:off x="5092" y="23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nvGrpSpPr>
                <p:cNvPr id="37902" name="Group 123"/>
                <p:cNvGrpSpPr>
                  <a:grpSpLocks/>
                </p:cNvGrpSpPr>
                <p:nvPr/>
              </p:nvGrpSpPr>
              <p:grpSpPr bwMode="auto">
                <a:xfrm>
                  <a:off x="4372" y="1828"/>
                  <a:ext cx="952" cy="472"/>
                  <a:chOff x="4372" y="1828"/>
                  <a:chExt cx="952" cy="472"/>
                </a:xfrm>
              </p:grpSpPr>
              <p:grpSp>
                <p:nvGrpSpPr>
                  <p:cNvPr id="37903" name="Group 124"/>
                  <p:cNvGrpSpPr>
                    <a:grpSpLocks/>
                  </p:cNvGrpSpPr>
                  <p:nvPr/>
                </p:nvGrpSpPr>
                <p:grpSpPr bwMode="auto">
                  <a:xfrm>
                    <a:off x="4372" y="1828"/>
                    <a:ext cx="472" cy="472"/>
                    <a:chOff x="4372" y="1828"/>
                    <a:chExt cx="472" cy="472"/>
                  </a:xfrm>
                </p:grpSpPr>
                <p:sp>
                  <p:nvSpPr>
                    <p:cNvPr id="37909" name="Rectangle 125"/>
                    <p:cNvSpPr>
                      <a:spLocks noChangeArrowheads="1"/>
                    </p:cNvSpPr>
                    <p:nvPr/>
                  </p:nvSpPr>
                  <p:spPr bwMode="auto">
                    <a:xfrm>
                      <a:off x="4372" y="20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10" name="Rectangle 126"/>
                    <p:cNvSpPr>
                      <a:spLocks noChangeArrowheads="1"/>
                    </p:cNvSpPr>
                    <p:nvPr/>
                  </p:nvSpPr>
                  <p:spPr bwMode="auto">
                    <a:xfrm>
                      <a:off x="4612" y="20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11" name="Rectangle 127"/>
                    <p:cNvSpPr>
                      <a:spLocks noChangeArrowheads="1"/>
                    </p:cNvSpPr>
                    <p:nvPr/>
                  </p:nvSpPr>
                  <p:spPr bwMode="auto">
                    <a:xfrm>
                      <a:off x="4372" y="18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12" name="Rectangle 128"/>
                    <p:cNvSpPr>
                      <a:spLocks noChangeArrowheads="1"/>
                    </p:cNvSpPr>
                    <p:nvPr/>
                  </p:nvSpPr>
                  <p:spPr bwMode="auto">
                    <a:xfrm>
                      <a:off x="4612" y="18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37904" name="Group 129"/>
                  <p:cNvGrpSpPr>
                    <a:grpSpLocks/>
                  </p:cNvGrpSpPr>
                  <p:nvPr/>
                </p:nvGrpSpPr>
                <p:grpSpPr bwMode="auto">
                  <a:xfrm>
                    <a:off x="4852" y="1828"/>
                    <a:ext cx="472" cy="472"/>
                    <a:chOff x="4852" y="1828"/>
                    <a:chExt cx="472" cy="472"/>
                  </a:xfrm>
                </p:grpSpPr>
                <p:sp>
                  <p:nvSpPr>
                    <p:cNvPr id="37905" name="Rectangle 130"/>
                    <p:cNvSpPr>
                      <a:spLocks noChangeArrowheads="1"/>
                    </p:cNvSpPr>
                    <p:nvPr/>
                  </p:nvSpPr>
                  <p:spPr bwMode="auto">
                    <a:xfrm>
                      <a:off x="4852" y="20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06" name="Rectangle 131"/>
                    <p:cNvSpPr>
                      <a:spLocks noChangeArrowheads="1"/>
                    </p:cNvSpPr>
                    <p:nvPr/>
                  </p:nvSpPr>
                  <p:spPr bwMode="auto">
                    <a:xfrm>
                      <a:off x="5092" y="20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07" name="Rectangle 132"/>
                    <p:cNvSpPr>
                      <a:spLocks noChangeArrowheads="1"/>
                    </p:cNvSpPr>
                    <p:nvPr/>
                  </p:nvSpPr>
                  <p:spPr bwMode="auto">
                    <a:xfrm>
                      <a:off x="4852" y="18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7908" name="Rectangle 133"/>
                    <p:cNvSpPr>
                      <a:spLocks noChangeArrowheads="1"/>
                    </p:cNvSpPr>
                    <p:nvPr/>
                  </p:nvSpPr>
                  <p:spPr bwMode="auto">
                    <a:xfrm>
                      <a:off x="5092" y="18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grpSp>
        <p:sp>
          <p:nvSpPr>
            <p:cNvPr id="37898" name="Rectangle 134"/>
            <p:cNvSpPr>
              <a:spLocks noChangeArrowheads="1"/>
            </p:cNvSpPr>
            <p:nvPr/>
          </p:nvSpPr>
          <p:spPr bwMode="auto">
            <a:xfrm>
              <a:off x="4176" y="374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50000"/>
                </a:spcBef>
                <a:buClrTx/>
                <a:buSzTx/>
                <a:buFontTx/>
                <a:buNone/>
              </a:pPr>
              <a:r>
                <a:rPr kumimoji="0" lang="en-US" altLang="zh-TW" sz="2400">
                  <a:solidFill>
                    <a:schemeClr val="hlink"/>
                  </a:solidFill>
                  <a:latin typeface="Times New Roman" pitchFamily="18" charset="0"/>
                </a:rPr>
                <a:t>8x8</a:t>
              </a:r>
            </a:p>
          </p:txBody>
        </p:sp>
      </p:grpSp>
      <p:sp>
        <p:nvSpPr>
          <p:cNvPr id="37895" name="投影片編號版面配置區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8D422AF3-1E11-43F6-8324-F07446F16ECE}" type="slidenum">
              <a:rPr kumimoji="0" lang="en-US" altLang="zh-TW" sz="1400" smtClean="0">
                <a:latin typeface="Arial" charset="0"/>
              </a:rPr>
              <a:pPr eaLnBrk="1" hangingPunct="1">
                <a:spcBef>
                  <a:spcPct val="0"/>
                </a:spcBef>
                <a:buClrTx/>
                <a:buSzTx/>
                <a:buFontTx/>
                <a:buNone/>
              </a:pPr>
              <a:t>33</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idx="1"/>
          </p:nvPr>
        </p:nvSpPr>
        <p:spPr>
          <a:xfrm>
            <a:off x="679450" y="2063750"/>
            <a:ext cx="8140700" cy="1219200"/>
          </a:xfrm>
        </p:spPr>
        <p:txBody>
          <a:bodyPr lIns="92075" tIns="46038" rIns="92075" bIns="46038"/>
          <a:lstStyle/>
          <a:p>
            <a:pPr eaLnBrk="1" hangingPunct="1"/>
            <a:r>
              <a:rPr lang="zh-TW" altLang="en-US" smtClean="0"/>
              <a:t>缺陷棋盤是</a:t>
            </a:r>
            <a:r>
              <a:rPr lang="zh-TW" altLang="en-US" smtClean="0">
                <a:solidFill>
                  <a:srgbClr val="3333FF"/>
                </a:solidFill>
              </a:rPr>
              <a:t>有一單格</a:t>
            </a:r>
            <a:r>
              <a:rPr lang="en-US" altLang="zh-TW" smtClean="0">
                <a:solidFill>
                  <a:srgbClr val="3333FF"/>
                </a:solidFill>
              </a:rPr>
              <a:t>(cell)</a:t>
            </a:r>
            <a:r>
              <a:rPr lang="zh-TW" altLang="en-US" smtClean="0">
                <a:solidFill>
                  <a:srgbClr val="3333FF"/>
                </a:solidFill>
              </a:rPr>
              <a:t>無法使用</a:t>
            </a:r>
            <a:r>
              <a:rPr lang="zh-TW" altLang="en-US" smtClean="0"/>
              <a:t>的棋盤。</a:t>
            </a:r>
            <a:r>
              <a:rPr lang="en-US" altLang="zh-TW" smtClean="0">
                <a:solidFill>
                  <a:schemeClr val="bg2"/>
                </a:solidFill>
              </a:rPr>
              <a:t> </a:t>
            </a:r>
          </a:p>
        </p:txBody>
      </p:sp>
      <p:grpSp>
        <p:nvGrpSpPr>
          <p:cNvPr id="3" name="Group 6"/>
          <p:cNvGrpSpPr>
            <a:grpSpLocks/>
          </p:cNvGrpSpPr>
          <p:nvPr/>
        </p:nvGrpSpPr>
        <p:grpSpPr bwMode="auto">
          <a:xfrm>
            <a:off x="1476375" y="5187950"/>
            <a:ext cx="831850" cy="1212850"/>
            <a:chOff x="1396" y="3268"/>
            <a:chExt cx="524" cy="764"/>
          </a:xfrm>
        </p:grpSpPr>
        <p:sp>
          <p:nvSpPr>
            <p:cNvPr id="39032" name="Rectangle 7"/>
            <p:cNvSpPr>
              <a:spLocks noChangeArrowheads="1"/>
            </p:cNvSpPr>
            <p:nvPr/>
          </p:nvSpPr>
          <p:spPr bwMode="auto">
            <a:xfrm>
              <a:off x="1396"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033" name="Rectangle 8"/>
            <p:cNvSpPr>
              <a:spLocks noChangeArrowheads="1"/>
            </p:cNvSpPr>
            <p:nvPr/>
          </p:nvSpPr>
          <p:spPr bwMode="auto">
            <a:xfrm>
              <a:off x="1636"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034" name="Rectangle 9"/>
            <p:cNvSpPr>
              <a:spLocks noChangeArrowheads="1"/>
            </p:cNvSpPr>
            <p:nvPr/>
          </p:nvSpPr>
          <p:spPr bwMode="auto">
            <a:xfrm>
              <a:off x="1396" y="3268"/>
              <a:ext cx="232" cy="232"/>
            </a:xfrm>
            <a:prstGeom prst="rect">
              <a:avLst/>
            </a:prstGeom>
            <a:solidFill>
              <a:schemeClr val="hlink"/>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r>
                <a:rPr lang="en-US" altLang="zh-TW" sz="2400">
                  <a:latin typeface="Arial" charset="0"/>
                </a:rPr>
                <a:t>X</a:t>
              </a:r>
              <a:endParaRPr lang="zh-TW" altLang="en-US" sz="2400">
                <a:latin typeface="Arial" charset="0"/>
              </a:endParaRPr>
            </a:p>
          </p:txBody>
        </p:sp>
        <p:sp>
          <p:nvSpPr>
            <p:cNvPr id="39035" name="Rectangle 10"/>
            <p:cNvSpPr>
              <a:spLocks noChangeArrowheads="1"/>
            </p:cNvSpPr>
            <p:nvPr/>
          </p:nvSpPr>
          <p:spPr bwMode="auto">
            <a:xfrm>
              <a:off x="1636"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036" name="Rectangle 11"/>
            <p:cNvSpPr>
              <a:spLocks noChangeArrowheads="1"/>
            </p:cNvSpPr>
            <p:nvPr/>
          </p:nvSpPr>
          <p:spPr bwMode="auto">
            <a:xfrm>
              <a:off x="1440" y="374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50000"/>
                </a:spcBef>
                <a:buClrTx/>
                <a:buSzTx/>
                <a:buFontTx/>
                <a:buNone/>
              </a:pPr>
              <a:r>
                <a:rPr kumimoji="0" lang="en-US" altLang="zh-TW" sz="2400">
                  <a:solidFill>
                    <a:schemeClr val="hlink"/>
                  </a:solidFill>
                  <a:latin typeface="Times New Roman" pitchFamily="18" charset="0"/>
                </a:rPr>
                <a:t>2x2</a:t>
              </a:r>
            </a:p>
          </p:txBody>
        </p:sp>
      </p:grpSp>
      <p:grpSp>
        <p:nvGrpSpPr>
          <p:cNvPr id="4" name="Group 12"/>
          <p:cNvGrpSpPr>
            <a:grpSpLocks/>
          </p:cNvGrpSpPr>
          <p:nvPr/>
        </p:nvGrpSpPr>
        <p:grpSpPr bwMode="auto">
          <a:xfrm>
            <a:off x="2771775" y="4425950"/>
            <a:ext cx="1511300" cy="1974850"/>
            <a:chOff x="2212" y="2788"/>
            <a:chExt cx="952" cy="1244"/>
          </a:xfrm>
        </p:grpSpPr>
        <p:grpSp>
          <p:nvGrpSpPr>
            <p:cNvPr id="39011" name="Group 13"/>
            <p:cNvGrpSpPr>
              <a:grpSpLocks/>
            </p:cNvGrpSpPr>
            <p:nvPr/>
          </p:nvGrpSpPr>
          <p:grpSpPr bwMode="auto">
            <a:xfrm>
              <a:off x="2212" y="3268"/>
              <a:ext cx="472" cy="472"/>
              <a:chOff x="2212" y="3268"/>
              <a:chExt cx="472" cy="472"/>
            </a:xfrm>
          </p:grpSpPr>
          <p:sp>
            <p:nvSpPr>
              <p:cNvPr id="39028" name="Rectangle 14"/>
              <p:cNvSpPr>
                <a:spLocks noChangeArrowheads="1"/>
              </p:cNvSpPr>
              <p:nvPr/>
            </p:nvSpPr>
            <p:spPr bwMode="auto">
              <a:xfrm>
                <a:off x="221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029" name="Rectangle 15"/>
              <p:cNvSpPr>
                <a:spLocks noChangeArrowheads="1"/>
              </p:cNvSpPr>
              <p:nvPr/>
            </p:nvSpPr>
            <p:spPr bwMode="auto">
              <a:xfrm>
                <a:off x="245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030" name="Rectangle 16"/>
              <p:cNvSpPr>
                <a:spLocks noChangeArrowheads="1"/>
              </p:cNvSpPr>
              <p:nvPr/>
            </p:nvSpPr>
            <p:spPr bwMode="auto">
              <a:xfrm>
                <a:off x="221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031" name="Rectangle 17"/>
              <p:cNvSpPr>
                <a:spLocks noChangeArrowheads="1"/>
              </p:cNvSpPr>
              <p:nvPr/>
            </p:nvSpPr>
            <p:spPr bwMode="auto">
              <a:xfrm>
                <a:off x="245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sp>
          <p:nvSpPr>
            <p:cNvPr id="39012" name="Rectangle 18"/>
            <p:cNvSpPr>
              <a:spLocks noChangeArrowheads="1"/>
            </p:cNvSpPr>
            <p:nvPr/>
          </p:nvSpPr>
          <p:spPr bwMode="auto">
            <a:xfrm>
              <a:off x="269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013" name="Rectangle 19"/>
            <p:cNvSpPr>
              <a:spLocks noChangeArrowheads="1"/>
            </p:cNvSpPr>
            <p:nvPr/>
          </p:nvSpPr>
          <p:spPr bwMode="auto">
            <a:xfrm>
              <a:off x="293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014" name="Rectangle 20"/>
            <p:cNvSpPr>
              <a:spLocks noChangeArrowheads="1"/>
            </p:cNvSpPr>
            <p:nvPr/>
          </p:nvSpPr>
          <p:spPr bwMode="auto">
            <a:xfrm>
              <a:off x="2692" y="3268"/>
              <a:ext cx="232" cy="232"/>
            </a:xfrm>
            <a:prstGeom prst="rect">
              <a:avLst/>
            </a:prstGeom>
            <a:solidFill>
              <a:schemeClr val="hlink"/>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r>
                <a:rPr lang="en-US" altLang="zh-TW" sz="2400">
                  <a:latin typeface="Arial" charset="0"/>
                </a:rPr>
                <a:t>X</a:t>
              </a:r>
              <a:endParaRPr lang="zh-TW" altLang="en-US" sz="2400">
                <a:latin typeface="Arial" charset="0"/>
              </a:endParaRPr>
            </a:p>
          </p:txBody>
        </p:sp>
        <p:sp>
          <p:nvSpPr>
            <p:cNvPr id="39015" name="Rectangle 21"/>
            <p:cNvSpPr>
              <a:spLocks noChangeArrowheads="1"/>
            </p:cNvSpPr>
            <p:nvPr/>
          </p:nvSpPr>
          <p:spPr bwMode="auto">
            <a:xfrm>
              <a:off x="293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nvGrpSpPr>
            <p:cNvPr id="39016" name="Group 22"/>
            <p:cNvGrpSpPr>
              <a:grpSpLocks/>
            </p:cNvGrpSpPr>
            <p:nvPr/>
          </p:nvGrpSpPr>
          <p:grpSpPr bwMode="auto">
            <a:xfrm>
              <a:off x="2212" y="2788"/>
              <a:ext cx="952" cy="472"/>
              <a:chOff x="2212" y="2788"/>
              <a:chExt cx="952" cy="472"/>
            </a:xfrm>
          </p:grpSpPr>
          <p:grpSp>
            <p:nvGrpSpPr>
              <p:cNvPr id="39018" name="Group 23"/>
              <p:cNvGrpSpPr>
                <a:grpSpLocks/>
              </p:cNvGrpSpPr>
              <p:nvPr/>
            </p:nvGrpSpPr>
            <p:grpSpPr bwMode="auto">
              <a:xfrm>
                <a:off x="2212" y="2788"/>
                <a:ext cx="472" cy="472"/>
                <a:chOff x="2212" y="2788"/>
                <a:chExt cx="472" cy="472"/>
              </a:xfrm>
            </p:grpSpPr>
            <p:sp>
              <p:nvSpPr>
                <p:cNvPr id="39024" name="Rectangle 24"/>
                <p:cNvSpPr>
                  <a:spLocks noChangeArrowheads="1"/>
                </p:cNvSpPr>
                <p:nvPr/>
              </p:nvSpPr>
              <p:spPr bwMode="auto">
                <a:xfrm>
                  <a:off x="221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025" name="Rectangle 25"/>
                <p:cNvSpPr>
                  <a:spLocks noChangeArrowheads="1"/>
                </p:cNvSpPr>
                <p:nvPr/>
              </p:nvSpPr>
              <p:spPr bwMode="auto">
                <a:xfrm>
                  <a:off x="245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026" name="Rectangle 26"/>
                <p:cNvSpPr>
                  <a:spLocks noChangeArrowheads="1"/>
                </p:cNvSpPr>
                <p:nvPr/>
              </p:nvSpPr>
              <p:spPr bwMode="auto">
                <a:xfrm>
                  <a:off x="221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027" name="Rectangle 27"/>
                <p:cNvSpPr>
                  <a:spLocks noChangeArrowheads="1"/>
                </p:cNvSpPr>
                <p:nvPr/>
              </p:nvSpPr>
              <p:spPr bwMode="auto">
                <a:xfrm>
                  <a:off x="245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39019" name="Group 28"/>
              <p:cNvGrpSpPr>
                <a:grpSpLocks/>
              </p:cNvGrpSpPr>
              <p:nvPr/>
            </p:nvGrpSpPr>
            <p:grpSpPr bwMode="auto">
              <a:xfrm>
                <a:off x="2692" y="2788"/>
                <a:ext cx="472" cy="472"/>
                <a:chOff x="2692" y="2788"/>
                <a:chExt cx="472" cy="472"/>
              </a:xfrm>
            </p:grpSpPr>
            <p:sp>
              <p:nvSpPr>
                <p:cNvPr id="39020" name="Rectangle 29"/>
                <p:cNvSpPr>
                  <a:spLocks noChangeArrowheads="1"/>
                </p:cNvSpPr>
                <p:nvPr/>
              </p:nvSpPr>
              <p:spPr bwMode="auto">
                <a:xfrm>
                  <a:off x="269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021" name="Rectangle 30"/>
                <p:cNvSpPr>
                  <a:spLocks noChangeArrowheads="1"/>
                </p:cNvSpPr>
                <p:nvPr/>
              </p:nvSpPr>
              <p:spPr bwMode="auto">
                <a:xfrm>
                  <a:off x="293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022" name="Rectangle 31"/>
                <p:cNvSpPr>
                  <a:spLocks noChangeArrowheads="1"/>
                </p:cNvSpPr>
                <p:nvPr/>
              </p:nvSpPr>
              <p:spPr bwMode="auto">
                <a:xfrm>
                  <a:off x="269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023" name="Rectangle 32"/>
                <p:cNvSpPr>
                  <a:spLocks noChangeArrowheads="1"/>
                </p:cNvSpPr>
                <p:nvPr/>
              </p:nvSpPr>
              <p:spPr bwMode="auto">
                <a:xfrm>
                  <a:off x="293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sp>
          <p:nvSpPr>
            <p:cNvPr id="39017" name="Rectangle 33"/>
            <p:cNvSpPr>
              <a:spLocks noChangeArrowheads="1"/>
            </p:cNvSpPr>
            <p:nvPr/>
          </p:nvSpPr>
          <p:spPr bwMode="auto">
            <a:xfrm>
              <a:off x="2496" y="374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50000"/>
                </a:spcBef>
                <a:buClrTx/>
                <a:buSzTx/>
                <a:buFontTx/>
                <a:buNone/>
              </a:pPr>
              <a:r>
                <a:rPr kumimoji="0" lang="en-US" altLang="zh-TW" sz="2400">
                  <a:solidFill>
                    <a:schemeClr val="hlink"/>
                  </a:solidFill>
                  <a:latin typeface="Times New Roman" pitchFamily="18" charset="0"/>
                </a:rPr>
                <a:t>4x4</a:t>
              </a:r>
            </a:p>
          </p:txBody>
        </p:sp>
      </p:grpSp>
      <p:grpSp>
        <p:nvGrpSpPr>
          <p:cNvPr id="9" name="Group 34"/>
          <p:cNvGrpSpPr>
            <a:grpSpLocks/>
          </p:cNvGrpSpPr>
          <p:nvPr/>
        </p:nvGrpSpPr>
        <p:grpSpPr bwMode="auto">
          <a:xfrm>
            <a:off x="4676775" y="2901950"/>
            <a:ext cx="3035300" cy="3498850"/>
            <a:chOff x="3412" y="1828"/>
            <a:chExt cx="1912" cy="2204"/>
          </a:xfrm>
        </p:grpSpPr>
        <p:grpSp>
          <p:nvGrpSpPr>
            <p:cNvPr id="38920" name="Group 35"/>
            <p:cNvGrpSpPr>
              <a:grpSpLocks/>
            </p:cNvGrpSpPr>
            <p:nvPr/>
          </p:nvGrpSpPr>
          <p:grpSpPr bwMode="auto">
            <a:xfrm>
              <a:off x="3412" y="2788"/>
              <a:ext cx="1912" cy="952"/>
              <a:chOff x="3412" y="2788"/>
              <a:chExt cx="1912" cy="952"/>
            </a:xfrm>
          </p:grpSpPr>
          <p:grpSp>
            <p:nvGrpSpPr>
              <p:cNvPr id="38965" name="Group 36"/>
              <p:cNvGrpSpPr>
                <a:grpSpLocks/>
              </p:cNvGrpSpPr>
              <p:nvPr/>
            </p:nvGrpSpPr>
            <p:grpSpPr bwMode="auto">
              <a:xfrm>
                <a:off x="3412" y="2788"/>
                <a:ext cx="952" cy="952"/>
                <a:chOff x="3412" y="2788"/>
                <a:chExt cx="952" cy="952"/>
              </a:xfrm>
            </p:grpSpPr>
            <p:grpSp>
              <p:nvGrpSpPr>
                <p:cNvPr id="38989" name="Group 37"/>
                <p:cNvGrpSpPr>
                  <a:grpSpLocks/>
                </p:cNvGrpSpPr>
                <p:nvPr/>
              </p:nvGrpSpPr>
              <p:grpSpPr bwMode="auto">
                <a:xfrm>
                  <a:off x="3412" y="3268"/>
                  <a:ext cx="952" cy="472"/>
                  <a:chOff x="3412" y="3268"/>
                  <a:chExt cx="952" cy="472"/>
                </a:xfrm>
              </p:grpSpPr>
              <p:grpSp>
                <p:nvGrpSpPr>
                  <p:cNvPr id="39001" name="Group 38"/>
                  <p:cNvGrpSpPr>
                    <a:grpSpLocks/>
                  </p:cNvGrpSpPr>
                  <p:nvPr/>
                </p:nvGrpSpPr>
                <p:grpSpPr bwMode="auto">
                  <a:xfrm>
                    <a:off x="3412" y="3268"/>
                    <a:ext cx="472" cy="472"/>
                    <a:chOff x="3412" y="3268"/>
                    <a:chExt cx="472" cy="472"/>
                  </a:xfrm>
                </p:grpSpPr>
                <p:sp>
                  <p:nvSpPr>
                    <p:cNvPr id="39007" name="Rectangle 39"/>
                    <p:cNvSpPr>
                      <a:spLocks noChangeArrowheads="1"/>
                    </p:cNvSpPr>
                    <p:nvPr/>
                  </p:nvSpPr>
                  <p:spPr bwMode="auto">
                    <a:xfrm>
                      <a:off x="341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008" name="Rectangle 40"/>
                    <p:cNvSpPr>
                      <a:spLocks noChangeArrowheads="1"/>
                    </p:cNvSpPr>
                    <p:nvPr/>
                  </p:nvSpPr>
                  <p:spPr bwMode="auto">
                    <a:xfrm>
                      <a:off x="365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009" name="Rectangle 41"/>
                    <p:cNvSpPr>
                      <a:spLocks noChangeArrowheads="1"/>
                    </p:cNvSpPr>
                    <p:nvPr/>
                  </p:nvSpPr>
                  <p:spPr bwMode="auto">
                    <a:xfrm>
                      <a:off x="341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010" name="Rectangle 42"/>
                    <p:cNvSpPr>
                      <a:spLocks noChangeArrowheads="1"/>
                    </p:cNvSpPr>
                    <p:nvPr/>
                  </p:nvSpPr>
                  <p:spPr bwMode="auto">
                    <a:xfrm>
                      <a:off x="365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39002" name="Group 43"/>
                  <p:cNvGrpSpPr>
                    <a:grpSpLocks/>
                  </p:cNvGrpSpPr>
                  <p:nvPr/>
                </p:nvGrpSpPr>
                <p:grpSpPr bwMode="auto">
                  <a:xfrm>
                    <a:off x="3892" y="3268"/>
                    <a:ext cx="472" cy="472"/>
                    <a:chOff x="3892" y="3268"/>
                    <a:chExt cx="472" cy="472"/>
                  </a:xfrm>
                </p:grpSpPr>
                <p:sp>
                  <p:nvSpPr>
                    <p:cNvPr id="39003" name="Rectangle 44"/>
                    <p:cNvSpPr>
                      <a:spLocks noChangeArrowheads="1"/>
                    </p:cNvSpPr>
                    <p:nvPr/>
                  </p:nvSpPr>
                  <p:spPr bwMode="auto">
                    <a:xfrm>
                      <a:off x="389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004" name="Rectangle 45"/>
                    <p:cNvSpPr>
                      <a:spLocks noChangeArrowheads="1"/>
                    </p:cNvSpPr>
                    <p:nvPr/>
                  </p:nvSpPr>
                  <p:spPr bwMode="auto">
                    <a:xfrm>
                      <a:off x="413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005" name="Rectangle 46"/>
                    <p:cNvSpPr>
                      <a:spLocks noChangeArrowheads="1"/>
                    </p:cNvSpPr>
                    <p:nvPr/>
                  </p:nvSpPr>
                  <p:spPr bwMode="auto">
                    <a:xfrm>
                      <a:off x="389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006" name="Rectangle 47"/>
                    <p:cNvSpPr>
                      <a:spLocks noChangeArrowheads="1"/>
                    </p:cNvSpPr>
                    <p:nvPr/>
                  </p:nvSpPr>
                  <p:spPr bwMode="auto">
                    <a:xfrm>
                      <a:off x="413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nvGrpSpPr>
                <p:cNvPr id="38990" name="Group 48"/>
                <p:cNvGrpSpPr>
                  <a:grpSpLocks/>
                </p:cNvGrpSpPr>
                <p:nvPr/>
              </p:nvGrpSpPr>
              <p:grpSpPr bwMode="auto">
                <a:xfrm>
                  <a:off x="3412" y="2788"/>
                  <a:ext cx="952" cy="472"/>
                  <a:chOff x="3412" y="2788"/>
                  <a:chExt cx="952" cy="472"/>
                </a:xfrm>
              </p:grpSpPr>
              <p:grpSp>
                <p:nvGrpSpPr>
                  <p:cNvPr id="38991" name="Group 49"/>
                  <p:cNvGrpSpPr>
                    <a:grpSpLocks/>
                  </p:cNvGrpSpPr>
                  <p:nvPr/>
                </p:nvGrpSpPr>
                <p:grpSpPr bwMode="auto">
                  <a:xfrm>
                    <a:off x="3412" y="2788"/>
                    <a:ext cx="472" cy="472"/>
                    <a:chOff x="3412" y="2788"/>
                    <a:chExt cx="472" cy="472"/>
                  </a:xfrm>
                </p:grpSpPr>
                <p:sp>
                  <p:nvSpPr>
                    <p:cNvPr id="38997" name="Rectangle 50"/>
                    <p:cNvSpPr>
                      <a:spLocks noChangeArrowheads="1"/>
                    </p:cNvSpPr>
                    <p:nvPr/>
                  </p:nvSpPr>
                  <p:spPr bwMode="auto">
                    <a:xfrm>
                      <a:off x="341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98" name="Rectangle 51"/>
                    <p:cNvSpPr>
                      <a:spLocks noChangeArrowheads="1"/>
                    </p:cNvSpPr>
                    <p:nvPr/>
                  </p:nvSpPr>
                  <p:spPr bwMode="auto">
                    <a:xfrm>
                      <a:off x="365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99" name="Rectangle 52"/>
                    <p:cNvSpPr>
                      <a:spLocks noChangeArrowheads="1"/>
                    </p:cNvSpPr>
                    <p:nvPr/>
                  </p:nvSpPr>
                  <p:spPr bwMode="auto">
                    <a:xfrm>
                      <a:off x="341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000" name="Rectangle 53"/>
                    <p:cNvSpPr>
                      <a:spLocks noChangeArrowheads="1"/>
                    </p:cNvSpPr>
                    <p:nvPr/>
                  </p:nvSpPr>
                  <p:spPr bwMode="auto">
                    <a:xfrm>
                      <a:off x="365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38992" name="Group 54"/>
                  <p:cNvGrpSpPr>
                    <a:grpSpLocks/>
                  </p:cNvGrpSpPr>
                  <p:nvPr/>
                </p:nvGrpSpPr>
                <p:grpSpPr bwMode="auto">
                  <a:xfrm>
                    <a:off x="3892" y="2788"/>
                    <a:ext cx="472" cy="472"/>
                    <a:chOff x="3892" y="2788"/>
                    <a:chExt cx="472" cy="472"/>
                  </a:xfrm>
                </p:grpSpPr>
                <p:sp>
                  <p:nvSpPr>
                    <p:cNvPr id="38993" name="Rectangle 55"/>
                    <p:cNvSpPr>
                      <a:spLocks noChangeArrowheads="1"/>
                    </p:cNvSpPr>
                    <p:nvPr/>
                  </p:nvSpPr>
                  <p:spPr bwMode="auto">
                    <a:xfrm>
                      <a:off x="389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94" name="Rectangle 56"/>
                    <p:cNvSpPr>
                      <a:spLocks noChangeArrowheads="1"/>
                    </p:cNvSpPr>
                    <p:nvPr/>
                  </p:nvSpPr>
                  <p:spPr bwMode="auto">
                    <a:xfrm>
                      <a:off x="413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95" name="Rectangle 57"/>
                    <p:cNvSpPr>
                      <a:spLocks noChangeArrowheads="1"/>
                    </p:cNvSpPr>
                    <p:nvPr/>
                  </p:nvSpPr>
                  <p:spPr bwMode="auto">
                    <a:xfrm>
                      <a:off x="389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96" name="Rectangle 58"/>
                    <p:cNvSpPr>
                      <a:spLocks noChangeArrowheads="1"/>
                    </p:cNvSpPr>
                    <p:nvPr/>
                  </p:nvSpPr>
                  <p:spPr bwMode="auto">
                    <a:xfrm>
                      <a:off x="413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grpSp>
            <p:nvGrpSpPr>
              <p:cNvPr id="38966" name="Group 59"/>
              <p:cNvGrpSpPr>
                <a:grpSpLocks/>
              </p:cNvGrpSpPr>
              <p:nvPr/>
            </p:nvGrpSpPr>
            <p:grpSpPr bwMode="auto">
              <a:xfrm>
                <a:off x="4372" y="2788"/>
                <a:ext cx="952" cy="952"/>
                <a:chOff x="4372" y="2788"/>
                <a:chExt cx="952" cy="952"/>
              </a:xfrm>
            </p:grpSpPr>
            <p:grpSp>
              <p:nvGrpSpPr>
                <p:cNvPr id="38967" name="Group 60"/>
                <p:cNvGrpSpPr>
                  <a:grpSpLocks/>
                </p:cNvGrpSpPr>
                <p:nvPr/>
              </p:nvGrpSpPr>
              <p:grpSpPr bwMode="auto">
                <a:xfrm>
                  <a:off x="4372" y="3268"/>
                  <a:ext cx="952" cy="472"/>
                  <a:chOff x="4372" y="3268"/>
                  <a:chExt cx="952" cy="472"/>
                </a:xfrm>
              </p:grpSpPr>
              <p:grpSp>
                <p:nvGrpSpPr>
                  <p:cNvPr id="38979" name="Group 61"/>
                  <p:cNvGrpSpPr>
                    <a:grpSpLocks/>
                  </p:cNvGrpSpPr>
                  <p:nvPr/>
                </p:nvGrpSpPr>
                <p:grpSpPr bwMode="auto">
                  <a:xfrm>
                    <a:off x="4372" y="3268"/>
                    <a:ext cx="472" cy="472"/>
                    <a:chOff x="4372" y="3268"/>
                    <a:chExt cx="472" cy="472"/>
                  </a:xfrm>
                </p:grpSpPr>
                <p:sp>
                  <p:nvSpPr>
                    <p:cNvPr id="38985" name="Rectangle 62"/>
                    <p:cNvSpPr>
                      <a:spLocks noChangeArrowheads="1"/>
                    </p:cNvSpPr>
                    <p:nvPr/>
                  </p:nvSpPr>
                  <p:spPr bwMode="auto">
                    <a:xfrm>
                      <a:off x="437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86" name="Rectangle 63"/>
                    <p:cNvSpPr>
                      <a:spLocks noChangeArrowheads="1"/>
                    </p:cNvSpPr>
                    <p:nvPr/>
                  </p:nvSpPr>
                  <p:spPr bwMode="auto">
                    <a:xfrm>
                      <a:off x="461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87" name="Rectangle 64"/>
                    <p:cNvSpPr>
                      <a:spLocks noChangeArrowheads="1"/>
                    </p:cNvSpPr>
                    <p:nvPr/>
                  </p:nvSpPr>
                  <p:spPr bwMode="auto">
                    <a:xfrm>
                      <a:off x="437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88" name="Rectangle 65"/>
                    <p:cNvSpPr>
                      <a:spLocks noChangeArrowheads="1"/>
                    </p:cNvSpPr>
                    <p:nvPr/>
                  </p:nvSpPr>
                  <p:spPr bwMode="auto">
                    <a:xfrm>
                      <a:off x="461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38980" name="Group 66"/>
                  <p:cNvGrpSpPr>
                    <a:grpSpLocks/>
                  </p:cNvGrpSpPr>
                  <p:nvPr/>
                </p:nvGrpSpPr>
                <p:grpSpPr bwMode="auto">
                  <a:xfrm>
                    <a:off x="4852" y="3268"/>
                    <a:ext cx="472" cy="472"/>
                    <a:chOff x="4852" y="3268"/>
                    <a:chExt cx="472" cy="472"/>
                  </a:xfrm>
                </p:grpSpPr>
                <p:sp>
                  <p:nvSpPr>
                    <p:cNvPr id="38981" name="Rectangle 67"/>
                    <p:cNvSpPr>
                      <a:spLocks noChangeArrowheads="1"/>
                    </p:cNvSpPr>
                    <p:nvPr/>
                  </p:nvSpPr>
                  <p:spPr bwMode="auto">
                    <a:xfrm>
                      <a:off x="485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82" name="Rectangle 68"/>
                    <p:cNvSpPr>
                      <a:spLocks noChangeArrowheads="1"/>
                    </p:cNvSpPr>
                    <p:nvPr/>
                  </p:nvSpPr>
                  <p:spPr bwMode="auto">
                    <a:xfrm>
                      <a:off x="509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83" name="Rectangle 69"/>
                    <p:cNvSpPr>
                      <a:spLocks noChangeArrowheads="1"/>
                    </p:cNvSpPr>
                    <p:nvPr/>
                  </p:nvSpPr>
                  <p:spPr bwMode="auto">
                    <a:xfrm>
                      <a:off x="485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84" name="Rectangle 70"/>
                    <p:cNvSpPr>
                      <a:spLocks noChangeArrowheads="1"/>
                    </p:cNvSpPr>
                    <p:nvPr/>
                  </p:nvSpPr>
                  <p:spPr bwMode="auto">
                    <a:xfrm>
                      <a:off x="509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nvGrpSpPr>
                <p:cNvPr id="38968" name="Group 71"/>
                <p:cNvGrpSpPr>
                  <a:grpSpLocks/>
                </p:cNvGrpSpPr>
                <p:nvPr/>
              </p:nvGrpSpPr>
              <p:grpSpPr bwMode="auto">
                <a:xfrm>
                  <a:off x="4372" y="2788"/>
                  <a:ext cx="952" cy="472"/>
                  <a:chOff x="4372" y="2788"/>
                  <a:chExt cx="952" cy="472"/>
                </a:xfrm>
              </p:grpSpPr>
              <p:grpSp>
                <p:nvGrpSpPr>
                  <p:cNvPr id="38969" name="Group 72"/>
                  <p:cNvGrpSpPr>
                    <a:grpSpLocks/>
                  </p:cNvGrpSpPr>
                  <p:nvPr/>
                </p:nvGrpSpPr>
                <p:grpSpPr bwMode="auto">
                  <a:xfrm>
                    <a:off x="4372" y="2788"/>
                    <a:ext cx="472" cy="472"/>
                    <a:chOff x="4372" y="2788"/>
                    <a:chExt cx="472" cy="472"/>
                  </a:xfrm>
                </p:grpSpPr>
                <p:sp>
                  <p:nvSpPr>
                    <p:cNvPr id="38975" name="Rectangle 73"/>
                    <p:cNvSpPr>
                      <a:spLocks noChangeArrowheads="1"/>
                    </p:cNvSpPr>
                    <p:nvPr/>
                  </p:nvSpPr>
                  <p:spPr bwMode="auto">
                    <a:xfrm>
                      <a:off x="437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76" name="Rectangle 74"/>
                    <p:cNvSpPr>
                      <a:spLocks noChangeArrowheads="1"/>
                    </p:cNvSpPr>
                    <p:nvPr/>
                  </p:nvSpPr>
                  <p:spPr bwMode="auto">
                    <a:xfrm>
                      <a:off x="461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77" name="Rectangle 75"/>
                    <p:cNvSpPr>
                      <a:spLocks noChangeArrowheads="1"/>
                    </p:cNvSpPr>
                    <p:nvPr/>
                  </p:nvSpPr>
                  <p:spPr bwMode="auto">
                    <a:xfrm>
                      <a:off x="437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78" name="Rectangle 76"/>
                    <p:cNvSpPr>
                      <a:spLocks noChangeArrowheads="1"/>
                    </p:cNvSpPr>
                    <p:nvPr/>
                  </p:nvSpPr>
                  <p:spPr bwMode="auto">
                    <a:xfrm>
                      <a:off x="461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38970" name="Group 77"/>
                  <p:cNvGrpSpPr>
                    <a:grpSpLocks/>
                  </p:cNvGrpSpPr>
                  <p:nvPr/>
                </p:nvGrpSpPr>
                <p:grpSpPr bwMode="auto">
                  <a:xfrm>
                    <a:off x="4852" y="2788"/>
                    <a:ext cx="472" cy="472"/>
                    <a:chOff x="4852" y="2788"/>
                    <a:chExt cx="472" cy="472"/>
                  </a:xfrm>
                </p:grpSpPr>
                <p:sp>
                  <p:nvSpPr>
                    <p:cNvPr id="38971" name="Rectangle 78"/>
                    <p:cNvSpPr>
                      <a:spLocks noChangeArrowheads="1"/>
                    </p:cNvSpPr>
                    <p:nvPr/>
                  </p:nvSpPr>
                  <p:spPr bwMode="auto">
                    <a:xfrm>
                      <a:off x="485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72" name="Rectangle 79"/>
                    <p:cNvSpPr>
                      <a:spLocks noChangeArrowheads="1"/>
                    </p:cNvSpPr>
                    <p:nvPr/>
                  </p:nvSpPr>
                  <p:spPr bwMode="auto">
                    <a:xfrm>
                      <a:off x="509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73" name="Rectangle 80"/>
                    <p:cNvSpPr>
                      <a:spLocks noChangeArrowheads="1"/>
                    </p:cNvSpPr>
                    <p:nvPr/>
                  </p:nvSpPr>
                  <p:spPr bwMode="auto">
                    <a:xfrm>
                      <a:off x="485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74" name="Rectangle 81"/>
                    <p:cNvSpPr>
                      <a:spLocks noChangeArrowheads="1"/>
                    </p:cNvSpPr>
                    <p:nvPr/>
                  </p:nvSpPr>
                  <p:spPr bwMode="auto">
                    <a:xfrm>
                      <a:off x="509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grpSp>
        <p:grpSp>
          <p:nvGrpSpPr>
            <p:cNvPr id="38921" name="Group 82"/>
            <p:cNvGrpSpPr>
              <a:grpSpLocks/>
            </p:cNvGrpSpPr>
            <p:nvPr/>
          </p:nvGrpSpPr>
          <p:grpSpPr bwMode="auto">
            <a:xfrm>
              <a:off x="3412" y="1828"/>
              <a:ext cx="952" cy="952"/>
              <a:chOff x="3412" y="1828"/>
              <a:chExt cx="952" cy="952"/>
            </a:xfrm>
          </p:grpSpPr>
          <p:grpSp>
            <p:nvGrpSpPr>
              <p:cNvPr id="38943" name="Group 83"/>
              <p:cNvGrpSpPr>
                <a:grpSpLocks/>
              </p:cNvGrpSpPr>
              <p:nvPr/>
            </p:nvGrpSpPr>
            <p:grpSpPr bwMode="auto">
              <a:xfrm>
                <a:off x="3412" y="2308"/>
                <a:ext cx="952" cy="472"/>
                <a:chOff x="3412" y="2308"/>
                <a:chExt cx="952" cy="472"/>
              </a:xfrm>
            </p:grpSpPr>
            <p:grpSp>
              <p:nvGrpSpPr>
                <p:cNvPr id="38955" name="Group 84"/>
                <p:cNvGrpSpPr>
                  <a:grpSpLocks/>
                </p:cNvGrpSpPr>
                <p:nvPr/>
              </p:nvGrpSpPr>
              <p:grpSpPr bwMode="auto">
                <a:xfrm>
                  <a:off x="3412" y="2308"/>
                  <a:ext cx="472" cy="472"/>
                  <a:chOff x="3412" y="2308"/>
                  <a:chExt cx="472" cy="472"/>
                </a:xfrm>
              </p:grpSpPr>
              <p:sp>
                <p:nvSpPr>
                  <p:cNvPr id="38961" name="Rectangle 85"/>
                  <p:cNvSpPr>
                    <a:spLocks noChangeArrowheads="1"/>
                  </p:cNvSpPr>
                  <p:nvPr/>
                </p:nvSpPr>
                <p:spPr bwMode="auto">
                  <a:xfrm>
                    <a:off x="3412" y="254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62" name="Rectangle 86"/>
                  <p:cNvSpPr>
                    <a:spLocks noChangeArrowheads="1"/>
                  </p:cNvSpPr>
                  <p:nvPr/>
                </p:nvSpPr>
                <p:spPr bwMode="auto">
                  <a:xfrm>
                    <a:off x="3652" y="254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63" name="Rectangle 87"/>
                  <p:cNvSpPr>
                    <a:spLocks noChangeArrowheads="1"/>
                  </p:cNvSpPr>
                  <p:nvPr/>
                </p:nvSpPr>
                <p:spPr bwMode="auto">
                  <a:xfrm>
                    <a:off x="3412" y="23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64" name="Rectangle 88"/>
                  <p:cNvSpPr>
                    <a:spLocks noChangeArrowheads="1"/>
                  </p:cNvSpPr>
                  <p:nvPr/>
                </p:nvSpPr>
                <p:spPr bwMode="auto">
                  <a:xfrm>
                    <a:off x="3652" y="23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38956" name="Group 89"/>
                <p:cNvGrpSpPr>
                  <a:grpSpLocks/>
                </p:cNvGrpSpPr>
                <p:nvPr/>
              </p:nvGrpSpPr>
              <p:grpSpPr bwMode="auto">
                <a:xfrm>
                  <a:off x="3892" y="2308"/>
                  <a:ext cx="472" cy="472"/>
                  <a:chOff x="3892" y="2308"/>
                  <a:chExt cx="472" cy="472"/>
                </a:xfrm>
              </p:grpSpPr>
              <p:sp>
                <p:nvSpPr>
                  <p:cNvPr id="38957" name="Rectangle 90"/>
                  <p:cNvSpPr>
                    <a:spLocks noChangeArrowheads="1"/>
                  </p:cNvSpPr>
                  <p:nvPr/>
                </p:nvSpPr>
                <p:spPr bwMode="auto">
                  <a:xfrm>
                    <a:off x="3892" y="254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58" name="Rectangle 91"/>
                  <p:cNvSpPr>
                    <a:spLocks noChangeArrowheads="1"/>
                  </p:cNvSpPr>
                  <p:nvPr/>
                </p:nvSpPr>
                <p:spPr bwMode="auto">
                  <a:xfrm>
                    <a:off x="4132" y="254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59" name="Rectangle 92"/>
                  <p:cNvSpPr>
                    <a:spLocks noChangeArrowheads="1"/>
                  </p:cNvSpPr>
                  <p:nvPr/>
                </p:nvSpPr>
                <p:spPr bwMode="auto">
                  <a:xfrm>
                    <a:off x="3892" y="23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60" name="Rectangle 93"/>
                  <p:cNvSpPr>
                    <a:spLocks noChangeArrowheads="1"/>
                  </p:cNvSpPr>
                  <p:nvPr/>
                </p:nvSpPr>
                <p:spPr bwMode="auto">
                  <a:xfrm>
                    <a:off x="4132" y="23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nvGrpSpPr>
              <p:cNvPr id="38944" name="Group 94"/>
              <p:cNvGrpSpPr>
                <a:grpSpLocks/>
              </p:cNvGrpSpPr>
              <p:nvPr/>
            </p:nvGrpSpPr>
            <p:grpSpPr bwMode="auto">
              <a:xfrm>
                <a:off x="3412" y="1828"/>
                <a:ext cx="952" cy="472"/>
                <a:chOff x="3412" y="1828"/>
                <a:chExt cx="952" cy="472"/>
              </a:xfrm>
            </p:grpSpPr>
            <p:grpSp>
              <p:nvGrpSpPr>
                <p:cNvPr id="38945" name="Group 95"/>
                <p:cNvGrpSpPr>
                  <a:grpSpLocks/>
                </p:cNvGrpSpPr>
                <p:nvPr/>
              </p:nvGrpSpPr>
              <p:grpSpPr bwMode="auto">
                <a:xfrm>
                  <a:off x="3412" y="1828"/>
                  <a:ext cx="472" cy="472"/>
                  <a:chOff x="3412" y="1828"/>
                  <a:chExt cx="472" cy="472"/>
                </a:xfrm>
              </p:grpSpPr>
              <p:sp>
                <p:nvSpPr>
                  <p:cNvPr id="38951" name="Rectangle 96"/>
                  <p:cNvSpPr>
                    <a:spLocks noChangeArrowheads="1"/>
                  </p:cNvSpPr>
                  <p:nvPr/>
                </p:nvSpPr>
                <p:spPr bwMode="auto">
                  <a:xfrm>
                    <a:off x="3412" y="20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52" name="Rectangle 97"/>
                  <p:cNvSpPr>
                    <a:spLocks noChangeArrowheads="1"/>
                  </p:cNvSpPr>
                  <p:nvPr/>
                </p:nvSpPr>
                <p:spPr bwMode="auto">
                  <a:xfrm>
                    <a:off x="3652" y="20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53" name="Rectangle 98"/>
                  <p:cNvSpPr>
                    <a:spLocks noChangeArrowheads="1"/>
                  </p:cNvSpPr>
                  <p:nvPr/>
                </p:nvSpPr>
                <p:spPr bwMode="auto">
                  <a:xfrm>
                    <a:off x="3412" y="18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54" name="Rectangle 99"/>
                  <p:cNvSpPr>
                    <a:spLocks noChangeArrowheads="1"/>
                  </p:cNvSpPr>
                  <p:nvPr/>
                </p:nvSpPr>
                <p:spPr bwMode="auto">
                  <a:xfrm>
                    <a:off x="3652" y="18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38946" name="Group 100"/>
                <p:cNvGrpSpPr>
                  <a:grpSpLocks/>
                </p:cNvGrpSpPr>
                <p:nvPr/>
              </p:nvGrpSpPr>
              <p:grpSpPr bwMode="auto">
                <a:xfrm>
                  <a:off x="3892" y="1828"/>
                  <a:ext cx="472" cy="472"/>
                  <a:chOff x="3892" y="1828"/>
                  <a:chExt cx="472" cy="472"/>
                </a:xfrm>
              </p:grpSpPr>
              <p:sp>
                <p:nvSpPr>
                  <p:cNvPr id="38947" name="Rectangle 101"/>
                  <p:cNvSpPr>
                    <a:spLocks noChangeArrowheads="1"/>
                  </p:cNvSpPr>
                  <p:nvPr/>
                </p:nvSpPr>
                <p:spPr bwMode="auto">
                  <a:xfrm>
                    <a:off x="3892" y="20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48" name="Rectangle 102"/>
                  <p:cNvSpPr>
                    <a:spLocks noChangeArrowheads="1"/>
                  </p:cNvSpPr>
                  <p:nvPr/>
                </p:nvSpPr>
                <p:spPr bwMode="auto">
                  <a:xfrm>
                    <a:off x="4132" y="20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49" name="Rectangle 103"/>
                  <p:cNvSpPr>
                    <a:spLocks noChangeArrowheads="1"/>
                  </p:cNvSpPr>
                  <p:nvPr/>
                </p:nvSpPr>
                <p:spPr bwMode="auto">
                  <a:xfrm>
                    <a:off x="3892" y="18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50" name="Rectangle 104"/>
                  <p:cNvSpPr>
                    <a:spLocks noChangeArrowheads="1"/>
                  </p:cNvSpPr>
                  <p:nvPr/>
                </p:nvSpPr>
                <p:spPr bwMode="auto">
                  <a:xfrm>
                    <a:off x="4132" y="18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grpSp>
          <p:nvGrpSpPr>
            <p:cNvPr id="38922" name="Group 105"/>
            <p:cNvGrpSpPr>
              <a:grpSpLocks/>
            </p:cNvGrpSpPr>
            <p:nvPr/>
          </p:nvGrpSpPr>
          <p:grpSpPr bwMode="auto">
            <a:xfrm>
              <a:off x="4372" y="2308"/>
              <a:ext cx="952" cy="472"/>
              <a:chOff x="4372" y="2308"/>
              <a:chExt cx="952" cy="472"/>
            </a:xfrm>
          </p:grpSpPr>
          <p:grpSp>
            <p:nvGrpSpPr>
              <p:cNvPr id="38933" name="Group 106"/>
              <p:cNvGrpSpPr>
                <a:grpSpLocks/>
              </p:cNvGrpSpPr>
              <p:nvPr/>
            </p:nvGrpSpPr>
            <p:grpSpPr bwMode="auto">
              <a:xfrm>
                <a:off x="4372" y="2308"/>
                <a:ext cx="472" cy="472"/>
                <a:chOff x="4372" y="2308"/>
                <a:chExt cx="472" cy="472"/>
              </a:xfrm>
            </p:grpSpPr>
            <p:sp>
              <p:nvSpPr>
                <p:cNvPr id="38939" name="Rectangle 107"/>
                <p:cNvSpPr>
                  <a:spLocks noChangeArrowheads="1"/>
                </p:cNvSpPr>
                <p:nvPr/>
              </p:nvSpPr>
              <p:spPr bwMode="auto">
                <a:xfrm>
                  <a:off x="4372" y="254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40" name="Rectangle 108"/>
                <p:cNvSpPr>
                  <a:spLocks noChangeArrowheads="1"/>
                </p:cNvSpPr>
                <p:nvPr/>
              </p:nvSpPr>
              <p:spPr bwMode="auto">
                <a:xfrm>
                  <a:off x="4612" y="254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41" name="Rectangle 109"/>
                <p:cNvSpPr>
                  <a:spLocks noChangeArrowheads="1"/>
                </p:cNvSpPr>
                <p:nvPr/>
              </p:nvSpPr>
              <p:spPr bwMode="auto">
                <a:xfrm>
                  <a:off x="4372" y="23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42" name="Rectangle 110"/>
                <p:cNvSpPr>
                  <a:spLocks noChangeArrowheads="1"/>
                </p:cNvSpPr>
                <p:nvPr/>
              </p:nvSpPr>
              <p:spPr bwMode="auto">
                <a:xfrm>
                  <a:off x="4612" y="23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38934" name="Group 111"/>
              <p:cNvGrpSpPr>
                <a:grpSpLocks/>
              </p:cNvGrpSpPr>
              <p:nvPr/>
            </p:nvGrpSpPr>
            <p:grpSpPr bwMode="auto">
              <a:xfrm>
                <a:off x="4852" y="2308"/>
                <a:ext cx="472" cy="472"/>
                <a:chOff x="4852" y="2308"/>
                <a:chExt cx="472" cy="472"/>
              </a:xfrm>
            </p:grpSpPr>
            <p:sp>
              <p:nvSpPr>
                <p:cNvPr id="38935" name="Rectangle 112"/>
                <p:cNvSpPr>
                  <a:spLocks noChangeArrowheads="1"/>
                </p:cNvSpPr>
                <p:nvPr/>
              </p:nvSpPr>
              <p:spPr bwMode="auto">
                <a:xfrm>
                  <a:off x="4852" y="254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36" name="Rectangle 113"/>
                <p:cNvSpPr>
                  <a:spLocks noChangeArrowheads="1"/>
                </p:cNvSpPr>
                <p:nvPr/>
              </p:nvSpPr>
              <p:spPr bwMode="auto">
                <a:xfrm>
                  <a:off x="5092" y="254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37" name="Rectangle 114"/>
                <p:cNvSpPr>
                  <a:spLocks noChangeArrowheads="1"/>
                </p:cNvSpPr>
                <p:nvPr/>
              </p:nvSpPr>
              <p:spPr bwMode="auto">
                <a:xfrm>
                  <a:off x="4852" y="23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38" name="Rectangle 115"/>
                <p:cNvSpPr>
                  <a:spLocks noChangeArrowheads="1"/>
                </p:cNvSpPr>
                <p:nvPr/>
              </p:nvSpPr>
              <p:spPr bwMode="auto">
                <a:xfrm>
                  <a:off x="5092" y="23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sp>
          <p:nvSpPr>
            <p:cNvPr id="38923" name="Rectangle 116"/>
            <p:cNvSpPr>
              <a:spLocks noChangeArrowheads="1"/>
            </p:cNvSpPr>
            <p:nvPr/>
          </p:nvSpPr>
          <p:spPr bwMode="auto">
            <a:xfrm>
              <a:off x="4372" y="20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24" name="Rectangle 117"/>
            <p:cNvSpPr>
              <a:spLocks noChangeArrowheads="1"/>
            </p:cNvSpPr>
            <p:nvPr/>
          </p:nvSpPr>
          <p:spPr bwMode="auto">
            <a:xfrm>
              <a:off x="4612" y="2068"/>
              <a:ext cx="232" cy="232"/>
            </a:xfrm>
            <a:prstGeom prst="rect">
              <a:avLst/>
            </a:prstGeom>
            <a:solidFill>
              <a:schemeClr val="hlink"/>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r>
                <a:rPr lang="en-US" altLang="zh-TW" sz="2400">
                  <a:latin typeface="Arial" charset="0"/>
                </a:rPr>
                <a:t>X</a:t>
              </a:r>
              <a:endParaRPr lang="zh-TW" altLang="en-US" sz="2400">
                <a:latin typeface="Arial" charset="0"/>
              </a:endParaRPr>
            </a:p>
          </p:txBody>
        </p:sp>
        <p:sp>
          <p:nvSpPr>
            <p:cNvPr id="38925" name="Rectangle 118"/>
            <p:cNvSpPr>
              <a:spLocks noChangeArrowheads="1"/>
            </p:cNvSpPr>
            <p:nvPr/>
          </p:nvSpPr>
          <p:spPr bwMode="auto">
            <a:xfrm>
              <a:off x="4372" y="18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26" name="Rectangle 119"/>
            <p:cNvSpPr>
              <a:spLocks noChangeArrowheads="1"/>
            </p:cNvSpPr>
            <p:nvPr/>
          </p:nvSpPr>
          <p:spPr bwMode="auto">
            <a:xfrm>
              <a:off x="4612" y="18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nvGrpSpPr>
            <p:cNvPr id="38927" name="Group 120"/>
            <p:cNvGrpSpPr>
              <a:grpSpLocks/>
            </p:cNvGrpSpPr>
            <p:nvPr/>
          </p:nvGrpSpPr>
          <p:grpSpPr bwMode="auto">
            <a:xfrm>
              <a:off x="4852" y="1828"/>
              <a:ext cx="472" cy="472"/>
              <a:chOff x="4852" y="1828"/>
              <a:chExt cx="472" cy="472"/>
            </a:xfrm>
          </p:grpSpPr>
          <p:sp>
            <p:nvSpPr>
              <p:cNvPr id="38929" name="Rectangle 121"/>
              <p:cNvSpPr>
                <a:spLocks noChangeArrowheads="1"/>
              </p:cNvSpPr>
              <p:nvPr/>
            </p:nvSpPr>
            <p:spPr bwMode="auto">
              <a:xfrm>
                <a:off x="4852" y="20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30" name="Rectangle 122"/>
              <p:cNvSpPr>
                <a:spLocks noChangeArrowheads="1"/>
              </p:cNvSpPr>
              <p:nvPr/>
            </p:nvSpPr>
            <p:spPr bwMode="auto">
              <a:xfrm>
                <a:off x="5092" y="20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31" name="Rectangle 123"/>
              <p:cNvSpPr>
                <a:spLocks noChangeArrowheads="1"/>
              </p:cNvSpPr>
              <p:nvPr/>
            </p:nvSpPr>
            <p:spPr bwMode="auto">
              <a:xfrm>
                <a:off x="4852" y="18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8932" name="Rectangle 124"/>
              <p:cNvSpPr>
                <a:spLocks noChangeArrowheads="1"/>
              </p:cNvSpPr>
              <p:nvPr/>
            </p:nvSpPr>
            <p:spPr bwMode="auto">
              <a:xfrm>
                <a:off x="5092" y="18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sp>
          <p:nvSpPr>
            <p:cNvPr id="38928" name="Rectangle 125"/>
            <p:cNvSpPr>
              <a:spLocks noChangeArrowheads="1"/>
            </p:cNvSpPr>
            <p:nvPr/>
          </p:nvSpPr>
          <p:spPr bwMode="auto">
            <a:xfrm>
              <a:off x="4176" y="374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50000"/>
                </a:spcBef>
                <a:buClrTx/>
                <a:buSzTx/>
                <a:buFontTx/>
                <a:buNone/>
              </a:pPr>
              <a:r>
                <a:rPr kumimoji="0" lang="en-US" altLang="zh-TW" sz="2400">
                  <a:solidFill>
                    <a:schemeClr val="hlink"/>
                  </a:solidFill>
                  <a:latin typeface="Times New Roman" pitchFamily="18" charset="0"/>
                </a:rPr>
                <a:t>8x8</a:t>
              </a:r>
            </a:p>
          </p:txBody>
        </p:sp>
      </p:grpSp>
      <p:sp>
        <p:nvSpPr>
          <p:cNvPr id="38918" name="Rectangle 2"/>
          <p:cNvSpPr>
            <a:spLocks noGrp="1" noChangeArrowheads="1"/>
          </p:cNvSpPr>
          <p:nvPr/>
        </p:nvSpPr>
        <p:spPr bwMode="auto">
          <a:xfrm>
            <a:off x="1257300" y="188913"/>
            <a:ext cx="7280275"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r>
              <a:rPr lang="zh-TW" altLang="en-US" sz="4400">
                <a:solidFill>
                  <a:schemeClr val="tx2"/>
                </a:solidFill>
              </a:rPr>
              <a:t>缺陷棋盤的定義</a:t>
            </a:r>
            <a:endParaRPr lang="en-US" altLang="zh-TW" sz="4400">
              <a:solidFill>
                <a:schemeClr val="tx2"/>
              </a:solidFill>
            </a:endParaRPr>
          </a:p>
        </p:txBody>
      </p:sp>
      <p:sp>
        <p:nvSpPr>
          <p:cNvPr id="38919" name="投影片編號版面配置區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8CE6152A-160B-4F60-9560-AB222A6A034B}" type="slidenum">
              <a:rPr kumimoji="0" lang="en-US" altLang="zh-TW" sz="1400" smtClean="0">
                <a:latin typeface="Arial" charset="0"/>
              </a:rPr>
              <a:pPr eaLnBrk="1" hangingPunct="1">
                <a:spcBef>
                  <a:spcPct val="0"/>
                </a:spcBef>
                <a:buClrTx/>
                <a:buSzTx/>
                <a:buFontTx/>
                <a:buNone/>
              </a:pPr>
              <a:t>34</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p:spPr>
        <p:txBody>
          <a:bodyPr lIns="92075" tIns="46038" rIns="92075" bIns="46038"/>
          <a:lstStyle/>
          <a:p>
            <a:pPr eaLnBrk="1" hangingPunct="1"/>
            <a:r>
              <a:rPr lang="zh-TW" altLang="en-US" smtClean="0"/>
              <a:t>三格骨牌的定義</a:t>
            </a:r>
            <a:endParaRPr lang="en-US" altLang="zh-TW" smtClean="0"/>
          </a:p>
        </p:txBody>
      </p:sp>
      <p:sp>
        <p:nvSpPr>
          <p:cNvPr id="16387" name="Rectangle 3"/>
          <p:cNvSpPr>
            <a:spLocks noGrp="1" noChangeArrowheads="1"/>
          </p:cNvSpPr>
          <p:nvPr>
            <p:ph idx="1"/>
          </p:nvPr>
        </p:nvSpPr>
        <p:spPr>
          <a:xfrm>
            <a:off x="644525" y="1989138"/>
            <a:ext cx="7772400" cy="1219200"/>
          </a:xfrm>
        </p:spPr>
        <p:txBody>
          <a:bodyPr lIns="92075" tIns="46038" rIns="92075" bIns="46038"/>
          <a:lstStyle/>
          <a:p>
            <a:pPr eaLnBrk="1" hangingPunct="1"/>
            <a:r>
              <a:rPr lang="zh-TW" altLang="en-US" smtClean="0"/>
              <a:t>三格骨牌</a:t>
            </a:r>
            <a:r>
              <a:rPr lang="en-US" altLang="zh-TW" smtClean="0"/>
              <a:t>(</a:t>
            </a:r>
            <a:r>
              <a:rPr lang="en-US" altLang="zh-TW" smtClean="0">
                <a:solidFill>
                  <a:schemeClr val="tx2"/>
                </a:solidFill>
              </a:rPr>
              <a:t>Triomino)</a:t>
            </a:r>
            <a:r>
              <a:rPr lang="zh-TW" altLang="en-US" smtClean="0">
                <a:solidFill>
                  <a:schemeClr val="tx2"/>
                </a:solidFill>
              </a:rPr>
              <a:t>為一</a:t>
            </a:r>
            <a:r>
              <a:rPr lang="en-US" altLang="zh-TW" smtClean="0">
                <a:solidFill>
                  <a:schemeClr val="tx2"/>
                </a:solidFill>
              </a:rPr>
              <a:t>L</a:t>
            </a:r>
            <a:r>
              <a:rPr lang="zh-TW" altLang="en-US" smtClean="0">
                <a:solidFill>
                  <a:schemeClr val="tx2"/>
                </a:solidFill>
              </a:rPr>
              <a:t>型骨牌，可</a:t>
            </a:r>
            <a:r>
              <a:rPr lang="zh-TW" altLang="en-US" smtClean="0"/>
              <a:t>填滿</a:t>
            </a:r>
            <a:r>
              <a:rPr lang="zh-TW" altLang="en-US" smtClean="0">
                <a:solidFill>
                  <a:schemeClr val="tx2"/>
                </a:solidFill>
              </a:rPr>
              <a:t>一棋盤上的</a:t>
            </a:r>
            <a:r>
              <a:rPr lang="en-US" altLang="zh-TW" smtClean="0">
                <a:solidFill>
                  <a:schemeClr val="tx2"/>
                </a:solidFill>
              </a:rPr>
              <a:t>3</a:t>
            </a:r>
            <a:r>
              <a:rPr lang="zh-TW" altLang="en-US" smtClean="0">
                <a:solidFill>
                  <a:schemeClr val="tx2"/>
                </a:solidFill>
              </a:rPr>
              <a:t>個單格。</a:t>
            </a:r>
            <a:endParaRPr lang="en-US" altLang="zh-TW" smtClean="0">
              <a:solidFill>
                <a:schemeClr val="tx2"/>
              </a:solidFill>
            </a:endParaRPr>
          </a:p>
          <a:p>
            <a:pPr eaLnBrk="1" hangingPunct="1"/>
            <a:endParaRPr lang="en-US" altLang="zh-TW" smtClean="0">
              <a:solidFill>
                <a:schemeClr val="bg2"/>
              </a:solidFill>
            </a:endParaRPr>
          </a:p>
          <a:p>
            <a:pPr eaLnBrk="1" hangingPunct="1">
              <a:buFontTx/>
              <a:buNone/>
            </a:pPr>
            <a:r>
              <a:rPr lang="zh-TW" altLang="en-US" smtClean="0"/>
              <a:t>三格骨牌</a:t>
            </a:r>
            <a:r>
              <a:rPr lang="zh-TW" altLang="en-US" smtClean="0">
                <a:solidFill>
                  <a:schemeClr val="bg2"/>
                </a:solidFill>
              </a:rPr>
              <a:t>有</a:t>
            </a:r>
            <a:r>
              <a:rPr lang="en-US" altLang="zh-TW" smtClean="0">
                <a:solidFill>
                  <a:schemeClr val="bg2"/>
                </a:solidFill>
              </a:rPr>
              <a:t>4</a:t>
            </a:r>
            <a:r>
              <a:rPr lang="zh-TW" altLang="en-US" smtClean="0">
                <a:solidFill>
                  <a:schemeClr val="bg2"/>
                </a:solidFill>
              </a:rPr>
              <a:t>種方向。</a:t>
            </a:r>
            <a:endParaRPr lang="en-US" altLang="zh-TW" smtClean="0">
              <a:solidFill>
                <a:schemeClr val="bg2"/>
              </a:solidFill>
            </a:endParaRPr>
          </a:p>
        </p:txBody>
      </p:sp>
      <p:grpSp>
        <p:nvGrpSpPr>
          <p:cNvPr id="2" name="Group 4"/>
          <p:cNvGrpSpPr>
            <a:grpSpLocks/>
          </p:cNvGrpSpPr>
          <p:nvPr/>
        </p:nvGrpSpPr>
        <p:grpSpPr bwMode="auto">
          <a:xfrm>
            <a:off x="914400" y="5187950"/>
            <a:ext cx="908050" cy="1212850"/>
            <a:chOff x="576" y="3268"/>
            <a:chExt cx="572" cy="764"/>
          </a:xfrm>
        </p:grpSpPr>
        <p:sp>
          <p:nvSpPr>
            <p:cNvPr id="39954" name="Rectangle 5"/>
            <p:cNvSpPr>
              <a:spLocks noChangeArrowheads="1"/>
            </p:cNvSpPr>
            <p:nvPr/>
          </p:nvSpPr>
          <p:spPr bwMode="auto">
            <a:xfrm>
              <a:off x="576" y="374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955" name="Rectangle 6"/>
            <p:cNvSpPr>
              <a:spLocks noChangeArrowheads="1"/>
            </p:cNvSpPr>
            <p:nvPr/>
          </p:nvSpPr>
          <p:spPr bwMode="auto">
            <a:xfrm>
              <a:off x="676" y="3508"/>
              <a:ext cx="232" cy="232"/>
            </a:xfrm>
            <a:prstGeom prst="rect">
              <a:avLst/>
            </a:prstGeom>
            <a:solidFill>
              <a:srgbClr val="FFFF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956" name="Rectangle 7"/>
            <p:cNvSpPr>
              <a:spLocks noChangeArrowheads="1"/>
            </p:cNvSpPr>
            <p:nvPr/>
          </p:nvSpPr>
          <p:spPr bwMode="auto">
            <a:xfrm>
              <a:off x="916" y="3508"/>
              <a:ext cx="232" cy="232"/>
            </a:xfrm>
            <a:prstGeom prst="rect">
              <a:avLst/>
            </a:prstGeom>
            <a:solidFill>
              <a:srgbClr val="FFFF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957" name="Rectangle 8"/>
            <p:cNvSpPr>
              <a:spLocks noChangeArrowheads="1"/>
            </p:cNvSpPr>
            <p:nvPr/>
          </p:nvSpPr>
          <p:spPr bwMode="auto">
            <a:xfrm>
              <a:off x="676" y="3268"/>
              <a:ext cx="232" cy="232"/>
            </a:xfrm>
            <a:prstGeom prst="rect">
              <a:avLst/>
            </a:prstGeom>
            <a:solidFill>
              <a:srgbClr val="FFFF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3" name="Group 9"/>
          <p:cNvGrpSpPr>
            <a:grpSpLocks/>
          </p:cNvGrpSpPr>
          <p:nvPr/>
        </p:nvGrpSpPr>
        <p:grpSpPr bwMode="auto">
          <a:xfrm>
            <a:off x="3206750" y="5187950"/>
            <a:ext cx="749300" cy="749300"/>
            <a:chOff x="2020" y="3268"/>
            <a:chExt cx="472" cy="472"/>
          </a:xfrm>
        </p:grpSpPr>
        <p:sp>
          <p:nvSpPr>
            <p:cNvPr id="39951" name="Rectangle 10"/>
            <p:cNvSpPr>
              <a:spLocks noChangeArrowheads="1"/>
            </p:cNvSpPr>
            <p:nvPr/>
          </p:nvSpPr>
          <p:spPr bwMode="auto">
            <a:xfrm>
              <a:off x="2020" y="3508"/>
              <a:ext cx="232" cy="232"/>
            </a:xfrm>
            <a:prstGeom prst="rect">
              <a:avLst/>
            </a:prstGeom>
            <a:solidFill>
              <a:srgbClr val="FFFF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952" name="Rectangle 11"/>
            <p:cNvSpPr>
              <a:spLocks noChangeArrowheads="1"/>
            </p:cNvSpPr>
            <p:nvPr/>
          </p:nvSpPr>
          <p:spPr bwMode="auto">
            <a:xfrm>
              <a:off x="2020" y="3268"/>
              <a:ext cx="232" cy="232"/>
            </a:xfrm>
            <a:prstGeom prst="rect">
              <a:avLst/>
            </a:prstGeom>
            <a:solidFill>
              <a:srgbClr val="FFFF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953" name="Rectangle 12"/>
            <p:cNvSpPr>
              <a:spLocks noChangeArrowheads="1"/>
            </p:cNvSpPr>
            <p:nvPr/>
          </p:nvSpPr>
          <p:spPr bwMode="auto">
            <a:xfrm>
              <a:off x="2260" y="3268"/>
              <a:ext cx="232" cy="232"/>
            </a:xfrm>
            <a:prstGeom prst="rect">
              <a:avLst/>
            </a:prstGeom>
            <a:solidFill>
              <a:srgbClr val="FFFF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4" name="Group 13"/>
          <p:cNvGrpSpPr>
            <a:grpSpLocks/>
          </p:cNvGrpSpPr>
          <p:nvPr/>
        </p:nvGrpSpPr>
        <p:grpSpPr bwMode="auto">
          <a:xfrm>
            <a:off x="5187950" y="5111750"/>
            <a:ext cx="749300" cy="749300"/>
            <a:chOff x="3268" y="3220"/>
            <a:chExt cx="472" cy="472"/>
          </a:xfrm>
        </p:grpSpPr>
        <p:sp>
          <p:nvSpPr>
            <p:cNvPr id="39948" name="Rectangle 14"/>
            <p:cNvSpPr>
              <a:spLocks noChangeArrowheads="1"/>
            </p:cNvSpPr>
            <p:nvPr/>
          </p:nvSpPr>
          <p:spPr bwMode="auto">
            <a:xfrm>
              <a:off x="3268" y="3220"/>
              <a:ext cx="232" cy="232"/>
            </a:xfrm>
            <a:prstGeom prst="rect">
              <a:avLst/>
            </a:prstGeom>
            <a:solidFill>
              <a:srgbClr val="FFFF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949" name="Rectangle 15"/>
            <p:cNvSpPr>
              <a:spLocks noChangeArrowheads="1"/>
            </p:cNvSpPr>
            <p:nvPr/>
          </p:nvSpPr>
          <p:spPr bwMode="auto">
            <a:xfrm>
              <a:off x="3508" y="3220"/>
              <a:ext cx="232" cy="232"/>
            </a:xfrm>
            <a:prstGeom prst="rect">
              <a:avLst/>
            </a:prstGeom>
            <a:solidFill>
              <a:srgbClr val="FFFF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950" name="Rectangle 16"/>
            <p:cNvSpPr>
              <a:spLocks noChangeArrowheads="1"/>
            </p:cNvSpPr>
            <p:nvPr/>
          </p:nvSpPr>
          <p:spPr bwMode="auto">
            <a:xfrm>
              <a:off x="3508" y="3460"/>
              <a:ext cx="232" cy="232"/>
            </a:xfrm>
            <a:prstGeom prst="rect">
              <a:avLst/>
            </a:prstGeom>
            <a:solidFill>
              <a:srgbClr val="FFFF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5" name="Group 17"/>
          <p:cNvGrpSpPr>
            <a:grpSpLocks/>
          </p:cNvGrpSpPr>
          <p:nvPr/>
        </p:nvGrpSpPr>
        <p:grpSpPr bwMode="auto">
          <a:xfrm>
            <a:off x="7321550" y="5035550"/>
            <a:ext cx="749300" cy="749300"/>
            <a:chOff x="4612" y="3172"/>
            <a:chExt cx="472" cy="472"/>
          </a:xfrm>
        </p:grpSpPr>
        <p:sp>
          <p:nvSpPr>
            <p:cNvPr id="39945" name="Rectangle 18"/>
            <p:cNvSpPr>
              <a:spLocks noChangeArrowheads="1"/>
            </p:cNvSpPr>
            <p:nvPr/>
          </p:nvSpPr>
          <p:spPr bwMode="auto">
            <a:xfrm>
              <a:off x="4612" y="3412"/>
              <a:ext cx="232" cy="232"/>
            </a:xfrm>
            <a:prstGeom prst="rect">
              <a:avLst/>
            </a:prstGeom>
            <a:solidFill>
              <a:srgbClr val="FFFF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946" name="Rectangle 19"/>
            <p:cNvSpPr>
              <a:spLocks noChangeArrowheads="1"/>
            </p:cNvSpPr>
            <p:nvPr/>
          </p:nvSpPr>
          <p:spPr bwMode="auto">
            <a:xfrm>
              <a:off x="4852" y="3412"/>
              <a:ext cx="232" cy="232"/>
            </a:xfrm>
            <a:prstGeom prst="rect">
              <a:avLst/>
            </a:prstGeom>
            <a:solidFill>
              <a:srgbClr val="FFFF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39947" name="Rectangle 20"/>
            <p:cNvSpPr>
              <a:spLocks noChangeArrowheads="1"/>
            </p:cNvSpPr>
            <p:nvPr/>
          </p:nvSpPr>
          <p:spPr bwMode="auto">
            <a:xfrm>
              <a:off x="4852" y="3172"/>
              <a:ext cx="232" cy="232"/>
            </a:xfrm>
            <a:prstGeom prst="rect">
              <a:avLst/>
            </a:prstGeom>
            <a:solidFill>
              <a:srgbClr val="FFFF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sp>
        <p:nvSpPr>
          <p:cNvPr id="39944" name="投影片編號版面配置區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C4339AF8-7ABB-4643-B9E8-7F9008706FBD}" type="slidenum">
              <a:rPr kumimoji="0" lang="en-US" altLang="zh-TW" sz="1400" smtClean="0">
                <a:latin typeface="Arial" charset="0"/>
              </a:rPr>
              <a:pPr eaLnBrk="1" hangingPunct="1">
                <a:spcBef>
                  <a:spcPct val="0"/>
                </a:spcBef>
                <a:buClrTx/>
                <a:buSzTx/>
                <a:buFontTx/>
                <a:buNone/>
              </a:pPr>
              <a:t>35</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387">
                                            <p:txEl>
                                              <p:pRg st="2" end="2"/>
                                            </p:txEl>
                                          </p:spTgt>
                                        </p:tgtEl>
                                        <p:attrNameLst>
                                          <p:attrName>style.visibility</p:attrName>
                                        </p:attrNameLst>
                                      </p:cBhvr>
                                      <p:to>
                                        <p:strVal val="visible"/>
                                      </p:to>
                                    </p:set>
                                    <p:anim calcmode="lin" valueType="num">
                                      <p:cBhvr additive="base">
                                        <p:cTn id="13" dur="5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257300" y="152400"/>
            <a:ext cx="7277100" cy="1620838"/>
          </a:xfrm>
          <a:noFill/>
        </p:spPr>
        <p:txBody>
          <a:bodyPr lIns="92075" tIns="46038" rIns="92075" bIns="46038"/>
          <a:lstStyle/>
          <a:p>
            <a:pPr eaLnBrk="1" hangingPunct="1"/>
            <a:r>
              <a:rPr lang="zh-TW" altLang="en-US" smtClean="0"/>
              <a:t>缺陷棋盤填滿問題</a:t>
            </a:r>
            <a:endParaRPr lang="en-US" altLang="zh-TW" smtClean="0"/>
          </a:p>
        </p:txBody>
      </p:sp>
      <p:sp>
        <p:nvSpPr>
          <p:cNvPr id="17411" name="Rectangle 3"/>
          <p:cNvSpPr>
            <a:spLocks noGrp="1" noChangeArrowheads="1"/>
          </p:cNvSpPr>
          <p:nvPr>
            <p:ph idx="1"/>
          </p:nvPr>
        </p:nvSpPr>
        <p:spPr>
          <a:xfrm>
            <a:off x="755650" y="1844675"/>
            <a:ext cx="7772400" cy="1666875"/>
          </a:xfrm>
        </p:spPr>
        <p:txBody>
          <a:bodyPr lIns="92075" tIns="46038" rIns="92075" bIns="46038"/>
          <a:lstStyle/>
          <a:p>
            <a:pPr eaLnBrk="1" hangingPunct="1"/>
            <a:r>
              <a:rPr lang="zh-TW" altLang="en-US" smtClean="0"/>
              <a:t>放置</a:t>
            </a:r>
            <a:r>
              <a:rPr lang="en-US" altLang="zh-TW" smtClean="0">
                <a:solidFill>
                  <a:srgbClr val="3333FF"/>
                </a:solidFill>
              </a:rPr>
              <a:t>(n</a:t>
            </a:r>
            <a:r>
              <a:rPr lang="en-US" altLang="zh-TW" baseline="30000" smtClean="0">
                <a:solidFill>
                  <a:srgbClr val="3333FF"/>
                </a:solidFill>
              </a:rPr>
              <a:t>2</a:t>
            </a:r>
            <a:r>
              <a:rPr lang="en-US" altLang="zh-TW" smtClean="0">
                <a:solidFill>
                  <a:srgbClr val="3333FF"/>
                </a:solidFill>
              </a:rPr>
              <a:t> - 1)/3 </a:t>
            </a:r>
            <a:r>
              <a:rPr lang="zh-TW" altLang="en-US" smtClean="0"/>
              <a:t>個三格骨牌在</a:t>
            </a:r>
            <a:r>
              <a:rPr lang="en-US" altLang="zh-TW" smtClean="0">
                <a:solidFill>
                  <a:srgbClr val="3333FF"/>
                </a:solidFill>
              </a:rPr>
              <a:t>n x n</a:t>
            </a:r>
            <a:r>
              <a:rPr lang="zh-TW" altLang="en-US" smtClean="0"/>
              <a:t>缺陷棋盤上，使得全部</a:t>
            </a:r>
            <a:r>
              <a:rPr lang="en-US" altLang="zh-TW" smtClean="0">
                <a:solidFill>
                  <a:srgbClr val="3333FF"/>
                </a:solidFill>
              </a:rPr>
              <a:t>(n</a:t>
            </a:r>
            <a:r>
              <a:rPr lang="en-US" altLang="zh-TW" baseline="30000" smtClean="0">
                <a:solidFill>
                  <a:srgbClr val="3333FF"/>
                </a:solidFill>
              </a:rPr>
              <a:t>2 </a:t>
            </a:r>
            <a:r>
              <a:rPr lang="en-US" altLang="zh-TW" smtClean="0">
                <a:solidFill>
                  <a:srgbClr val="3333FF"/>
                </a:solidFill>
              </a:rPr>
              <a:t>– 1)</a:t>
            </a:r>
            <a:r>
              <a:rPr lang="zh-TW" altLang="en-US" smtClean="0"/>
              <a:t>個非缺陷單格都被填滿。</a:t>
            </a:r>
            <a:endParaRPr lang="en-US" altLang="zh-TW" smtClean="0">
              <a:solidFill>
                <a:schemeClr val="bg2"/>
              </a:solidFill>
            </a:endParaRPr>
          </a:p>
        </p:txBody>
      </p:sp>
      <p:grpSp>
        <p:nvGrpSpPr>
          <p:cNvPr id="3" name="Group 7"/>
          <p:cNvGrpSpPr>
            <a:grpSpLocks/>
          </p:cNvGrpSpPr>
          <p:nvPr/>
        </p:nvGrpSpPr>
        <p:grpSpPr bwMode="auto">
          <a:xfrm>
            <a:off x="1547813" y="5456238"/>
            <a:ext cx="831850" cy="1212850"/>
            <a:chOff x="1396" y="3268"/>
            <a:chExt cx="524" cy="764"/>
          </a:xfrm>
        </p:grpSpPr>
        <p:sp>
          <p:nvSpPr>
            <p:cNvPr id="41110" name="Rectangle 8"/>
            <p:cNvSpPr>
              <a:spLocks noChangeArrowheads="1"/>
            </p:cNvSpPr>
            <p:nvPr/>
          </p:nvSpPr>
          <p:spPr bwMode="auto">
            <a:xfrm>
              <a:off x="1396"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111" name="Rectangle 9"/>
            <p:cNvSpPr>
              <a:spLocks noChangeArrowheads="1"/>
            </p:cNvSpPr>
            <p:nvPr/>
          </p:nvSpPr>
          <p:spPr bwMode="auto">
            <a:xfrm>
              <a:off x="1636"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112" name="Rectangle 10"/>
            <p:cNvSpPr>
              <a:spLocks noChangeArrowheads="1"/>
            </p:cNvSpPr>
            <p:nvPr/>
          </p:nvSpPr>
          <p:spPr bwMode="auto">
            <a:xfrm>
              <a:off x="1396" y="3268"/>
              <a:ext cx="232" cy="232"/>
            </a:xfrm>
            <a:prstGeom prst="rect">
              <a:avLst/>
            </a:prstGeom>
            <a:solidFill>
              <a:schemeClr val="hlink"/>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113" name="Rectangle 11"/>
            <p:cNvSpPr>
              <a:spLocks noChangeArrowheads="1"/>
            </p:cNvSpPr>
            <p:nvPr/>
          </p:nvSpPr>
          <p:spPr bwMode="auto">
            <a:xfrm>
              <a:off x="1636"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114" name="Rectangle 12"/>
            <p:cNvSpPr>
              <a:spLocks noChangeArrowheads="1"/>
            </p:cNvSpPr>
            <p:nvPr/>
          </p:nvSpPr>
          <p:spPr bwMode="auto">
            <a:xfrm>
              <a:off x="1440" y="374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50000"/>
                </a:spcBef>
                <a:buClrTx/>
                <a:buSzTx/>
                <a:buFontTx/>
                <a:buNone/>
              </a:pPr>
              <a:r>
                <a:rPr kumimoji="0" lang="en-US" altLang="zh-TW" sz="2400">
                  <a:solidFill>
                    <a:schemeClr val="hlink"/>
                  </a:solidFill>
                  <a:latin typeface="Times New Roman" pitchFamily="18" charset="0"/>
                </a:rPr>
                <a:t>2x2</a:t>
              </a:r>
            </a:p>
          </p:txBody>
        </p:sp>
      </p:grpSp>
      <p:grpSp>
        <p:nvGrpSpPr>
          <p:cNvPr id="4" name="Group 13"/>
          <p:cNvGrpSpPr>
            <a:grpSpLocks/>
          </p:cNvGrpSpPr>
          <p:nvPr/>
        </p:nvGrpSpPr>
        <p:grpSpPr bwMode="auto">
          <a:xfrm>
            <a:off x="1547813" y="5456238"/>
            <a:ext cx="749300" cy="749300"/>
            <a:chOff x="1396" y="3268"/>
            <a:chExt cx="472" cy="472"/>
          </a:xfrm>
        </p:grpSpPr>
        <p:sp>
          <p:nvSpPr>
            <p:cNvPr id="41106" name="Rectangle 14"/>
            <p:cNvSpPr>
              <a:spLocks noChangeArrowheads="1"/>
            </p:cNvSpPr>
            <p:nvPr/>
          </p:nvSpPr>
          <p:spPr bwMode="auto">
            <a:xfrm>
              <a:off x="1396" y="3508"/>
              <a:ext cx="232" cy="232"/>
            </a:xfrm>
            <a:prstGeom prst="rect">
              <a:avLst/>
            </a:prstGeom>
            <a:solidFill>
              <a:srgbClr val="FFFF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107" name="Rectangle 15"/>
            <p:cNvSpPr>
              <a:spLocks noChangeArrowheads="1"/>
            </p:cNvSpPr>
            <p:nvPr/>
          </p:nvSpPr>
          <p:spPr bwMode="auto">
            <a:xfrm>
              <a:off x="1636" y="3508"/>
              <a:ext cx="232" cy="232"/>
            </a:xfrm>
            <a:prstGeom prst="rect">
              <a:avLst/>
            </a:prstGeom>
            <a:solidFill>
              <a:srgbClr val="FFFF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108" name="Rectangle 16"/>
            <p:cNvSpPr>
              <a:spLocks noChangeArrowheads="1"/>
            </p:cNvSpPr>
            <p:nvPr/>
          </p:nvSpPr>
          <p:spPr bwMode="auto">
            <a:xfrm>
              <a:off x="1396" y="3268"/>
              <a:ext cx="232" cy="232"/>
            </a:xfrm>
            <a:prstGeom prst="rect">
              <a:avLst/>
            </a:prstGeom>
            <a:solidFill>
              <a:schemeClr val="hlink"/>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r>
                <a:rPr lang="en-US" altLang="zh-TW" sz="2400">
                  <a:latin typeface="Arial" charset="0"/>
                </a:rPr>
                <a:t>X</a:t>
              </a:r>
              <a:endParaRPr lang="zh-TW" altLang="en-US" sz="2400">
                <a:latin typeface="Arial" charset="0"/>
              </a:endParaRPr>
            </a:p>
          </p:txBody>
        </p:sp>
        <p:sp>
          <p:nvSpPr>
            <p:cNvPr id="41109" name="Rectangle 17"/>
            <p:cNvSpPr>
              <a:spLocks noChangeArrowheads="1"/>
            </p:cNvSpPr>
            <p:nvPr/>
          </p:nvSpPr>
          <p:spPr bwMode="auto">
            <a:xfrm>
              <a:off x="1636" y="3268"/>
              <a:ext cx="232" cy="232"/>
            </a:xfrm>
            <a:prstGeom prst="rect">
              <a:avLst/>
            </a:prstGeom>
            <a:solidFill>
              <a:srgbClr val="FFFF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5" name="Group 18"/>
          <p:cNvGrpSpPr>
            <a:grpSpLocks/>
          </p:cNvGrpSpPr>
          <p:nvPr/>
        </p:nvGrpSpPr>
        <p:grpSpPr bwMode="auto">
          <a:xfrm>
            <a:off x="2843213" y="4694238"/>
            <a:ext cx="1511300" cy="1974850"/>
            <a:chOff x="2212" y="2788"/>
            <a:chExt cx="952" cy="1244"/>
          </a:xfrm>
        </p:grpSpPr>
        <p:grpSp>
          <p:nvGrpSpPr>
            <p:cNvPr id="41085" name="Group 19"/>
            <p:cNvGrpSpPr>
              <a:grpSpLocks/>
            </p:cNvGrpSpPr>
            <p:nvPr/>
          </p:nvGrpSpPr>
          <p:grpSpPr bwMode="auto">
            <a:xfrm>
              <a:off x="2212" y="3268"/>
              <a:ext cx="472" cy="472"/>
              <a:chOff x="2212" y="3268"/>
              <a:chExt cx="472" cy="472"/>
            </a:xfrm>
          </p:grpSpPr>
          <p:sp>
            <p:nvSpPr>
              <p:cNvPr id="41102" name="Rectangle 20"/>
              <p:cNvSpPr>
                <a:spLocks noChangeArrowheads="1"/>
              </p:cNvSpPr>
              <p:nvPr/>
            </p:nvSpPr>
            <p:spPr bwMode="auto">
              <a:xfrm>
                <a:off x="221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103" name="Rectangle 21"/>
              <p:cNvSpPr>
                <a:spLocks noChangeArrowheads="1"/>
              </p:cNvSpPr>
              <p:nvPr/>
            </p:nvSpPr>
            <p:spPr bwMode="auto">
              <a:xfrm>
                <a:off x="245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104" name="Rectangle 22"/>
              <p:cNvSpPr>
                <a:spLocks noChangeArrowheads="1"/>
              </p:cNvSpPr>
              <p:nvPr/>
            </p:nvSpPr>
            <p:spPr bwMode="auto">
              <a:xfrm>
                <a:off x="221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105" name="Rectangle 23"/>
              <p:cNvSpPr>
                <a:spLocks noChangeArrowheads="1"/>
              </p:cNvSpPr>
              <p:nvPr/>
            </p:nvSpPr>
            <p:spPr bwMode="auto">
              <a:xfrm>
                <a:off x="245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sp>
          <p:nvSpPr>
            <p:cNvPr id="41086" name="Rectangle 24"/>
            <p:cNvSpPr>
              <a:spLocks noChangeArrowheads="1"/>
            </p:cNvSpPr>
            <p:nvPr/>
          </p:nvSpPr>
          <p:spPr bwMode="auto">
            <a:xfrm>
              <a:off x="269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87" name="Rectangle 25"/>
            <p:cNvSpPr>
              <a:spLocks noChangeArrowheads="1"/>
            </p:cNvSpPr>
            <p:nvPr/>
          </p:nvSpPr>
          <p:spPr bwMode="auto">
            <a:xfrm>
              <a:off x="293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88" name="Rectangle 26"/>
            <p:cNvSpPr>
              <a:spLocks noChangeArrowheads="1"/>
            </p:cNvSpPr>
            <p:nvPr/>
          </p:nvSpPr>
          <p:spPr bwMode="auto">
            <a:xfrm>
              <a:off x="2692" y="3268"/>
              <a:ext cx="232" cy="232"/>
            </a:xfrm>
            <a:prstGeom prst="rect">
              <a:avLst/>
            </a:prstGeom>
            <a:solidFill>
              <a:schemeClr val="hlink"/>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89" name="Rectangle 27"/>
            <p:cNvSpPr>
              <a:spLocks noChangeArrowheads="1"/>
            </p:cNvSpPr>
            <p:nvPr/>
          </p:nvSpPr>
          <p:spPr bwMode="auto">
            <a:xfrm>
              <a:off x="293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nvGrpSpPr>
            <p:cNvPr id="41090" name="Group 28"/>
            <p:cNvGrpSpPr>
              <a:grpSpLocks/>
            </p:cNvGrpSpPr>
            <p:nvPr/>
          </p:nvGrpSpPr>
          <p:grpSpPr bwMode="auto">
            <a:xfrm>
              <a:off x="2212" y="2788"/>
              <a:ext cx="952" cy="472"/>
              <a:chOff x="2212" y="2788"/>
              <a:chExt cx="952" cy="472"/>
            </a:xfrm>
          </p:grpSpPr>
          <p:grpSp>
            <p:nvGrpSpPr>
              <p:cNvPr id="41092" name="Group 29"/>
              <p:cNvGrpSpPr>
                <a:grpSpLocks/>
              </p:cNvGrpSpPr>
              <p:nvPr/>
            </p:nvGrpSpPr>
            <p:grpSpPr bwMode="auto">
              <a:xfrm>
                <a:off x="2212" y="2788"/>
                <a:ext cx="472" cy="472"/>
                <a:chOff x="2212" y="2788"/>
                <a:chExt cx="472" cy="472"/>
              </a:xfrm>
            </p:grpSpPr>
            <p:sp>
              <p:nvSpPr>
                <p:cNvPr id="41098" name="Rectangle 30"/>
                <p:cNvSpPr>
                  <a:spLocks noChangeArrowheads="1"/>
                </p:cNvSpPr>
                <p:nvPr/>
              </p:nvSpPr>
              <p:spPr bwMode="auto">
                <a:xfrm>
                  <a:off x="221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99" name="Rectangle 31"/>
                <p:cNvSpPr>
                  <a:spLocks noChangeArrowheads="1"/>
                </p:cNvSpPr>
                <p:nvPr/>
              </p:nvSpPr>
              <p:spPr bwMode="auto">
                <a:xfrm>
                  <a:off x="245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100" name="Rectangle 32"/>
                <p:cNvSpPr>
                  <a:spLocks noChangeArrowheads="1"/>
                </p:cNvSpPr>
                <p:nvPr/>
              </p:nvSpPr>
              <p:spPr bwMode="auto">
                <a:xfrm>
                  <a:off x="221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101" name="Rectangle 33"/>
                <p:cNvSpPr>
                  <a:spLocks noChangeArrowheads="1"/>
                </p:cNvSpPr>
                <p:nvPr/>
              </p:nvSpPr>
              <p:spPr bwMode="auto">
                <a:xfrm>
                  <a:off x="245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41093" name="Group 34"/>
              <p:cNvGrpSpPr>
                <a:grpSpLocks/>
              </p:cNvGrpSpPr>
              <p:nvPr/>
            </p:nvGrpSpPr>
            <p:grpSpPr bwMode="auto">
              <a:xfrm>
                <a:off x="2692" y="2788"/>
                <a:ext cx="472" cy="472"/>
                <a:chOff x="2692" y="2788"/>
                <a:chExt cx="472" cy="472"/>
              </a:xfrm>
            </p:grpSpPr>
            <p:sp>
              <p:nvSpPr>
                <p:cNvPr id="41094" name="Rectangle 35"/>
                <p:cNvSpPr>
                  <a:spLocks noChangeArrowheads="1"/>
                </p:cNvSpPr>
                <p:nvPr/>
              </p:nvSpPr>
              <p:spPr bwMode="auto">
                <a:xfrm>
                  <a:off x="269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95" name="Rectangle 36"/>
                <p:cNvSpPr>
                  <a:spLocks noChangeArrowheads="1"/>
                </p:cNvSpPr>
                <p:nvPr/>
              </p:nvSpPr>
              <p:spPr bwMode="auto">
                <a:xfrm>
                  <a:off x="293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96" name="Rectangle 37"/>
                <p:cNvSpPr>
                  <a:spLocks noChangeArrowheads="1"/>
                </p:cNvSpPr>
                <p:nvPr/>
              </p:nvSpPr>
              <p:spPr bwMode="auto">
                <a:xfrm>
                  <a:off x="269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97" name="Rectangle 38"/>
                <p:cNvSpPr>
                  <a:spLocks noChangeArrowheads="1"/>
                </p:cNvSpPr>
                <p:nvPr/>
              </p:nvSpPr>
              <p:spPr bwMode="auto">
                <a:xfrm>
                  <a:off x="293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sp>
          <p:nvSpPr>
            <p:cNvPr id="41091" name="Rectangle 39"/>
            <p:cNvSpPr>
              <a:spLocks noChangeArrowheads="1"/>
            </p:cNvSpPr>
            <p:nvPr/>
          </p:nvSpPr>
          <p:spPr bwMode="auto">
            <a:xfrm>
              <a:off x="2496" y="374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50000"/>
                </a:spcBef>
                <a:buClrTx/>
                <a:buSzTx/>
                <a:buFontTx/>
                <a:buNone/>
              </a:pPr>
              <a:r>
                <a:rPr kumimoji="0" lang="en-US" altLang="zh-TW" sz="2400">
                  <a:solidFill>
                    <a:schemeClr val="hlink"/>
                  </a:solidFill>
                  <a:latin typeface="Times New Roman" pitchFamily="18" charset="0"/>
                </a:rPr>
                <a:t>4x4</a:t>
              </a:r>
            </a:p>
          </p:txBody>
        </p:sp>
      </p:grpSp>
      <p:grpSp>
        <p:nvGrpSpPr>
          <p:cNvPr id="10" name="Group 40"/>
          <p:cNvGrpSpPr>
            <a:grpSpLocks/>
          </p:cNvGrpSpPr>
          <p:nvPr/>
        </p:nvGrpSpPr>
        <p:grpSpPr bwMode="auto">
          <a:xfrm>
            <a:off x="3605213" y="5456238"/>
            <a:ext cx="749300" cy="749300"/>
            <a:chOff x="2692" y="3268"/>
            <a:chExt cx="472" cy="472"/>
          </a:xfrm>
        </p:grpSpPr>
        <p:sp>
          <p:nvSpPr>
            <p:cNvPr id="41081" name="Rectangle 41"/>
            <p:cNvSpPr>
              <a:spLocks noChangeArrowheads="1"/>
            </p:cNvSpPr>
            <p:nvPr/>
          </p:nvSpPr>
          <p:spPr bwMode="auto">
            <a:xfrm>
              <a:off x="2692" y="3508"/>
              <a:ext cx="232" cy="232"/>
            </a:xfrm>
            <a:prstGeom prst="rect">
              <a:avLst/>
            </a:prstGeom>
            <a:solidFill>
              <a:srgbClr val="FFFF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82" name="Rectangle 42"/>
            <p:cNvSpPr>
              <a:spLocks noChangeArrowheads="1"/>
            </p:cNvSpPr>
            <p:nvPr/>
          </p:nvSpPr>
          <p:spPr bwMode="auto">
            <a:xfrm>
              <a:off x="2932" y="3508"/>
              <a:ext cx="232" cy="232"/>
            </a:xfrm>
            <a:prstGeom prst="rect">
              <a:avLst/>
            </a:prstGeom>
            <a:solidFill>
              <a:srgbClr val="FFFF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83" name="Rectangle 43"/>
            <p:cNvSpPr>
              <a:spLocks noChangeArrowheads="1"/>
            </p:cNvSpPr>
            <p:nvPr/>
          </p:nvSpPr>
          <p:spPr bwMode="auto">
            <a:xfrm>
              <a:off x="2692" y="3268"/>
              <a:ext cx="232" cy="232"/>
            </a:xfrm>
            <a:prstGeom prst="rect">
              <a:avLst/>
            </a:prstGeom>
            <a:solidFill>
              <a:schemeClr val="hlink"/>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84" name="Rectangle 44"/>
            <p:cNvSpPr>
              <a:spLocks noChangeArrowheads="1"/>
            </p:cNvSpPr>
            <p:nvPr/>
          </p:nvSpPr>
          <p:spPr bwMode="auto">
            <a:xfrm>
              <a:off x="2932" y="3268"/>
              <a:ext cx="232" cy="232"/>
            </a:xfrm>
            <a:prstGeom prst="rect">
              <a:avLst/>
            </a:prstGeom>
            <a:solidFill>
              <a:srgbClr val="FFFF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11" name="Group 45"/>
          <p:cNvGrpSpPr>
            <a:grpSpLocks/>
          </p:cNvGrpSpPr>
          <p:nvPr/>
        </p:nvGrpSpPr>
        <p:grpSpPr bwMode="auto">
          <a:xfrm>
            <a:off x="2843213" y="5456238"/>
            <a:ext cx="749300" cy="749300"/>
            <a:chOff x="2212" y="3268"/>
            <a:chExt cx="472" cy="472"/>
          </a:xfrm>
        </p:grpSpPr>
        <p:sp>
          <p:nvSpPr>
            <p:cNvPr id="41077" name="Rectangle 46"/>
            <p:cNvSpPr>
              <a:spLocks noChangeArrowheads="1"/>
            </p:cNvSpPr>
            <p:nvPr/>
          </p:nvSpPr>
          <p:spPr bwMode="auto">
            <a:xfrm>
              <a:off x="2212" y="3508"/>
              <a:ext cx="232" cy="232"/>
            </a:xfrm>
            <a:prstGeom prst="rect">
              <a:avLst/>
            </a:prstGeom>
            <a:solidFill>
              <a:schemeClr val="tx2"/>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78" name="Rectangle 47"/>
            <p:cNvSpPr>
              <a:spLocks noChangeArrowheads="1"/>
            </p:cNvSpPr>
            <p:nvPr/>
          </p:nvSpPr>
          <p:spPr bwMode="auto">
            <a:xfrm>
              <a:off x="2452" y="3508"/>
              <a:ext cx="232" cy="232"/>
            </a:xfrm>
            <a:prstGeom prst="rect">
              <a:avLst/>
            </a:prstGeom>
            <a:solidFill>
              <a:schemeClr val="tx2"/>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79" name="Rectangle 48"/>
            <p:cNvSpPr>
              <a:spLocks noChangeArrowheads="1"/>
            </p:cNvSpPr>
            <p:nvPr/>
          </p:nvSpPr>
          <p:spPr bwMode="auto">
            <a:xfrm>
              <a:off x="2212" y="3268"/>
              <a:ext cx="232" cy="232"/>
            </a:xfrm>
            <a:prstGeom prst="rect">
              <a:avLst/>
            </a:prstGeom>
            <a:solidFill>
              <a:schemeClr val="tx2"/>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80" name="Rectangle 49"/>
            <p:cNvSpPr>
              <a:spLocks noChangeArrowheads="1"/>
            </p:cNvSpPr>
            <p:nvPr/>
          </p:nvSpPr>
          <p:spPr bwMode="auto">
            <a:xfrm>
              <a:off x="245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12" name="Group 50"/>
          <p:cNvGrpSpPr>
            <a:grpSpLocks/>
          </p:cNvGrpSpPr>
          <p:nvPr/>
        </p:nvGrpSpPr>
        <p:grpSpPr bwMode="auto">
          <a:xfrm>
            <a:off x="2843213" y="4694238"/>
            <a:ext cx="749300" cy="749300"/>
            <a:chOff x="2212" y="2788"/>
            <a:chExt cx="472" cy="472"/>
          </a:xfrm>
        </p:grpSpPr>
        <p:sp>
          <p:nvSpPr>
            <p:cNvPr id="41073" name="Rectangle 51"/>
            <p:cNvSpPr>
              <a:spLocks noChangeArrowheads="1"/>
            </p:cNvSpPr>
            <p:nvPr/>
          </p:nvSpPr>
          <p:spPr bwMode="auto">
            <a:xfrm>
              <a:off x="2212" y="3028"/>
              <a:ext cx="232" cy="232"/>
            </a:xfrm>
            <a:prstGeom prst="rect">
              <a:avLst/>
            </a:prstGeom>
            <a:solidFill>
              <a:srgbClr val="3366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74" name="Rectangle 52"/>
            <p:cNvSpPr>
              <a:spLocks noChangeArrowheads="1"/>
            </p:cNvSpPr>
            <p:nvPr/>
          </p:nvSpPr>
          <p:spPr bwMode="auto">
            <a:xfrm>
              <a:off x="245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75" name="Rectangle 53"/>
            <p:cNvSpPr>
              <a:spLocks noChangeArrowheads="1"/>
            </p:cNvSpPr>
            <p:nvPr/>
          </p:nvSpPr>
          <p:spPr bwMode="auto">
            <a:xfrm>
              <a:off x="2212" y="2788"/>
              <a:ext cx="232" cy="232"/>
            </a:xfrm>
            <a:prstGeom prst="rect">
              <a:avLst/>
            </a:prstGeom>
            <a:solidFill>
              <a:srgbClr val="3366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76" name="Rectangle 54"/>
            <p:cNvSpPr>
              <a:spLocks noChangeArrowheads="1"/>
            </p:cNvSpPr>
            <p:nvPr/>
          </p:nvSpPr>
          <p:spPr bwMode="auto">
            <a:xfrm>
              <a:off x="2452" y="2788"/>
              <a:ext cx="232" cy="232"/>
            </a:xfrm>
            <a:prstGeom prst="rect">
              <a:avLst/>
            </a:prstGeom>
            <a:solidFill>
              <a:srgbClr val="3366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13" name="Group 55"/>
          <p:cNvGrpSpPr>
            <a:grpSpLocks/>
          </p:cNvGrpSpPr>
          <p:nvPr/>
        </p:nvGrpSpPr>
        <p:grpSpPr bwMode="auto">
          <a:xfrm>
            <a:off x="3224213" y="5075238"/>
            <a:ext cx="749300" cy="749300"/>
            <a:chOff x="2452" y="3028"/>
            <a:chExt cx="472" cy="472"/>
          </a:xfrm>
        </p:grpSpPr>
        <p:sp>
          <p:nvSpPr>
            <p:cNvPr id="41069" name="Rectangle 56"/>
            <p:cNvSpPr>
              <a:spLocks noChangeArrowheads="1"/>
            </p:cNvSpPr>
            <p:nvPr/>
          </p:nvSpPr>
          <p:spPr bwMode="auto">
            <a:xfrm>
              <a:off x="2452" y="3268"/>
              <a:ext cx="232" cy="232"/>
            </a:xfrm>
            <a:prstGeom prst="rect">
              <a:avLst/>
            </a:prstGeom>
            <a:solidFill>
              <a:srgbClr val="FFCC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70" name="Rectangle 57"/>
            <p:cNvSpPr>
              <a:spLocks noChangeArrowheads="1"/>
            </p:cNvSpPr>
            <p:nvPr/>
          </p:nvSpPr>
          <p:spPr bwMode="auto">
            <a:xfrm>
              <a:off x="2692" y="3268"/>
              <a:ext cx="232" cy="232"/>
            </a:xfrm>
            <a:prstGeom prst="rect">
              <a:avLst/>
            </a:prstGeom>
            <a:solidFill>
              <a:schemeClr val="hlink"/>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r>
                <a:rPr lang="en-US" altLang="zh-TW" sz="2400">
                  <a:latin typeface="Arial" charset="0"/>
                </a:rPr>
                <a:t>X</a:t>
              </a:r>
              <a:endParaRPr lang="zh-TW" altLang="en-US" sz="2400">
                <a:latin typeface="Arial" charset="0"/>
              </a:endParaRPr>
            </a:p>
          </p:txBody>
        </p:sp>
        <p:sp>
          <p:nvSpPr>
            <p:cNvPr id="41071" name="Rectangle 58"/>
            <p:cNvSpPr>
              <a:spLocks noChangeArrowheads="1"/>
            </p:cNvSpPr>
            <p:nvPr/>
          </p:nvSpPr>
          <p:spPr bwMode="auto">
            <a:xfrm>
              <a:off x="2452" y="3028"/>
              <a:ext cx="232" cy="232"/>
            </a:xfrm>
            <a:prstGeom prst="rect">
              <a:avLst/>
            </a:prstGeom>
            <a:solidFill>
              <a:srgbClr val="FFCC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72" name="Rectangle 59"/>
            <p:cNvSpPr>
              <a:spLocks noChangeArrowheads="1"/>
            </p:cNvSpPr>
            <p:nvPr/>
          </p:nvSpPr>
          <p:spPr bwMode="auto">
            <a:xfrm>
              <a:off x="2692" y="3028"/>
              <a:ext cx="232" cy="232"/>
            </a:xfrm>
            <a:prstGeom prst="rect">
              <a:avLst/>
            </a:prstGeom>
            <a:solidFill>
              <a:srgbClr val="FFCC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14" name="Group 60"/>
          <p:cNvGrpSpPr>
            <a:grpSpLocks/>
          </p:cNvGrpSpPr>
          <p:nvPr/>
        </p:nvGrpSpPr>
        <p:grpSpPr bwMode="auto">
          <a:xfrm>
            <a:off x="3605213" y="4694238"/>
            <a:ext cx="749300" cy="749300"/>
            <a:chOff x="2692" y="2788"/>
            <a:chExt cx="472" cy="472"/>
          </a:xfrm>
        </p:grpSpPr>
        <p:sp>
          <p:nvSpPr>
            <p:cNvPr id="41065" name="Rectangle 61"/>
            <p:cNvSpPr>
              <a:spLocks noChangeArrowheads="1"/>
            </p:cNvSpPr>
            <p:nvPr/>
          </p:nvSpPr>
          <p:spPr bwMode="auto">
            <a:xfrm>
              <a:off x="2692" y="3028"/>
              <a:ext cx="232" cy="232"/>
            </a:xfrm>
            <a:prstGeom prst="rect">
              <a:avLst/>
            </a:prstGeom>
            <a:solidFill>
              <a:srgbClr val="FFCC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66" name="Rectangle 62"/>
            <p:cNvSpPr>
              <a:spLocks noChangeArrowheads="1"/>
            </p:cNvSpPr>
            <p:nvPr/>
          </p:nvSpPr>
          <p:spPr bwMode="auto">
            <a:xfrm>
              <a:off x="2932" y="3028"/>
              <a:ext cx="232" cy="232"/>
            </a:xfrm>
            <a:prstGeom prst="rect">
              <a:avLst/>
            </a:prstGeom>
            <a:solidFill>
              <a:srgbClr val="00B0F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67" name="Rectangle 63"/>
            <p:cNvSpPr>
              <a:spLocks noChangeArrowheads="1"/>
            </p:cNvSpPr>
            <p:nvPr/>
          </p:nvSpPr>
          <p:spPr bwMode="auto">
            <a:xfrm>
              <a:off x="2692" y="2788"/>
              <a:ext cx="232" cy="232"/>
            </a:xfrm>
            <a:prstGeom prst="rect">
              <a:avLst/>
            </a:prstGeom>
            <a:solidFill>
              <a:srgbClr val="00B0F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68" name="Rectangle 64"/>
            <p:cNvSpPr>
              <a:spLocks noChangeArrowheads="1"/>
            </p:cNvSpPr>
            <p:nvPr/>
          </p:nvSpPr>
          <p:spPr bwMode="auto">
            <a:xfrm>
              <a:off x="2932" y="2788"/>
              <a:ext cx="232" cy="232"/>
            </a:xfrm>
            <a:prstGeom prst="rect">
              <a:avLst/>
            </a:prstGeom>
            <a:solidFill>
              <a:srgbClr val="00B0F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15" name="Group 65"/>
          <p:cNvGrpSpPr>
            <a:grpSpLocks/>
          </p:cNvGrpSpPr>
          <p:nvPr/>
        </p:nvGrpSpPr>
        <p:grpSpPr bwMode="auto">
          <a:xfrm>
            <a:off x="4748213" y="3170238"/>
            <a:ext cx="3035300" cy="3498850"/>
            <a:chOff x="3412" y="1828"/>
            <a:chExt cx="1912" cy="2204"/>
          </a:xfrm>
        </p:grpSpPr>
        <p:grpSp>
          <p:nvGrpSpPr>
            <p:cNvPr id="40974" name="Group 66"/>
            <p:cNvGrpSpPr>
              <a:grpSpLocks/>
            </p:cNvGrpSpPr>
            <p:nvPr/>
          </p:nvGrpSpPr>
          <p:grpSpPr bwMode="auto">
            <a:xfrm>
              <a:off x="3412" y="2788"/>
              <a:ext cx="1912" cy="952"/>
              <a:chOff x="3412" y="2788"/>
              <a:chExt cx="1912" cy="952"/>
            </a:xfrm>
          </p:grpSpPr>
          <p:grpSp>
            <p:nvGrpSpPr>
              <p:cNvPr id="41019" name="Group 67"/>
              <p:cNvGrpSpPr>
                <a:grpSpLocks/>
              </p:cNvGrpSpPr>
              <p:nvPr/>
            </p:nvGrpSpPr>
            <p:grpSpPr bwMode="auto">
              <a:xfrm>
                <a:off x="3412" y="2788"/>
                <a:ext cx="952" cy="952"/>
                <a:chOff x="3412" y="2788"/>
                <a:chExt cx="952" cy="952"/>
              </a:xfrm>
            </p:grpSpPr>
            <p:grpSp>
              <p:nvGrpSpPr>
                <p:cNvPr id="41043" name="Group 68"/>
                <p:cNvGrpSpPr>
                  <a:grpSpLocks/>
                </p:cNvGrpSpPr>
                <p:nvPr/>
              </p:nvGrpSpPr>
              <p:grpSpPr bwMode="auto">
                <a:xfrm>
                  <a:off x="3412" y="3268"/>
                  <a:ext cx="952" cy="472"/>
                  <a:chOff x="3412" y="3268"/>
                  <a:chExt cx="952" cy="472"/>
                </a:xfrm>
              </p:grpSpPr>
              <p:grpSp>
                <p:nvGrpSpPr>
                  <p:cNvPr id="41055" name="Group 69"/>
                  <p:cNvGrpSpPr>
                    <a:grpSpLocks/>
                  </p:cNvGrpSpPr>
                  <p:nvPr/>
                </p:nvGrpSpPr>
                <p:grpSpPr bwMode="auto">
                  <a:xfrm>
                    <a:off x="3412" y="3268"/>
                    <a:ext cx="472" cy="472"/>
                    <a:chOff x="3412" y="3268"/>
                    <a:chExt cx="472" cy="472"/>
                  </a:xfrm>
                </p:grpSpPr>
                <p:sp>
                  <p:nvSpPr>
                    <p:cNvPr id="41061" name="Rectangle 70"/>
                    <p:cNvSpPr>
                      <a:spLocks noChangeArrowheads="1"/>
                    </p:cNvSpPr>
                    <p:nvPr/>
                  </p:nvSpPr>
                  <p:spPr bwMode="auto">
                    <a:xfrm>
                      <a:off x="341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62" name="Rectangle 71"/>
                    <p:cNvSpPr>
                      <a:spLocks noChangeArrowheads="1"/>
                    </p:cNvSpPr>
                    <p:nvPr/>
                  </p:nvSpPr>
                  <p:spPr bwMode="auto">
                    <a:xfrm>
                      <a:off x="365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63" name="Rectangle 72"/>
                    <p:cNvSpPr>
                      <a:spLocks noChangeArrowheads="1"/>
                    </p:cNvSpPr>
                    <p:nvPr/>
                  </p:nvSpPr>
                  <p:spPr bwMode="auto">
                    <a:xfrm>
                      <a:off x="341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64" name="Rectangle 73"/>
                    <p:cNvSpPr>
                      <a:spLocks noChangeArrowheads="1"/>
                    </p:cNvSpPr>
                    <p:nvPr/>
                  </p:nvSpPr>
                  <p:spPr bwMode="auto">
                    <a:xfrm>
                      <a:off x="365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41056" name="Group 74"/>
                  <p:cNvGrpSpPr>
                    <a:grpSpLocks/>
                  </p:cNvGrpSpPr>
                  <p:nvPr/>
                </p:nvGrpSpPr>
                <p:grpSpPr bwMode="auto">
                  <a:xfrm>
                    <a:off x="3892" y="3268"/>
                    <a:ext cx="472" cy="472"/>
                    <a:chOff x="3892" y="3268"/>
                    <a:chExt cx="472" cy="472"/>
                  </a:xfrm>
                </p:grpSpPr>
                <p:sp>
                  <p:nvSpPr>
                    <p:cNvPr id="41057" name="Rectangle 75"/>
                    <p:cNvSpPr>
                      <a:spLocks noChangeArrowheads="1"/>
                    </p:cNvSpPr>
                    <p:nvPr/>
                  </p:nvSpPr>
                  <p:spPr bwMode="auto">
                    <a:xfrm>
                      <a:off x="389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58" name="Rectangle 76"/>
                    <p:cNvSpPr>
                      <a:spLocks noChangeArrowheads="1"/>
                    </p:cNvSpPr>
                    <p:nvPr/>
                  </p:nvSpPr>
                  <p:spPr bwMode="auto">
                    <a:xfrm>
                      <a:off x="413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59" name="Rectangle 77"/>
                    <p:cNvSpPr>
                      <a:spLocks noChangeArrowheads="1"/>
                    </p:cNvSpPr>
                    <p:nvPr/>
                  </p:nvSpPr>
                  <p:spPr bwMode="auto">
                    <a:xfrm>
                      <a:off x="389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60" name="Rectangle 78"/>
                    <p:cNvSpPr>
                      <a:spLocks noChangeArrowheads="1"/>
                    </p:cNvSpPr>
                    <p:nvPr/>
                  </p:nvSpPr>
                  <p:spPr bwMode="auto">
                    <a:xfrm>
                      <a:off x="413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nvGrpSpPr>
                <p:cNvPr id="41044" name="Group 79"/>
                <p:cNvGrpSpPr>
                  <a:grpSpLocks/>
                </p:cNvGrpSpPr>
                <p:nvPr/>
              </p:nvGrpSpPr>
              <p:grpSpPr bwMode="auto">
                <a:xfrm>
                  <a:off x="3412" y="2788"/>
                  <a:ext cx="952" cy="472"/>
                  <a:chOff x="3412" y="2788"/>
                  <a:chExt cx="952" cy="472"/>
                </a:xfrm>
              </p:grpSpPr>
              <p:grpSp>
                <p:nvGrpSpPr>
                  <p:cNvPr id="41045" name="Group 80"/>
                  <p:cNvGrpSpPr>
                    <a:grpSpLocks/>
                  </p:cNvGrpSpPr>
                  <p:nvPr/>
                </p:nvGrpSpPr>
                <p:grpSpPr bwMode="auto">
                  <a:xfrm>
                    <a:off x="3412" y="2788"/>
                    <a:ext cx="472" cy="472"/>
                    <a:chOff x="3412" y="2788"/>
                    <a:chExt cx="472" cy="472"/>
                  </a:xfrm>
                </p:grpSpPr>
                <p:sp>
                  <p:nvSpPr>
                    <p:cNvPr id="41051" name="Rectangle 81"/>
                    <p:cNvSpPr>
                      <a:spLocks noChangeArrowheads="1"/>
                    </p:cNvSpPr>
                    <p:nvPr/>
                  </p:nvSpPr>
                  <p:spPr bwMode="auto">
                    <a:xfrm>
                      <a:off x="341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52" name="Rectangle 82"/>
                    <p:cNvSpPr>
                      <a:spLocks noChangeArrowheads="1"/>
                    </p:cNvSpPr>
                    <p:nvPr/>
                  </p:nvSpPr>
                  <p:spPr bwMode="auto">
                    <a:xfrm>
                      <a:off x="365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53" name="Rectangle 83"/>
                    <p:cNvSpPr>
                      <a:spLocks noChangeArrowheads="1"/>
                    </p:cNvSpPr>
                    <p:nvPr/>
                  </p:nvSpPr>
                  <p:spPr bwMode="auto">
                    <a:xfrm>
                      <a:off x="341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54" name="Rectangle 84"/>
                    <p:cNvSpPr>
                      <a:spLocks noChangeArrowheads="1"/>
                    </p:cNvSpPr>
                    <p:nvPr/>
                  </p:nvSpPr>
                  <p:spPr bwMode="auto">
                    <a:xfrm>
                      <a:off x="365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41046" name="Group 85"/>
                  <p:cNvGrpSpPr>
                    <a:grpSpLocks/>
                  </p:cNvGrpSpPr>
                  <p:nvPr/>
                </p:nvGrpSpPr>
                <p:grpSpPr bwMode="auto">
                  <a:xfrm>
                    <a:off x="3892" y="2788"/>
                    <a:ext cx="472" cy="472"/>
                    <a:chOff x="3892" y="2788"/>
                    <a:chExt cx="472" cy="472"/>
                  </a:xfrm>
                </p:grpSpPr>
                <p:sp>
                  <p:nvSpPr>
                    <p:cNvPr id="41047" name="Rectangle 86"/>
                    <p:cNvSpPr>
                      <a:spLocks noChangeArrowheads="1"/>
                    </p:cNvSpPr>
                    <p:nvPr/>
                  </p:nvSpPr>
                  <p:spPr bwMode="auto">
                    <a:xfrm>
                      <a:off x="389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48" name="Rectangle 87"/>
                    <p:cNvSpPr>
                      <a:spLocks noChangeArrowheads="1"/>
                    </p:cNvSpPr>
                    <p:nvPr/>
                  </p:nvSpPr>
                  <p:spPr bwMode="auto">
                    <a:xfrm>
                      <a:off x="413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49" name="Rectangle 88"/>
                    <p:cNvSpPr>
                      <a:spLocks noChangeArrowheads="1"/>
                    </p:cNvSpPr>
                    <p:nvPr/>
                  </p:nvSpPr>
                  <p:spPr bwMode="auto">
                    <a:xfrm>
                      <a:off x="389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50" name="Rectangle 89"/>
                    <p:cNvSpPr>
                      <a:spLocks noChangeArrowheads="1"/>
                    </p:cNvSpPr>
                    <p:nvPr/>
                  </p:nvSpPr>
                  <p:spPr bwMode="auto">
                    <a:xfrm>
                      <a:off x="413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grpSp>
            <p:nvGrpSpPr>
              <p:cNvPr id="41020" name="Group 90"/>
              <p:cNvGrpSpPr>
                <a:grpSpLocks/>
              </p:cNvGrpSpPr>
              <p:nvPr/>
            </p:nvGrpSpPr>
            <p:grpSpPr bwMode="auto">
              <a:xfrm>
                <a:off x="4372" y="2788"/>
                <a:ext cx="952" cy="952"/>
                <a:chOff x="4372" y="2788"/>
                <a:chExt cx="952" cy="952"/>
              </a:xfrm>
            </p:grpSpPr>
            <p:grpSp>
              <p:nvGrpSpPr>
                <p:cNvPr id="41021" name="Group 91"/>
                <p:cNvGrpSpPr>
                  <a:grpSpLocks/>
                </p:cNvGrpSpPr>
                <p:nvPr/>
              </p:nvGrpSpPr>
              <p:grpSpPr bwMode="auto">
                <a:xfrm>
                  <a:off x="4372" y="3268"/>
                  <a:ext cx="952" cy="472"/>
                  <a:chOff x="4372" y="3268"/>
                  <a:chExt cx="952" cy="472"/>
                </a:xfrm>
              </p:grpSpPr>
              <p:grpSp>
                <p:nvGrpSpPr>
                  <p:cNvPr id="41033" name="Group 92"/>
                  <p:cNvGrpSpPr>
                    <a:grpSpLocks/>
                  </p:cNvGrpSpPr>
                  <p:nvPr/>
                </p:nvGrpSpPr>
                <p:grpSpPr bwMode="auto">
                  <a:xfrm>
                    <a:off x="4372" y="3268"/>
                    <a:ext cx="472" cy="472"/>
                    <a:chOff x="4372" y="3268"/>
                    <a:chExt cx="472" cy="472"/>
                  </a:xfrm>
                </p:grpSpPr>
                <p:sp>
                  <p:nvSpPr>
                    <p:cNvPr id="41039" name="Rectangle 93"/>
                    <p:cNvSpPr>
                      <a:spLocks noChangeArrowheads="1"/>
                    </p:cNvSpPr>
                    <p:nvPr/>
                  </p:nvSpPr>
                  <p:spPr bwMode="auto">
                    <a:xfrm>
                      <a:off x="437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40" name="Rectangle 94"/>
                    <p:cNvSpPr>
                      <a:spLocks noChangeArrowheads="1"/>
                    </p:cNvSpPr>
                    <p:nvPr/>
                  </p:nvSpPr>
                  <p:spPr bwMode="auto">
                    <a:xfrm>
                      <a:off x="461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41" name="Rectangle 95"/>
                    <p:cNvSpPr>
                      <a:spLocks noChangeArrowheads="1"/>
                    </p:cNvSpPr>
                    <p:nvPr/>
                  </p:nvSpPr>
                  <p:spPr bwMode="auto">
                    <a:xfrm>
                      <a:off x="437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42" name="Rectangle 96"/>
                    <p:cNvSpPr>
                      <a:spLocks noChangeArrowheads="1"/>
                    </p:cNvSpPr>
                    <p:nvPr/>
                  </p:nvSpPr>
                  <p:spPr bwMode="auto">
                    <a:xfrm>
                      <a:off x="461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41034" name="Group 97"/>
                  <p:cNvGrpSpPr>
                    <a:grpSpLocks/>
                  </p:cNvGrpSpPr>
                  <p:nvPr/>
                </p:nvGrpSpPr>
                <p:grpSpPr bwMode="auto">
                  <a:xfrm>
                    <a:off x="4852" y="3268"/>
                    <a:ext cx="472" cy="472"/>
                    <a:chOff x="4852" y="3268"/>
                    <a:chExt cx="472" cy="472"/>
                  </a:xfrm>
                </p:grpSpPr>
                <p:sp>
                  <p:nvSpPr>
                    <p:cNvPr id="41035" name="Rectangle 98"/>
                    <p:cNvSpPr>
                      <a:spLocks noChangeArrowheads="1"/>
                    </p:cNvSpPr>
                    <p:nvPr/>
                  </p:nvSpPr>
                  <p:spPr bwMode="auto">
                    <a:xfrm>
                      <a:off x="485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36" name="Rectangle 99"/>
                    <p:cNvSpPr>
                      <a:spLocks noChangeArrowheads="1"/>
                    </p:cNvSpPr>
                    <p:nvPr/>
                  </p:nvSpPr>
                  <p:spPr bwMode="auto">
                    <a:xfrm>
                      <a:off x="5092" y="35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37" name="Rectangle 100"/>
                    <p:cNvSpPr>
                      <a:spLocks noChangeArrowheads="1"/>
                    </p:cNvSpPr>
                    <p:nvPr/>
                  </p:nvSpPr>
                  <p:spPr bwMode="auto">
                    <a:xfrm>
                      <a:off x="485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38" name="Rectangle 101"/>
                    <p:cNvSpPr>
                      <a:spLocks noChangeArrowheads="1"/>
                    </p:cNvSpPr>
                    <p:nvPr/>
                  </p:nvSpPr>
                  <p:spPr bwMode="auto">
                    <a:xfrm>
                      <a:off x="5092" y="32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nvGrpSpPr>
                <p:cNvPr id="41022" name="Group 102"/>
                <p:cNvGrpSpPr>
                  <a:grpSpLocks/>
                </p:cNvGrpSpPr>
                <p:nvPr/>
              </p:nvGrpSpPr>
              <p:grpSpPr bwMode="auto">
                <a:xfrm>
                  <a:off x="4372" y="2788"/>
                  <a:ext cx="952" cy="472"/>
                  <a:chOff x="4372" y="2788"/>
                  <a:chExt cx="952" cy="472"/>
                </a:xfrm>
              </p:grpSpPr>
              <p:grpSp>
                <p:nvGrpSpPr>
                  <p:cNvPr id="41023" name="Group 103"/>
                  <p:cNvGrpSpPr>
                    <a:grpSpLocks/>
                  </p:cNvGrpSpPr>
                  <p:nvPr/>
                </p:nvGrpSpPr>
                <p:grpSpPr bwMode="auto">
                  <a:xfrm>
                    <a:off x="4372" y="2788"/>
                    <a:ext cx="472" cy="472"/>
                    <a:chOff x="4372" y="2788"/>
                    <a:chExt cx="472" cy="472"/>
                  </a:xfrm>
                </p:grpSpPr>
                <p:sp>
                  <p:nvSpPr>
                    <p:cNvPr id="41029" name="Rectangle 104"/>
                    <p:cNvSpPr>
                      <a:spLocks noChangeArrowheads="1"/>
                    </p:cNvSpPr>
                    <p:nvPr/>
                  </p:nvSpPr>
                  <p:spPr bwMode="auto">
                    <a:xfrm>
                      <a:off x="437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30" name="Rectangle 105"/>
                    <p:cNvSpPr>
                      <a:spLocks noChangeArrowheads="1"/>
                    </p:cNvSpPr>
                    <p:nvPr/>
                  </p:nvSpPr>
                  <p:spPr bwMode="auto">
                    <a:xfrm>
                      <a:off x="461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31" name="Rectangle 106"/>
                    <p:cNvSpPr>
                      <a:spLocks noChangeArrowheads="1"/>
                    </p:cNvSpPr>
                    <p:nvPr/>
                  </p:nvSpPr>
                  <p:spPr bwMode="auto">
                    <a:xfrm>
                      <a:off x="437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32" name="Rectangle 107"/>
                    <p:cNvSpPr>
                      <a:spLocks noChangeArrowheads="1"/>
                    </p:cNvSpPr>
                    <p:nvPr/>
                  </p:nvSpPr>
                  <p:spPr bwMode="auto">
                    <a:xfrm>
                      <a:off x="461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41024" name="Group 108"/>
                  <p:cNvGrpSpPr>
                    <a:grpSpLocks/>
                  </p:cNvGrpSpPr>
                  <p:nvPr/>
                </p:nvGrpSpPr>
                <p:grpSpPr bwMode="auto">
                  <a:xfrm>
                    <a:off x="4852" y="2788"/>
                    <a:ext cx="472" cy="472"/>
                    <a:chOff x="4852" y="2788"/>
                    <a:chExt cx="472" cy="472"/>
                  </a:xfrm>
                </p:grpSpPr>
                <p:sp>
                  <p:nvSpPr>
                    <p:cNvPr id="41025" name="Rectangle 109"/>
                    <p:cNvSpPr>
                      <a:spLocks noChangeArrowheads="1"/>
                    </p:cNvSpPr>
                    <p:nvPr/>
                  </p:nvSpPr>
                  <p:spPr bwMode="auto">
                    <a:xfrm>
                      <a:off x="485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26" name="Rectangle 110"/>
                    <p:cNvSpPr>
                      <a:spLocks noChangeArrowheads="1"/>
                    </p:cNvSpPr>
                    <p:nvPr/>
                  </p:nvSpPr>
                  <p:spPr bwMode="auto">
                    <a:xfrm>
                      <a:off x="5092" y="30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27" name="Rectangle 111"/>
                    <p:cNvSpPr>
                      <a:spLocks noChangeArrowheads="1"/>
                    </p:cNvSpPr>
                    <p:nvPr/>
                  </p:nvSpPr>
                  <p:spPr bwMode="auto">
                    <a:xfrm>
                      <a:off x="485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28" name="Rectangle 112"/>
                    <p:cNvSpPr>
                      <a:spLocks noChangeArrowheads="1"/>
                    </p:cNvSpPr>
                    <p:nvPr/>
                  </p:nvSpPr>
                  <p:spPr bwMode="auto">
                    <a:xfrm>
                      <a:off x="5092" y="278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grpSp>
        <p:grpSp>
          <p:nvGrpSpPr>
            <p:cNvPr id="40975" name="Group 113"/>
            <p:cNvGrpSpPr>
              <a:grpSpLocks/>
            </p:cNvGrpSpPr>
            <p:nvPr/>
          </p:nvGrpSpPr>
          <p:grpSpPr bwMode="auto">
            <a:xfrm>
              <a:off x="3412" y="1828"/>
              <a:ext cx="952" cy="952"/>
              <a:chOff x="3412" y="1828"/>
              <a:chExt cx="952" cy="952"/>
            </a:xfrm>
          </p:grpSpPr>
          <p:grpSp>
            <p:nvGrpSpPr>
              <p:cNvPr id="40997" name="Group 114"/>
              <p:cNvGrpSpPr>
                <a:grpSpLocks/>
              </p:cNvGrpSpPr>
              <p:nvPr/>
            </p:nvGrpSpPr>
            <p:grpSpPr bwMode="auto">
              <a:xfrm>
                <a:off x="3412" y="2308"/>
                <a:ext cx="952" cy="472"/>
                <a:chOff x="3412" y="2308"/>
                <a:chExt cx="952" cy="472"/>
              </a:xfrm>
            </p:grpSpPr>
            <p:grpSp>
              <p:nvGrpSpPr>
                <p:cNvPr id="41009" name="Group 115"/>
                <p:cNvGrpSpPr>
                  <a:grpSpLocks/>
                </p:cNvGrpSpPr>
                <p:nvPr/>
              </p:nvGrpSpPr>
              <p:grpSpPr bwMode="auto">
                <a:xfrm>
                  <a:off x="3412" y="2308"/>
                  <a:ext cx="472" cy="472"/>
                  <a:chOff x="3412" y="2308"/>
                  <a:chExt cx="472" cy="472"/>
                </a:xfrm>
              </p:grpSpPr>
              <p:sp>
                <p:nvSpPr>
                  <p:cNvPr id="41015" name="Rectangle 116"/>
                  <p:cNvSpPr>
                    <a:spLocks noChangeArrowheads="1"/>
                  </p:cNvSpPr>
                  <p:nvPr/>
                </p:nvSpPr>
                <p:spPr bwMode="auto">
                  <a:xfrm>
                    <a:off x="3412" y="254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16" name="Rectangle 117"/>
                  <p:cNvSpPr>
                    <a:spLocks noChangeArrowheads="1"/>
                  </p:cNvSpPr>
                  <p:nvPr/>
                </p:nvSpPr>
                <p:spPr bwMode="auto">
                  <a:xfrm>
                    <a:off x="3652" y="254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17" name="Rectangle 118"/>
                  <p:cNvSpPr>
                    <a:spLocks noChangeArrowheads="1"/>
                  </p:cNvSpPr>
                  <p:nvPr/>
                </p:nvSpPr>
                <p:spPr bwMode="auto">
                  <a:xfrm>
                    <a:off x="3412" y="23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18" name="Rectangle 119"/>
                  <p:cNvSpPr>
                    <a:spLocks noChangeArrowheads="1"/>
                  </p:cNvSpPr>
                  <p:nvPr/>
                </p:nvSpPr>
                <p:spPr bwMode="auto">
                  <a:xfrm>
                    <a:off x="3652" y="23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41010" name="Group 120"/>
                <p:cNvGrpSpPr>
                  <a:grpSpLocks/>
                </p:cNvGrpSpPr>
                <p:nvPr/>
              </p:nvGrpSpPr>
              <p:grpSpPr bwMode="auto">
                <a:xfrm>
                  <a:off x="3892" y="2308"/>
                  <a:ext cx="472" cy="472"/>
                  <a:chOff x="3892" y="2308"/>
                  <a:chExt cx="472" cy="472"/>
                </a:xfrm>
              </p:grpSpPr>
              <p:sp>
                <p:nvSpPr>
                  <p:cNvPr id="41011" name="Rectangle 121"/>
                  <p:cNvSpPr>
                    <a:spLocks noChangeArrowheads="1"/>
                  </p:cNvSpPr>
                  <p:nvPr/>
                </p:nvSpPr>
                <p:spPr bwMode="auto">
                  <a:xfrm>
                    <a:off x="3892" y="254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12" name="Rectangle 122"/>
                  <p:cNvSpPr>
                    <a:spLocks noChangeArrowheads="1"/>
                  </p:cNvSpPr>
                  <p:nvPr/>
                </p:nvSpPr>
                <p:spPr bwMode="auto">
                  <a:xfrm>
                    <a:off x="4132" y="254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13" name="Rectangle 123"/>
                  <p:cNvSpPr>
                    <a:spLocks noChangeArrowheads="1"/>
                  </p:cNvSpPr>
                  <p:nvPr/>
                </p:nvSpPr>
                <p:spPr bwMode="auto">
                  <a:xfrm>
                    <a:off x="3892" y="23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14" name="Rectangle 124"/>
                  <p:cNvSpPr>
                    <a:spLocks noChangeArrowheads="1"/>
                  </p:cNvSpPr>
                  <p:nvPr/>
                </p:nvSpPr>
                <p:spPr bwMode="auto">
                  <a:xfrm>
                    <a:off x="4132" y="23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nvGrpSpPr>
              <p:cNvPr id="40998" name="Group 125"/>
              <p:cNvGrpSpPr>
                <a:grpSpLocks/>
              </p:cNvGrpSpPr>
              <p:nvPr/>
            </p:nvGrpSpPr>
            <p:grpSpPr bwMode="auto">
              <a:xfrm>
                <a:off x="3412" y="1828"/>
                <a:ext cx="952" cy="472"/>
                <a:chOff x="3412" y="1828"/>
                <a:chExt cx="952" cy="472"/>
              </a:xfrm>
            </p:grpSpPr>
            <p:grpSp>
              <p:nvGrpSpPr>
                <p:cNvPr id="40999" name="Group 126"/>
                <p:cNvGrpSpPr>
                  <a:grpSpLocks/>
                </p:cNvGrpSpPr>
                <p:nvPr/>
              </p:nvGrpSpPr>
              <p:grpSpPr bwMode="auto">
                <a:xfrm>
                  <a:off x="3412" y="1828"/>
                  <a:ext cx="472" cy="472"/>
                  <a:chOff x="3412" y="1828"/>
                  <a:chExt cx="472" cy="472"/>
                </a:xfrm>
              </p:grpSpPr>
              <p:sp>
                <p:nvSpPr>
                  <p:cNvPr id="41005" name="Rectangle 127"/>
                  <p:cNvSpPr>
                    <a:spLocks noChangeArrowheads="1"/>
                  </p:cNvSpPr>
                  <p:nvPr/>
                </p:nvSpPr>
                <p:spPr bwMode="auto">
                  <a:xfrm>
                    <a:off x="3412" y="20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06" name="Rectangle 128"/>
                  <p:cNvSpPr>
                    <a:spLocks noChangeArrowheads="1"/>
                  </p:cNvSpPr>
                  <p:nvPr/>
                </p:nvSpPr>
                <p:spPr bwMode="auto">
                  <a:xfrm>
                    <a:off x="3652" y="20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07" name="Rectangle 129"/>
                  <p:cNvSpPr>
                    <a:spLocks noChangeArrowheads="1"/>
                  </p:cNvSpPr>
                  <p:nvPr/>
                </p:nvSpPr>
                <p:spPr bwMode="auto">
                  <a:xfrm>
                    <a:off x="3412" y="18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08" name="Rectangle 130"/>
                  <p:cNvSpPr>
                    <a:spLocks noChangeArrowheads="1"/>
                  </p:cNvSpPr>
                  <p:nvPr/>
                </p:nvSpPr>
                <p:spPr bwMode="auto">
                  <a:xfrm>
                    <a:off x="3652" y="18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41000" name="Group 131"/>
                <p:cNvGrpSpPr>
                  <a:grpSpLocks/>
                </p:cNvGrpSpPr>
                <p:nvPr/>
              </p:nvGrpSpPr>
              <p:grpSpPr bwMode="auto">
                <a:xfrm>
                  <a:off x="3892" y="1828"/>
                  <a:ext cx="472" cy="472"/>
                  <a:chOff x="3892" y="1828"/>
                  <a:chExt cx="472" cy="472"/>
                </a:xfrm>
              </p:grpSpPr>
              <p:sp>
                <p:nvSpPr>
                  <p:cNvPr id="41001" name="Rectangle 132"/>
                  <p:cNvSpPr>
                    <a:spLocks noChangeArrowheads="1"/>
                  </p:cNvSpPr>
                  <p:nvPr/>
                </p:nvSpPr>
                <p:spPr bwMode="auto">
                  <a:xfrm>
                    <a:off x="3892" y="20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02" name="Rectangle 133"/>
                  <p:cNvSpPr>
                    <a:spLocks noChangeArrowheads="1"/>
                  </p:cNvSpPr>
                  <p:nvPr/>
                </p:nvSpPr>
                <p:spPr bwMode="auto">
                  <a:xfrm>
                    <a:off x="4132" y="20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03" name="Rectangle 134"/>
                  <p:cNvSpPr>
                    <a:spLocks noChangeArrowheads="1"/>
                  </p:cNvSpPr>
                  <p:nvPr/>
                </p:nvSpPr>
                <p:spPr bwMode="auto">
                  <a:xfrm>
                    <a:off x="3892" y="18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1004" name="Rectangle 135"/>
                  <p:cNvSpPr>
                    <a:spLocks noChangeArrowheads="1"/>
                  </p:cNvSpPr>
                  <p:nvPr/>
                </p:nvSpPr>
                <p:spPr bwMode="auto">
                  <a:xfrm>
                    <a:off x="4132" y="18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grpSp>
          <p:nvGrpSpPr>
            <p:cNvPr id="40976" name="Group 136"/>
            <p:cNvGrpSpPr>
              <a:grpSpLocks/>
            </p:cNvGrpSpPr>
            <p:nvPr/>
          </p:nvGrpSpPr>
          <p:grpSpPr bwMode="auto">
            <a:xfrm>
              <a:off x="4372" y="2308"/>
              <a:ext cx="952" cy="472"/>
              <a:chOff x="4372" y="2308"/>
              <a:chExt cx="952" cy="472"/>
            </a:xfrm>
          </p:grpSpPr>
          <p:grpSp>
            <p:nvGrpSpPr>
              <p:cNvPr id="40987" name="Group 137"/>
              <p:cNvGrpSpPr>
                <a:grpSpLocks/>
              </p:cNvGrpSpPr>
              <p:nvPr/>
            </p:nvGrpSpPr>
            <p:grpSpPr bwMode="auto">
              <a:xfrm>
                <a:off x="4372" y="2308"/>
                <a:ext cx="472" cy="472"/>
                <a:chOff x="4372" y="2308"/>
                <a:chExt cx="472" cy="472"/>
              </a:xfrm>
            </p:grpSpPr>
            <p:sp>
              <p:nvSpPr>
                <p:cNvPr id="40993" name="Rectangle 138"/>
                <p:cNvSpPr>
                  <a:spLocks noChangeArrowheads="1"/>
                </p:cNvSpPr>
                <p:nvPr/>
              </p:nvSpPr>
              <p:spPr bwMode="auto">
                <a:xfrm>
                  <a:off x="4372" y="254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0994" name="Rectangle 139"/>
                <p:cNvSpPr>
                  <a:spLocks noChangeArrowheads="1"/>
                </p:cNvSpPr>
                <p:nvPr/>
              </p:nvSpPr>
              <p:spPr bwMode="auto">
                <a:xfrm>
                  <a:off x="4612" y="254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0995" name="Rectangle 140"/>
                <p:cNvSpPr>
                  <a:spLocks noChangeArrowheads="1"/>
                </p:cNvSpPr>
                <p:nvPr/>
              </p:nvSpPr>
              <p:spPr bwMode="auto">
                <a:xfrm>
                  <a:off x="4372" y="23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0996" name="Rectangle 141"/>
                <p:cNvSpPr>
                  <a:spLocks noChangeArrowheads="1"/>
                </p:cNvSpPr>
                <p:nvPr/>
              </p:nvSpPr>
              <p:spPr bwMode="auto">
                <a:xfrm>
                  <a:off x="4612" y="23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40988" name="Group 142"/>
              <p:cNvGrpSpPr>
                <a:grpSpLocks/>
              </p:cNvGrpSpPr>
              <p:nvPr/>
            </p:nvGrpSpPr>
            <p:grpSpPr bwMode="auto">
              <a:xfrm>
                <a:off x="4852" y="2308"/>
                <a:ext cx="472" cy="472"/>
                <a:chOff x="4852" y="2308"/>
                <a:chExt cx="472" cy="472"/>
              </a:xfrm>
            </p:grpSpPr>
            <p:sp>
              <p:nvSpPr>
                <p:cNvPr id="40989" name="Rectangle 143"/>
                <p:cNvSpPr>
                  <a:spLocks noChangeArrowheads="1"/>
                </p:cNvSpPr>
                <p:nvPr/>
              </p:nvSpPr>
              <p:spPr bwMode="auto">
                <a:xfrm>
                  <a:off x="4852" y="254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0990" name="Rectangle 144"/>
                <p:cNvSpPr>
                  <a:spLocks noChangeArrowheads="1"/>
                </p:cNvSpPr>
                <p:nvPr/>
              </p:nvSpPr>
              <p:spPr bwMode="auto">
                <a:xfrm>
                  <a:off x="5092" y="254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0991" name="Rectangle 145"/>
                <p:cNvSpPr>
                  <a:spLocks noChangeArrowheads="1"/>
                </p:cNvSpPr>
                <p:nvPr/>
              </p:nvSpPr>
              <p:spPr bwMode="auto">
                <a:xfrm>
                  <a:off x="4852" y="23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0992" name="Rectangle 146"/>
                <p:cNvSpPr>
                  <a:spLocks noChangeArrowheads="1"/>
                </p:cNvSpPr>
                <p:nvPr/>
              </p:nvSpPr>
              <p:spPr bwMode="auto">
                <a:xfrm>
                  <a:off x="5092" y="230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sp>
          <p:nvSpPr>
            <p:cNvPr id="40977" name="Rectangle 147"/>
            <p:cNvSpPr>
              <a:spLocks noChangeArrowheads="1"/>
            </p:cNvSpPr>
            <p:nvPr/>
          </p:nvSpPr>
          <p:spPr bwMode="auto">
            <a:xfrm>
              <a:off x="4372" y="20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0978" name="Rectangle 148"/>
            <p:cNvSpPr>
              <a:spLocks noChangeArrowheads="1"/>
            </p:cNvSpPr>
            <p:nvPr/>
          </p:nvSpPr>
          <p:spPr bwMode="auto">
            <a:xfrm>
              <a:off x="4612" y="2068"/>
              <a:ext cx="232" cy="232"/>
            </a:xfrm>
            <a:prstGeom prst="rect">
              <a:avLst/>
            </a:prstGeom>
            <a:solidFill>
              <a:schemeClr val="hlink"/>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r>
                <a:rPr lang="en-US" altLang="zh-TW" sz="2400">
                  <a:latin typeface="Arial" charset="0"/>
                </a:rPr>
                <a:t>X</a:t>
              </a:r>
              <a:endParaRPr lang="zh-TW" altLang="en-US" sz="2400">
                <a:latin typeface="Arial" charset="0"/>
              </a:endParaRPr>
            </a:p>
          </p:txBody>
        </p:sp>
        <p:sp>
          <p:nvSpPr>
            <p:cNvPr id="40979" name="Rectangle 149"/>
            <p:cNvSpPr>
              <a:spLocks noChangeArrowheads="1"/>
            </p:cNvSpPr>
            <p:nvPr/>
          </p:nvSpPr>
          <p:spPr bwMode="auto">
            <a:xfrm>
              <a:off x="4372" y="18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0980" name="Rectangle 150"/>
            <p:cNvSpPr>
              <a:spLocks noChangeArrowheads="1"/>
            </p:cNvSpPr>
            <p:nvPr/>
          </p:nvSpPr>
          <p:spPr bwMode="auto">
            <a:xfrm>
              <a:off x="4612" y="18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nvGrpSpPr>
            <p:cNvPr id="40981" name="Group 151"/>
            <p:cNvGrpSpPr>
              <a:grpSpLocks/>
            </p:cNvGrpSpPr>
            <p:nvPr/>
          </p:nvGrpSpPr>
          <p:grpSpPr bwMode="auto">
            <a:xfrm>
              <a:off x="4852" y="1828"/>
              <a:ext cx="472" cy="472"/>
              <a:chOff x="4852" y="1828"/>
              <a:chExt cx="472" cy="472"/>
            </a:xfrm>
          </p:grpSpPr>
          <p:sp>
            <p:nvSpPr>
              <p:cNvPr id="40983" name="Rectangle 152"/>
              <p:cNvSpPr>
                <a:spLocks noChangeArrowheads="1"/>
              </p:cNvSpPr>
              <p:nvPr/>
            </p:nvSpPr>
            <p:spPr bwMode="auto">
              <a:xfrm>
                <a:off x="4852" y="20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0984" name="Rectangle 153"/>
              <p:cNvSpPr>
                <a:spLocks noChangeArrowheads="1"/>
              </p:cNvSpPr>
              <p:nvPr/>
            </p:nvSpPr>
            <p:spPr bwMode="auto">
              <a:xfrm>
                <a:off x="5092" y="206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0985" name="Rectangle 154"/>
              <p:cNvSpPr>
                <a:spLocks noChangeArrowheads="1"/>
              </p:cNvSpPr>
              <p:nvPr/>
            </p:nvSpPr>
            <p:spPr bwMode="auto">
              <a:xfrm>
                <a:off x="4852" y="18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0986" name="Rectangle 155"/>
              <p:cNvSpPr>
                <a:spLocks noChangeArrowheads="1"/>
              </p:cNvSpPr>
              <p:nvPr/>
            </p:nvSpPr>
            <p:spPr bwMode="auto">
              <a:xfrm>
                <a:off x="5092" y="1828"/>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sp>
          <p:nvSpPr>
            <p:cNvPr id="40982" name="Rectangle 156"/>
            <p:cNvSpPr>
              <a:spLocks noChangeArrowheads="1"/>
            </p:cNvSpPr>
            <p:nvPr/>
          </p:nvSpPr>
          <p:spPr bwMode="auto">
            <a:xfrm>
              <a:off x="4176" y="374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50000"/>
                </a:spcBef>
                <a:buClrTx/>
                <a:buSzTx/>
                <a:buFontTx/>
                <a:buNone/>
              </a:pPr>
              <a:r>
                <a:rPr kumimoji="0" lang="en-US" altLang="zh-TW" sz="2400">
                  <a:solidFill>
                    <a:schemeClr val="hlink"/>
                  </a:solidFill>
                  <a:latin typeface="Times New Roman" pitchFamily="18" charset="0"/>
                </a:rPr>
                <a:t>8x8</a:t>
              </a:r>
            </a:p>
          </p:txBody>
        </p:sp>
      </p:grpSp>
      <p:sp>
        <p:nvSpPr>
          <p:cNvPr id="40973" name="投影片編號版面配置區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877E3C15-38A5-46A2-BFFA-ECCD779A9E10}" type="slidenum">
              <a:rPr kumimoji="0" lang="en-US" altLang="zh-TW" sz="1400" smtClean="0">
                <a:latin typeface="Arial" charset="0"/>
              </a:rPr>
              <a:pPr eaLnBrk="1" hangingPunct="1">
                <a:spcBef>
                  <a:spcPct val="0"/>
                </a:spcBef>
                <a:buClrTx/>
                <a:buSzTx/>
                <a:buFontTx/>
                <a:buNone/>
              </a:pPr>
              <a:t>36</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Grp="1" noChangeArrowheads="1"/>
          </p:cNvSpPr>
          <p:nvPr>
            <p:ph idx="1"/>
          </p:nvPr>
        </p:nvSpPr>
        <p:spPr>
          <a:xfrm>
            <a:off x="501650" y="2060575"/>
            <a:ext cx="8102600" cy="4392613"/>
          </a:xfrm>
        </p:spPr>
        <p:txBody>
          <a:bodyPr/>
          <a:lstStyle/>
          <a:p>
            <a:r>
              <a:rPr lang="en-US" altLang="zh-TW" sz="2400" smtClean="0"/>
              <a:t>Algorithm </a:t>
            </a:r>
            <a:r>
              <a:rPr lang="zh-TW" altLang="en-US" sz="2400" smtClean="0"/>
              <a:t>缺陷棋盤填滿演算法</a:t>
            </a:r>
            <a:endParaRPr lang="en-US" altLang="zh-TW" sz="2400" smtClean="0"/>
          </a:p>
          <a:p>
            <a:r>
              <a:rPr lang="en-US" altLang="zh-TW" sz="2400" smtClean="0"/>
              <a:t>Input: n x n</a:t>
            </a:r>
            <a:r>
              <a:rPr lang="zh-TW" altLang="en-US" sz="2400" smtClean="0"/>
              <a:t>缺陷棋盤，</a:t>
            </a:r>
            <a:r>
              <a:rPr lang="en-US" altLang="zh-TW" sz="2400" smtClean="0"/>
              <a:t> n</a:t>
            </a:r>
            <a:r>
              <a:rPr lang="en-US" altLang="zh-TW" sz="2400" smtClean="0">
                <a:sym typeface="Symbol" pitchFamily="18" charset="2"/>
              </a:rPr>
              <a:t>2</a:t>
            </a:r>
            <a:r>
              <a:rPr lang="zh-TW" altLang="en-US" sz="2400" smtClean="0">
                <a:sym typeface="Symbol" pitchFamily="18" charset="2"/>
              </a:rPr>
              <a:t>而且</a:t>
            </a:r>
            <a:r>
              <a:rPr lang="en-US" altLang="zh-TW" sz="2400" smtClean="0"/>
              <a:t>n</a:t>
            </a:r>
            <a:r>
              <a:rPr lang="zh-TW" altLang="en-US" sz="2400" smtClean="0"/>
              <a:t>是</a:t>
            </a:r>
            <a:r>
              <a:rPr lang="en-US" altLang="zh-TW" sz="2400" smtClean="0"/>
              <a:t>2</a:t>
            </a:r>
            <a:r>
              <a:rPr lang="zh-TW" altLang="en-US" sz="2400" smtClean="0"/>
              <a:t>的幂</a:t>
            </a:r>
            <a:endParaRPr lang="en-US" altLang="zh-TW" sz="2400" smtClean="0"/>
          </a:p>
          <a:p>
            <a:r>
              <a:rPr lang="en-US" altLang="zh-TW" sz="2400" smtClean="0"/>
              <a:t>Output: </a:t>
            </a:r>
            <a:r>
              <a:rPr lang="zh-TW" altLang="en-US" sz="2400" smtClean="0"/>
              <a:t>以三格骨牌填滿的</a:t>
            </a:r>
            <a:r>
              <a:rPr lang="en-US" altLang="zh-TW" sz="2400" smtClean="0"/>
              <a:t>n x n</a:t>
            </a:r>
            <a:r>
              <a:rPr lang="zh-TW" altLang="en-US" sz="2400" smtClean="0"/>
              <a:t>缺陷棋盤</a:t>
            </a:r>
            <a:endParaRPr lang="en-US" altLang="zh-TW" sz="2400" smtClean="0"/>
          </a:p>
          <a:p>
            <a:r>
              <a:rPr lang="zh-TW" altLang="en-US" sz="2400" smtClean="0">
                <a:solidFill>
                  <a:srgbClr val="3333FF"/>
                </a:solidFill>
              </a:rPr>
              <a:t>步驟</a:t>
            </a:r>
            <a:r>
              <a:rPr lang="en-US" altLang="zh-TW" sz="2400" smtClean="0">
                <a:solidFill>
                  <a:srgbClr val="3333FF"/>
                </a:solidFill>
              </a:rPr>
              <a:t>1:</a:t>
            </a:r>
            <a:r>
              <a:rPr lang="en-US" altLang="zh-TW" sz="2400" smtClean="0"/>
              <a:t> </a:t>
            </a:r>
            <a:r>
              <a:rPr lang="zh-TW" altLang="en-US" sz="2400" smtClean="0"/>
              <a:t>若</a:t>
            </a:r>
            <a:r>
              <a:rPr lang="en-US" altLang="zh-TW" sz="2400" smtClean="0"/>
              <a:t>n=2</a:t>
            </a:r>
            <a:r>
              <a:rPr lang="zh-TW" altLang="en-US" sz="2400" smtClean="0"/>
              <a:t>，則旋轉一個三格骨牌直接填滿缺陷棋盤，回傳此</a:t>
            </a:r>
            <a:r>
              <a:rPr lang="en-US" altLang="zh-TW" sz="2400" smtClean="0"/>
              <a:t>2 x 2</a:t>
            </a:r>
            <a:r>
              <a:rPr lang="zh-TW" altLang="en-US" sz="2400" smtClean="0"/>
              <a:t>缺陷棋盤並結束。</a:t>
            </a:r>
            <a:endParaRPr lang="en-US" altLang="zh-TW" sz="2400" smtClean="0"/>
          </a:p>
          <a:p>
            <a:r>
              <a:rPr lang="zh-TW" altLang="en-US" sz="2400" smtClean="0">
                <a:solidFill>
                  <a:srgbClr val="3333FF"/>
                </a:solidFill>
              </a:rPr>
              <a:t>步驟</a:t>
            </a:r>
            <a:r>
              <a:rPr lang="en-US" altLang="zh-TW" sz="2400" smtClean="0">
                <a:solidFill>
                  <a:srgbClr val="3333FF"/>
                </a:solidFill>
              </a:rPr>
              <a:t>2:</a:t>
            </a:r>
            <a:r>
              <a:rPr lang="en-US" altLang="zh-TW" sz="2400" smtClean="0"/>
              <a:t> </a:t>
            </a:r>
            <a:r>
              <a:rPr lang="zh-TW" altLang="en-US" sz="2400" smtClean="0"/>
              <a:t>將缺陷棋盤分為</a:t>
            </a:r>
            <a:r>
              <a:rPr lang="en-US" altLang="zh-TW" sz="2400" smtClean="0"/>
              <a:t>3</a:t>
            </a:r>
            <a:r>
              <a:rPr lang="zh-TW" altLang="en-US" sz="2400" smtClean="0"/>
              <a:t>個</a:t>
            </a:r>
            <a:r>
              <a:rPr lang="en-US" altLang="zh-TW" sz="2400" smtClean="0"/>
              <a:t>(n/2) x (n/2)</a:t>
            </a:r>
            <a:r>
              <a:rPr lang="zh-TW" altLang="en-US" sz="2400" smtClean="0"/>
              <a:t>棋盤及</a:t>
            </a:r>
            <a:r>
              <a:rPr lang="en-US" altLang="zh-TW" sz="2400" smtClean="0"/>
              <a:t>1</a:t>
            </a:r>
            <a:r>
              <a:rPr lang="zh-TW" altLang="en-US" sz="2400" smtClean="0"/>
              <a:t>個</a:t>
            </a:r>
            <a:r>
              <a:rPr lang="en-US" altLang="zh-TW" sz="2400" smtClean="0"/>
              <a:t>(n/2) x (n/2)</a:t>
            </a:r>
            <a:r>
              <a:rPr lang="zh-TW" altLang="en-US" sz="2400" smtClean="0"/>
              <a:t>缺陷棋盤，旋轉一個三格骨牌填滿</a:t>
            </a:r>
            <a:r>
              <a:rPr lang="en-US" altLang="zh-TW" sz="2400" smtClean="0"/>
              <a:t>3</a:t>
            </a:r>
            <a:r>
              <a:rPr lang="zh-TW" altLang="en-US" sz="2400" smtClean="0"/>
              <a:t>個棋盤中相鄰的單格，可使</a:t>
            </a:r>
            <a:r>
              <a:rPr lang="en-US" altLang="zh-TW" sz="2400" smtClean="0"/>
              <a:t>3</a:t>
            </a:r>
            <a:r>
              <a:rPr lang="zh-TW" altLang="en-US" sz="2400" smtClean="0"/>
              <a:t>個棋盤成為缺陷棋盤，我們可得</a:t>
            </a:r>
            <a:r>
              <a:rPr lang="en-US" altLang="zh-TW" sz="2400" smtClean="0">
                <a:solidFill>
                  <a:srgbClr val="3333FF"/>
                </a:solidFill>
              </a:rPr>
              <a:t>4</a:t>
            </a:r>
            <a:r>
              <a:rPr lang="zh-TW" altLang="en-US" sz="2400" smtClean="0">
                <a:solidFill>
                  <a:srgbClr val="3333FF"/>
                </a:solidFill>
              </a:rPr>
              <a:t>個</a:t>
            </a:r>
            <a:r>
              <a:rPr lang="en-US" altLang="zh-TW" sz="2400" smtClean="0">
                <a:solidFill>
                  <a:srgbClr val="3333FF"/>
                </a:solidFill>
              </a:rPr>
              <a:t>(n/2) x (n/2)</a:t>
            </a:r>
            <a:r>
              <a:rPr lang="zh-TW" altLang="en-US" sz="2400" smtClean="0">
                <a:solidFill>
                  <a:srgbClr val="3333FF"/>
                </a:solidFill>
              </a:rPr>
              <a:t>缺陷棋盤</a:t>
            </a:r>
            <a:r>
              <a:rPr lang="zh-TW" altLang="en-US" sz="2400" smtClean="0"/>
              <a:t>。</a:t>
            </a:r>
            <a:endParaRPr lang="en-US" altLang="zh-TW" sz="2400" smtClean="0"/>
          </a:p>
          <a:p>
            <a:r>
              <a:rPr lang="zh-TW" altLang="en-US" sz="2400" smtClean="0">
                <a:solidFill>
                  <a:srgbClr val="3333FF"/>
                </a:solidFill>
              </a:rPr>
              <a:t>步驟</a:t>
            </a:r>
            <a:r>
              <a:rPr lang="en-US" altLang="zh-TW" sz="2400" smtClean="0">
                <a:solidFill>
                  <a:srgbClr val="3333FF"/>
                </a:solidFill>
              </a:rPr>
              <a:t>3:</a:t>
            </a:r>
            <a:r>
              <a:rPr lang="en-US" altLang="zh-TW" sz="2400" smtClean="0"/>
              <a:t> </a:t>
            </a:r>
            <a:r>
              <a:rPr lang="zh-TW" altLang="en-US" sz="2400" smtClean="0"/>
              <a:t>遞迴地使用缺陷棋盤填滿演算法以三格骨牌填滿步驟</a:t>
            </a:r>
            <a:r>
              <a:rPr lang="en-US" altLang="zh-TW" sz="2400" smtClean="0"/>
              <a:t>2</a:t>
            </a:r>
            <a:r>
              <a:rPr lang="zh-TW" altLang="en-US" sz="2400" smtClean="0"/>
              <a:t>的</a:t>
            </a:r>
            <a:r>
              <a:rPr lang="en-US" altLang="zh-TW" sz="2400" smtClean="0"/>
              <a:t>4</a:t>
            </a:r>
            <a:r>
              <a:rPr lang="zh-TW" altLang="en-US" sz="2400" smtClean="0"/>
              <a:t>個</a:t>
            </a:r>
            <a:r>
              <a:rPr lang="en-US" altLang="zh-TW" sz="2400" smtClean="0"/>
              <a:t>(n/2) x (n/2)</a:t>
            </a:r>
            <a:r>
              <a:rPr lang="zh-TW" altLang="en-US" sz="2400" smtClean="0"/>
              <a:t>缺陷棋盤，回傳原始</a:t>
            </a:r>
            <a:r>
              <a:rPr lang="en-US" altLang="zh-TW" sz="2400" smtClean="0"/>
              <a:t>n x n</a:t>
            </a:r>
            <a:r>
              <a:rPr lang="zh-TW" altLang="en-US" sz="2400" smtClean="0"/>
              <a:t>缺陷棋盤並結束。</a:t>
            </a:r>
            <a:endParaRPr lang="en-US" altLang="zh-TW" sz="2400" smtClean="0"/>
          </a:p>
        </p:txBody>
      </p:sp>
      <p:sp>
        <p:nvSpPr>
          <p:cNvPr id="41987" name="Rectangle 2"/>
          <p:cNvSpPr>
            <a:spLocks noGrp="1" noChangeArrowheads="1"/>
          </p:cNvSpPr>
          <p:nvPr>
            <p:ph type="title"/>
          </p:nvPr>
        </p:nvSpPr>
        <p:spPr>
          <a:noFill/>
        </p:spPr>
        <p:txBody>
          <a:bodyPr lIns="92075" tIns="46038" rIns="92075" bIns="46038"/>
          <a:lstStyle/>
          <a:p>
            <a:pPr eaLnBrk="1" hangingPunct="1"/>
            <a:r>
              <a:rPr lang="en-US" altLang="zh-TW" smtClean="0"/>
              <a:t/>
            </a:r>
            <a:br>
              <a:rPr lang="en-US" altLang="zh-TW" smtClean="0"/>
            </a:br>
            <a:r>
              <a:rPr lang="zh-TW" altLang="en-US" smtClean="0"/>
              <a:t>缺陷棋盤填滿演算法</a:t>
            </a:r>
            <a:endParaRPr lang="en-US" altLang="zh-TW" smtClean="0"/>
          </a:p>
        </p:txBody>
      </p:sp>
      <p:sp>
        <p:nvSpPr>
          <p:cNvPr id="41988"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AA711B48-F96F-4397-99AF-AEA6BE859F8A}" type="slidenum">
              <a:rPr kumimoji="0" lang="en-US" altLang="zh-TW" sz="1400" smtClean="0">
                <a:latin typeface="Arial" charset="0"/>
              </a:rPr>
              <a:pPr eaLnBrk="1" hangingPunct="1">
                <a:spcBef>
                  <a:spcPct val="0"/>
                </a:spcBef>
                <a:buClrTx/>
                <a:buSzTx/>
                <a:buFontTx/>
                <a:buNone/>
              </a:pPr>
              <a:t>37</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 calcmode="lin" valueType="num">
                                      <p:cBhvr additive="base">
                                        <p:cTn id="31"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xEl>
                                              <p:pRg st="5" end="5"/>
                                            </p:txEl>
                                          </p:spTgt>
                                        </p:tgtEl>
                                        <p:attrNameLst>
                                          <p:attrName>style.visibility</p:attrName>
                                        </p:attrNameLst>
                                      </p:cBhvr>
                                      <p:to>
                                        <p:strVal val="visible"/>
                                      </p:to>
                                    </p:set>
                                    <p:anim calcmode="lin" valueType="num">
                                      <p:cBhvr additive="base">
                                        <p:cTn id="37"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258888" y="908050"/>
            <a:ext cx="7848600" cy="914400"/>
          </a:xfrm>
          <a:noFill/>
        </p:spPr>
        <p:txBody>
          <a:bodyPr lIns="92075" tIns="46038" rIns="92075" bIns="46038"/>
          <a:lstStyle/>
          <a:p>
            <a:pPr eaLnBrk="1" hangingPunct="1"/>
            <a:r>
              <a:rPr lang="zh-TW" altLang="en-US" smtClean="0"/>
              <a:t>缺陷棋盤填滿演算法實例</a:t>
            </a:r>
            <a:endParaRPr lang="en-US" altLang="zh-TW" smtClean="0"/>
          </a:p>
        </p:txBody>
      </p:sp>
      <p:grpSp>
        <p:nvGrpSpPr>
          <p:cNvPr id="43011" name="Group 3"/>
          <p:cNvGrpSpPr>
            <a:grpSpLocks/>
          </p:cNvGrpSpPr>
          <p:nvPr/>
        </p:nvGrpSpPr>
        <p:grpSpPr bwMode="auto">
          <a:xfrm>
            <a:off x="2749550" y="1935163"/>
            <a:ext cx="3035300" cy="3498850"/>
            <a:chOff x="1732" y="676"/>
            <a:chExt cx="1912" cy="2204"/>
          </a:xfrm>
        </p:grpSpPr>
        <p:grpSp>
          <p:nvGrpSpPr>
            <p:cNvPr id="43034" name="Group 4"/>
            <p:cNvGrpSpPr>
              <a:grpSpLocks/>
            </p:cNvGrpSpPr>
            <p:nvPr/>
          </p:nvGrpSpPr>
          <p:grpSpPr bwMode="auto">
            <a:xfrm>
              <a:off x="1732" y="1636"/>
              <a:ext cx="1912" cy="952"/>
              <a:chOff x="1732" y="1636"/>
              <a:chExt cx="1912" cy="952"/>
            </a:xfrm>
          </p:grpSpPr>
          <p:grpSp>
            <p:nvGrpSpPr>
              <p:cNvPr id="43079" name="Group 5"/>
              <p:cNvGrpSpPr>
                <a:grpSpLocks/>
              </p:cNvGrpSpPr>
              <p:nvPr/>
            </p:nvGrpSpPr>
            <p:grpSpPr bwMode="auto">
              <a:xfrm>
                <a:off x="1732" y="1636"/>
                <a:ext cx="952" cy="952"/>
                <a:chOff x="1732" y="1636"/>
                <a:chExt cx="952" cy="952"/>
              </a:xfrm>
            </p:grpSpPr>
            <p:grpSp>
              <p:nvGrpSpPr>
                <p:cNvPr id="43103" name="Group 6"/>
                <p:cNvGrpSpPr>
                  <a:grpSpLocks/>
                </p:cNvGrpSpPr>
                <p:nvPr/>
              </p:nvGrpSpPr>
              <p:grpSpPr bwMode="auto">
                <a:xfrm>
                  <a:off x="1732" y="2116"/>
                  <a:ext cx="952" cy="472"/>
                  <a:chOff x="1732" y="2116"/>
                  <a:chExt cx="952" cy="472"/>
                </a:xfrm>
              </p:grpSpPr>
              <p:grpSp>
                <p:nvGrpSpPr>
                  <p:cNvPr id="43115" name="Group 7"/>
                  <p:cNvGrpSpPr>
                    <a:grpSpLocks/>
                  </p:cNvGrpSpPr>
                  <p:nvPr/>
                </p:nvGrpSpPr>
                <p:grpSpPr bwMode="auto">
                  <a:xfrm>
                    <a:off x="1732" y="2116"/>
                    <a:ext cx="472" cy="472"/>
                    <a:chOff x="1732" y="2116"/>
                    <a:chExt cx="472" cy="472"/>
                  </a:xfrm>
                </p:grpSpPr>
                <p:sp>
                  <p:nvSpPr>
                    <p:cNvPr id="43121" name="Rectangle 8"/>
                    <p:cNvSpPr>
                      <a:spLocks noChangeArrowheads="1"/>
                    </p:cNvSpPr>
                    <p:nvPr/>
                  </p:nvSpPr>
                  <p:spPr bwMode="auto">
                    <a:xfrm>
                      <a:off x="1732" y="23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122" name="Rectangle 9"/>
                    <p:cNvSpPr>
                      <a:spLocks noChangeArrowheads="1"/>
                    </p:cNvSpPr>
                    <p:nvPr/>
                  </p:nvSpPr>
                  <p:spPr bwMode="auto">
                    <a:xfrm>
                      <a:off x="1972" y="23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123" name="Rectangle 10"/>
                    <p:cNvSpPr>
                      <a:spLocks noChangeArrowheads="1"/>
                    </p:cNvSpPr>
                    <p:nvPr/>
                  </p:nvSpPr>
                  <p:spPr bwMode="auto">
                    <a:xfrm>
                      <a:off x="1732" y="21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124" name="Rectangle 11"/>
                    <p:cNvSpPr>
                      <a:spLocks noChangeArrowheads="1"/>
                    </p:cNvSpPr>
                    <p:nvPr/>
                  </p:nvSpPr>
                  <p:spPr bwMode="auto">
                    <a:xfrm>
                      <a:off x="1972" y="21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43116" name="Group 12"/>
                  <p:cNvGrpSpPr>
                    <a:grpSpLocks/>
                  </p:cNvGrpSpPr>
                  <p:nvPr/>
                </p:nvGrpSpPr>
                <p:grpSpPr bwMode="auto">
                  <a:xfrm>
                    <a:off x="2212" y="2116"/>
                    <a:ext cx="472" cy="472"/>
                    <a:chOff x="2212" y="2116"/>
                    <a:chExt cx="472" cy="472"/>
                  </a:xfrm>
                </p:grpSpPr>
                <p:sp>
                  <p:nvSpPr>
                    <p:cNvPr id="43117" name="Rectangle 13"/>
                    <p:cNvSpPr>
                      <a:spLocks noChangeArrowheads="1"/>
                    </p:cNvSpPr>
                    <p:nvPr/>
                  </p:nvSpPr>
                  <p:spPr bwMode="auto">
                    <a:xfrm>
                      <a:off x="2212" y="23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118" name="Rectangle 14"/>
                    <p:cNvSpPr>
                      <a:spLocks noChangeArrowheads="1"/>
                    </p:cNvSpPr>
                    <p:nvPr/>
                  </p:nvSpPr>
                  <p:spPr bwMode="auto">
                    <a:xfrm>
                      <a:off x="2452" y="23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119" name="Rectangle 15"/>
                    <p:cNvSpPr>
                      <a:spLocks noChangeArrowheads="1"/>
                    </p:cNvSpPr>
                    <p:nvPr/>
                  </p:nvSpPr>
                  <p:spPr bwMode="auto">
                    <a:xfrm>
                      <a:off x="2212" y="21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120" name="Rectangle 16"/>
                    <p:cNvSpPr>
                      <a:spLocks noChangeArrowheads="1"/>
                    </p:cNvSpPr>
                    <p:nvPr/>
                  </p:nvSpPr>
                  <p:spPr bwMode="auto">
                    <a:xfrm>
                      <a:off x="2452" y="21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nvGrpSpPr>
                <p:cNvPr id="43104" name="Group 17"/>
                <p:cNvGrpSpPr>
                  <a:grpSpLocks/>
                </p:cNvGrpSpPr>
                <p:nvPr/>
              </p:nvGrpSpPr>
              <p:grpSpPr bwMode="auto">
                <a:xfrm>
                  <a:off x="1732" y="1636"/>
                  <a:ext cx="952" cy="472"/>
                  <a:chOff x="1732" y="1636"/>
                  <a:chExt cx="952" cy="472"/>
                </a:xfrm>
              </p:grpSpPr>
              <p:grpSp>
                <p:nvGrpSpPr>
                  <p:cNvPr id="43105" name="Group 18"/>
                  <p:cNvGrpSpPr>
                    <a:grpSpLocks/>
                  </p:cNvGrpSpPr>
                  <p:nvPr/>
                </p:nvGrpSpPr>
                <p:grpSpPr bwMode="auto">
                  <a:xfrm>
                    <a:off x="1732" y="1636"/>
                    <a:ext cx="472" cy="472"/>
                    <a:chOff x="1732" y="1636"/>
                    <a:chExt cx="472" cy="472"/>
                  </a:xfrm>
                </p:grpSpPr>
                <p:sp>
                  <p:nvSpPr>
                    <p:cNvPr id="43111" name="Rectangle 19"/>
                    <p:cNvSpPr>
                      <a:spLocks noChangeArrowheads="1"/>
                    </p:cNvSpPr>
                    <p:nvPr/>
                  </p:nvSpPr>
                  <p:spPr bwMode="auto">
                    <a:xfrm>
                      <a:off x="1732" y="18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112" name="Rectangle 20"/>
                    <p:cNvSpPr>
                      <a:spLocks noChangeArrowheads="1"/>
                    </p:cNvSpPr>
                    <p:nvPr/>
                  </p:nvSpPr>
                  <p:spPr bwMode="auto">
                    <a:xfrm>
                      <a:off x="1972" y="18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113" name="Rectangle 21"/>
                    <p:cNvSpPr>
                      <a:spLocks noChangeArrowheads="1"/>
                    </p:cNvSpPr>
                    <p:nvPr/>
                  </p:nvSpPr>
                  <p:spPr bwMode="auto">
                    <a:xfrm>
                      <a:off x="1732" y="163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114" name="Rectangle 22"/>
                    <p:cNvSpPr>
                      <a:spLocks noChangeArrowheads="1"/>
                    </p:cNvSpPr>
                    <p:nvPr/>
                  </p:nvSpPr>
                  <p:spPr bwMode="auto">
                    <a:xfrm>
                      <a:off x="1972" y="163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43106" name="Group 23"/>
                  <p:cNvGrpSpPr>
                    <a:grpSpLocks/>
                  </p:cNvGrpSpPr>
                  <p:nvPr/>
                </p:nvGrpSpPr>
                <p:grpSpPr bwMode="auto">
                  <a:xfrm>
                    <a:off x="2212" y="1636"/>
                    <a:ext cx="472" cy="472"/>
                    <a:chOff x="2212" y="1636"/>
                    <a:chExt cx="472" cy="472"/>
                  </a:xfrm>
                </p:grpSpPr>
                <p:sp>
                  <p:nvSpPr>
                    <p:cNvPr id="43107" name="Rectangle 24"/>
                    <p:cNvSpPr>
                      <a:spLocks noChangeArrowheads="1"/>
                    </p:cNvSpPr>
                    <p:nvPr/>
                  </p:nvSpPr>
                  <p:spPr bwMode="auto">
                    <a:xfrm>
                      <a:off x="2212" y="18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108" name="Rectangle 25"/>
                    <p:cNvSpPr>
                      <a:spLocks noChangeArrowheads="1"/>
                    </p:cNvSpPr>
                    <p:nvPr/>
                  </p:nvSpPr>
                  <p:spPr bwMode="auto">
                    <a:xfrm>
                      <a:off x="2452" y="18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109" name="Rectangle 26"/>
                    <p:cNvSpPr>
                      <a:spLocks noChangeArrowheads="1"/>
                    </p:cNvSpPr>
                    <p:nvPr/>
                  </p:nvSpPr>
                  <p:spPr bwMode="auto">
                    <a:xfrm>
                      <a:off x="2212" y="163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110" name="Rectangle 27"/>
                    <p:cNvSpPr>
                      <a:spLocks noChangeArrowheads="1"/>
                    </p:cNvSpPr>
                    <p:nvPr/>
                  </p:nvSpPr>
                  <p:spPr bwMode="auto">
                    <a:xfrm>
                      <a:off x="2452" y="163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grpSp>
            <p:nvGrpSpPr>
              <p:cNvPr id="43080" name="Group 28"/>
              <p:cNvGrpSpPr>
                <a:grpSpLocks/>
              </p:cNvGrpSpPr>
              <p:nvPr/>
            </p:nvGrpSpPr>
            <p:grpSpPr bwMode="auto">
              <a:xfrm>
                <a:off x="2692" y="1636"/>
                <a:ext cx="952" cy="952"/>
                <a:chOff x="2692" y="1636"/>
                <a:chExt cx="952" cy="952"/>
              </a:xfrm>
            </p:grpSpPr>
            <p:grpSp>
              <p:nvGrpSpPr>
                <p:cNvPr id="43081" name="Group 29"/>
                <p:cNvGrpSpPr>
                  <a:grpSpLocks/>
                </p:cNvGrpSpPr>
                <p:nvPr/>
              </p:nvGrpSpPr>
              <p:grpSpPr bwMode="auto">
                <a:xfrm>
                  <a:off x="2692" y="2116"/>
                  <a:ext cx="952" cy="472"/>
                  <a:chOff x="2692" y="2116"/>
                  <a:chExt cx="952" cy="472"/>
                </a:xfrm>
              </p:grpSpPr>
              <p:grpSp>
                <p:nvGrpSpPr>
                  <p:cNvPr id="43093" name="Group 30"/>
                  <p:cNvGrpSpPr>
                    <a:grpSpLocks/>
                  </p:cNvGrpSpPr>
                  <p:nvPr/>
                </p:nvGrpSpPr>
                <p:grpSpPr bwMode="auto">
                  <a:xfrm>
                    <a:off x="2692" y="2116"/>
                    <a:ext cx="472" cy="472"/>
                    <a:chOff x="2692" y="2116"/>
                    <a:chExt cx="472" cy="472"/>
                  </a:xfrm>
                </p:grpSpPr>
                <p:sp>
                  <p:nvSpPr>
                    <p:cNvPr id="43099" name="Rectangle 31"/>
                    <p:cNvSpPr>
                      <a:spLocks noChangeArrowheads="1"/>
                    </p:cNvSpPr>
                    <p:nvPr/>
                  </p:nvSpPr>
                  <p:spPr bwMode="auto">
                    <a:xfrm>
                      <a:off x="2692" y="23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100" name="Rectangle 32"/>
                    <p:cNvSpPr>
                      <a:spLocks noChangeArrowheads="1"/>
                    </p:cNvSpPr>
                    <p:nvPr/>
                  </p:nvSpPr>
                  <p:spPr bwMode="auto">
                    <a:xfrm>
                      <a:off x="2932" y="23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101" name="Rectangle 33"/>
                    <p:cNvSpPr>
                      <a:spLocks noChangeArrowheads="1"/>
                    </p:cNvSpPr>
                    <p:nvPr/>
                  </p:nvSpPr>
                  <p:spPr bwMode="auto">
                    <a:xfrm>
                      <a:off x="2692" y="21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102" name="Rectangle 34"/>
                    <p:cNvSpPr>
                      <a:spLocks noChangeArrowheads="1"/>
                    </p:cNvSpPr>
                    <p:nvPr/>
                  </p:nvSpPr>
                  <p:spPr bwMode="auto">
                    <a:xfrm>
                      <a:off x="2932" y="21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43094" name="Group 35"/>
                  <p:cNvGrpSpPr>
                    <a:grpSpLocks/>
                  </p:cNvGrpSpPr>
                  <p:nvPr/>
                </p:nvGrpSpPr>
                <p:grpSpPr bwMode="auto">
                  <a:xfrm>
                    <a:off x="3172" y="2116"/>
                    <a:ext cx="472" cy="472"/>
                    <a:chOff x="3172" y="2116"/>
                    <a:chExt cx="472" cy="472"/>
                  </a:xfrm>
                </p:grpSpPr>
                <p:sp>
                  <p:nvSpPr>
                    <p:cNvPr id="43095" name="Rectangle 36"/>
                    <p:cNvSpPr>
                      <a:spLocks noChangeArrowheads="1"/>
                    </p:cNvSpPr>
                    <p:nvPr/>
                  </p:nvSpPr>
                  <p:spPr bwMode="auto">
                    <a:xfrm>
                      <a:off x="3172" y="23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96" name="Rectangle 37"/>
                    <p:cNvSpPr>
                      <a:spLocks noChangeArrowheads="1"/>
                    </p:cNvSpPr>
                    <p:nvPr/>
                  </p:nvSpPr>
                  <p:spPr bwMode="auto">
                    <a:xfrm>
                      <a:off x="3412" y="23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97" name="Rectangle 38"/>
                    <p:cNvSpPr>
                      <a:spLocks noChangeArrowheads="1"/>
                    </p:cNvSpPr>
                    <p:nvPr/>
                  </p:nvSpPr>
                  <p:spPr bwMode="auto">
                    <a:xfrm>
                      <a:off x="3172" y="21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98" name="Rectangle 39"/>
                    <p:cNvSpPr>
                      <a:spLocks noChangeArrowheads="1"/>
                    </p:cNvSpPr>
                    <p:nvPr/>
                  </p:nvSpPr>
                  <p:spPr bwMode="auto">
                    <a:xfrm>
                      <a:off x="3412" y="21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nvGrpSpPr>
                <p:cNvPr id="43082" name="Group 40"/>
                <p:cNvGrpSpPr>
                  <a:grpSpLocks/>
                </p:cNvGrpSpPr>
                <p:nvPr/>
              </p:nvGrpSpPr>
              <p:grpSpPr bwMode="auto">
                <a:xfrm>
                  <a:off x="2692" y="1636"/>
                  <a:ext cx="952" cy="472"/>
                  <a:chOff x="2692" y="1636"/>
                  <a:chExt cx="952" cy="472"/>
                </a:xfrm>
              </p:grpSpPr>
              <p:grpSp>
                <p:nvGrpSpPr>
                  <p:cNvPr id="43083" name="Group 41"/>
                  <p:cNvGrpSpPr>
                    <a:grpSpLocks/>
                  </p:cNvGrpSpPr>
                  <p:nvPr/>
                </p:nvGrpSpPr>
                <p:grpSpPr bwMode="auto">
                  <a:xfrm>
                    <a:off x="2692" y="1636"/>
                    <a:ext cx="472" cy="472"/>
                    <a:chOff x="2692" y="1636"/>
                    <a:chExt cx="472" cy="472"/>
                  </a:xfrm>
                </p:grpSpPr>
                <p:sp>
                  <p:nvSpPr>
                    <p:cNvPr id="43089" name="Rectangle 42"/>
                    <p:cNvSpPr>
                      <a:spLocks noChangeArrowheads="1"/>
                    </p:cNvSpPr>
                    <p:nvPr/>
                  </p:nvSpPr>
                  <p:spPr bwMode="auto">
                    <a:xfrm>
                      <a:off x="2692" y="18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90" name="Rectangle 43"/>
                    <p:cNvSpPr>
                      <a:spLocks noChangeArrowheads="1"/>
                    </p:cNvSpPr>
                    <p:nvPr/>
                  </p:nvSpPr>
                  <p:spPr bwMode="auto">
                    <a:xfrm>
                      <a:off x="2932" y="18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91" name="Rectangle 44"/>
                    <p:cNvSpPr>
                      <a:spLocks noChangeArrowheads="1"/>
                    </p:cNvSpPr>
                    <p:nvPr/>
                  </p:nvSpPr>
                  <p:spPr bwMode="auto">
                    <a:xfrm>
                      <a:off x="2692" y="163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92" name="Rectangle 45"/>
                    <p:cNvSpPr>
                      <a:spLocks noChangeArrowheads="1"/>
                    </p:cNvSpPr>
                    <p:nvPr/>
                  </p:nvSpPr>
                  <p:spPr bwMode="auto">
                    <a:xfrm>
                      <a:off x="2932" y="163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43084" name="Group 46"/>
                  <p:cNvGrpSpPr>
                    <a:grpSpLocks/>
                  </p:cNvGrpSpPr>
                  <p:nvPr/>
                </p:nvGrpSpPr>
                <p:grpSpPr bwMode="auto">
                  <a:xfrm>
                    <a:off x="3172" y="1636"/>
                    <a:ext cx="472" cy="472"/>
                    <a:chOff x="3172" y="1636"/>
                    <a:chExt cx="472" cy="472"/>
                  </a:xfrm>
                </p:grpSpPr>
                <p:sp>
                  <p:nvSpPr>
                    <p:cNvPr id="43085" name="Rectangle 47"/>
                    <p:cNvSpPr>
                      <a:spLocks noChangeArrowheads="1"/>
                    </p:cNvSpPr>
                    <p:nvPr/>
                  </p:nvSpPr>
                  <p:spPr bwMode="auto">
                    <a:xfrm>
                      <a:off x="3172" y="18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86" name="Rectangle 48"/>
                    <p:cNvSpPr>
                      <a:spLocks noChangeArrowheads="1"/>
                    </p:cNvSpPr>
                    <p:nvPr/>
                  </p:nvSpPr>
                  <p:spPr bwMode="auto">
                    <a:xfrm>
                      <a:off x="3412" y="18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87" name="Rectangle 49"/>
                    <p:cNvSpPr>
                      <a:spLocks noChangeArrowheads="1"/>
                    </p:cNvSpPr>
                    <p:nvPr/>
                  </p:nvSpPr>
                  <p:spPr bwMode="auto">
                    <a:xfrm>
                      <a:off x="3172" y="163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88" name="Rectangle 50"/>
                    <p:cNvSpPr>
                      <a:spLocks noChangeArrowheads="1"/>
                    </p:cNvSpPr>
                    <p:nvPr/>
                  </p:nvSpPr>
                  <p:spPr bwMode="auto">
                    <a:xfrm>
                      <a:off x="3412" y="163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grpSp>
        <p:grpSp>
          <p:nvGrpSpPr>
            <p:cNvPr id="43035" name="Group 51"/>
            <p:cNvGrpSpPr>
              <a:grpSpLocks/>
            </p:cNvGrpSpPr>
            <p:nvPr/>
          </p:nvGrpSpPr>
          <p:grpSpPr bwMode="auto">
            <a:xfrm>
              <a:off x="1732" y="676"/>
              <a:ext cx="952" cy="952"/>
              <a:chOff x="1732" y="676"/>
              <a:chExt cx="952" cy="952"/>
            </a:xfrm>
          </p:grpSpPr>
          <p:grpSp>
            <p:nvGrpSpPr>
              <p:cNvPr id="43057" name="Group 52"/>
              <p:cNvGrpSpPr>
                <a:grpSpLocks/>
              </p:cNvGrpSpPr>
              <p:nvPr/>
            </p:nvGrpSpPr>
            <p:grpSpPr bwMode="auto">
              <a:xfrm>
                <a:off x="1732" y="1156"/>
                <a:ext cx="952" cy="472"/>
                <a:chOff x="1732" y="1156"/>
                <a:chExt cx="952" cy="472"/>
              </a:xfrm>
            </p:grpSpPr>
            <p:grpSp>
              <p:nvGrpSpPr>
                <p:cNvPr id="43069" name="Group 53"/>
                <p:cNvGrpSpPr>
                  <a:grpSpLocks/>
                </p:cNvGrpSpPr>
                <p:nvPr/>
              </p:nvGrpSpPr>
              <p:grpSpPr bwMode="auto">
                <a:xfrm>
                  <a:off x="1732" y="1156"/>
                  <a:ext cx="472" cy="472"/>
                  <a:chOff x="1732" y="1156"/>
                  <a:chExt cx="472" cy="472"/>
                </a:xfrm>
              </p:grpSpPr>
              <p:sp>
                <p:nvSpPr>
                  <p:cNvPr id="43075" name="Rectangle 54"/>
                  <p:cNvSpPr>
                    <a:spLocks noChangeArrowheads="1"/>
                  </p:cNvSpPr>
                  <p:nvPr/>
                </p:nvSpPr>
                <p:spPr bwMode="auto">
                  <a:xfrm>
                    <a:off x="1732" y="139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76" name="Rectangle 55"/>
                  <p:cNvSpPr>
                    <a:spLocks noChangeArrowheads="1"/>
                  </p:cNvSpPr>
                  <p:nvPr/>
                </p:nvSpPr>
                <p:spPr bwMode="auto">
                  <a:xfrm>
                    <a:off x="1972" y="139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77" name="Rectangle 56"/>
                  <p:cNvSpPr>
                    <a:spLocks noChangeArrowheads="1"/>
                  </p:cNvSpPr>
                  <p:nvPr/>
                </p:nvSpPr>
                <p:spPr bwMode="auto">
                  <a:xfrm>
                    <a:off x="1732" y="11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78" name="Rectangle 57"/>
                  <p:cNvSpPr>
                    <a:spLocks noChangeArrowheads="1"/>
                  </p:cNvSpPr>
                  <p:nvPr/>
                </p:nvSpPr>
                <p:spPr bwMode="auto">
                  <a:xfrm>
                    <a:off x="1972" y="11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43070" name="Group 58"/>
                <p:cNvGrpSpPr>
                  <a:grpSpLocks/>
                </p:cNvGrpSpPr>
                <p:nvPr/>
              </p:nvGrpSpPr>
              <p:grpSpPr bwMode="auto">
                <a:xfrm>
                  <a:off x="2212" y="1156"/>
                  <a:ext cx="472" cy="472"/>
                  <a:chOff x="2212" y="1156"/>
                  <a:chExt cx="472" cy="472"/>
                </a:xfrm>
              </p:grpSpPr>
              <p:sp>
                <p:nvSpPr>
                  <p:cNvPr id="43071" name="Rectangle 59"/>
                  <p:cNvSpPr>
                    <a:spLocks noChangeArrowheads="1"/>
                  </p:cNvSpPr>
                  <p:nvPr/>
                </p:nvSpPr>
                <p:spPr bwMode="auto">
                  <a:xfrm>
                    <a:off x="2212" y="139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72" name="Rectangle 60"/>
                  <p:cNvSpPr>
                    <a:spLocks noChangeArrowheads="1"/>
                  </p:cNvSpPr>
                  <p:nvPr/>
                </p:nvSpPr>
                <p:spPr bwMode="auto">
                  <a:xfrm>
                    <a:off x="2452" y="139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73" name="Rectangle 61"/>
                  <p:cNvSpPr>
                    <a:spLocks noChangeArrowheads="1"/>
                  </p:cNvSpPr>
                  <p:nvPr/>
                </p:nvSpPr>
                <p:spPr bwMode="auto">
                  <a:xfrm>
                    <a:off x="2212" y="11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74" name="Rectangle 62"/>
                  <p:cNvSpPr>
                    <a:spLocks noChangeArrowheads="1"/>
                  </p:cNvSpPr>
                  <p:nvPr/>
                </p:nvSpPr>
                <p:spPr bwMode="auto">
                  <a:xfrm>
                    <a:off x="2452" y="11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nvGrpSpPr>
              <p:cNvPr id="43058" name="Group 63"/>
              <p:cNvGrpSpPr>
                <a:grpSpLocks/>
              </p:cNvGrpSpPr>
              <p:nvPr/>
            </p:nvGrpSpPr>
            <p:grpSpPr bwMode="auto">
              <a:xfrm>
                <a:off x="1732" y="676"/>
                <a:ext cx="952" cy="472"/>
                <a:chOff x="1732" y="676"/>
                <a:chExt cx="952" cy="472"/>
              </a:xfrm>
            </p:grpSpPr>
            <p:grpSp>
              <p:nvGrpSpPr>
                <p:cNvPr id="43059" name="Group 64"/>
                <p:cNvGrpSpPr>
                  <a:grpSpLocks/>
                </p:cNvGrpSpPr>
                <p:nvPr/>
              </p:nvGrpSpPr>
              <p:grpSpPr bwMode="auto">
                <a:xfrm>
                  <a:off x="1732" y="676"/>
                  <a:ext cx="472" cy="472"/>
                  <a:chOff x="1732" y="676"/>
                  <a:chExt cx="472" cy="472"/>
                </a:xfrm>
              </p:grpSpPr>
              <p:sp>
                <p:nvSpPr>
                  <p:cNvPr id="43065" name="Rectangle 65"/>
                  <p:cNvSpPr>
                    <a:spLocks noChangeArrowheads="1"/>
                  </p:cNvSpPr>
                  <p:nvPr/>
                </p:nvSpPr>
                <p:spPr bwMode="auto">
                  <a:xfrm>
                    <a:off x="1732" y="9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66" name="Rectangle 66"/>
                  <p:cNvSpPr>
                    <a:spLocks noChangeArrowheads="1"/>
                  </p:cNvSpPr>
                  <p:nvPr/>
                </p:nvSpPr>
                <p:spPr bwMode="auto">
                  <a:xfrm>
                    <a:off x="1972" y="9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67" name="Rectangle 67"/>
                  <p:cNvSpPr>
                    <a:spLocks noChangeArrowheads="1"/>
                  </p:cNvSpPr>
                  <p:nvPr/>
                </p:nvSpPr>
                <p:spPr bwMode="auto">
                  <a:xfrm>
                    <a:off x="1732" y="6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68" name="Rectangle 68"/>
                  <p:cNvSpPr>
                    <a:spLocks noChangeArrowheads="1"/>
                  </p:cNvSpPr>
                  <p:nvPr/>
                </p:nvSpPr>
                <p:spPr bwMode="auto">
                  <a:xfrm>
                    <a:off x="1972" y="6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43060" name="Group 69"/>
                <p:cNvGrpSpPr>
                  <a:grpSpLocks/>
                </p:cNvGrpSpPr>
                <p:nvPr/>
              </p:nvGrpSpPr>
              <p:grpSpPr bwMode="auto">
                <a:xfrm>
                  <a:off x="2212" y="676"/>
                  <a:ext cx="472" cy="472"/>
                  <a:chOff x="2212" y="676"/>
                  <a:chExt cx="472" cy="472"/>
                </a:xfrm>
              </p:grpSpPr>
              <p:sp>
                <p:nvSpPr>
                  <p:cNvPr id="43061" name="Rectangle 70"/>
                  <p:cNvSpPr>
                    <a:spLocks noChangeArrowheads="1"/>
                  </p:cNvSpPr>
                  <p:nvPr/>
                </p:nvSpPr>
                <p:spPr bwMode="auto">
                  <a:xfrm>
                    <a:off x="2212" y="9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62" name="Rectangle 71"/>
                  <p:cNvSpPr>
                    <a:spLocks noChangeArrowheads="1"/>
                  </p:cNvSpPr>
                  <p:nvPr/>
                </p:nvSpPr>
                <p:spPr bwMode="auto">
                  <a:xfrm>
                    <a:off x="2452" y="9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63" name="Rectangle 72"/>
                  <p:cNvSpPr>
                    <a:spLocks noChangeArrowheads="1"/>
                  </p:cNvSpPr>
                  <p:nvPr/>
                </p:nvSpPr>
                <p:spPr bwMode="auto">
                  <a:xfrm>
                    <a:off x="2212" y="6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64" name="Rectangle 73"/>
                  <p:cNvSpPr>
                    <a:spLocks noChangeArrowheads="1"/>
                  </p:cNvSpPr>
                  <p:nvPr/>
                </p:nvSpPr>
                <p:spPr bwMode="auto">
                  <a:xfrm>
                    <a:off x="2452" y="6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grpSp>
          <p:nvGrpSpPr>
            <p:cNvPr id="43036" name="Group 74"/>
            <p:cNvGrpSpPr>
              <a:grpSpLocks/>
            </p:cNvGrpSpPr>
            <p:nvPr/>
          </p:nvGrpSpPr>
          <p:grpSpPr bwMode="auto">
            <a:xfrm>
              <a:off x="2692" y="1156"/>
              <a:ext cx="952" cy="472"/>
              <a:chOff x="2692" y="1156"/>
              <a:chExt cx="952" cy="472"/>
            </a:xfrm>
          </p:grpSpPr>
          <p:grpSp>
            <p:nvGrpSpPr>
              <p:cNvPr id="43047" name="Group 75"/>
              <p:cNvGrpSpPr>
                <a:grpSpLocks/>
              </p:cNvGrpSpPr>
              <p:nvPr/>
            </p:nvGrpSpPr>
            <p:grpSpPr bwMode="auto">
              <a:xfrm>
                <a:off x="2692" y="1156"/>
                <a:ext cx="472" cy="472"/>
                <a:chOff x="2692" y="1156"/>
                <a:chExt cx="472" cy="472"/>
              </a:xfrm>
            </p:grpSpPr>
            <p:sp>
              <p:nvSpPr>
                <p:cNvPr id="43053" name="Rectangle 76"/>
                <p:cNvSpPr>
                  <a:spLocks noChangeArrowheads="1"/>
                </p:cNvSpPr>
                <p:nvPr/>
              </p:nvSpPr>
              <p:spPr bwMode="auto">
                <a:xfrm>
                  <a:off x="2692" y="139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54" name="Rectangle 77"/>
                <p:cNvSpPr>
                  <a:spLocks noChangeArrowheads="1"/>
                </p:cNvSpPr>
                <p:nvPr/>
              </p:nvSpPr>
              <p:spPr bwMode="auto">
                <a:xfrm>
                  <a:off x="2932" y="139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55" name="Rectangle 78"/>
                <p:cNvSpPr>
                  <a:spLocks noChangeArrowheads="1"/>
                </p:cNvSpPr>
                <p:nvPr/>
              </p:nvSpPr>
              <p:spPr bwMode="auto">
                <a:xfrm>
                  <a:off x="2692" y="11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56" name="Rectangle 79"/>
                <p:cNvSpPr>
                  <a:spLocks noChangeArrowheads="1"/>
                </p:cNvSpPr>
                <p:nvPr/>
              </p:nvSpPr>
              <p:spPr bwMode="auto">
                <a:xfrm>
                  <a:off x="2932" y="11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43048" name="Group 80"/>
              <p:cNvGrpSpPr>
                <a:grpSpLocks/>
              </p:cNvGrpSpPr>
              <p:nvPr/>
            </p:nvGrpSpPr>
            <p:grpSpPr bwMode="auto">
              <a:xfrm>
                <a:off x="3172" y="1156"/>
                <a:ext cx="472" cy="472"/>
                <a:chOff x="3172" y="1156"/>
                <a:chExt cx="472" cy="472"/>
              </a:xfrm>
            </p:grpSpPr>
            <p:sp>
              <p:nvSpPr>
                <p:cNvPr id="43049" name="Rectangle 81"/>
                <p:cNvSpPr>
                  <a:spLocks noChangeArrowheads="1"/>
                </p:cNvSpPr>
                <p:nvPr/>
              </p:nvSpPr>
              <p:spPr bwMode="auto">
                <a:xfrm>
                  <a:off x="3172" y="139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50" name="Rectangle 82"/>
                <p:cNvSpPr>
                  <a:spLocks noChangeArrowheads="1"/>
                </p:cNvSpPr>
                <p:nvPr/>
              </p:nvSpPr>
              <p:spPr bwMode="auto">
                <a:xfrm>
                  <a:off x="3412" y="139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51" name="Rectangle 83"/>
                <p:cNvSpPr>
                  <a:spLocks noChangeArrowheads="1"/>
                </p:cNvSpPr>
                <p:nvPr/>
              </p:nvSpPr>
              <p:spPr bwMode="auto">
                <a:xfrm>
                  <a:off x="3172" y="11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52" name="Rectangle 84"/>
                <p:cNvSpPr>
                  <a:spLocks noChangeArrowheads="1"/>
                </p:cNvSpPr>
                <p:nvPr/>
              </p:nvSpPr>
              <p:spPr bwMode="auto">
                <a:xfrm>
                  <a:off x="3412" y="11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sp>
          <p:nvSpPr>
            <p:cNvPr id="43037" name="Rectangle 85"/>
            <p:cNvSpPr>
              <a:spLocks noChangeArrowheads="1"/>
            </p:cNvSpPr>
            <p:nvPr/>
          </p:nvSpPr>
          <p:spPr bwMode="auto">
            <a:xfrm>
              <a:off x="2692" y="9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38" name="Rectangle 86"/>
            <p:cNvSpPr>
              <a:spLocks noChangeArrowheads="1"/>
            </p:cNvSpPr>
            <p:nvPr/>
          </p:nvSpPr>
          <p:spPr bwMode="auto">
            <a:xfrm>
              <a:off x="2932" y="916"/>
              <a:ext cx="232" cy="232"/>
            </a:xfrm>
            <a:prstGeom prst="rect">
              <a:avLst/>
            </a:prstGeom>
            <a:solidFill>
              <a:schemeClr val="hlink"/>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39" name="Rectangle 87"/>
            <p:cNvSpPr>
              <a:spLocks noChangeArrowheads="1"/>
            </p:cNvSpPr>
            <p:nvPr/>
          </p:nvSpPr>
          <p:spPr bwMode="auto">
            <a:xfrm>
              <a:off x="2692" y="6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40" name="Rectangle 88"/>
            <p:cNvSpPr>
              <a:spLocks noChangeArrowheads="1"/>
            </p:cNvSpPr>
            <p:nvPr/>
          </p:nvSpPr>
          <p:spPr bwMode="auto">
            <a:xfrm>
              <a:off x="2932" y="6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nvGrpSpPr>
            <p:cNvPr id="43041" name="Group 89"/>
            <p:cNvGrpSpPr>
              <a:grpSpLocks/>
            </p:cNvGrpSpPr>
            <p:nvPr/>
          </p:nvGrpSpPr>
          <p:grpSpPr bwMode="auto">
            <a:xfrm>
              <a:off x="3172" y="676"/>
              <a:ext cx="472" cy="472"/>
              <a:chOff x="3172" y="676"/>
              <a:chExt cx="472" cy="472"/>
            </a:xfrm>
          </p:grpSpPr>
          <p:sp>
            <p:nvSpPr>
              <p:cNvPr id="43043" name="Rectangle 90"/>
              <p:cNvSpPr>
                <a:spLocks noChangeArrowheads="1"/>
              </p:cNvSpPr>
              <p:nvPr/>
            </p:nvSpPr>
            <p:spPr bwMode="auto">
              <a:xfrm>
                <a:off x="3172" y="9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44" name="Rectangle 91"/>
              <p:cNvSpPr>
                <a:spLocks noChangeArrowheads="1"/>
              </p:cNvSpPr>
              <p:nvPr/>
            </p:nvSpPr>
            <p:spPr bwMode="auto">
              <a:xfrm>
                <a:off x="3412" y="9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45" name="Rectangle 92"/>
              <p:cNvSpPr>
                <a:spLocks noChangeArrowheads="1"/>
              </p:cNvSpPr>
              <p:nvPr/>
            </p:nvSpPr>
            <p:spPr bwMode="auto">
              <a:xfrm>
                <a:off x="3172" y="6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46" name="Rectangle 93"/>
              <p:cNvSpPr>
                <a:spLocks noChangeArrowheads="1"/>
              </p:cNvSpPr>
              <p:nvPr/>
            </p:nvSpPr>
            <p:spPr bwMode="auto">
              <a:xfrm>
                <a:off x="3412" y="6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sp>
          <p:nvSpPr>
            <p:cNvPr id="43042" name="Rectangle 94"/>
            <p:cNvSpPr>
              <a:spLocks noChangeArrowheads="1"/>
            </p:cNvSpPr>
            <p:nvPr/>
          </p:nvSpPr>
          <p:spPr bwMode="auto">
            <a:xfrm>
              <a:off x="2496" y="2592"/>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sp>
        <p:nvSpPr>
          <p:cNvPr id="20575" name="Rectangle 95"/>
          <p:cNvSpPr>
            <a:spLocks noChangeArrowheads="1"/>
          </p:cNvSpPr>
          <p:nvPr/>
        </p:nvSpPr>
        <p:spPr bwMode="auto">
          <a:xfrm>
            <a:off x="685800" y="5205413"/>
            <a:ext cx="8153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50000"/>
              </a:spcBef>
              <a:buClrTx/>
              <a:buSzTx/>
              <a:buFontTx/>
              <a:buNone/>
            </a:pPr>
            <a:r>
              <a:rPr kumimoji="0" lang="zh-TW" altLang="en-US" sz="2800">
                <a:latin typeface="Times New Roman" pitchFamily="18" charset="0"/>
              </a:rPr>
              <a:t>將</a:t>
            </a:r>
            <a:r>
              <a:rPr kumimoji="0" lang="en-US" altLang="zh-TW" sz="2800">
                <a:solidFill>
                  <a:srgbClr val="3333FF"/>
                </a:solidFill>
                <a:latin typeface="Times New Roman" pitchFamily="18" charset="0"/>
              </a:rPr>
              <a:t>8 x 8</a:t>
            </a:r>
            <a:r>
              <a:rPr kumimoji="0" lang="zh-TW" altLang="en-US" sz="2800">
                <a:solidFill>
                  <a:srgbClr val="3333FF"/>
                </a:solidFill>
                <a:latin typeface="Times New Roman" pitchFamily="18" charset="0"/>
              </a:rPr>
              <a:t>缺陷棋盤</a:t>
            </a:r>
            <a:r>
              <a:rPr kumimoji="0" lang="zh-TW" altLang="en-US" sz="2800">
                <a:latin typeface="Times New Roman" pitchFamily="18" charset="0"/>
              </a:rPr>
              <a:t>分割成</a:t>
            </a:r>
            <a:r>
              <a:rPr kumimoji="0" lang="en-US" altLang="zh-TW" sz="2800">
                <a:solidFill>
                  <a:srgbClr val="3333FF"/>
                </a:solidFill>
                <a:latin typeface="Times New Roman" pitchFamily="18" charset="0"/>
              </a:rPr>
              <a:t>4</a:t>
            </a:r>
            <a:r>
              <a:rPr kumimoji="0" lang="zh-TW" altLang="en-US" sz="2800">
                <a:solidFill>
                  <a:srgbClr val="3333FF"/>
                </a:solidFill>
                <a:latin typeface="Times New Roman" pitchFamily="18" charset="0"/>
              </a:rPr>
              <a:t>個</a:t>
            </a:r>
            <a:r>
              <a:rPr kumimoji="0" lang="zh-TW" altLang="en-US" sz="2800">
                <a:latin typeface="Times New Roman" pitchFamily="18" charset="0"/>
              </a:rPr>
              <a:t>更小的 </a:t>
            </a:r>
            <a:r>
              <a:rPr kumimoji="0" lang="en-US" altLang="zh-TW" sz="2800">
                <a:latin typeface="Times New Roman" pitchFamily="18" charset="0"/>
              </a:rPr>
              <a:t>4 x 4</a:t>
            </a:r>
            <a:r>
              <a:rPr kumimoji="0" lang="zh-TW" altLang="en-US" sz="2800">
                <a:latin typeface="Times New Roman" pitchFamily="18" charset="0"/>
              </a:rPr>
              <a:t> 棋盤。</a:t>
            </a:r>
            <a:r>
              <a:rPr kumimoji="0" lang="en-US" altLang="zh-TW" sz="2800">
                <a:latin typeface="Times New Roman" pitchFamily="18" charset="0"/>
              </a:rPr>
              <a:t> </a:t>
            </a:r>
          </a:p>
        </p:txBody>
      </p:sp>
      <p:sp>
        <p:nvSpPr>
          <p:cNvPr id="20576" name="Line 96"/>
          <p:cNvSpPr>
            <a:spLocks noChangeShapeType="1"/>
          </p:cNvSpPr>
          <p:nvPr/>
        </p:nvSpPr>
        <p:spPr bwMode="auto">
          <a:xfrm>
            <a:off x="4267200" y="1700213"/>
            <a:ext cx="0" cy="3505200"/>
          </a:xfrm>
          <a:prstGeom prst="line">
            <a:avLst/>
          </a:prstGeom>
          <a:noFill/>
          <a:ln w="508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TW" altLang="en-US"/>
          </a:p>
        </p:txBody>
      </p:sp>
      <p:sp>
        <p:nvSpPr>
          <p:cNvPr id="20577" name="Line 97"/>
          <p:cNvSpPr>
            <a:spLocks noChangeShapeType="1"/>
          </p:cNvSpPr>
          <p:nvPr/>
        </p:nvSpPr>
        <p:spPr bwMode="auto">
          <a:xfrm>
            <a:off x="2438400" y="3452813"/>
            <a:ext cx="3810000" cy="0"/>
          </a:xfrm>
          <a:prstGeom prst="line">
            <a:avLst/>
          </a:prstGeom>
          <a:noFill/>
          <a:ln w="508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TW" altLang="en-US"/>
          </a:p>
        </p:txBody>
      </p:sp>
      <p:sp>
        <p:nvSpPr>
          <p:cNvPr id="20578" name="Rectangle 98"/>
          <p:cNvSpPr>
            <a:spLocks noChangeArrowheads="1"/>
          </p:cNvSpPr>
          <p:nvPr/>
        </p:nvSpPr>
        <p:spPr bwMode="auto">
          <a:xfrm>
            <a:off x="647700" y="5870575"/>
            <a:ext cx="8316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50000"/>
              </a:spcBef>
              <a:buClrTx/>
              <a:buSzTx/>
              <a:buFontTx/>
              <a:buNone/>
            </a:pPr>
            <a:r>
              <a:rPr kumimoji="0" lang="zh-TW" altLang="en-US" sz="2800">
                <a:latin typeface="Times New Roman" pitchFamily="18" charset="0"/>
              </a:rPr>
              <a:t>其中</a:t>
            </a:r>
            <a:r>
              <a:rPr kumimoji="0" lang="en-US" altLang="zh-TW" sz="2800">
                <a:solidFill>
                  <a:srgbClr val="3333FF"/>
                </a:solidFill>
                <a:latin typeface="Times New Roman" pitchFamily="18" charset="0"/>
              </a:rPr>
              <a:t>1</a:t>
            </a:r>
            <a:r>
              <a:rPr kumimoji="0" lang="zh-TW" altLang="en-US" sz="2800">
                <a:solidFill>
                  <a:srgbClr val="3333FF"/>
                </a:solidFill>
                <a:latin typeface="Times New Roman" pitchFamily="18" charset="0"/>
              </a:rPr>
              <a:t>個為</a:t>
            </a:r>
            <a:r>
              <a:rPr kumimoji="0" lang="en-US" altLang="zh-TW" sz="2800">
                <a:solidFill>
                  <a:srgbClr val="3333FF"/>
                </a:solidFill>
                <a:latin typeface="Times New Roman" pitchFamily="18" charset="0"/>
              </a:rPr>
              <a:t>4 x 4</a:t>
            </a:r>
            <a:r>
              <a:rPr kumimoji="0" lang="zh-TW" altLang="en-US" sz="2800">
                <a:solidFill>
                  <a:srgbClr val="3333FF"/>
                </a:solidFill>
                <a:latin typeface="Times New Roman" pitchFamily="18" charset="0"/>
              </a:rPr>
              <a:t>缺陷棋盤</a:t>
            </a:r>
            <a:r>
              <a:rPr kumimoji="0" lang="zh-TW" altLang="en-US" sz="2800">
                <a:latin typeface="Times New Roman" pitchFamily="18" charset="0"/>
              </a:rPr>
              <a:t>，其他</a:t>
            </a:r>
            <a:r>
              <a:rPr kumimoji="0" lang="en-US" altLang="zh-TW" sz="2800">
                <a:solidFill>
                  <a:srgbClr val="3333FF"/>
                </a:solidFill>
                <a:latin typeface="Times New Roman" pitchFamily="18" charset="0"/>
              </a:rPr>
              <a:t>3</a:t>
            </a:r>
            <a:r>
              <a:rPr kumimoji="0" lang="zh-TW" altLang="en-US" sz="2800">
                <a:solidFill>
                  <a:srgbClr val="3333FF"/>
                </a:solidFill>
                <a:latin typeface="Times New Roman" pitchFamily="18" charset="0"/>
              </a:rPr>
              <a:t>個為一般 </a:t>
            </a:r>
            <a:r>
              <a:rPr kumimoji="0" lang="en-US" altLang="zh-TW" sz="2800">
                <a:solidFill>
                  <a:srgbClr val="3333FF"/>
                </a:solidFill>
                <a:latin typeface="Times New Roman" pitchFamily="18" charset="0"/>
              </a:rPr>
              <a:t>4 x 4 </a:t>
            </a:r>
            <a:r>
              <a:rPr kumimoji="0" lang="zh-TW" altLang="en-US" sz="2800">
                <a:solidFill>
                  <a:srgbClr val="3333FF"/>
                </a:solidFill>
                <a:latin typeface="Times New Roman" pitchFamily="18" charset="0"/>
              </a:rPr>
              <a:t>棋盤</a:t>
            </a:r>
            <a:r>
              <a:rPr kumimoji="0" lang="zh-TW" altLang="en-US" sz="2800">
                <a:latin typeface="Times New Roman" pitchFamily="18" charset="0"/>
              </a:rPr>
              <a:t>。</a:t>
            </a:r>
            <a:endParaRPr kumimoji="0" lang="en-US" altLang="zh-TW" sz="2800">
              <a:latin typeface="Times New Roman" pitchFamily="18" charset="0"/>
            </a:endParaRPr>
          </a:p>
        </p:txBody>
      </p:sp>
      <p:grpSp>
        <p:nvGrpSpPr>
          <p:cNvPr id="29" name="Group 99"/>
          <p:cNvGrpSpPr>
            <a:grpSpLocks/>
          </p:cNvGrpSpPr>
          <p:nvPr/>
        </p:nvGrpSpPr>
        <p:grpSpPr bwMode="auto">
          <a:xfrm>
            <a:off x="4273550" y="1935163"/>
            <a:ext cx="1511300" cy="1511300"/>
            <a:chOff x="2692" y="676"/>
            <a:chExt cx="952" cy="952"/>
          </a:xfrm>
        </p:grpSpPr>
        <p:sp>
          <p:nvSpPr>
            <p:cNvPr id="43018" name="Rectangle 100"/>
            <p:cNvSpPr>
              <a:spLocks noChangeArrowheads="1"/>
            </p:cNvSpPr>
            <p:nvPr/>
          </p:nvSpPr>
          <p:spPr bwMode="auto">
            <a:xfrm>
              <a:off x="2692" y="139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19" name="Rectangle 101"/>
            <p:cNvSpPr>
              <a:spLocks noChangeArrowheads="1"/>
            </p:cNvSpPr>
            <p:nvPr/>
          </p:nvSpPr>
          <p:spPr bwMode="auto">
            <a:xfrm>
              <a:off x="2932" y="139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20" name="Rectangle 102"/>
            <p:cNvSpPr>
              <a:spLocks noChangeArrowheads="1"/>
            </p:cNvSpPr>
            <p:nvPr/>
          </p:nvSpPr>
          <p:spPr bwMode="auto">
            <a:xfrm>
              <a:off x="2692" y="115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21" name="Rectangle 103"/>
            <p:cNvSpPr>
              <a:spLocks noChangeArrowheads="1"/>
            </p:cNvSpPr>
            <p:nvPr/>
          </p:nvSpPr>
          <p:spPr bwMode="auto">
            <a:xfrm>
              <a:off x="2932" y="115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22" name="Rectangle 104"/>
            <p:cNvSpPr>
              <a:spLocks noChangeArrowheads="1"/>
            </p:cNvSpPr>
            <p:nvPr/>
          </p:nvSpPr>
          <p:spPr bwMode="auto">
            <a:xfrm>
              <a:off x="3172" y="139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23" name="Rectangle 105"/>
            <p:cNvSpPr>
              <a:spLocks noChangeArrowheads="1"/>
            </p:cNvSpPr>
            <p:nvPr/>
          </p:nvSpPr>
          <p:spPr bwMode="auto">
            <a:xfrm>
              <a:off x="3412" y="139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24" name="Rectangle 106"/>
            <p:cNvSpPr>
              <a:spLocks noChangeArrowheads="1"/>
            </p:cNvSpPr>
            <p:nvPr/>
          </p:nvSpPr>
          <p:spPr bwMode="auto">
            <a:xfrm>
              <a:off x="3172" y="115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25" name="Rectangle 107"/>
            <p:cNvSpPr>
              <a:spLocks noChangeArrowheads="1"/>
            </p:cNvSpPr>
            <p:nvPr/>
          </p:nvSpPr>
          <p:spPr bwMode="auto">
            <a:xfrm>
              <a:off x="3412" y="115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26" name="Rectangle 108"/>
            <p:cNvSpPr>
              <a:spLocks noChangeArrowheads="1"/>
            </p:cNvSpPr>
            <p:nvPr/>
          </p:nvSpPr>
          <p:spPr bwMode="auto">
            <a:xfrm>
              <a:off x="2692" y="91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27" name="Rectangle 109"/>
            <p:cNvSpPr>
              <a:spLocks noChangeArrowheads="1"/>
            </p:cNvSpPr>
            <p:nvPr/>
          </p:nvSpPr>
          <p:spPr bwMode="auto">
            <a:xfrm>
              <a:off x="2932" y="916"/>
              <a:ext cx="232" cy="232"/>
            </a:xfrm>
            <a:prstGeom prst="rect">
              <a:avLst/>
            </a:prstGeom>
            <a:solidFill>
              <a:schemeClr val="hlink"/>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r>
                <a:rPr lang="en-US" altLang="zh-TW" sz="2400">
                  <a:latin typeface="Arial" charset="0"/>
                </a:rPr>
                <a:t>X</a:t>
              </a:r>
              <a:endParaRPr lang="zh-TW" altLang="en-US" sz="2400">
                <a:latin typeface="Arial" charset="0"/>
              </a:endParaRPr>
            </a:p>
          </p:txBody>
        </p:sp>
        <p:sp>
          <p:nvSpPr>
            <p:cNvPr id="43028" name="Rectangle 110"/>
            <p:cNvSpPr>
              <a:spLocks noChangeArrowheads="1"/>
            </p:cNvSpPr>
            <p:nvPr/>
          </p:nvSpPr>
          <p:spPr bwMode="auto">
            <a:xfrm>
              <a:off x="2692" y="67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29" name="Rectangle 111"/>
            <p:cNvSpPr>
              <a:spLocks noChangeArrowheads="1"/>
            </p:cNvSpPr>
            <p:nvPr/>
          </p:nvSpPr>
          <p:spPr bwMode="auto">
            <a:xfrm>
              <a:off x="2932" y="67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30" name="Rectangle 112"/>
            <p:cNvSpPr>
              <a:spLocks noChangeArrowheads="1"/>
            </p:cNvSpPr>
            <p:nvPr/>
          </p:nvSpPr>
          <p:spPr bwMode="auto">
            <a:xfrm>
              <a:off x="3172" y="91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31" name="Rectangle 113"/>
            <p:cNvSpPr>
              <a:spLocks noChangeArrowheads="1"/>
            </p:cNvSpPr>
            <p:nvPr/>
          </p:nvSpPr>
          <p:spPr bwMode="auto">
            <a:xfrm>
              <a:off x="3412" y="91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32" name="Rectangle 114"/>
            <p:cNvSpPr>
              <a:spLocks noChangeArrowheads="1"/>
            </p:cNvSpPr>
            <p:nvPr/>
          </p:nvSpPr>
          <p:spPr bwMode="auto">
            <a:xfrm>
              <a:off x="3172" y="67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3033" name="Rectangle 115"/>
            <p:cNvSpPr>
              <a:spLocks noChangeArrowheads="1"/>
            </p:cNvSpPr>
            <p:nvPr/>
          </p:nvSpPr>
          <p:spPr bwMode="auto">
            <a:xfrm>
              <a:off x="3412" y="67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sp>
        <p:nvSpPr>
          <p:cNvPr id="43017"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2141667C-9B0D-4924-80D3-0A2B66EC0C95}" type="slidenum">
              <a:rPr kumimoji="0" lang="en-US" altLang="zh-TW" sz="1400" smtClean="0">
                <a:latin typeface="Arial" charset="0"/>
              </a:rPr>
              <a:pPr eaLnBrk="1" hangingPunct="1">
                <a:spcBef>
                  <a:spcPct val="0"/>
                </a:spcBef>
                <a:buClrTx/>
                <a:buSzTx/>
                <a:buFontTx/>
                <a:buNone/>
              </a:pPr>
              <a:t>38</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5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57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57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578">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75" grpId="0" build="p" autoUpdateAnimBg="0"/>
      <p:bldP spid="20576" grpId="0" animBg="1"/>
      <p:bldP spid="20577" grpId="0" animBg="1"/>
      <p:bldP spid="20578"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Group 3"/>
          <p:cNvGrpSpPr>
            <a:grpSpLocks/>
          </p:cNvGrpSpPr>
          <p:nvPr/>
        </p:nvGrpSpPr>
        <p:grpSpPr bwMode="auto">
          <a:xfrm>
            <a:off x="2749550" y="1874838"/>
            <a:ext cx="3035300" cy="3498850"/>
            <a:chOff x="1732" y="676"/>
            <a:chExt cx="1912" cy="2204"/>
          </a:xfrm>
        </p:grpSpPr>
        <p:grpSp>
          <p:nvGrpSpPr>
            <p:cNvPr id="44063" name="Group 4"/>
            <p:cNvGrpSpPr>
              <a:grpSpLocks/>
            </p:cNvGrpSpPr>
            <p:nvPr/>
          </p:nvGrpSpPr>
          <p:grpSpPr bwMode="auto">
            <a:xfrm>
              <a:off x="1732" y="1636"/>
              <a:ext cx="1912" cy="952"/>
              <a:chOff x="1732" y="1636"/>
              <a:chExt cx="1912" cy="952"/>
            </a:xfrm>
          </p:grpSpPr>
          <p:grpSp>
            <p:nvGrpSpPr>
              <p:cNvPr id="44108" name="Group 5"/>
              <p:cNvGrpSpPr>
                <a:grpSpLocks/>
              </p:cNvGrpSpPr>
              <p:nvPr/>
            </p:nvGrpSpPr>
            <p:grpSpPr bwMode="auto">
              <a:xfrm>
                <a:off x="1732" y="1636"/>
                <a:ext cx="952" cy="952"/>
                <a:chOff x="1732" y="1636"/>
                <a:chExt cx="952" cy="952"/>
              </a:xfrm>
            </p:grpSpPr>
            <p:grpSp>
              <p:nvGrpSpPr>
                <p:cNvPr id="44132" name="Group 6"/>
                <p:cNvGrpSpPr>
                  <a:grpSpLocks/>
                </p:cNvGrpSpPr>
                <p:nvPr/>
              </p:nvGrpSpPr>
              <p:grpSpPr bwMode="auto">
                <a:xfrm>
                  <a:off x="1732" y="2116"/>
                  <a:ext cx="952" cy="472"/>
                  <a:chOff x="1732" y="2116"/>
                  <a:chExt cx="952" cy="472"/>
                </a:xfrm>
              </p:grpSpPr>
              <p:grpSp>
                <p:nvGrpSpPr>
                  <p:cNvPr id="44144" name="Group 7"/>
                  <p:cNvGrpSpPr>
                    <a:grpSpLocks/>
                  </p:cNvGrpSpPr>
                  <p:nvPr/>
                </p:nvGrpSpPr>
                <p:grpSpPr bwMode="auto">
                  <a:xfrm>
                    <a:off x="1732" y="2116"/>
                    <a:ext cx="472" cy="472"/>
                    <a:chOff x="1732" y="2116"/>
                    <a:chExt cx="472" cy="472"/>
                  </a:xfrm>
                </p:grpSpPr>
                <p:sp>
                  <p:nvSpPr>
                    <p:cNvPr id="44150" name="Rectangle 8"/>
                    <p:cNvSpPr>
                      <a:spLocks noChangeArrowheads="1"/>
                    </p:cNvSpPr>
                    <p:nvPr/>
                  </p:nvSpPr>
                  <p:spPr bwMode="auto">
                    <a:xfrm>
                      <a:off x="1732" y="23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51" name="Rectangle 9"/>
                    <p:cNvSpPr>
                      <a:spLocks noChangeArrowheads="1"/>
                    </p:cNvSpPr>
                    <p:nvPr/>
                  </p:nvSpPr>
                  <p:spPr bwMode="auto">
                    <a:xfrm>
                      <a:off x="1972" y="23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52" name="Rectangle 10"/>
                    <p:cNvSpPr>
                      <a:spLocks noChangeArrowheads="1"/>
                    </p:cNvSpPr>
                    <p:nvPr/>
                  </p:nvSpPr>
                  <p:spPr bwMode="auto">
                    <a:xfrm>
                      <a:off x="1732" y="21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53" name="Rectangle 11"/>
                    <p:cNvSpPr>
                      <a:spLocks noChangeArrowheads="1"/>
                    </p:cNvSpPr>
                    <p:nvPr/>
                  </p:nvSpPr>
                  <p:spPr bwMode="auto">
                    <a:xfrm>
                      <a:off x="1972" y="21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44145" name="Group 12"/>
                  <p:cNvGrpSpPr>
                    <a:grpSpLocks/>
                  </p:cNvGrpSpPr>
                  <p:nvPr/>
                </p:nvGrpSpPr>
                <p:grpSpPr bwMode="auto">
                  <a:xfrm>
                    <a:off x="2212" y="2116"/>
                    <a:ext cx="472" cy="472"/>
                    <a:chOff x="2212" y="2116"/>
                    <a:chExt cx="472" cy="472"/>
                  </a:xfrm>
                </p:grpSpPr>
                <p:sp>
                  <p:nvSpPr>
                    <p:cNvPr id="44146" name="Rectangle 13"/>
                    <p:cNvSpPr>
                      <a:spLocks noChangeArrowheads="1"/>
                    </p:cNvSpPr>
                    <p:nvPr/>
                  </p:nvSpPr>
                  <p:spPr bwMode="auto">
                    <a:xfrm>
                      <a:off x="2212" y="23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47" name="Rectangle 14"/>
                    <p:cNvSpPr>
                      <a:spLocks noChangeArrowheads="1"/>
                    </p:cNvSpPr>
                    <p:nvPr/>
                  </p:nvSpPr>
                  <p:spPr bwMode="auto">
                    <a:xfrm>
                      <a:off x="2452" y="23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48" name="Rectangle 15"/>
                    <p:cNvSpPr>
                      <a:spLocks noChangeArrowheads="1"/>
                    </p:cNvSpPr>
                    <p:nvPr/>
                  </p:nvSpPr>
                  <p:spPr bwMode="auto">
                    <a:xfrm>
                      <a:off x="2212" y="21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49" name="Rectangle 16"/>
                    <p:cNvSpPr>
                      <a:spLocks noChangeArrowheads="1"/>
                    </p:cNvSpPr>
                    <p:nvPr/>
                  </p:nvSpPr>
                  <p:spPr bwMode="auto">
                    <a:xfrm>
                      <a:off x="2452" y="21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nvGrpSpPr>
                <p:cNvPr id="44133" name="Group 17"/>
                <p:cNvGrpSpPr>
                  <a:grpSpLocks/>
                </p:cNvGrpSpPr>
                <p:nvPr/>
              </p:nvGrpSpPr>
              <p:grpSpPr bwMode="auto">
                <a:xfrm>
                  <a:off x="1732" y="1636"/>
                  <a:ext cx="952" cy="472"/>
                  <a:chOff x="1732" y="1636"/>
                  <a:chExt cx="952" cy="472"/>
                </a:xfrm>
              </p:grpSpPr>
              <p:grpSp>
                <p:nvGrpSpPr>
                  <p:cNvPr id="44134" name="Group 18"/>
                  <p:cNvGrpSpPr>
                    <a:grpSpLocks/>
                  </p:cNvGrpSpPr>
                  <p:nvPr/>
                </p:nvGrpSpPr>
                <p:grpSpPr bwMode="auto">
                  <a:xfrm>
                    <a:off x="1732" y="1636"/>
                    <a:ext cx="472" cy="472"/>
                    <a:chOff x="1732" y="1636"/>
                    <a:chExt cx="472" cy="472"/>
                  </a:xfrm>
                </p:grpSpPr>
                <p:sp>
                  <p:nvSpPr>
                    <p:cNvPr id="44140" name="Rectangle 19"/>
                    <p:cNvSpPr>
                      <a:spLocks noChangeArrowheads="1"/>
                    </p:cNvSpPr>
                    <p:nvPr/>
                  </p:nvSpPr>
                  <p:spPr bwMode="auto">
                    <a:xfrm>
                      <a:off x="1732" y="18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41" name="Rectangle 20"/>
                    <p:cNvSpPr>
                      <a:spLocks noChangeArrowheads="1"/>
                    </p:cNvSpPr>
                    <p:nvPr/>
                  </p:nvSpPr>
                  <p:spPr bwMode="auto">
                    <a:xfrm>
                      <a:off x="1972" y="18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42" name="Rectangle 21"/>
                    <p:cNvSpPr>
                      <a:spLocks noChangeArrowheads="1"/>
                    </p:cNvSpPr>
                    <p:nvPr/>
                  </p:nvSpPr>
                  <p:spPr bwMode="auto">
                    <a:xfrm>
                      <a:off x="1732" y="163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43" name="Rectangle 22"/>
                    <p:cNvSpPr>
                      <a:spLocks noChangeArrowheads="1"/>
                    </p:cNvSpPr>
                    <p:nvPr/>
                  </p:nvSpPr>
                  <p:spPr bwMode="auto">
                    <a:xfrm>
                      <a:off x="1972" y="163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44135" name="Group 23"/>
                  <p:cNvGrpSpPr>
                    <a:grpSpLocks/>
                  </p:cNvGrpSpPr>
                  <p:nvPr/>
                </p:nvGrpSpPr>
                <p:grpSpPr bwMode="auto">
                  <a:xfrm>
                    <a:off x="2212" y="1636"/>
                    <a:ext cx="472" cy="472"/>
                    <a:chOff x="2212" y="1636"/>
                    <a:chExt cx="472" cy="472"/>
                  </a:xfrm>
                </p:grpSpPr>
                <p:sp>
                  <p:nvSpPr>
                    <p:cNvPr id="44136" name="Rectangle 24"/>
                    <p:cNvSpPr>
                      <a:spLocks noChangeArrowheads="1"/>
                    </p:cNvSpPr>
                    <p:nvPr/>
                  </p:nvSpPr>
                  <p:spPr bwMode="auto">
                    <a:xfrm>
                      <a:off x="2212" y="18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37" name="Rectangle 25"/>
                    <p:cNvSpPr>
                      <a:spLocks noChangeArrowheads="1"/>
                    </p:cNvSpPr>
                    <p:nvPr/>
                  </p:nvSpPr>
                  <p:spPr bwMode="auto">
                    <a:xfrm>
                      <a:off x="2452" y="18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38" name="Rectangle 26"/>
                    <p:cNvSpPr>
                      <a:spLocks noChangeArrowheads="1"/>
                    </p:cNvSpPr>
                    <p:nvPr/>
                  </p:nvSpPr>
                  <p:spPr bwMode="auto">
                    <a:xfrm>
                      <a:off x="2212" y="163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39" name="Rectangle 27"/>
                    <p:cNvSpPr>
                      <a:spLocks noChangeArrowheads="1"/>
                    </p:cNvSpPr>
                    <p:nvPr/>
                  </p:nvSpPr>
                  <p:spPr bwMode="auto">
                    <a:xfrm>
                      <a:off x="2452" y="163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grpSp>
            <p:nvGrpSpPr>
              <p:cNvPr id="44109" name="Group 28"/>
              <p:cNvGrpSpPr>
                <a:grpSpLocks/>
              </p:cNvGrpSpPr>
              <p:nvPr/>
            </p:nvGrpSpPr>
            <p:grpSpPr bwMode="auto">
              <a:xfrm>
                <a:off x="2692" y="1636"/>
                <a:ext cx="952" cy="952"/>
                <a:chOff x="2692" y="1636"/>
                <a:chExt cx="952" cy="952"/>
              </a:xfrm>
            </p:grpSpPr>
            <p:grpSp>
              <p:nvGrpSpPr>
                <p:cNvPr id="44110" name="Group 29"/>
                <p:cNvGrpSpPr>
                  <a:grpSpLocks/>
                </p:cNvGrpSpPr>
                <p:nvPr/>
              </p:nvGrpSpPr>
              <p:grpSpPr bwMode="auto">
                <a:xfrm>
                  <a:off x="2692" y="2116"/>
                  <a:ext cx="952" cy="472"/>
                  <a:chOff x="2692" y="2116"/>
                  <a:chExt cx="952" cy="472"/>
                </a:xfrm>
              </p:grpSpPr>
              <p:grpSp>
                <p:nvGrpSpPr>
                  <p:cNvPr id="44122" name="Group 30"/>
                  <p:cNvGrpSpPr>
                    <a:grpSpLocks/>
                  </p:cNvGrpSpPr>
                  <p:nvPr/>
                </p:nvGrpSpPr>
                <p:grpSpPr bwMode="auto">
                  <a:xfrm>
                    <a:off x="2692" y="2116"/>
                    <a:ext cx="472" cy="472"/>
                    <a:chOff x="2692" y="2116"/>
                    <a:chExt cx="472" cy="472"/>
                  </a:xfrm>
                </p:grpSpPr>
                <p:sp>
                  <p:nvSpPr>
                    <p:cNvPr id="44128" name="Rectangle 31"/>
                    <p:cNvSpPr>
                      <a:spLocks noChangeArrowheads="1"/>
                    </p:cNvSpPr>
                    <p:nvPr/>
                  </p:nvSpPr>
                  <p:spPr bwMode="auto">
                    <a:xfrm>
                      <a:off x="2692" y="23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29" name="Rectangle 32"/>
                    <p:cNvSpPr>
                      <a:spLocks noChangeArrowheads="1"/>
                    </p:cNvSpPr>
                    <p:nvPr/>
                  </p:nvSpPr>
                  <p:spPr bwMode="auto">
                    <a:xfrm>
                      <a:off x="2932" y="23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30" name="Rectangle 33"/>
                    <p:cNvSpPr>
                      <a:spLocks noChangeArrowheads="1"/>
                    </p:cNvSpPr>
                    <p:nvPr/>
                  </p:nvSpPr>
                  <p:spPr bwMode="auto">
                    <a:xfrm>
                      <a:off x="2692" y="21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31" name="Rectangle 34"/>
                    <p:cNvSpPr>
                      <a:spLocks noChangeArrowheads="1"/>
                    </p:cNvSpPr>
                    <p:nvPr/>
                  </p:nvSpPr>
                  <p:spPr bwMode="auto">
                    <a:xfrm>
                      <a:off x="2932" y="21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44123" name="Group 35"/>
                  <p:cNvGrpSpPr>
                    <a:grpSpLocks/>
                  </p:cNvGrpSpPr>
                  <p:nvPr/>
                </p:nvGrpSpPr>
                <p:grpSpPr bwMode="auto">
                  <a:xfrm>
                    <a:off x="3172" y="2116"/>
                    <a:ext cx="472" cy="472"/>
                    <a:chOff x="3172" y="2116"/>
                    <a:chExt cx="472" cy="472"/>
                  </a:xfrm>
                </p:grpSpPr>
                <p:sp>
                  <p:nvSpPr>
                    <p:cNvPr id="44124" name="Rectangle 36"/>
                    <p:cNvSpPr>
                      <a:spLocks noChangeArrowheads="1"/>
                    </p:cNvSpPr>
                    <p:nvPr/>
                  </p:nvSpPr>
                  <p:spPr bwMode="auto">
                    <a:xfrm>
                      <a:off x="3172" y="23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25" name="Rectangle 37"/>
                    <p:cNvSpPr>
                      <a:spLocks noChangeArrowheads="1"/>
                    </p:cNvSpPr>
                    <p:nvPr/>
                  </p:nvSpPr>
                  <p:spPr bwMode="auto">
                    <a:xfrm>
                      <a:off x="3412" y="23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26" name="Rectangle 38"/>
                    <p:cNvSpPr>
                      <a:spLocks noChangeArrowheads="1"/>
                    </p:cNvSpPr>
                    <p:nvPr/>
                  </p:nvSpPr>
                  <p:spPr bwMode="auto">
                    <a:xfrm>
                      <a:off x="3172" y="21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27" name="Rectangle 39"/>
                    <p:cNvSpPr>
                      <a:spLocks noChangeArrowheads="1"/>
                    </p:cNvSpPr>
                    <p:nvPr/>
                  </p:nvSpPr>
                  <p:spPr bwMode="auto">
                    <a:xfrm>
                      <a:off x="3412" y="21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nvGrpSpPr>
                <p:cNvPr id="44111" name="Group 40"/>
                <p:cNvGrpSpPr>
                  <a:grpSpLocks/>
                </p:cNvGrpSpPr>
                <p:nvPr/>
              </p:nvGrpSpPr>
              <p:grpSpPr bwMode="auto">
                <a:xfrm>
                  <a:off x="2692" y="1636"/>
                  <a:ext cx="952" cy="472"/>
                  <a:chOff x="2692" y="1636"/>
                  <a:chExt cx="952" cy="472"/>
                </a:xfrm>
              </p:grpSpPr>
              <p:grpSp>
                <p:nvGrpSpPr>
                  <p:cNvPr id="44112" name="Group 41"/>
                  <p:cNvGrpSpPr>
                    <a:grpSpLocks/>
                  </p:cNvGrpSpPr>
                  <p:nvPr/>
                </p:nvGrpSpPr>
                <p:grpSpPr bwMode="auto">
                  <a:xfrm>
                    <a:off x="2692" y="1636"/>
                    <a:ext cx="472" cy="472"/>
                    <a:chOff x="2692" y="1636"/>
                    <a:chExt cx="472" cy="472"/>
                  </a:xfrm>
                </p:grpSpPr>
                <p:sp>
                  <p:nvSpPr>
                    <p:cNvPr id="44118" name="Rectangle 42"/>
                    <p:cNvSpPr>
                      <a:spLocks noChangeArrowheads="1"/>
                    </p:cNvSpPr>
                    <p:nvPr/>
                  </p:nvSpPr>
                  <p:spPr bwMode="auto">
                    <a:xfrm>
                      <a:off x="2692" y="18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19" name="Rectangle 43"/>
                    <p:cNvSpPr>
                      <a:spLocks noChangeArrowheads="1"/>
                    </p:cNvSpPr>
                    <p:nvPr/>
                  </p:nvSpPr>
                  <p:spPr bwMode="auto">
                    <a:xfrm>
                      <a:off x="2932" y="18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20" name="Rectangle 44"/>
                    <p:cNvSpPr>
                      <a:spLocks noChangeArrowheads="1"/>
                    </p:cNvSpPr>
                    <p:nvPr/>
                  </p:nvSpPr>
                  <p:spPr bwMode="auto">
                    <a:xfrm>
                      <a:off x="2692" y="163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21" name="Rectangle 45"/>
                    <p:cNvSpPr>
                      <a:spLocks noChangeArrowheads="1"/>
                    </p:cNvSpPr>
                    <p:nvPr/>
                  </p:nvSpPr>
                  <p:spPr bwMode="auto">
                    <a:xfrm>
                      <a:off x="2932" y="163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44113" name="Group 46"/>
                  <p:cNvGrpSpPr>
                    <a:grpSpLocks/>
                  </p:cNvGrpSpPr>
                  <p:nvPr/>
                </p:nvGrpSpPr>
                <p:grpSpPr bwMode="auto">
                  <a:xfrm>
                    <a:off x="3172" y="1636"/>
                    <a:ext cx="472" cy="472"/>
                    <a:chOff x="3172" y="1636"/>
                    <a:chExt cx="472" cy="472"/>
                  </a:xfrm>
                </p:grpSpPr>
                <p:sp>
                  <p:nvSpPr>
                    <p:cNvPr id="44114" name="Rectangle 47"/>
                    <p:cNvSpPr>
                      <a:spLocks noChangeArrowheads="1"/>
                    </p:cNvSpPr>
                    <p:nvPr/>
                  </p:nvSpPr>
                  <p:spPr bwMode="auto">
                    <a:xfrm>
                      <a:off x="3172" y="18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15" name="Rectangle 48"/>
                    <p:cNvSpPr>
                      <a:spLocks noChangeArrowheads="1"/>
                    </p:cNvSpPr>
                    <p:nvPr/>
                  </p:nvSpPr>
                  <p:spPr bwMode="auto">
                    <a:xfrm>
                      <a:off x="3412" y="18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16" name="Rectangle 49"/>
                    <p:cNvSpPr>
                      <a:spLocks noChangeArrowheads="1"/>
                    </p:cNvSpPr>
                    <p:nvPr/>
                  </p:nvSpPr>
                  <p:spPr bwMode="auto">
                    <a:xfrm>
                      <a:off x="3172" y="163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17" name="Rectangle 50"/>
                    <p:cNvSpPr>
                      <a:spLocks noChangeArrowheads="1"/>
                    </p:cNvSpPr>
                    <p:nvPr/>
                  </p:nvSpPr>
                  <p:spPr bwMode="auto">
                    <a:xfrm>
                      <a:off x="3412" y="163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grpSp>
        <p:grpSp>
          <p:nvGrpSpPr>
            <p:cNvPr id="44064" name="Group 51"/>
            <p:cNvGrpSpPr>
              <a:grpSpLocks/>
            </p:cNvGrpSpPr>
            <p:nvPr/>
          </p:nvGrpSpPr>
          <p:grpSpPr bwMode="auto">
            <a:xfrm>
              <a:off x="1732" y="676"/>
              <a:ext cx="952" cy="952"/>
              <a:chOff x="1732" y="676"/>
              <a:chExt cx="952" cy="952"/>
            </a:xfrm>
          </p:grpSpPr>
          <p:grpSp>
            <p:nvGrpSpPr>
              <p:cNvPr id="44086" name="Group 52"/>
              <p:cNvGrpSpPr>
                <a:grpSpLocks/>
              </p:cNvGrpSpPr>
              <p:nvPr/>
            </p:nvGrpSpPr>
            <p:grpSpPr bwMode="auto">
              <a:xfrm>
                <a:off x="1732" y="1156"/>
                <a:ext cx="952" cy="472"/>
                <a:chOff x="1732" y="1156"/>
                <a:chExt cx="952" cy="472"/>
              </a:xfrm>
            </p:grpSpPr>
            <p:grpSp>
              <p:nvGrpSpPr>
                <p:cNvPr id="44098" name="Group 53"/>
                <p:cNvGrpSpPr>
                  <a:grpSpLocks/>
                </p:cNvGrpSpPr>
                <p:nvPr/>
              </p:nvGrpSpPr>
              <p:grpSpPr bwMode="auto">
                <a:xfrm>
                  <a:off x="1732" y="1156"/>
                  <a:ext cx="472" cy="472"/>
                  <a:chOff x="1732" y="1156"/>
                  <a:chExt cx="472" cy="472"/>
                </a:xfrm>
              </p:grpSpPr>
              <p:sp>
                <p:nvSpPr>
                  <p:cNvPr id="44104" name="Rectangle 54"/>
                  <p:cNvSpPr>
                    <a:spLocks noChangeArrowheads="1"/>
                  </p:cNvSpPr>
                  <p:nvPr/>
                </p:nvSpPr>
                <p:spPr bwMode="auto">
                  <a:xfrm>
                    <a:off x="1732" y="139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05" name="Rectangle 55"/>
                  <p:cNvSpPr>
                    <a:spLocks noChangeArrowheads="1"/>
                  </p:cNvSpPr>
                  <p:nvPr/>
                </p:nvSpPr>
                <p:spPr bwMode="auto">
                  <a:xfrm>
                    <a:off x="1972" y="139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06" name="Rectangle 56"/>
                  <p:cNvSpPr>
                    <a:spLocks noChangeArrowheads="1"/>
                  </p:cNvSpPr>
                  <p:nvPr/>
                </p:nvSpPr>
                <p:spPr bwMode="auto">
                  <a:xfrm>
                    <a:off x="1732" y="11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07" name="Rectangle 57"/>
                  <p:cNvSpPr>
                    <a:spLocks noChangeArrowheads="1"/>
                  </p:cNvSpPr>
                  <p:nvPr/>
                </p:nvSpPr>
                <p:spPr bwMode="auto">
                  <a:xfrm>
                    <a:off x="1972" y="11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44099" name="Group 58"/>
                <p:cNvGrpSpPr>
                  <a:grpSpLocks/>
                </p:cNvGrpSpPr>
                <p:nvPr/>
              </p:nvGrpSpPr>
              <p:grpSpPr bwMode="auto">
                <a:xfrm>
                  <a:off x="2212" y="1156"/>
                  <a:ext cx="472" cy="472"/>
                  <a:chOff x="2212" y="1156"/>
                  <a:chExt cx="472" cy="472"/>
                </a:xfrm>
              </p:grpSpPr>
              <p:sp>
                <p:nvSpPr>
                  <p:cNvPr id="44100" name="Rectangle 59"/>
                  <p:cNvSpPr>
                    <a:spLocks noChangeArrowheads="1"/>
                  </p:cNvSpPr>
                  <p:nvPr/>
                </p:nvSpPr>
                <p:spPr bwMode="auto">
                  <a:xfrm>
                    <a:off x="2212" y="139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01" name="Rectangle 60"/>
                  <p:cNvSpPr>
                    <a:spLocks noChangeArrowheads="1"/>
                  </p:cNvSpPr>
                  <p:nvPr/>
                </p:nvSpPr>
                <p:spPr bwMode="auto">
                  <a:xfrm>
                    <a:off x="2452" y="139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02" name="Rectangle 61"/>
                  <p:cNvSpPr>
                    <a:spLocks noChangeArrowheads="1"/>
                  </p:cNvSpPr>
                  <p:nvPr/>
                </p:nvSpPr>
                <p:spPr bwMode="auto">
                  <a:xfrm>
                    <a:off x="2212" y="11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103" name="Rectangle 62"/>
                  <p:cNvSpPr>
                    <a:spLocks noChangeArrowheads="1"/>
                  </p:cNvSpPr>
                  <p:nvPr/>
                </p:nvSpPr>
                <p:spPr bwMode="auto">
                  <a:xfrm>
                    <a:off x="2452" y="11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nvGrpSpPr>
              <p:cNvPr id="44087" name="Group 63"/>
              <p:cNvGrpSpPr>
                <a:grpSpLocks/>
              </p:cNvGrpSpPr>
              <p:nvPr/>
            </p:nvGrpSpPr>
            <p:grpSpPr bwMode="auto">
              <a:xfrm>
                <a:off x="1732" y="676"/>
                <a:ext cx="952" cy="472"/>
                <a:chOff x="1732" y="676"/>
                <a:chExt cx="952" cy="472"/>
              </a:xfrm>
            </p:grpSpPr>
            <p:grpSp>
              <p:nvGrpSpPr>
                <p:cNvPr id="44088" name="Group 64"/>
                <p:cNvGrpSpPr>
                  <a:grpSpLocks/>
                </p:cNvGrpSpPr>
                <p:nvPr/>
              </p:nvGrpSpPr>
              <p:grpSpPr bwMode="auto">
                <a:xfrm>
                  <a:off x="1732" y="676"/>
                  <a:ext cx="472" cy="472"/>
                  <a:chOff x="1732" y="676"/>
                  <a:chExt cx="472" cy="472"/>
                </a:xfrm>
              </p:grpSpPr>
              <p:sp>
                <p:nvSpPr>
                  <p:cNvPr id="44094" name="Rectangle 65"/>
                  <p:cNvSpPr>
                    <a:spLocks noChangeArrowheads="1"/>
                  </p:cNvSpPr>
                  <p:nvPr/>
                </p:nvSpPr>
                <p:spPr bwMode="auto">
                  <a:xfrm>
                    <a:off x="1732" y="9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95" name="Rectangle 66"/>
                  <p:cNvSpPr>
                    <a:spLocks noChangeArrowheads="1"/>
                  </p:cNvSpPr>
                  <p:nvPr/>
                </p:nvSpPr>
                <p:spPr bwMode="auto">
                  <a:xfrm>
                    <a:off x="1972" y="9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96" name="Rectangle 67"/>
                  <p:cNvSpPr>
                    <a:spLocks noChangeArrowheads="1"/>
                  </p:cNvSpPr>
                  <p:nvPr/>
                </p:nvSpPr>
                <p:spPr bwMode="auto">
                  <a:xfrm>
                    <a:off x="1732" y="6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97" name="Rectangle 68"/>
                  <p:cNvSpPr>
                    <a:spLocks noChangeArrowheads="1"/>
                  </p:cNvSpPr>
                  <p:nvPr/>
                </p:nvSpPr>
                <p:spPr bwMode="auto">
                  <a:xfrm>
                    <a:off x="1972" y="6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44089" name="Group 69"/>
                <p:cNvGrpSpPr>
                  <a:grpSpLocks/>
                </p:cNvGrpSpPr>
                <p:nvPr/>
              </p:nvGrpSpPr>
              <p:grpSpPr bwMode="auto">
                <a:xfrm>
                  <a:off x="2212" y="676"/>
                  <a:ext cx="472" cy="472"/>
                  <a:chOff x="2212" y="676"/>
                  <a:chExt cx="472" cy="472"/>
                </a:xfrm>
              </p:grpSpPr>
              <p:sp>
                <p:nvSpPr>
                  <p:cNvPr id="44090" name="Rectangle 70"/>
                  <p:cNvSpPr>
                    <a:spLocks noChangeArrowheads="1"/>
                  </p:cNvSpPr>
                  <p:nvPr/>
                </p:nvSpPr>
                <p:spPr bwMode="auto">
                  <a:xfrm>
                    <a:off x="2212" y="9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91" name="Rectangle 71"/>
                  <p:cNvSpPr>
                    <a:spLocks noChangeArrowheads="1"/>
                  </p:cNvSpPr>
                  <p:nvPr/>
                </p:nvSpPr>
                <p:spPr bwMode="auto">
                  <a:xfrm>
                    <a:off x="2452" y="9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92" name="Rectangle 72"/>
                  <p:cNvSpPr>
                    <a:spLocks noChangeArrowheads="1"/>
                  </p:cNvSpPr>
                  <p:nvPr/>
                </p:nvSpPr>
                <p:spPr bwMode="auto">
                  <a:xfrm>
                    <a:off x="2212" y="6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93" name="Rectangle 73"/>
                  <p:cNvSpPr>
                    <a:spLocks noChangeArrowheads="1"/>
                  </p:cNvSpPr>
                  <p:nvPr/>
                </p:nvSpPr>
                <p:spPr bwMode="auto">
                  <a:xfrm>
                    <a:off x="2452" y="6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grpSp>
        <p:grpSp>
          <p:nvGrpSpPr>
            <p:cNvPr id="44065" name="Group 74"/>
            <p:cNvGrpSpPr>
              <a:grpSpLocks/>
            </p:cNvGrpSpPr>
            <p:nvPr/>
          </p:nvGrpSpPr>
          <p:grpSpPr bwMode="auto">
            <a:xfrm>
              <a:off x="2692" y="1156"/>
              <a:ext cx="952" cy="472"/>
              <a:chOff x="2692" y="1156"/>
              <a:chExt cx="952" cy="472"/>
            </a:xfrm>
          </p:grpSpPr>
          <p:grpSp>
            <p:nvGrpSpPr>
              <p:cNvPr id="44076" name="Group 75"/>
              <p:cNvGrpSpPr>
                <a:grpSpLocks/>
              </p:cNvGrpSpPr>
              <p:nvPr/>
            </p:nvGrpSpPr>
            <p:grpSpPr bwMode="auto">
              <a:xfrm>
                <a:off x="2692" y="1156"/>
                <a:ext cx="472" cy="472"/>
                <a:chOff x="2692" y="1156"/>
                <a:chExt cx="472" cy="472"/>
              </a:xfrm>
            </p:grpSpPr>
            <p:sp>
              <p:nvSpPr>
                <p:cNvPr id="44082" name="Rectangle 76"/>
                <p:cNvSpPr>
                  <a:spLocks noChangeArrowheads="1"/>
                </p:cNvSpPr>
                <p:nvPr/>
              </p:nvSpPr>
              <p:spPr bwMode="auto">
                <a:xfrm>
                  <a:off x="2692" y="139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83" name="Rectangle 77"/>
                <p:cNvSpPr>
                  <a:spLocks noChangeArrowheads="1"/>
                </p:cNvSpPr>
                <p:nvPr/>
              </p:nvSpPr>
              <p:spPr bwMode="auto">
                <a:xfrm>
                  <a:off x="2932" y="139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84" name="Rectangle 78"/>
                <p:cNvSpPr>
                  <a:spLocks noChangeArrowheads="1"/>
                </p:cNvSpPr>
                <p:nvPr/>
              </p:nvSpPr>
              <p:spPr bwMode="auto">
                <a:xfrm>
                  <a:off x="2692" y="11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85" name="Rectangle 79"/>
                <p:cNvSpPr>
                  <a:spLocks noChangeArrowheads="1"/>
                </p:cNvSpPr>
                <p:nvPr/>
              </p:nvSpPr>
              <p:spPr bwMode="auto">
                <a:xfrm>
                  <a:off x="2932" y="11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44077" name="Group 80"/>
              <p:cNvGrpSpPr>
                <a:grpSpLocks/>
              </p:cNvGrpSpPr>
              <p:nvPr/>
            </p:nvGrpSpPr>
            <p:grpSpPr bwMode="auto">
              <a:xfrm>
                <a:off x="3172" y="1156"/>
                <a:ext cx="472" cy="472"/>
                <a:chOff x="3172" y="1156"/>
                <a:chExt cx="472" cy="472"/>
              </a:xfrm>
            </p:grpSpPr>
            <p:sp>
              <p:nvSpPr>
                <p:cNvPr id="44078" name="Rectangle 81"/>
                <p:cNvSpPr>
                  <a:spLocks noChangeArrowheads="1"/>
                </p:cNvSpPr>
                <p:nvPr/>
              </p:nvSpPr>
              <p:spPr bwMode="auto">
                <a:xfrm>
                  <a:off x="3172" y="139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79" name="Rectangle 82"/>
                <p:cNvSpPr>
                  <a:spLocks noChangeArrowheads="1"/>
                </p:cNvSpPr>
                <p:nvPr/>
              </p:nvSpPr>
              <p:spPr bwMode="auto">
                <a:xfrm>
                  <a:off x="3412" y="139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80" name="Rectangle 83"/>
                <p:cNvSpPr>
                  <a:spLocks noChangeArrowheads="1"/>
                </p:cNvSpPr>
                <p:nvPr/>
              </p:nvSpPr>
              <p:spPr bwMode="auto">
                <a:xfrm>
                  <a:off x="3172" y="11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81" name="Rectangle 84"/>
                <p:cNvSpPr>
                  <a:spLocks noChangeArrowheads="1"/>
                </p:cNvSpPr>
                <p:nvPr/>
              </p:nvSpPr>
              <p:spPr bwMode="auto">
                <a:xfrm>
                  <a:off x="3412" y="115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sp>
          <p:nvSpPr>
            <p:cNvPr id="44066" name="Rectangle 85"/>
            <p:cNvSpPr>
              <a:spLocks noChangeArrowheads="1"/>
            </p:cNvSpPr>
            <p:nvPr/>
          </p:nvSpPr>
          <p:spPr bwMode="auto">
            <a:xfrm>
              <a:off x="2692" y="9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67" name="Rectangle 86"/>
            <p:cNvSpPr>
              <a:spLocks noChangeArrowheads="1"/>
            </p:cNvSpPr>
            <p:nvPr/>
          </p:nvSpPr>
          <p:spPr bwMode="auto">
            <a:xfrm>
              <a:off x="2932" y="916"/>
              <a:ext cx="232" cy="232"/>
            </a:xfrm>
            <a:prstGeom prst="rect">
              <a:avLst/>
            </a:prstGeom>
            <a:solidFill>
              <a:schemeClr val="hlink"/>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68" name="Rectangle 87"/>
            <p:cNvSpPr>
              <a:spLocks noChangeArrowheads="1"/>
            </p:cNvSpPr>
            <p:nvPr/>
          </p:nvSpPr>
          <p:spPr bwMode="auto">
            <a:xfrm>
              <a:off x="2692" y="6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69" name="Rectangle 88"/>
            <p:cNvSpPr>
              <a:spLocks noChangeArrowheads="1"/>
            </p:cNvSpPr>
            <p:nvPr/>
          </p:nvSpPr>
          <p:spPr bwMode="auto">
            <a:xfrm>
              <a:off x="2932" y="6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nvGrpSpPr>
            <p:cNvPr id="44070" name="Group 89"/>
            <p:cNvGrpSpPr>
              <a:grpSpLocks/>
            </p:cNvGrpSpPr>
            <p:nvPr/>
          </p:nvGrpSpPr>
          <p:grpSpPr bwMode="auto">
            <a:xfrm>
              <a:off x="3172" y="676"/>
              <a:ext cx="472" cy="472"/>
              <a:chOff x="3172" y="676"/>
              <a:chExt cx="472" cy="472"/>
            </a:xfrm>
          </p:grpSpPr>
          <p:sp>
            <p:nvSpPr>
              <p:cNvPr id="44072" name="Rectangle 90"/>
              <p:cNvSpPr>
                <a:spLocks noChangeArrowheads="1"/>
              </p:cNvSpPr>
              <p:nvPr/>
            </p:nvSpPr>
            <p:spPr bwMode="auto">
              <a:xfrm>
                <a:off x="3172" y="9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73" name="Rectangle 91"/>
              <p:cNvSpPr>
                <a:spLocks noChangeArrowheads="1"/>
              </p:cNvSpPr>
              <p:nvPr/>
            </p:nvSpPr>
            <p:spPr bwMode="auto">
              <a:xfrm>
                <a:off x="3412" y="91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74" name="Rectangle 92"/>
              <p:cNvSpPr>
                <a:spLocks noChangeArrowheads="1"/>
              </p:cNvSpPr>
              <p:nvPr/>
            </p:nvSpPr>
            <p:spPr bwMode="auto">
              <a:xfrm>
                <a:off x="3172" y="6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75" name="Rectangle 93"/>
              <p:cNvSpPr>
                <a:spLocks noChangeArrowheads="1"/>
              </p:cNvSpPr>
              <p:nvPr/>
            </p:nvSpPr>
            <p:spPr bwMode="auto">
              <a:xfrm>
                <a:off x="3412" y="676"/>
                <a:ext cx="232" cy="232"/>
              </a:xfrm>
              <a:prstGeom prst="rect">
                <a:avLst/>
              </a:prstGeom>
              <a:solidFill>
                <a:schemeClr val="accent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sp>
          <p:nvSpPr>
            <p:cNvPr id="44071" name="Rectangle 94"/>
            <p:cNvSpPr>
              <a:spLocks noChangeArrowheads="1"/>
            </p:cNvSpPr>
            <p:nvPr/>
          </p:nvSpPr>
          <p:spPr bwMode="auto">
            <a:xfrm>
              <a:off x="2496" y="2592"/>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sp>
        <p:nvSpPr>
          <p:cNvPr id="44035" name="Line 95"/>
          <p:cNvSpPr>
            <a:spLocks noChangeShapeType="1"/>
          </p:cNvSpPr>
          <p:nvPr/>
        </p:nvSpPr>
        <p:spPr bwMode="auto">
          <a:xfrm>
            <a:off x="4267200" y="1639888"/>
            <a:ext cx="0" cy="3505200"/>
          </a:xfrm>
          <a:prstGeom prst="line">
            <a:avLst/>
          </a:prstGeom>
          <a:noFill/>
          <a:ln w="508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TW" altLang="en-US"/>
          </a:p>
        </p:txBody>
      </p:sp>
      <p:sp>
        <p:nvSpPr>
          <p:cNvPr id="44036" name="Line 96"/>
          <p:cNvSpPr>
            <a:spLocks noChangeShapeType="1"/>
          </p:cNvSpPr>
          <p:nvPr/>
        </p:nvSpPr>
        <p:spPr bwMode="auto">
          <a:xfrm>
            <a:off x="2438400" y="3392488"/>
            <a:ext cx="3810000" cy="0"/>
          </a:xfrm>
          <a:prstGeom prst="line">
            <a:avLst/>
          </a:prstGeom>
          <a:noFill/>
          <a:ln w="508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TW" altLang="en-US"/>
          </a:p>
        </p:txBody>
      </p:sp>
      <p:sp>
        <p:nvSpPr>
          <p:cNvPr id="21601" name="Rectangle 97"/>
          <p:cNvSpPr>
            <a:spLocks noChangeArrowheads="1"/>
          </p:cNvSpPr>
          <p:nvPr/>
        </p:nvSpPr>
        <p:spPr bwMode="auto">
          <a:xfrm>
            <a:off x="762000" y="4933950"/>
            <a:ext cx="81534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50000"/>
              </a:spcBef>
              <a:buClrTx/>
              <a:buSzTx/>
              <a:buFontTx/>
              <a:buChar char="•"/>
            </a:pPr>
            <a:r>
              <a:rPr kumimoji="0" lang="zh-TW" altLang="en-US" sz="2800">
                <a:solidFill>
                  <a:schemeClr val="bg2"/>
                </a:solidFill>
                <a:latin typeface="Times New Roman" pitchFamily="18" charset="0"/>
              </a:rPr>
              <a:t>放置</a:t>
            </a:r>
            <a:r>
              <a:rPr kumimoji="0" lang="en-US" altLang="zh-TW" sz="2800">
                <a:solidFill>
                  <a:srgbClr val="3333FF"/>
                </a:solidFill>
                <a:latin typeface="Times New Roman" pitchFamily="18" charset="0"/>
              </a:rPr>
              <a:t>1</a:t>
            </a:r>
            <a:r>
              <a:rPr kumimoji="0" lang="zh-TW" altLang="en-US" sz="2800">
                <a:solidFill>
                  <a:srgbClr val="3333FF"/>
                </a:solidFill>
                <a:latin typeface="Times New Roman" pitchFamily="18" charset="0"/>
              </a:rPr>
              <a:t>個三格骨牌</a:t>
            </a:r>
            <a:r>
              <a:rPr kumimoji="0" lang="zh-TW" altLang="en-US" sz="2800">
                <a:solidFill>
                  <a:schemeClr val="bg2"/>
                </a:solidFill>
                <a:latin typeface="Times New Roman" pitchFamily="18" charset="0"/>
              </a:rPr>
              <a:t>在</a:t>
            </a:r>
            <a:r>
              <a:rPr kumimoji="0" lang="en-US" altLang="zh-TW" sz="2800">
                <a:solidFill>
                  <a:schemeClr val="bg2"/>
                </a:solidFill>
                <a:latin typeface="Times New Roman" pitchFamily="18" charset="0"/>
              </a:rPr>
              <a:t>3</a:t>
            </a:r>
            <a:r>
              <a:rPr kumimoji="0" lang="zh-TW" altLang="en-US" sz="2800">
                <a:solidFill>
                  <a:schemeClr val="bg2"/>
                </a:solidFill>
                <a:latin typeface="Times New Roman" pitchFamily="18" charset="0"/>
              </a:rPr>
              <a:t>個</a:t>
            </a:r>
            <a:r>
              <a:rPr kumimoji="0" lang="en-US" altLang="zh-TW" sz="2800">
                <a:solidFill>
                  <a:srgbClr val="3333FF"/>
                </a:solidFill>
                <a:latin typeface="Times New Roman" pitchFamily="18" charset="0"/>
              </a:rPr>
              <a:t>4 x 4</a:t>
            </a:r>
            <a:r>
              <a:rPr kumimoji="0" lang="zh-TW" altLang="en-US" sz="2800">
                <a:solidFill>
                  <a:schemeClr val="bg2"/>
                </a:solidFill>
                <a:latin typeface="Times New Roman" pitchFamily="18" charset="0"/>
              </a:rPr>
              <a:t>正常棋盤的</a:t>
            </a:r>
            <a:r>
              <a:rPr kumimoji="0" lang="zh-TW" altLang="en-US" sz="2800">
                <a:solidFill>
                  <a:srgbClr val="3333FF"/>
                </a:solidFill>
                <a:latin typeface="Times New Roman" pitchFamily="18" charset="0"/>
              </a:rPr>
              <a:t>相鄰單格</a:t>
            </a:r>
            <a:r>
              <a:rPr kumimoji="0" lang="zh-TW" altLang="en-US" sz="2800">
                <a:solidFill>
                  <a:schemeClr val="bg2"/>
                </a:solidFill>
                <a:latin typeface="Times New Roman" pitchFamily="18" charset="0"/>
              </a:rPr>
              <a:t>，讓他們也變成缺陷棋盤。</a:t>
            </a:r>
            <a:endParaRPr kumimoji="0" lang="en-US" altLang="zh-TW" sz="2800">
              <a:solidFill>
                <a:schemeClr val="bg2"/>
              </a:solidFill>
              <a:latin typeface="Times New Roman" pitchFamily="18" charset="0"/>
            </a:endParaRPr>
          </a:p>
        </p:txBody>
      </p:sp>
      <p:grpSp>
        <p:nvGrpSpPr>
          <p:cNvPr id="44038" name="Group 98"/>
          <p:cNvGrpSpPr>
            <a:grpSpLocks/>
          </p:cNvGrpSpPr>
          <p:nvPr/>
        </p:nvGrpSpPr>
        <p:grpSpPr bwMode="auto">
          <a:xfrm>
            <a:off x="4273550" y="1874838"/>
            <a:ext cx="1511300" cy="1511300"/>
            <a:chOff x="2692" y="676"/>
            <a:chExt cx="952" cy="952"/>
          </a:xfrm>
        </p:grpSpPr>
        <p:sp>
          <p:nvSpPr>
            <p:cNvPr id="44047" name="Rectangle 99"/>
            <p:cNvSpPr>
              <a:spLocks noChangeArrowheads="1"/>
            </p:cNvSpPr>
            <p:nvPr/>
          </p:nvSpPr>
          <p:spPr bwMode="auto">
            <a:xfrm>
              <a:off x="2692" y="139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48" name="Rectangle 100"/>
            <p:cNvSpPr>
              <a:spLocks noChangeArrowheads="1"/>
            </p:cNvSpPr>
            <p:nvPr/>
          </p:nvSpPr>
          <p:spPr bwMode="auto">
            <a:xfrm>
              <a:off x="2932" y="139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49" name="Rectangle 101"/>
            <p:cNvSpPr>
              <a:spLocks noChangeArrowheads="1"/>
            </p:cNvSpPr>
            <p:nvPr/>
          </p:nvSpPr>
          <p:spPr bwMode="auto">
            <a:xfrm>
              <a:off x="2692" y="115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50" name="Rectangle 102"/>
            <p:cNvSpPr>
              <a:spLocks noChangeArrowheads="1"/>
            </p:cNvSpPr>
            <p:nvPr/>
          </p:nvSpPr>
          <p:spPr bwMode="auto">
            <a:xfrm>
              <a:off x="2932" y="115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51" name="Rectangle 103"/>
            <p:cNvSpPr>
              <a:spLocks noChangeArrowheads="1"/>
            </p:cNvSpPr>
            <p:nvPr/>
          </p:nvSpPr>
          <p:spPr bwMode="auto">
            <a:xfrm>
              <a:off x="3172" y="139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52" name="Rectangle 104"/>
            <p:cNvSpPr>
              <a:spLocks noChangeArrowheads="1"/>
            </p:cNvSpPr>
            <p:nvPr/>
          </p:nvSpPr>
          <p:spPr bwMode="auto">
            <a:xfrm>
              <a:off x="3412" y="139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53" name="Rectangle 105"/>
            <p:cNvSpPr>
              <a:spLocks noChangeArrowheads="1"/>
            </p:cNvSpPr>
            <p:nvPr/>
          </p:nvSpPr>
          <p:spPr bwMode="auto">
            <a:xfrm>
              <a:off x="3172" y="115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54" name="Rectangle 106"/>
            <p:cNvSpPr>
              <a:spLocks noChangeArrowheads="1"/>
            </p:cNvSpPr>
            <p:nvPr/>
          </p:nvSpPr>
          <p:spPr bwMode="auto">
            <a:xfrm>
              <a:off x="3412" y="115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55" name="Rectangle 107"/>
            <p:cNvSpPr>
              <a:spLocks noChangeArrowheads="1"/>
            </p:cNvSpPr>
            <p:nvPr/>
          </p:nvSpPr>
          <p:spPr bwMode="auto">
            <a:xfrm>
              <a:off x="2692" y="91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56" name="Rectangle 108"/>
            <p:cNvSpPr>
              <a:spLocks noChangeArrowheads="1"/>
            </p:cNvSpPr>
            <p:nvPr/>
          </p:nvSpPr>
          <p:spPr bwMode="auto">
            <a:xfrm>
              <a:off x="2932" y="916"/>
              <a:ext cx="232" cy="232"/>
            </a:xfrm>
            <a:prstGeom prst="rect">
              <a:avLst/>
            </a:prstGeom>
            <a:solidFill>
              <a:schemeClr val="hlink"/>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r>
                <a:rPr lang="en-US" altLang="zh-TW" sz="2400">
                  <a:latin typeface="Arial" charset="0"/>
                </a:rPr>
                <a:t>X</a:t>
              </a:r>
              <a:endParaRPr lang="zh-TW" altLang="en-US" sz="2400">
                <a:latin typeface="Arial" charset="0"/>
              </a:endParaRPr>
            </a:p>
          </p:txBody>
        </p:sp>
        <p:sp>
          <p:nvSpPr>
            <p:cNvPr id="44057" name="Rectangle 109"/>
            <p:cNvSpPr>
              <a:spLocks noChangeArrowheads="1"/>
            </p:cNvSpPr>
            <p:nvPr/>
          </p:nvSpPr>
          <p:spPr bwMode="auto">
            <a:xfrm>
              <a:off x="2692" y="67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58" name="Rectangle 110"/>
            <p:cNvSpPr>
              <a:spLocks noChangeArrowheads="1"/>
            </p:cNvSpPr>
            <p:nvPr/>
          </p:nvSpPr>
          <p:spPr bwMode="auto">
            <a:xfrm>
              <a:off x="2932" y="67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59" name="Rectangle 111"/>
            <p:cNvSpPr>
              <a:spLocks noChangeArrowheads="1"/>
            </p:cNvSpPr>
            <p:nvPr/>
          </p:nvSpPr>
          <p:spPr bwMode="auto">
            <a:xfrm>
              <a:off x="3172" y="91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60" name="Rectangle 112"/>
            <p:cNvSpPr>
              <a:spLocks noChangeArrowheads="1"/>
            </p:cNvSpPr>
            <p:nvPr/>
          </p:nvSpPr>
          <p:spPr bwMode="auto">
            <a:xfrm>
              <a:off x="3412" y="91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61" name="Rectangle 113"/>
            <p:cNvSpPr>
              <a:spLocks noChangeArrowheads="1"/>
            </p:cNvSpPr>
            <p:nvPr/>
          </p:nvSpPr>
          <p:spPr bwMode="auto">
            <a:xfrm>
              <a:off x="3172" y="67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62" name="Rectangle 114"/>
            <p:cNvSpPr>
              <a:spLocks noChangeArrowheads="1"/>
            </p:cNvSpPr>
            <p:nvPr/>
          </p:nvSpPr>
          <p:spPr bwMode="auto">
            <a:xfrm>
              <a:off x="3412" y="67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grpSp>
        <p:nvGrpSpPr>
          <p:cNvPr id="30" name="Group 115"/>
          <p:cNvGrpSpPr>
            <a:grpSpLocks/>
          </p:cNvGrpSpPr>
          <p:nvPr/>
        </p:nvGrpSpPr>
        <p:grpSpPr bwMode="auto">
          <a:xfrm>
            <a:off x="3892550" y="3017838"/>
            <a:ext cx="749300" cy="749300"/>
            <a:chOff x="2452" y="1396"/>
            <a:chExt cx="472" cy="472"/>
          </a:xfrm>
        </p:grpSpPr>
        <p:sp>
          <p:nvSpPr>
            <p:cNvPr id="44043" name="Rectangle 116"/>
            <p:cNvSpPr>
              <a:spLocks noChangeArrowheads="1"/>
            </p:cNvSpPr>
            <p:nvPr/>
          </p:nvSpPr>
          <p:spPr bwMode="auto">
            <a:xfrm>
              <a:off x="2452" y="1636"/>
              <a:ext cx="232" cy="232"/>
            </a:xfrm>
            <a:prstGeom prst="rect">
              <a:avLst/>
            </a:prstGeom>
            <a:solidFill>
              <a:srgbClr val="3366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44" name="Rectangle 117"/>
            <p:cNvSpPr>
              <a:spLocks noChangeArrowheads="1"/>
            </p:cNvSpPr>
            <p:nvPr/>
          </p:nvSpPr>
          <p:spPr bwMode="auto">
            <a:xfrm>
              <a:off x="2692" y="1636"/>
              <a:ext cx="232" cy="232"/>
            </a:xfrm>
            <a:prstGeom prst="rect">
              <a:avLst/>
            </a:prstGeom>
            <a:solidFill>
              <a:srgbClr val="3366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45" name="Rectangle 118"/>
            <p:cNvSpPr>
              <a:spLocks noChangeArrowheads="1"/>
            </p:cNvSpPr>
            <p:nvPr/>
          </p:nvSpPr>
          <p:spPr bwMode="auto">
            <a:xfrm>
              <a:off x="2452" y="1396"/>
              <a:ext cx="232" cy="232"/>
            </a:xfrm>
            <a:prstGeom prst="rect">
              <a:avLst/>
            </a:prstGeom>
            <a:solidFill>
              <a:srgbClr val="3366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4046" name="Rectangle 119"/>
            <p:cNvSpPr>
              <a:spLocks noChangeArrowheads="1"/>
            </p:cNvSpPr>
            <p:nvPr/>
          </p:nvSpPr>
          <p:spPr bwMode="auto">
            <a:xfrm>
              <a:off x="2692" y="1396"/>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sp>
        <p:nvSpPr>
          <p:cNvPr id="21624" name="Rectangle 120"/>
          <p:cNvSpPr>
            <a:spLocks noChangeArrowheads="1"/>
          </p:cNvSpPr>
          <p:nvPr/>
        </p:nvSpPr>
        <p:spPr bwMode="auto">
          <a:xfrm>
            <a:off x="755650" y="6011863"/>
            <a:ext cx="8153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50000"/>
              </a:spcBef>
              <a:buClrTx/>
              <a:buSzTx/>
              <a:buFontTx/>
              <a:buChar char="•"/>
            </a:pPr>
            <a:r>
              <a:rPr kumimoji="0" lang="zh-TW" altLang="en-US" sz="2800">
                <a:solidFill>
                  <a:schemeClr val="bg2"/>
                </a:solidFill>
                <a:latin typeface="Times New Roman" pitchFamily="18" charset="0"/>
              </a:rPr>
              <a:t>再</a:t>
            </a:r>
            <a:r>
              <a:rPr kumimoji="0" lang="zh-TW" altLang="en-US" sz="2800">
                <a:solidFill>
                  <a:srgbClr val="3333FF"/>
                </a:solidFill>
                <a:latin typeface="Times New Roman" pitchFamily="18" charset="0"/>
              </a:rPr>
              <a:t>以遞迴方式填滿</a:t>
            </a:r>
            <a:r>
              <a:rPr kumimoji="0" lang="en-US" altLang="zh-TW" sz="2800">
                <a:solidFill>
                  <a:srgbClr val="3333FF"/>
                </a:solidFill>
                <a:latin typeface="Times New Roman" pitchFamily="18" charset="0"/>
              </a:rPr>
              <a:t>4</a:t>
            </a:r>
            <a:r>
              <a:rPr kumimoji="0" lang="zh-TW" altLang="en-US" sz="2800">
                <a:solidFill>
                  <a:srgbClr val="3333FF"/>
                </a:solidFill>
                <a:latin typeface="Times New Roman" pitchFamily="18" charset="0"/>
              </a:rPr>
              <a:t>個缺陷</a:t>
            </a:r>
            <a:r>
              <a:rPr kumimoji="0" lang="en-US" altLang="zh-TW" sz="2800">
                <a:solidFill>
                  <a:srgbClr val="3333FF"/>
                </a:solidFill>
                <a:latin typeface="Times New Roman" pitchFamily="18" charset="0"/>
              </a:rPr>
              <a:t>4 x 4</a:t>
            </a:r>
            <a:r>
              <a:rPr kumimoji="0" lang="zh-TW" altLang="en-US" sz="2800">
                <a:solidFill>
                  <a:srgbClr val="3333FF"/>
                </a:solidFill>
                <a:latin typeface="Times New Roman" pitchFamily="18" charset="0"/>
              </a:rPr>
              <a:t>棋盤</a:t>
            </a:r>
            <a:r>
              <a:rPr kumimoji="0" lang="zh-TW" altLang="en-US" sz="2800">
                <a:solidFill>
                  <a:schemeClr val="bg2"/>
                </a:solidFill>
                <a:latin typeface="Times New Roman" pitchFamily="18" charset="0"/>
              </a:rPr>
              <a:t>。</a:t>
            </a:r>
            <a:endParaRPr kumimoji="0" lang="en-US" altLang="zh-TW" sz="2800">
              <a:solidFill>
                <a:schemeClr val="bg2"/>
              </a:solidFill>
              <a:latin typeface="Times New Roman" pitchFamily="18" charset="0"/>
            </a:endParaRPr>
          </a:p>
        </p:txBody>
      </p:sp>
      <p:sp>
        <p:nvSpPr>
          <p:cNvPr id="44041" name="Rectangle 2"/>
          <p:cNvSpPr>
            <a:spLocks noGrp="1" noChangeArrowheads="1"/>
          </p:cNvSpPr>
          <p:nvPr>
            <p:ph type="title"/>
          </p:nvPr>
        </p:nvSpPr>
        <p:spPr>
          <a:xfrm>
            <a:off x="1150938" y="214313"/>
            <a:ext cx="7453312" cy="1462087"/>
          </a:xfrm>
          <a:noFill/>
        </p:spPr>
        <p:txBody>
          <a:bodyPr lIns="92075" tIns="46038" rIns="92075" bIns="46038"/>
          <a:lstStyle/>
          <a:p>
            <a:pPr eaLnBrk="1" hangingPunct="1"/>
            <a:r>
              <a:rPr lang="zh-TW" altLang="en-US" smtClean="0"/>
              <a:t>缺陷棋盤填滿演算法實例</a:t>
            </a:r>
            <a:r>
              <a:rPr lang="en-US" altLang="zh-TW" smtClean="0"/>
              <a:t>(</a:t>
            </a:r>
            <a:r>
              <a:rPr lang="zh-TW" altLang="en-US" smtClean="0"/>
              <a:t>續</a:t>
            </a:r>
            <a:r>
              <a:rPr lang="en-US" altLang="zh-TW" smtClean="0"/>
              <a:t>)</a:t>
            </a:r>
          </a:p>
        </p:txBody>
      </p:sp>
      <p:sp>
        <p:nvSpPr>
          <p:cNvPr id="44042"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7CFFB094-1F45-479A-A97B-D0834374693A}" type="slidenum">
              <a:rPr kumimoji="0" lang="en-US" altLang="zh-TW" sz="1400" smtClean="0">
                <a:latin typeface="Arial" charset="0"/>
              </a:rPr>
              <a:pPr eaLnBrk="1" hangingPunct="1">
                <a:spcBef>
                  <a:spcPct val="0"/>
                </a:spcBef>
                <a:buClrTx/>
                <a:buSzTx/>
                <a:buFontTx/>
                <a:buNone/>
              </a:pPr>
              <a:t>39</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60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62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1" grpId="0" build="p" autoUpdateAnimBg="0"/>
      <p:bldP spid="21624"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042988" y="214313"/>
            <a:ext cx="8101012" cy="1462087"/>
          </a:xfrm>
        </p:spPr>
        <p:txBody>
          <a:bodyPr/>
          <a:lstStyle/>
          <a:p>
            <a:pPr eaLnBrk="1" hangingPunct="1"/>
            <a:r>
              <a:rPr lang="zh-TW" altLang="en-US" smtClean="0"/>
              <a:t>使用分治解題策略的演算法</a:t>
            </a:r>
            <a:endParaRPr lang="en-US" altLang="zh-TW" smtClean="0"/>
          </a:p>
        </p:txBody>
      </p:sp>
      <p:sp>
        <p:nvSpPr>
          <p:cNvPr id="3076" name="Rectangle 3"/>
          <p:cNvSpPr>
            <a:spLocks noGrp="1" noChangeArrowheads="1"/>
          </p:cNvSpPr>
          <p:nvPr>
            <p:ph idx="1"/>
          </p:nvPr>
        </p:nvSpPr>
        <p:spPr>
          <a:xfrm>
            <a:off x="457200" y="2071688"/>
            <a:ext cx="8229600" cy="5389562"/>
          </a:xfrm>
        </p:spPr>
        <p:txBody>
          <a:bodyPr/>
          <a:lstStyle/>
          <a:p>
            <a:pPr eaLnBrk="1" hangingPunct="1"/>
            <a:r>
              <a:rPr lang="zh-TW" altLang="en-US" sz="2800" dirty="0"/>
              <a:t>缺陷棋盤填滿</a:t>
            </a:r>
            <a:r>
              <a:rPr lang="zh-TW" altLang="en-US" sz="2800" dirty="0" smtClean="0"/>
              <a:t>演算法</a:t>
            </a:r>
            <a:endParaRPr lang="en-US" altLang="zh-TW" sz="2800" dirty="0" smtClean="0"/>
          </a:p>
          <a:p>
            <a:pPr eaLnBrk="1" hangingPunct="1"/>
            <a:r>
              <a:rPr lang="zh-TW" altLang="en-US" sz="2800" dirty="0" smtClean="0"/>
              <a:t>合併排序演算法</a:t>
            </a:r>
            <a:endParaRPr lang="en-US" altLang="zh-TW" sz="2800" dirty="0" smtClean="0"/>
          </a:p>
          <a:p>
            <a:pPr eaLnBrk="1" hangingPunct="1"/>
            <a:r>
              <a:rPr lang="zh-TW" altLang="en-US" sz="2800" dirty="0" smtClean="0"/>
              <a:t>快速排序演算法</a:t>
            </a:r>
            <a:endParaRPr lang="en-US" altLang="zh-TW" sz="2800" dirty="0" smtClean="0"/>
          </a:p>
          <a:p>
            <a:pPr eaLnBrk="1" hangingPunct="1"/>
            <a:r>
              <a:rPr lang="zh-TW" altLang="en-US" sz="2800" dirty="0" smtClean="0"/>
              <a:t>最大連續子序列和演算法</a:t>
            </a:r>
            <a:endParaRPr lang="en-US" altLang="zh-TW" sz="2800" dirty="0" smtClean="0"/>
          </a:p>
          <a:p>
            <a:pPr eaLnBrk="1" hangingPunct="1"/>
            <a:r>
              <a:rPr lang="zh-TW" altLang="en-US" sz="2800" dirty="0" smtClean="0"/>
              <a:t>快速傅立葉變換演算法</a:t>
            </a:r>
            <a:endParaRPr lang="en-US" altLang="zh-TW" sz="2800" dirty="0" smtClean="0"/>
          </a:p>
          <a:p>
            <a:pPr eaLnBrk="1" hangingPunct="1"/>
            <a:r>
              <a:rPr lang="zh-TW" altLang="en-US" sz="2800" dirty="0" smtClean="0"/>
              <a:t>二維求秩演算法</a:t>
            </a:r>
            <a:endParaRPr lang="en-US" altLang="zh-TW" sz="2800" dirty="0" smtClean="0"/>
          </a:p>
          <a:p>
            <a:pPr eaLnBrk="1" hangingPunct="1"/>
            <a:r>
              <a:rPr lang="zh-TW" altLang="en-US" sz="2800" dirty="0" smtClean="0"/>
              <a:t>二維極大點演算法</a:t>
            </a:r>
            <a:endParaRPr lang="en-US" altLang="zh-TW" sz="2800" dirty="0" smtClean="0"/>
          </a:p>
          <a:p>
            <a:pPr eaLnBrk="1" hangingPunct="1"/>
            <a:r>
              <a:rPr lang="zh-TW" altLang="en-US" sz="2800" dirty="0" smtClean="0"/>
              <a:t>最近二維點對演算法</a:t>
            </a:r>
            <a:endParaRPr lang="en-US" altLang="zh-TW" sz="2800" dirty="0" smtClean="0"/>
          </a:p>
          <a:p>
            <a:pPr eaLnBrk="1" hangingPunct="1"/>
            <a:endParaRPr lang="en-US" altLang="zh-TW" sz="2800" dirty="0" smtClean="0"/>
          </a:p>
          <a:p>
            <a:pPr eaLnBrk="1" hangingPunct="1"/>
            <a:endParaRPr lang="en-US" altLang="zh-TW" sz="2800" dirty="0" smtClean="0"/>
          </a:p>
        </p:txBody>
      </p:sp>
      <p:sp>
        <p:nvSpPr>
          <p:cNvPr id="8196"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92A8F7E6-85DB-409B-95EC-866AF2CD03E2}" type="slidenum">
              <a:rPr kumimoji="0" lang="en-US" altLang="zh-TW" sz="1400" smtClean="0">
                <a:latin typeface="Arial" charset="0"/>
              </a:rPr>
              <a:pPr eaLnBrk="1" hangingPunct="1">
                <a:spcBef>
                  <a:spcPct val="0"/>
                </a:spcBef>
                <a:buClrTx/>
                <a:buSzTx/>
                <a:buFontTx/>
                <a:buNone/>
              </a:pPr>
              <a:t>4</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6">
                                            <p:txEl>
                                              <p:pRg st="0" end="0"/>
                                            </p:txEl>
                                          </p:spTgt>
                                        </p:tgtEl>
                                        <p:attrNameLst>
                                          <p:attrName>style.visibility</p:attrName>
                                        </p:attrNameLst>
                                      </p:cBhvr>
                                      <p:to>
                                        <p:strVal val="visible"/>
                                      </p:to>
                                    </p:set>
                                    <p:anim calcmode="lin" valueType="num">
                                      <p:cBhvr additive="base">
                                        <p:cTn id="7" dur="500" fill="hold"/>
                                        <p:tgtEl>
                                          <p:spTgt spid="30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6">
                                            <p:txEl>
                                              <p:pRg st="1" end="1"/>
                                            </p:txEl>
                                          </p:spTgt>
                                        </p:tgtEl>
                                        <p:attrNameLst>
                                          <p:attrName>style.visibility</p:attrName>
                                        </p:attrNameLst>
                                      </p:cBhvr>
                                      <p:to>
                                        <p:strVal val="visible"/>
                                      </p:to>
                                    </p:set>
                                    <p:anim calcmode="lin" valueType="num">
                                      <p:cBhvr additive="base">
                                        <p:cTn id="13" dur="500" fill="hold"/>
                                        <p:tgtEl>
                                          <p:spTgt spid="307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76">
                                            <p:txEl>
                                              <p:pRg st="2" end="2"/>
                                            </p:txEl>
                                          </p:spTgt>
                                        </p:tgtEl>
                                        <p:attrNameLst>
                                          <p:attrName>style.visibility</p:attrName>
                                        </p:attrNameLst>
                                      </p:cBhvr>
                                      <p:to>
                                        <p:strVal val="visible"/>
                                      </p:to>
                                    </p:set>
                                    <p:anim calcmode="lin" valueType="num">
                                      <p:cBhvr additive="base">
                                        <p:cTn id="19" dur="500" fill="hold"/>
                                        <p:tgtEl>
                                          <p:spTgt spid="307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76">
                                            <p:txEl>
                                              <p:pRg st="3" end="3"/>
                                            </p:txEl>
                                          </p:spTgt>
                                        </p:tgtEl>
                                        <p:attrNameLst>
                                          <p:attrName>style.visibility</p:attrName>
                                        </p:attrNameLst>
                                      </p:cBhvr>
                                      <p:to>
                                        <p:strVal val="visible"/>
                                      </p:to>
                                    </p:set>
                                    <p:anim calcmode="lin" valueType="num">
                                      <p:cBhvr additive="base">
                                        <p:cTn id="25" dur="500" fill="hold"/>
                                        <p:tgtEl>
                                          <p:spTgt spid="307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076">
                                            <p:txEl>
                                              <p:pRg st="4" end="4"/>
                                            </p:txEl>
                                          </p:spTgt>
                                        </p:tgtEl>
                                        <p:attrNameLst>
                                          <p:attrName>style.visibility</p:attrName>
                                        </p:attrNameLst>
                                      </p:cBhvr>
                                      <p:to>
                                        <p:strVal val="visible"/>
                                      </p:to>
                                    </p:set>
                                    <p:anim calcmode="lin" valueType="num">
                                      <p:cBhvr additive="base">
                                        <p:cTn id="31" dur="500" fill="hold"/>
                                        <p:tgtEl>
                                          <p:spTgt spid="307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7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076">
                                            <p:txEl>
                                              <p:pRg st="5" end="5"/>
                                            </p:txEl>
                                          </p:spTgt>
                                        </p:tgtEl>
                                        <p:attrNameLst>
                                          <p:attrName>style.visibility</p:attrName>
                                        </p:attrNameLst>
                                      </p:cBhvr>
                                      <p:to>
                                        <p:strVal val="visible"/>
                                      </p:to>
                                    </p:set>
                                    <p:anim calcmode="lin" valueType="num">
                                      <p:cBhvr additive="base">
                                        <p:cTn id="37" dur="500" fill="hold"/>
                                        <p:tgtEl>
                                          <p:spTgt spid="307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7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076">
                                            <p:txEl>
                                              <p:pRg st="6" end="6"/>
                                            </p:txEl>
                                          </p:spTgt>
                                        </p:tgtEl>
                                        <p:attrNameLst>
                                          <p:attrName>style.visibility</p:attrName>
                                        </p:attrNameLst>
                                      </p:cBhvr>
                                      <p:to>
                                        <p:strVal val="visible"/>
                                      </p:to>
                                    </p:set>
                                    <p:anim calcmode="lin" valueType="num">
                                      <p:cBhvr additive="base">
                                        <p:cTn id="43" dur="500" fill="hold"/>
                                        <p:tgtEl>
                                          <p:spTgt spid="307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07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076">
                                            <p:txEl>
                                              <p:pRg st="7" end="7"/>
                                            </p:txEl>
                                          </p:spTgt>
                                        </p:tgtEl>
                                        <p:attrNameLst>
                                          <p:attrName>style.visibility</p:attrName>
                                        </p:attrNameLst>
                                      </p:cBhvr>
                                      <p:to>
                                        <p:strVal val="visible"/>
                                      </p:to>
                                    </p:set>
                                    <p:anim calcmode="lin" valueType="num">
                                      <p:cBhvr additive="base">
                                        <p:cTn id="49" dur="500" fill="hold"/>
                                        <p:tgtEl>
                                          <p:spTgt spid="307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07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Group 3"/>
          <p:cNvGrpSpPr>
            <a:grpSpLocks/>
          </p:cNvGrpSpPr>
          <p:nvPr/>
        </p:nvGrpSpPr>
        <p:grpSpPr bwMode="auto">
          <a:xfrm>
            <a:off x="3587750" y="3259138"/>
            <a:ext cx="1511300" cy="1511300"/>
            <a:chOff x="2260" y="1252"/>
            <a:chExt cx="952" cy="952"/>
          </a:xfrm>
        </p:grpSpPr>
        <p:sp>
          <p:nvSpPr>
            <p:cNvPr id="45082" name="Rectangle 4"/>
            <p:cNvSpPr>
              <a:spLocks noChangeArrowheads="1"/>
            </p:cNvSpPr>
            <p:nvPr/>
          </p:nvSpPr>
          <p:spPr bwMode="auto">
            <a:xfrm>
              <a:off x="2260" y="1972"/>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5083" name="Rectangle 5"/>
            <p:cNvSpPr>
              <a:spLocks noChangeArrowheads="1"/>
            </p:cNvSpPr>
            <p:nvPr/>
          </p:nvSpPr>
          <p:spPr bwMode="auto">
            <a:xfrm>
              <a:off x="2500" y="1972"/>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5084" name="Rectangle 6"/>
            <p:cNvSpPr>
              <a:spLocks noChangeArrowheads="1"/>
            </p:cNvSpPr>
            <p:nvPr/>
          </p:nvSpPr>
          <p:spPr bwMode="auto">
            <a:xfrm>
              <a:off x="2260" y="1732"/>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5085" name="Rectangle 7"/>
            <p:cNvSpPr>
              <a:spLocks noChangeArrowheads="1"/>
            </p:cNvSpPr>
            <p:nvPr/>
          </p:nvSpPr>
          <p:spPr bwMode="auto">
            <a:xfrm>
              <a:off x="2500" y="1732"/>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5086" name="Rectangle 8"/>
            <p:cNvSpPr>
              <a:spLocks noChangeArrowheads="1"/>
            </p:cNvSpPr>
            <p:nvPr/>
          </p:nvSpPr>
          <p:spPr bwMode="auto">
            <a:xfrm>
              <a:off x="2740" y="1972"/>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5087" name="Rectangle 9"/>
            <p:cNvSpPr>
              <a:spLocks noChangeArrowheads="1"/>
            </p:cNvSpPr>
            <p:nvPr/>
          </p:nvSpPr>
          <p:spPr bwMode="auto">
            <a:xfrm>
              <a:off x="2980" y="1972"/>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5088" name="Rectangle 10"/>
            <p:cNvSpPr>
              <a:spLocks noChangeArrowheads="1"/>
            </p:cNvSpPr>
            <p:nvPr/>
          </p:nvSpPr>
          <p:spPr bwMode="auto">
            <a:xfrm>
              <a:off x="2740" y="1732"/>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5089" name="Rectangle 11"/>
            <p:cNvSpPr>
              <a:spLocks noChangeArrowheads="1"/>
            </p:cNvSpPr>
            <p:nvPr/>
          </p:nvSpPr>
          <p:spPr bwMode="auto">
            <a:xfrm>
              <a:off x="2980" y="1732"/>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5090" name="Rectangle 12"/>
            <p:cNvSpPr>
              <a:spLocks noChangeArrowheads="1"/>
            </p:cNvSpPr>
            <p:nvPr/>
          </p:nvSpPr>
          <p:spPr bwMode="auto">
            <a:xfrm>
              <a:off x="2260" y="1492"/>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5091" name="Rectangle 13"/>
            <p:cNvSpPr>
              <a:spLocks noChangeArrowheads="1"/>
            </p:cNvSpPr>
            <p:nvPr/>
          </p:nvSpPr>
          <p:spPr bwMode="auto">
            <a:xfrm>
              <a:off x="2500" y="1492"/>
              <a:ext cx="232" cy="232"/>
            </a:xfrm>
            <a:prstGeom prst="rect">
              <a:avLst/>
            </a:prstGeom>
            <a:solidFill>
              <a:schemeClr val="hlink"/>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5092" name="Rectangle 14"/>
            <p:cNvSpPr>
              <a:spLocks noChangeArrowheads="1"/>
            </p:cNvSpPr>
            <p:nvPr/>
          </p:nvSpPr>
          <p:spPr bwMode="auto">
            <a:xfrm>
              <a:off x="2260" y="1252"/>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5093" name="Rectangle 15"/>
            <p:cNvSpPr>
              <a:spLocks noChangeArrowheads="1"/>
            </p:cNvSpPr>
            <p:nvPr/>
          </p:nvSpPr>
          <p:spPr bwMode="auto">
            <a:xfrm>
              <a:off x="2500" y="1252"/>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5094" name="Rectangle 16"/>
            <p:cNvSpPr>
              <a:spLocks noChangeArrowheads="1"/>
            </p:cNvSpPr>
            <p:nvPr/>
          </p:nvSpPr>
          <p:spPr bwMode="auto">
            <a:xfrm>
              <a:off x="2740" y="1492"/>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5095" name="Rectangle 17"/>
            <p:cNvSpPr>
              <a:spLocks noChangeArrowheads="1"/>
            </p:cNvSpPr>
            <p:nvPr/>
          </p:nvSpPr>
          <p:spPr bwMode="auto">
            <a:xfrm>
              <a:off x="2980" y="1492"/>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5096" name="Rectangle 18"/>
            <p:cNvSpPr>
              <a:spLocks noChangeArrowheads="1"/>
            </p:cNvSpPr>
            <p:nvPr/>
          </p:nvSpPr>
          <p:spPr bwMode="auto">
            <a:xfrm>
              <a:off x="2740" y="1252"/>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5097" name="Rectangle 19"/>
            <p:cNvSpPr>
              <a:spLocks noChangeArrowheads="1"/>
            </p:cNvSpPr>
            <p:nvPr/>
          </p:nvSpPr>
          <p:spPr bwMode="auto">
            <a:xfrm>
              <a:off x="2980" y="1252"/>
              <a:ext cx="232" cy="232"/>
            </a:xfrm>
            <a:prstGeom prst="rect">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sp>
        <p:nvSpPr>
          <p:cNvPr id="22548" name="Line 20"/>
          <p:cNvSpPr>
            <a:spLocks noChangeShapeType="1"/>
          </p:cNvSpPr>
          <p:nvPr/>
        </p:nvSpPr>
        <p:spPr bwMode="auto">
          <a:xfrm>
            <a:off x="4343400" y="2947988"/>
            <a:ext cx="0" cy="2209800"/>
          </a:xfrm>
          <a:prstGeom prst="line">
            <a:avLst/>
          </a:prstGeom>
          <a:noFill/>
          <a:ln w="508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TW" altLang="en-US"/>
          </a:p>
        </p:txBody>
      </p:sp>
      <p:sp>
        <p:nvSpPr>
          <p:cNvPr id="22549" name="Line 21"/>
          <p:cNvSpPr>
            <a:spLocks noChangeShapeType="1"/>
          </p:cNvSpPr>
          <p:nvPr/>
        </p:nvSpPr>
        <p:spPr bwMode="auto">
          <a:xfrm>
            <a:off x="3200400" y="4014788"/>
            <a:ext cx="2286000" cy="0"/>
          </a:xfrm>
          <a:prstGeom prst="line">
            <a:avLst/>
          </a:prstGeom>
          <a:noFill/>
          <a:ln w="5080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TW" altLang="en-US"/>
          </a:p>
        </p:txBody>
      </p:sp>
      <p:grpSp>
        <p:nvGrpSpPr>
          <p:cNvPr id="3" name="Group 22"/>
          <p:cNvGrpSpPr>
            <a:grpSpLocks/>
          </p:cNvGrpSpPr>
          <p:nvPr/>
        </p:nvGrpSpPr>
        <p:grpSpPr bwMode="auto">
          <a:xfrm>
            <a:off x="3968750" y="3640138"/>
            <a:ext cx="749300" cy="749300"/>
            <a:chOff x="2500" y="1492"/>
            <a:chExt cx="472" cy="472"/>
          </a:xfrm>
        </p:grpSpPr>
        <p:sp>
          <p:nvSpPr>
            <p:cNvPr id="45078" name="Rectangle 23"/>
            <p:cNvSpPr>
              <a:spLocks noChangeArrowheads="1"/>
            </p:cNvSpPr>
            <p:nvPr/>
          </p:nvSpPr>
          <p:spPr bwMode="auto">
            <a:xfrm>
              <a:off x="2500" y="1732"/>
              <a:ext cx="232" cy="232"/>
            </a:xfrm>
            <a:prstGeom prst="rect">
              <a:avLst/>
            </a:prstGeom>
            <a:solidFill>
              <a:srgbClr val="FFCC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5079" name="Rectangle 24"/>
            <p:cNvSpPr>
              <a:spLocks noChangeArrowheads="1"/>
            </p:cNvSpPr>
            <p:nvPr/>
          </p:nvSpPr>
          <p:spPr bwMode="auto">
            <a:xfrm>
              <a:off x="2740" y="1732"/>
              <a:ext cx="232" cy="232"/>
            </a:xfrm>
            <a:prstGeom prst="rect">
              <a:avLst/>
            </a:prstGeom>
            <a:solidFill>
              <a:srgbClr val="FFCC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45080" name="Rectangle 25"/>
            <p:cNvSpPr>
              <a:spLocks noChangeArrowheads="1"/>
            </p:cNvSpPr>
            <p:nvPr/>
          </p:nvSpPr>
          <p:spPr bwMode="auto">
            <a:xfrm>
              <a:off x="2500" y="1492"/>
              <a:ext cx="232" cy="232"/>
            </a:xfrm>
            <a:prstGeom prst="rect">
              <a:avLst/>
            </a:prstGeom>
            <a:solidFill>
              <a:schemeClr val="hlink"/>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r>
                <a:rPr lang="en-US" altLang="zh-TW" sz="2400">
                  <a:latin typeface="Arial" charset="0"/>
                </a:rPr>
                <a:t>X</a:t>
              </a:r>
              <a:endParaRPr lang="zh-TW" altLang="en-US" sz="2400">
                <a:latin typeface="Arial" charset="0"/>
              </a:endParaRPr>
            </a:p>
          </p:txBody>
        </p:sp>
        <p:sp>
          <p:nvSpPr>
            <p:cNvPr id="45081" name="Rectangle 26"/>
            <p:cNvSpPr>
              <a:spLocks noChangeArrowheads="1"/>
            </p:cNvSpPr>
            <p:nvPr/>
          </p:nvSpPr>
          <p:spPr bwMode="auto">
            <a:xfrm>
              <a:off x="2740" y="1492"/>
              <a:ext cx="232" cy="232"/>
            </a:xfrm>
            <a:prstGeom prst="rect">
              <a:avLst/>
            </a:prstGeom>
            <a:solidFill>
              <a:srgbClr val="FFCC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grpSp>
      <p:sp>
        <p:nvSpPr>
          <p:cNvPr id="45062" name="Rectangle 2"/>
          <p:cNvSpPr>
            <a:spLocks noGrp="1" noChangeArrowheads="1"/>
          </p:cNvSpPr>
          <p:nvPr>
            <p:ph type="title"/>
          </p:nvPr>
        </p:nvSpPr>
        <p:spPr>
          <a:xfrm>
            <a:off x="1150938" y="214313"/>
            <a:ext cx="7453312" cy="1462087"/>
          </a:xfrm>
          <a:noFill/>
        </p:spPr>
        <p:txBody>
          <a:bodyPr lIns="92075" tIns="46038" rIns="92075" bIns="46038"/>
          <a:lstStyle/>
          <a:p>
            <a:pPr eaLnBrk="1" hangingPunct="1"/>
            <a:r>
              <a:rPr lang="zh-TW" altLang="en-US" smtClean="0"/>
              <a:t>缺陷棋盤填滿演算法實例</a:t>
            </a:r>
            <a:r>
              <a:rPr lang="en-US" altLang="zh-TW" smtClean="0"/>
              <a:t>(</a:t>
            </a:r>
            <a:r>
              <a:rPr lang="zh-TW" altLang="en-US" smtClean="0"/>
              <a:t>續</a:t>
            </a:r>
            <a:r>
              <a:rPr lang="en-US" altLang="zh-TW" smtClean="0"/>
              <a:t>)</a:t>
            </a:r>
          </a:p>
        </p:txBody>
      </p:sp>
      <p:sp>
        <p:nvSpPr>
          <p:cNvPr id="75" name="Rectangle 8"/>
          <p:cNvSpPr>
            <a:spLocks noChangeArrowheads="1"/>
          </p:cNvSpPr>
          <p:nvPr/>
        </p:nvSpPr>
        <p:spPr bwMode="auto">
          <a:xfrm>
            <a:off x="4359275" y="4397375"/>
            <a:ext cx="368300" cy="368300"/>
          </a:xfrm>
          <a:prstGeom prst="rect">
            <a:avLst/>
          </a:prstGeom>
          <a:solidFill>
            <a:srgbClr val="3333FF"/>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76" name="Rectangle 9"/>
          <p:cNvSpPr>
            <a:spLocks noChangeArrowheads="1"/>
          </p:cNvSpPr>
          <p:nvPr/>
        </p:nvSpPr>
        <p:spPr bwMode="auto">
          <a:xfrm>
            <a:off x="4740275" y="4397375"/>
            <a:ext cx="368300" cy="368300"/>
          </a:xfrm>
          <a:prstGeom prst="rect">
            <a:avLst/>
          </a:prstGeom>
          <a:solidFill>
            <a:srgbClr val="3333FF"/>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77" name="Rectangle 11"/>
          <p:cNvSpPr>
            <a:spLocks noChangeArrowheads="1"/>
          </p:cNvSpPr>
          <p:nvPr/>
        </p:nvSpPr>
        <p:spPr bwMode="auto">
          <a:xfrm>
            <a:off x="4740275" y="4016375"/>
            <a:ext cx="368300" cy="368300"/>
          </a:xfrm>
          <a:prstGeom prst="rect">
            <a:avLst/>
          </a:prstGeom>
          <a:solidFill>
            <a:srgbClr val="3333FF"/>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78" name="Rectangle 17"/>
          <p:cNvSpPr>
            <a:spLocks noChangeArrowheads="1"/>
          </p:cNvSpPr>
          <p:nvPr/>
        </p:nvSpPr>
        <p:spPr bwMode="auto">
          <a:xfrm>
            <a:off x="4733925" y="3644900"/>
            <a:ext cx="368300" cy="368300"/>
          </a:xfrm>
          <a:prstGeom prst="rect">
            <a:avLst/>
          </a:prstGeom>
          <a:solidFill>
            <a:srgbClr val="00B05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79" name="Rectangle 18"/>
          <p:cNvSpPr>
            <a:spLocks noChangeArrowheads="1"/>
          </p:cNvSpPr>
          <p:nvPr/>
        </p:nvSpPr>
        <p:spPr bwMode="auto">
          <a:xfrm>
            <a:off x="4352925" y="3263900"/>
            <a:ext cx="368300" cy="368300"/>
          </a:xfrm>
          <a:prstGeom prst="rect">
            <a:avLst/>
          </a:prstGeom>
          <a:solidFill>
            <a:srgbClr val="00B05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80" name="Rectangle 19"/>
          <p:cNvSpPr>
            <a:spLocks noChangeArrowheads="1"/>
          </p:cNvSpPr>
          <p:nvPr/>
        </p:nvSpPr>
        <p:spPr bwMode="auto">
          <a:xfrm>
            <a:off x="4733925" y="3263900"/>
            <a:ext cx="368300" cy="368300"/>
          </a:xfrm>
          <a:prstGeom prst="rect">
            <a:avLst/>
          </a:prstGeom>
          <a:solidFill>
            <a:srgbClr val="00B05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81" name="Rectangle 4"/>
          <p:cNvSpPr>
            <a:spLocks noChangeArrowheads="1"/>
          </p:cNvSpPr>
          <p:nvPr/>
        </p:nvSpPr>
        <p:spPr bwMode="auto">
          <a:xfrm>
            <a:off x="3595688" y="4397375"/>
            <a:ext cx="368300" cy="368300"/>
          </a:xfrm>
          <a:prstGeom prst="rect">
            <a:avLst/>
          </a:prstGeom>
          <a:solidFill>
            <a:srgbClr val="00B0F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82" name="Rectangle 5"/>
          <p:cNvSpPr>
            <a:spLocks noChangeArrowheads="1"/>
          </p:cNvSpPr>
          <p:nvPr/>
        </p:nvSpPr>
        <p:spPr bwMode="auto">
          <a:xfrm>
            <a:off x="3976688" y="4397375"/>
            <a:ext cx="368300" cy="368300"/>
          </a:xfrm>
          <a:prstGeom prst="rect">
            <a:avLst/>
          </a:prstGeom>
          <a:solidFill>
            <a:srgbClr val="00B0F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83" name="Rectangle 6"/>
          <p:cNvSpPr>
            <a:spLocks noChangeArrowheads="1"/>
          </p:cNvSpPr>
          <p:nvPr/>
        </p:nvSpPr>
        <p:spPr bwMode="auto">
          <a:xfrm>
            <a:off x="3595688" y="4016375"/>
            <a:ext cx="368300" cy="368300"/>
          </a:xfrm>
          <a:prstGeom prst="rect">
            <a:avLst/>
          </a:prstGeom>
          <a:solidFill>
            <a:srgbClr val="00B0F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84" name="Rectangle 12"/>
          <p:cNvSpPr>
            <a:spLocks noChangeArrowheads="1"/>
          </p:cNvSpPr>
          <p:nvPr/>
        </p:nvSpPr>
        <p:spPr bwMode="auto">
          <a:xfrm>
            <a:off x="3584575" y="3656013"/>
            <a:ext cx="368300" cy="368300"/>
          </a:xfrm>
          <a:prstGeom prst="rect">
            <a:avLst/>
          </a:prstGeom>
          <a:solidFill>
            <a:srgbClr val="C000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85" name="Rectangle 14"/>
          <p:cNvSpPr>
            <a:spLocks noChangeArrowheads="1"/>
          </p:cNvSpPr>
          <p:nvPr/>
        </p:nvSpPr>
        <p:spPr bwMode="auto">
          <a:xfrm>
            <a:off x="3584575" y="3275013"/>
            <a:ext cx="368300" cy="368300"/>
          </a:xfrm>
          <a:prstGeom prst="rect">
            <a:avLst/>
          </a:prstGeom>
          <a:solidFill>
            <a:srgbClr val="C000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86" name="Rectangle 15"/>
          <p:cNvSpPr>
            <a:spLocks noChangeArrowheads="1"/>
          </p:cNvSpPr>
          <p:nvPr/>
        </p:nvSpPr>
        <p:spPr bwMode="auto">
          <a:xfrm>
            <a:off x="3965575" y="3275013"/>
            <a:ext cx="368300" cy="368300"/>
          </a:xfrm>
          <a:prstGeom prst="rect">
            <a:avLst/>
          </a:prstGeom>
          <a:solidFill>
            <a:srgbClr val="C00000"/>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1800">
              <a:latin typeface="Arial" charset="0"/>
            </a:endParaRPr>
          </a:p>
        </p:txBody>
      </p:sp>
      <p:sp>
        <p:nvSpPr>
          <p:cNvPr id="87" name="Rectangle 120"/>
          <p:cNvSpPr>
            <a:spLocks noChangeArrowheads="1"/>
          </p:cNvSpPr>
          <p:nvPr/>
        </p:nvSpPr>
        <p:spPr bwMode="auto">
          <a:xfrm>
            <a:off x="755650" y="2349500"/>
            <a:ext cx="8153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50000"/>
              </a:spcBef>
              <a:buClrTx/>
              <a:buSzTx/>
              <a:buFontTx/>
              <a:buChar char="•"/>
            </a:pPr>
            <a:r>
              <a:rPr kumimoji="0" lang="zh-TW" altLang="en-US" sz="2800">
                <a:solidFill>
                  <a:srgbClr val="3333FF"/>
                </a:solidFill>
                <a:latin typeface="Times New Roman" pitchFamily="18" charset="0"/>
              </a:rPr>
              <a:t>以遞迴方式填滿右上角之缺陷</a:t>
            </a:r>
            <a:r>
              <a:rPr kumimoji="0" lang="en-US" altLang="zh-TW" sz="2800">
                <a:solidFill>
                  <a:srgbClr val="3333FF"/>
                </a:solidFill>
                <a:latin typeface="Times New Roman" pitchFamily="18" charset="0"/>
              </a:rPr>
              <a:t>4 x 4</a:t>
            </a:r>
            <a:r>
              <a:rPr kumimoji="0" lang="zh-TW" altLang="en-US" sz="2800">
                <a:solidFill>
                  <a:srgbClr val="3333FF"/>
                </a:solidFill>
                <a:latin typeface="Times New Roman" pitchFamily="18" charset="0"/>
              </a:rPr>
              <a:t>棋盤</a:t>
            </a:r>
            <a:r>
              <a:rPr kumimoji="0" lang="zh-TW" altLang="en-US" sz="2800">
                <a:solidFill>
                  <a:schemeClr val="bg2"/>
                </a:solidFill>
                <a:latin typeface="Times New Roman" pitchFamily="18" charset="0"/>
              </a:rPr>
              <a:t>。</a:t>
            </a:r>
            <a:endParaRPr kumimoji="0" lang="en-US" altLang="zh-TW" sz="2800">
              <a:solidFill>
                <a:schemeClr val="bg2"/>
              </a:solidFill>
              <a:latin typeface="Times New Roman" pitchFamily="18" charset="0"/>
            </a:endParaRPr>
          </a:p>
        </p:txBody>
      </p:sp>
      <p:sp>
        <p:nvSpPr>
          <p:cNvPr id="88" name="Rectangle 120"/>
          <p:cNvSpPr>
            <a:spLocks noChangeArrowheads="1"/>
          </p:cNvSpPr>
          <p:nvPr/>
        </p:nvSpPr>
        <p:spPr bwMode="auto">
          <a:xfrm>
            <a:off x="811213" y="5387975"/>
            <a:ext cx="8153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457200" indent="-457200"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50000"/>
              </a:spcBef>
              <a:buClrTx/>
              <a:buSzTx/>
              <a:buFontTx/>
              <a:buChar char="•"/>
            </a:pPr>
            <a:r>
              <a:rPr kumimoji="0" lang="zh-TW" altLang="en-US" sz="2800">
                <a:solidFill>
                  <a:srgbClr val="3333FF"/>
                </a:solidFill>
                <a:latin typeface="Times New Roman" pitchFamily="18" charset="0"/>
              </a:rPr>
              <a:t>以遞迴方式填滿左上角之缺陷</a:t>
            </a:r>
            <a:r>
              <a:rPr kumimoji="0" lang="en-US" altLang="zh-TW" sz="2800">
                <a:solidFill>
                  <a:srgbClr val="3333FF"/>
                </a:solidFill>
                <a:latin typeface="Times New Roman" pitchFamily="18" charset="0"/>
              </a:rPr>
              <a:t>4 x 4</a:t>
            </a:r>
            <a:r>
              <a:rPr kumimoji="0" lang="zh-TW" altLang="en-US" sz="2800">
                <a:solidFill>
                  <a:srgbClr val="3333FF"/>
                </a:solidFill>
                <a:latin typeface="Times New Roman" pitchFamily="18" charset="0"/>
              </a:rPr>
              <a:t>棋盤</a:t>
            </a:r>
            <a:r>
              <a:rPr kumimoji="0" lang="en-US" altLang="zh-TW" sz="2800">
                <a:solidFill>
                  <a:srgbClr val="3333FF"/>
                </a:solidFill>
                <a:latin typeface="Times New Roman" pitchFamily="18" charset="0"/>
              </a:rPr>
              <a:t>….</a:t>
            </a:r>
            <a:r>
              <a:rPr kumimoji="0" lang="zh-TW" altLang="en-US" sz="2800">
                <a:solidFill>
                  <a:schemeClr val="bg2"/>
                </a:solidFill>
                <a:latin typeface="Times New Roman" pitchFamily="18" charset="0"/>
              </a:rPr>
              <a:t>。</a:t>
            </a:r>
            <a:endParaRPr kumimoji="0" lang="en-US" altLang="zh-TW" sz="2800">
              <a:solidFill>
                <a:schemeClr val="bg2"/>
              </a:solidFill>
              <a:latin typeface="Times New Roman" pitchFamily="18" charset="0"/>
            </a:endParaRPr>
          </a:p>
        </p:txBody>
      </p:sp>
      <p:sp>
        <p:nvSpPr>
          <p:cNvPr id="45077"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D4D5C046-9818-4789-A763-02D77AAAB736}" type="slidenum">
              <a:rPr kumimoji="0" lang="en-US" altLang="zh-TW" sz="1400" smtClean="0">
                <a:latin typeface="Arial" charset="0"/>
              </a:rPr>
              <a:pPr eaLnBrk="1" hangingPunct="1">
                <a:spcBef>
                  <a:spcPct val="0"/>
                </a:spcBef>
                <a:buClrTx/>
                <a:buSzTx/>
                <a:buFontTx/>
                <a:buNone/>
              </a:pPr>
              <a:t>40</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4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54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5"/>
                                        </p:tgtEl>
                                        <p:attrNameLst>
                                          <p:attrName>style.visibility</p:attrName>
                                        </p:attrNameLst>
                                      </p:cBhvr>
                                      <p:to>
                                        <p:strVal val="visible"/>
                                      </p:to>
                                    </p:set>
                                    <p:anim calcmode="lin" valueType="num">
                                      <p:cBhvr additive="base">
                                        <p:cTn id="23" dur="500" fill="hold"/>
                                        <p:tgtEl>
                                          <p:spTgt spid="75"/>
                                        </p:tgtEl>
                                        <p:attrNameLst>
                                          <p:attrName>ppt_x</p:attrName>
                                        </p:attrNameLst>
                                      </p:cBhvr>
                                      <p:tavLst>
                                        <p:tav tm="0">
                                          <p:val>
                                            <p:strVal val="#ppt_x"/>
                                          </p:val>
                                        </p:tav>
                                        <p:tav tm="100000">
                                          <p:val>
                                            <p:strVal val="#ppt_x"/>
                                          </p:val>
                                        </p:tav>
                                      </p:tavLst>
                                    </p:anim>
                                    <p:anim calcmode="lin" valueType="num">
                                      <p:cBhvr additive="base">
                                        <p:cTn id="24" dur="500" fill="hold"/>
                                        <p:tgtEl>
                                          <p:spTgt spid="7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6"/>
                                        </p:tgtEl>
                                        <p:attrNameLst>
                                          <p:attrName>style.visibility</p:attrName>
                                        </p:attrNameLst>
                                      </p:cBhvr>
                                      <p:to>
                                        <p:strVal val="visible"/>
                                      </p:to>
                                    </p:set>
                                    <p:anim calcmode="lin" valueType="num">
                                      <p:cBhvr additive="base">
                                        <p:cTn id="27" dur="500" fill="hold"/>
                                        <p:tgtEl>
                                          <p:spTgt spid="76"/>
                                        </p:tgtEl>
                                        <p:attrNameLst>
                                          <p:attrName>ppt_x</p:attrName>
                                        </p:attrNameLst>
                                      </p:cBhvr>
                                      <p:tavLst>
                                        <p:tav tm="0">
                                          <p:val>
                                            <p:strVal val="#ppt_x"/>
                                          </p:val>
                                        </p:tav>
                                        <p:tav tm="100000">
                                          <p:val>
                                            <p:strVal val="#ppt_x"/>
                                          </p:val>
                                        </p:tav>
                                      </p:tavLst>
                                    </p:anim>
                                    <p:anim calcmode="lin" valueType="num">
                                      <p:cBhvr additive="base">
                                        <p:cTn id="28" dur="500" fill="hold"/>
                                        <p:tgtEl>
                                          <p:spTgt spid="7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7"/>
                                        </p:tgtEl>
                                        <p:attrNameLst>
                                          <p:attrName>style.visibility</p:attrName>
                                        </p:attrNameLst>
                                      </p:cBhvr>
                                      <p:to>
                                        <p:strVal val="visible"/>
                                      </p:to>
                                    </p:set>
                                    <p:anim calcmode="lin" valueType="num">
                                      <p:cBhvr additive="base">
                                        <p:cTn id="31" dur="500" fill="hold"/>
                                        <p:tgtEl>
                                          <p:spTgt spid="77"/>
                                        </p:tgtEl>
                                        <p:attrNameLst>
                                          <p:attrName>ppt_x</p:attrName>
                                        </p:attrNameLst>
                                      </p:cBhvr>
                                      <p:tavLst>
                                        <p:tav tm="0">
                                          <p:val>
                                            <p:strVal val="#ppt_x"/>
                                          </p:val>
                                        </p:tav>
                                        <p:tav tm="100000">
                                          <p:val>
                                            <p:strVal val="#ppt_x"/>
                                          </p:val>
                                        </p:tav>
                                      </p:tavLst>
                                    </p:anim>
                                    <p:anim calcmode="lin" valueType="num">
                                      <p:cBhvr additive="base">
                                        <p:cTn id="32"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1"/>
                                        </p:tgtEl>
                                        <p:attrNameLst>
                                          <p:attrName>style.visibility</p:attrName>
                                        </p:attrNameLst>
                                      </p:cBhvr>
                                      <p:to>
                                        <p:strVal val="visible"/>
                                      </p:to>
                                    </p:set>
                                    <p:anim calcmode="lin" valueType="num">
                                      <p:cBhvr additive="base">
                                        <p:cTn id="37" dur="500" fill="hold"/>
                                        <p:tgtEl>
                                          <p:spTgt spid="81"/>
                                        </p:tgtEl>
                                        <p:attrNameLst>
                                          <p:attrName>ppt_x</p:attrName>
                                        </p:attrNameLst>
                                      </p:cBhvr>
                                      <p:tavLst>
                                        <p:tav tm="0">
                                          <p:val>
                                            <p:strVal val="#ppt_x"/>
                                          </p:val>
                                        </p:tav>
                                        <p:tav tm="100000">
                                          <p:val>
                                            <p:strVal val="#ppt_x"/>
                                          </p:val>
                                        </p:tav>
                                      </p:tavLst>
                                    </p:anim>
                                    <p:anim calcmode="lin" valueType="num">
                                      <p:cBhvr additive="base">
                                        <p:cTn id="38" dur="500" fill="hold"/>
                                        <p:tgtEl>
                                          <p:spTgt spid="8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82"/>
                                        </p:tgtEl>
                                        <p:attrNameLst>
                                          <p:attrName>style.visibility</p:attrName>
                                        </p:attrNameLst>
                                      </p:cBhvr>
                                      <p:to>
                                        <p:strVal val="visible"/>
                                      </p:to>
                                    </p:set>
                                    <p:anim calcmode="lin" valueType="num">
                                      <p:cBhvr additive="base">
                                        <p:cTn id="41" dur="500" fill="hold"/>
                                        <p:tgtEl>
                                          <p:spTgt spid="82"/>
                                        </p:tgtEl>
                                        <p:attrNameLst>
                                          <p:attrName>ppt_x</p:attrName>
                                        </p:attrNameLst>
                                      </p:cBhvr>
                                      <p:tavLst>
                                        <p:tav tm="0">
                                          <p:val>
                                            <p:strVal val="#ppt_x"/>
                                          </p:val>
                                        </p:tav>
                                        <p:tav tm="100000">
                                          <p:val>
                                            <p:strVal val="#ppt_x"/>
                                          </p:val>
                                        </p:tav>
                                      </p:tavLst>
                                    </p:anim>
                                    <p:anim calcmode="lin" valueType="num">
                                      <p:cBhvr additive="base">
                                        <p:cTn id="42" dur="500" fill="hold"/>
                                        <p:tgtEl>
                                          <p:spTgt spid="8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83"/>
                                        </p:tgtEl>
                                        <p:attrNameLst>
                                          <p:attrName>style.visibility</p:attrName>
                                        </p:attrNameLst>
                                      </p:cBhvr>
                                      <p:to>
                                        <p:strVal val="visible"/>
                                      </p:to>
                                    </p:set>
                                    <p:anim calcmode="lin" valueType="num">
                                      <p:cBhvr additive="base">
                                        <p:cTn id="45" dur="500" fill="hold"/>
                                        <p:tgtEl>
                                          <p:spTgt spid="83"/>
                                        </p:tgtEl>
                                        <p:attrNameLst>
                                          <p:attrName>ppt_x</p:attrName>
                                        </p:attrNameLst>
                                      </p:cBhvr>
                                      <p:tavLst>
                                        <p:tav tm="0">
                                          <p:val>
                                            <p:strVal val="#ppt_x"/>
                                          </p:val>
                                        </p:tav>
                                        <p:tav tm="100000">
                                          <p:val>
                                            <p:strVal val="#ppt_x"/>
                                          </p:val>
                                        </p:tav>
                                      </p:tavLst>
                                    </p:anim>
                                    <p:anim calcmode="lin" valueType="num">
                                      <p:cBhvr additive="base">
                                        <p:cTn id="46"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84"/>
                                        </p:tgtEl>
                                        <p:attrNameLst>
                                          <p:attrName>style.visibility</p:attrName>
                                        </p:attrNameLst>
                                      </p:cBhvr>
                                      <p:to>
                                        <p:strVal val="visible"/>
                                      </p:to>
                                    </p:set>
                                    <p:anim calcmode="lin" valueType="num">
                                      <p:cBhvr additive="base">
                                        <p:cTn id="51" dur="500" fill="hold"/>
                                        <p:tgtEl>
                                          <p:spTgt spid="84"/>
                                        </p:tgtEl>
                                        <p:attrNameLst>
                                          <p:attrName>ppt_x</p:attrName>
                                        </p:attrNameLst>
                                      </p:cBhvr>
                                      <p:tavLst>
                                        <p:tav tm="0">
                                          <p:val>
                                            <p:strVal val="#ppt_x"/>
                                          </p:val>
                                        </p:tav>
                                        <p:tav tm="100000">
                                          <p:val>
                                            <p:strVal val="#ppt_x"/>
                                          </p:val>
                                        </p:tav>
                                      </p:tavLst>
                                    </p:anim>
                                    <p:anim calcmode="lin" valueType="num">
                                      <p:cBhvr additive="base">
                                        <p:cTn id="52" dur="500" fill="hold"/>
                                        <p:tgtEl>
                                          <p:spTgt spid="8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85"/>
                                        </p:tgtEl>
                                        <p:attrNameLst>
                                          <p:attrName>style.visibility</p:attrName>
                                        </p:attrNameLst>
                                      </p:cBhvr>
                                      <p:to>
                                        <p:strVal val="visible"/>
                                      </p:to>
                                    </p:set>
                                    <p:anim calcmode="lin" valueType="num">
                                      <p:cBhvr additive="base">
                                        <p:cTn id="55" dur="500" fill="hold"/>
                                        <p:tgtEl>
                                          <p:spTgt spid="85"/>
                                        </p:tgtEl>
                                        <p:attrNameLst>
                                          <p:attrName>ppt_x</p:attrName>
                                        </p:attrNameLst>
                                      </p:cBhvr>
                                      <p:tavLst>
                                        <p:tav tm="0">
                                          <p:val>
                                            <p:strVal val="#ppt_x"/>
                                          </p:val>
                                        </p:tav>
                                        <p:tav tm="100000">
                                          <p:val>
                                            <p:strVal val="#ppt_x"/>
                                          </p:val>
                                        </p:tav>
                                      </p:tavLst>
                                    </p:anim>
                                    <p:anim calcmode="lin" valueType="num">
                                      <p:cBhvr additive="base">
                                        <p:cTn id="56" dur="500" fill="hold"/>
                                        <p:tgtEl>
                                          <p:spTgt spid="8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86"/>
                                        </p:tgtEl>
                                        <p:attrNameLst>
                                          <p:attrName>style.visibility</p:attrName>
                                        </p:attrNameLst>
                                      </p:cBhvr>
                                      <p:to>
                                        <p:strVal val="visible"/>
                                      </p:to>
                                    </p:set>
                                    <p:anim calcmode="lin" valueType="num">
                                      <p:cBhvr additive="base">
                                        <p:cTn id="59" dur="500" fill="hold"/>
                                        <p:tgtEl>
                                          <p:spTgt spid="86"/>
                                        </p:tgtEl>
                                        <p:attrNameLst>
                                          <p:attrName>ppt_x</p:attrName>
                                        </p:attrNameLst>
                                      </p:cBhvr>
                                      <p:tavLst>
                                        <p:tav tm="0">
                                          <p:val>
                                            <p:strVal val="#ppt_x"/>
                                          </p:val>
                                        </p:tav>
                                        <p:tav tm="100000">
                                          <p:val>
                                            <p:strVal val="#ppt_x"/>
                                          </p:val>
                                        </p:tav>
                                      </p:tavLst>
                                    </p:anim>
                                    <p:anim calcmode="lin" valueType="num">
                                      <p:cBhvr additive="base">
                                        <p:cTn id="60"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79"/>
                                        </p:tgtEl>
                                        <p:attrNameLst>
                                          <p:attrName>style.visibility</p:attrName>
                                        </p:attrNameLst>
                                      </p:cBhvr>
                                      <p:to>
                                        <p:strVal val="visible"/>
                                      </p:to>
                                    </p:set>
                                    <p:anim calcmode="lin" valueType="num">
                                      <p:cBhvr additive="base">
                                        <p:cTn id="65" dur="500" fill="hold"/>
                                        <p:tgtEl>
                                          <p:spTgt spid="79"/>
                                        </p:tgtEl>
                                        <p:attrNameLst>
                                          <p:attrName>ppt_x</p:attrName>
                                        </p:attrNameLst>
                                      </p:cBhvr>
                                      <p:tavLst>
                                        <p:tav tm="0">
                                          <p:val>
                                            <p:strVal val="#ppt_x"/>
                                          </p:val>
                                        </p:tav>
                                        <p:tav tm="100000">
                                          <p:val>
                                            <p:strVal val="#ppt_x"/>
                                          </p:val>
                                        </p:tav>
                                      </p:tavLst>
                                    </p:anim>
                                    <p:anim calcmode="lin" valueType="num">
                                      <p:cBhvr additive="base">
                                        <p:cTn id="66" dur="500" fill="hold"/>
                                        <p:tgtEl>
                                          <p:spTgt spid="79"/>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80"/>
                                        </p:tgtEl>
                                        <p:attrNameLst>
                                          <p:attrName>style.visibility</p:attrName>
                                        </p:attrNameLst>
                                      </p:cBhvr>
                                      <p:to>
                                        <p:strVal val="visible"/>
                                      </p:to>
                                    </p:set>
                                    <p:anim calcmode="lin" valueType="num">
                                      <p:cBhvr additive="base">
                                        <p:cTn id="69" dur="500" fill="hold"/>
                                        <p:tgtEl>
                                          <p:spTgt spid="80"/>
                                        </p:tgtEl>
                                        <p:attrNameLst>
                                          <p:attrName>ppt_x</p:attrName>
                                        </p:attrNameLst>
                                      </p:cBhvr>
                                      <p:tavLst>
                                        <p:tav tm="0">
                                          <p:val>
                                            <p:strVal val="#ppt_x"/>
                                          </p:val>
                                        </p:tav>
                                        <p:tav tm="100000">
                                          <p:val>
                                            <p:strVal val="#ppt_x"/>
                                          </p:val>
                                        </p:tav>
                                      </p:tavLst>
                                    </p:anim>
                                    <p:anim calcmode="lin" valueType="num">
                                      <p:cBhvr additive="base">
                                        <p:cTn id="70" dur="500" fill="hold"/>
                                        <p:tgtEl>
                                          <p:spTgt spid="80"/>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78"/>
                                        </p:tgtEl>
                                        <p:attrNameLst>
                                          <p:attrName>style.visibility</p:attrName>
                                        </p:attrNameLst>
                                      </p:cBhvr>
                                      <p:to>
                                        <p:strVal val="visible"/>
                                      </p:to>
                                    </p:set>
                                    <p:anim calcmode="lin" valueType="num">
                                      <p:cBhvr additive="base">
                                        <p:cTn id="73" dur="500" fill="hold"/>
                                        <p:tgtEl>
                                          <p:spTgt spid="78"/>
                                        </p:tgtEl>
                                        <p:attrNameLst>
                                          <p:attrName>ppt_x</p:attrName>
                                        </p:attrNameLst>
                                      </p:cBhvr>
                                      <p:tavLst>
                                        <p:tav tm="0">
                                          <p:val>
                                            <p:strVal val="#ppt_x"/>
                                          </p:val>
                                        </p:tav>
                                        <p:tav tm="100000">
                                          <p:val>
                                            <p:strVal val="#ppt_x"/>
                                          </p:val>
                                        </p:tav>
                                      </p:tavLst>
                                    </p:anim>
                                    <p:anim calcmode="lin" valueType="num">
                                      <p:cBhvr additive="base">
                                        <p:cTn id="74"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8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8" grpId="0" animBg="1"/>
      <p:bldP spid="22549"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build="p" autoUpdateAnimBg="0"/>
      <p:bldP spid="88"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042988" y="1557338"/>
            <a:ext cx="8564562" cy="1462087"/>
          </a:xfrm>
        </p:spPr>
        <p:txBody>
          <a:bodyPr/>
          <a:lstStyle/>
          <a:p>
            <a:pPr eaLnBrk="1" hangingPunct="1"/>
            <a:r>
              <a:rPr lang="zh-TW" altLang="en-US" sz="5400" smtClean="0"/>
              <a:t>最大連續子序列和演算法</a:t>
            </a:r>
            <a:r>
              <a:rPr lang="en-US" altLang="zh-TW" sz="2400" smtClean="0"/>
              <a:t/>
            </a:r>
            <a:br>
              <a:rPr lang="en-US" altLang="zh-TW" sz="2400" smtClean="0"/>
            </a:br>
            <a:r>
              <a:rPr lang="en-US" altLang="zh-TW" sz="2400" smtClean="0"/>
              <a:t>Maximum Contiguous Subsequence Sum (MCSS) Algorithm</a:t>
            </a:r>
            <a:endParaRPr lang="en-US" altLang="zh-TW" sz="5400" smtClean="0"/>
          </a:p>
        </p:txBody>
      </p:sp>
      <p:sp>
        <p:nvSpPr>
          <p:cNvPr id="4099" name="Rectangle 3"/>
          <p:cNvSpPr>
            <a:spLocks noGrp="1" noChangeArrowheads="1"/>
          </p:cNvSpPr>
          <p:nvPr>
            <p:ph type="subTitle" idx="1"/>
          </p:nvPr>
        </p:nvSpPr>
        <p:spPr/>
        <p:txBody>
          <a:bodyPr/>
          <a:lstStyle/>
          <a:p>
            <a:pPr eaLnBrk="1" hangingPunct="1"/>
            <a:r>
              <a:rPr lang="zh-TW" altLang="en-US" smtClean="0"/>
              <a:t>國立中央大學 江振瑞 教授</a:t>
            </a:r>
            <a:endParaRPr lang="en-US" altLang="zh-TW" smtClean="0"/>
          </a:p>
        </p:txBody>
      </p:sp>
    </p:spTree>
    <p:extLst>
      <p:ext uri="{BB962C8B-B14F-4D97-AF65-F5344CB8AC3E}">
        <p14:creationId xmlns:p14="http://schemas.microsoft.com/office/powerpoint/2010/main" val="19979625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標題 1"/>
          <p:cNvSpPr>
            <a:spLocks noGrp="1"/>
          </p:cNvSpPr>
          <p:nvPr>
            <p:ph type="title"/>
          </p:nvPr>
        </p:nvSpPr>
        <p:spPr/>
        <p:txBody>
          <a:bodyPr/>
          <a:lstStyle/>
          <a:p>
            <a:r>
              <a:rPr lang="zh-TW" altLang="en-US" sz="3200" smtClean="0"/>
              <a:t>最大連續子序列和</a:t>
            </a:r>
            <a:r>
              <a:rPr lang="en-US" altLang="zh-TW" sz="3200" smtClean="0"/>
              <a:t>(Maximum Contiguous Subsequence Sum, MCSS)</a:t>
            </a:r>
            <a:r>
              <a:rPr lang="zh-TW" altLang="en-US" sz="3200" smtClean="0"/>
              <a:t>問題</a:t>
            </a:r>
          </a:p>
        </p:txBody>
      </p:sp>
      <p:sp>
        <p:nvSpPr>
          <p:cNvPr id="5123" name="內容版面配置區 2"/>
          <p:cNvSpPr>
            <a:spLocks noGrp="1"/>
          </p:cNvSpPr>
          <p:nvPr>
            <p:ph idx="1"/>
          </p:nvPr>
        </p:nvSpPr>
        <p:spPr>
          <a:xfrm>
            <a:off x="179388" y="2017713"/>
            <a:ext cx="8764587" cy="4114800"/>
          </a:xfrm>
        </p:spPr>
        <p:txBody>
          <a:bodyPr/>
          <a:lstStyle/>
          <a:p>
            <a:r>
              <a:rPr lang="zh-TW" altLang="en-US" sz="2800" smtClean="0"/>
              <a:t>問題定義</a:t>
            </a:r>
            <a:r>
              <a:rPr lang="en-US" altLang="zh-TW" sz="2800" smtClean="0"/>
              <a:t>:</a:t>
            </a:r>
            <a:br>
              <a:rPr lang="en-US" altLang="zh-TW" sz="2800" smtClean="0"/>
            </a:br>
            <a:r>
              <a:rPr lang="zh-TW" altLang="en-US" sz="2800" smtClean="0"/>
              <a:t>給定一個包含</a:t>
            </a:r>
            <a:r>
              <a:rPr lang="en-US" altLang="zh-TW" sz="2800" smtClean="0"/>
              <a:t>n</a:t>
            </a:r>
            <a:r>
              <a:rPr lang="zh-TW" altLang="en-US" sz="2800" smtClean="0"/>
              <a:t>個正或負整數的序列 </a:t>
            </a:r>
            <a:r>
              <a:rPr lang="en-US" altLang="zh-TW" sz="2800" smtClean="0"/>
              <a:t>S = (s</a:t>
            </a:r>
            <a:r>
              <a:rPr lang="en-US" altLang="zh-TW" sz="2800" baseline="-25000" smtClean="0"/>
              <a:t>1</a:t>
            </a:r>
            <a:r>
              <a:rPr lang="en-US" altLang="zh-TW" sz="2800" smtClean="0"/>
              <a:t>, s</a:t>
            </a:r>
            <a:r>
              <a:rPr lang="en-US" altLang="zh-TW" sz="2800" baseline="-25000" smtClean="0"/>
              <a:t>2</a:t>
            </a:r>
            <a:r>
              <a:rPr lang="en-US" altLang="zh-TW" sz="2800" smtClean="0"/>
              <a:t>, …, s</a:t>
            </a:r>
            <a:r>
              <a:rPr lang="en-US" altLang="zh-TW" sz="2800" baseline="-25000" smtClean="0"/>
              <a:t>n</a:t>
            </a:r>
            <a:r>
              <a:rPr lang="en-US" altLang="zh-TW" sz="2800" smtClean="0"/>
              <a:t> )</a:t>
            </a:r>
            <a:r>
              <a:rPr lang="zh-TW" altLang="en-US" sz="2800" smtClean="0"/>
              <a:t>，找出 </a:t>
            </a:r>
            <a:r>
              <a:rPr lang="en-US" altLang="zh-TW" sz="2800" smtClean="0"/>
              <a:t>S </a:t>
            </a:r>
            <a:r>
              <a:rPr lang="zh-TW" altLang="en-US" sz="2800" smtClean="0"/>
              <a:t>的連續</a:t>
            </a:r>
            <a:r>
              <a:rPr lang="zh-TW" altLang="en-US" sz="2800" smtClean="0">
                <a:solidFill>
                  <a:srgbClr val="FF0000"/>
                </a:solidFill>
              </a:rPr>
              <a:t>非空</a:t>
            </a:r>
            <a:r>
              <a:rPr lang="en-US" altLang="zh-TW" sz="2800" smtClean="0">
                <a:solidFill>
                  <a:srgbClr val="FF0000"/>
                </a:solidFill>
              </a:rPr>
              <a:t>(non-null)</a:t>
            </a:r>
            <a:r>
              <a:rPr lang="zh-TW" altLang="en-US" sz="2800" smtClean="0">
                <a:solidFill>
                  <a:srgbClr val="FF0000"/>
                </a:solidFill>
              </a:rPr>
              <a:t>子序列</a:t>
            </a:r>
            <a:r>
              <a:rPr lang="zh-TW" altLang="en-US" sz="2800" smtClean="0"/>
              <a:t>，使得子序列中的元素總和最大。</a:t>
            </a:r>
            <a:endParaRPr lang="en-US" altLang="zh-TW" sz="2800" smtClean="0"/>
          </a:p>
          <a:p>
            <a:r>
              <a:rPr lang="zh-TW" altLang="en-US" sz="2800" smtClean="0"/>
              <a:t>範例</a:t>
            </a:r>
            <a:r>
              <a:rPr lang="en-US" altLang="zh-TW" sz="2800" smtClean="0"/>
              <a:t>1:</a:t>
            </a:r>
            <a:r>
              <a:rPr lang="zh-TW" altLang="en-US" sz="2800" smtClean="0"/>
              <a:t>令</a:t>
            </a:r>
            <a:r>
              <a:rPr lang="en-US" altLang="zh-TW" sz="2800" smtClean="0"/>
              <a:t>S = (-2, 1, -3, 4, -1, 2, 1, -5, 4), </a:t>
            </a:r>
            <a:r>
              <a:rPr lang="zh-TW" altLang="en-US" sz="2800" smtClean="0"/>
              <a:t>則 </a:t>
            </a:r>
            <a:r>
              <a:rPr lang="en-US" altLang="zh-TW" sz="2800" smtClean="0"/>
              <a:t>S </a:t>
            </a:r>
            <a:r>
              <a:rPr lang="zh-TW" altLang="en-US" sz="2800" smtClean="0"/>
              <a:t>的最大連續子序列和為 </a:t>
            </a:r>
            <a:r>
              <a:rPr lang="en-US" altLang="zh-TW" sz="2800" smtClean="0"/>
              <a:t>4 + (-1) + 2 + 1 = 6</a:t>
            </a:r>
            <a:r>
              <a:rPr lang="zh-TW" altLang="en-US" sz="2800" smtClean="0"/>
              <a:t>。</a:t>
            </a:r>
            <a:endParaRPr lang="en-US" altLang="zh-TW" sz="2800" smtClean="0"/>
          </a:p>
          <a:p>
            <a:r>
              <a:rPr lang="zh-TW" altLang="en-US" sz="2800" smtClean="0"/>
              <a:t>範例</a:t>
            </a:r>
            <a:r>
              <a:rPr lang="en-US" altLang="zh-TW" sz="2800" smtClean="0"/>
              <a:t>2:</a:t>
            </a:r>
            <a:r>
              <a:rPr lang="zh-TW" altLang="en-US" sz="2800" smtClean="0"/>
              <a:t>令</a:t>
            </a:r>
            <a:r>
              <a:rPr lang="en-US" altLang="zh-TW" sz="2800" smtClean="0"/>
              <a:t>S = (-2, -6, -4, -10, -5, -1, -7), </a:t>
            </a:r>
            <a:r>
              <a:rPr lang="zh-TW" altLang="en-US" sz="2800" smtClean="0"/>
              <a:t>則 </a:t>
            </a:r>
            <a:r>
              <a:rPr lang="en-US" altLang="zh-TW" sz="2800" smtClean="0"/>
              <a:t>S </a:t>
            </a:r>
            <a:r>
              <a:rPr lang="zh-TW" altLang="en-US" sz="2800" smtClean="0"/>
              <a:t>的最大連續子序列和為</a:t>
            </a:r>
            <a:r>
              <a:rPr lang="en-US" altLang="zh-TW" sz="2800" smtClean="0"/>
              <a:t>-1</a:t>
            </a:r>
            <a:r>
              <a:rPr lang="zh-TW" altLang="en-US" sz="2800" smtClean="0"/>
              <a:t>。因為此例中序列 </a:t>
            </a:r>
            <a:r>
              <a:rPr lang="en-US" altLang="zh-TW" sz="2800" smtClean="0"/>
              <a:t>S </a:t>
            </a:r>
            <a:r>
              <a:rPr lang="zh-TW" altLang="en-US" sz="2800" smtClean="0"/>
              <a:t>的所有元素均為負，因此最大連續子序列和等於最大的元素值</a:t>
            </a:r>
            <a:r>
              <a:rPr lang="en-US" altLang="zh-TW" sz="2800" smtClean="0"/>
              <a:t>-1</a:t>
            </a:r>
            <a:r>
              <a:rPr lang="zh-TW" altLang="en-US" sz="2800" smtClean="0"/>
              <a:t>。</a:t>
            </a:r>
          </a:p>
        </p:txBody>
      </p:sp>
    </p:spTree>
    <p:extLst>
      <p:ext uri="{BB962C8B-B14F-4D97-AF65-F5344CB8AC3E}">
        <p14:creationId xmlns:p14="http://schemas.microsoft.com/office/powerpoint/2010/main" val="10107152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標題 1"/>
          <p:cNvSpPr>
            <a:spLocks noGrp="1"/>
          </p:cNvSpPr>
          <p:nvPr>
            <p:ph type="title"/>
          </p:nvPr>
        </p:nvSpPr>
        <p:spPr/>
        <p:txBody>
          <a:bodyPr/>
          <a:lstStyle/>
          <a:p>
            <a:r>
              <a:rPr lang="zh-TW" altLang="en-US" sz="3200" smtClean="0"/>
              <a:t>最大連續子序列和</a:t>
            </a:r>
            <a:r>
              <a:rPr lang="en-US" altLang="zh-TW" sz="3200" smtClean="0"/>
              <a:t>(Maximum Contiguous Subsequence Sum, MCSS)</a:t>
            </a:r>
            <a:r>
              <a:rPr lang="zh-TW" altLang="en-US" sz="3200" smtClean="0"/>
              <a:t>問題</a:t>
            </a:r>
          </a:p>
        </p:txBody>
      </p:sp>
      <p:sp>
        <p:nvSpPr>
          <p:cNvPr id="6147" name="內容版面配置區 2"/>
          <p:cNvSpPr>
            <a:spLocks noGrp="1"/>
          </p:cNvSpPr>
          <p:nvPr>
            <p:ph idx="1"/>
          </p:nvPr>
        </p:nvSpPr>
        <p:spPr>
          <a:xfrm>
            <a:off x="179388" y="2017713"/>
            <a:ext cx="8764587" cy="4114800"/>
          </a:xfrm>
        </p:spPr>
        <p:txBody>
          <a:bodyPr/>
          <a:lstStyle/>
          <a:p>
            <a:r>
              <a:rPr lang="zh-TW" altLang="en-US" sz="2800" u="sng" smtClean="0"/>
              <a:t>不同的問題定義</a:t>
            </a:r>
            <a:r>
              <a:rPr lang="en-US" altLang="zh-TW" sz="2800" smtClean="0"/>
              <a:t>:</a:t>
            </a:r>
            <a:br>
              <a:rPr lang="en-US" altLang="zh-TW" sz="2800" smtClean="0"/>
            </a:br>
            <a:r>
              <a:rPr lang="zh-TW" altLang="en-US" sz="2800" smtClean="0"/>
              <a:t>給定一個包含</a:t>
            </a:r>
            <a:r>
              <a:rPr lang="en-US" altLang="zh-TW" sz="2800" smtClean="0"/>
              <a:t>n</a:t>
            </a:r>
            <a:r>
              <a:rPr lang="zh-TW" altLang="en-US" sz="2800" smtClean="0"/>
              <a:t>個正或負整數的序列 </a:t>
            </a:r>
            <a:r>
              <a:rPr lang="en-US" altLang="zh-TW" sz="2800" smtClean="0"/>
              <a:t>S = (s</a:t>
            </a:r>
            <a:r>
              <a:rPr lang="en-US" altLang="zh-TW" sz="2800" baseline="-25000" smtClean="0"/>
              <a:t>1</a:t>
            </a:r>
            <a:r>
              <a:rPr lang="en-US" altLang="zh-TW" sz="2800" smtClean="0"/>
              <a:t>, s</a:t>
            </a:r>
            <a:r>
              <a:rPr lang="en-US" altLang="zh-TW" sz="2800" baseline="-25000" smtClean="0"/>
              <a:t>2</a:t>
            </a:r>
            <a:r>
              <a:rPr lang="en-US" altLang="zh-TW" sz="2800" smtClean="0"/>
              <a:t>, …, s</a:t>
            </a:r>
            <a:r>
              <a:rPr lang="en-US" altLang="zh-TW" sz="2800" baseline="-25000" smtClean="0"/>
              <a:t>n</a:t>
            </a:r>
            <a:r>
              <a:rPr lang="en-US" altLang="zh-TW" sz="2800" smtClean="0"/>
              <a:t> )</a:t>
            </a:r>
            <a:r>
              <a:rPr lang="zh-TW" altLang="en-US" sz="2800" smtClean="0"/>
              <a:t>，找出 </a:t>
            </a:r>
            <a:r>
              <a:rPr lang="en-US" altLang="zh-TW" sz="2800" smtClean="0"/>
              <a:t>S </a:t>
            </a:r>
            <a:r>
              <a:rPr lang="zh-TW" altLang="en-US" sz="2800" smtClean="0"/>
              <a:t>的連續子序列</a:t>
            </a:r>
            <a:r>
              <a:rPr lang="en-US" altLang="zh-TW" sz="2800" smtClean="0">
                <a:solidFill>
                  <a:srgbClr val="FF0000"/>
                </a:solidFill>
              </a:rPr>
              <a:t>(</a:t>
            </a:r>
            <a:r>
              <a:rPr lang="zh-TW" altLang="en-US" sz="2800" smtClean="0">
                <a:solidFill>
                  <a:srgbClr val="FF0000"/>
                </a:solidFill>
              </a:rPr>
              <a:t>可為空</a:t>
            </a:r>
            <a:r>
              <a:rPr lang="en-US" altLang="zh-TW" sz="2800" smtClean="0">
                <a:solidFill>
                  <a:srgbClr val="FF0000"/>
                </a:solidFill>
              </a:rPr>
              <a:t>)</a:t>
            </a:r>
            <a:r>
              <a:rPr lang="zh-TW" altLang="en-US" sz="2800" smtClean="0"/>
              <a:t>，使得子序列中的元素總和最大。</a:t>
            </a:r>
            <a:endParaRPr lang="en-US" altLang="zh-TW" sz="2800" smtClean="0"/>
          </a:p>
          <a:p>
            <a:r>
              <a:rPr lang="zh-TW" altLang="en-US" sz="2800" smtClean="0"/>
              <a:t>範例</a:t>
            </a:r>
            <a:r>
              <a:rPr lang="en-US" altLang="zh-TW" sz="2800" smtClean="0"/>
              <a:t>1:</a:t>
            </a:r>
            <a:r>
              <a:rPr lang="zh-TW" altLang="en-US" sz="2800" smtClean="0"/>
              <a:t>令</a:t>
            </a:r>
            <a:r>
              <a:rPr lang="en-US" altLang="zh-TW" sz="2800" smtClean="0"/>
              <a:t>S = (-2, 1, -3, 4, -1, 2, 1, -5, 4), </a:t>
            </a:r>
            <a:r>
              <a:rPr lang="zh-TW" altLang="en-US" sz="2800" smtClean="0"/>
              <a:t>則 </a:t>
            </a:r>
            <a:r>
              <a:rPr lang="en-US" altLang="zh-TW" sz="2800" smtClean="0"/>
              <a:t>S </a:t>
            </a:r>
            <a:r>
              <a:rPr lang="zh-TW" altLang="en-US" sz="2800" smtClean="0"/>
              <a:t>的最大連續子序列和為 </a:t>
            </a:r>
            <a:r>
              <a:rPr lang="en-US" altLang="zh-TW" sz="2800" smtClean="0"/>
              <a:t>4 + (-1) + 2 + 1 = 6</a:t>
            </a:r>
            <a:r>
              <a:rPr lang="zh-TW" altLang="en-US" sz="2800" smtClean="0"/>
              <a:t>。</a:t>
            </a:r>
            <a:endParaRPr lang="en-US" altLang="zh-TW" sz="2800" smtClean="0"/>
          </a:p>
          <a:p>
            <a:r>
              <a:rPr lang="zh-TW" altLang="en-US" sz="2800" smtClean="0"/>
              <a:t>範例</a:t>
            </a:r>
            <a:r>
              <a:rPr lang="en-US" altLang="zh-TW" sz="2800" smtClean="0"/>
              <a:t>2:</a:t>
            </a:r>
            <a:r>
              <a:rPr lang="zh-TW" altLang="en-US" sz="2800" smtClean="0"/>
              <a:t>令</a:t>
            </a:r>
            <a:r>
              <a:rPr lang="en-US" altLang="zh-TW" sz="2800" smtClean="0"/>
              <a:t>S = (-2, -6, -4, -10, -5, -1, -7), </a:t>
            </a:r>
            <a:r>
              <a:rPr lang="zh-TW" altLang="en-US" sz="2800" smtClean="0"/>
              <a:t>則 </a:t>
            </a:r>
            <a:r>
              <a:rPr lang="en-US" altLang="zh-TW" sz="2800" smtClean="0"/>
              <a:t>S </a:t>
            </a:r>
            <a:r>
              <a:rPr lang="zh-TW" altLang="en-US" sz="2800" smtClean="0"/>
              <a:t>的最大連續子序列和為</a:t>
            </a:r>
            <a:r>
              <a:rPr lang="en-US" altLang="zh-TW" sz="2800" smtClean="0"/>
              <a:t>0</a:t>
            </a:r>
            <a:r>
              <a:rPr lang="zh-TW" altLang="en-US" sz="2800" smtClean="0"/>
              <a:t>。因為此例中序列 </a:t>
            </a:r>
            <a:r>
              <a:rPr lang="en-US" altLang="zh-TW" sz="2800" smtClean="0"/>
              <a:t>S </a:t>
            </a:r>
            <a:r>
              <a:rPr lang="zh-TW" altLang="en-US" sz="2800" smtClean="0"/>
              <a:t>的所有元素均為負，因此最大連續子序列和等於空子序列元素和，而其值為</a:t>
            </a:r>
            <a:r>
              <a:rPr lang="en-US" altLang="zh-TW" sz="2800" smtClean="0"/>
              <a:t>0</a:t>
            </a:r>
            <a:r>
              <a:rPr lang="zh-TW" altLang="en-US" sz="2800" smtClean="0"/>
              <a:t>。</a:t>
            </a:r>
          </a:p>
        </p:txBody>
      </p:sp>
    </p:spTree>
    <p:extLst>
      <p:ext uri="{BB962C8B-B14F-4D97-AF65-F5344CB8AC3E}">
        <p14:creationId xmlns:p14="http://schemas.microsoft.com/office/powerpoint/2010/main" val="40847476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標題 1"/>
          <p:cNvSpPr>
            <a:spLocks noGrp="1"/>
          </p:cNvSpPr>
          <p:nvPr>
            <p:ph type="title"/>
          </p:nvPr>
        </p:nvSpPr>
        <p:spPr/>
        <p:txBody>
          <a:bodyPr/>
          <a:lstStyle/>
          <a:p>
            <a:endParaRPr lang="zh-TW" altLang="en-US" smtClean="0"/>
          </a:p>
        </p:txBody>
      </p:sp>
      <p:sp>
        <p:nvSpPr>
          <p:cNvPr id="7171" name="內容版面配置區 2"/>
          <p:cNvSpPr>
            <a:spLocks noGrp="1"/>
          </p:cNvSpPr>
          <p:nvPr>
            <p:ph idx="1"/>
          </p:nvPr>
        </p:nvSpPr>
        <p:spPr/>
        <p:txBody>
          <a:bodyPr/>
          <a:lstStyle/>
          <a:p>
            <a:endParaRPr lang="zh-TW" altLang="en-US" smtClean="0"/>
          </a:p>
        </p:txBody>
      </p:sp>
      <p:pic>
        <p:nvPicPr>
          <p:cNvPr id="7172" name="圖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950" y="409575"/>
            <a:ext cx="8567738" cy="572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筆跡 1"/>
              <p14:cNvContentPartPr/>
              <p14:nvPr/>
            </p14:nvContentPartPr>
            <p14:xfrm>
              <a:off x="1936800" y="3873600"/>
              <a:ext cx="256680" cy="436320"/>
            </p14:xfrm>
          </p:contentPart>
        </mc:Choice>
        <mc:Fallback xmlns="">
          <p:pic>
            <p:nvPicPr>
              <p:cNvPr id="2" name="筆跡 1"/>
              <p:cNvPicPr/>
              <p:nvPr/>
            </p:nvPicPr>
            <p:blipFill>
              <a:blip r:embed="rId4"/>
              <a:stretch>
                <a:fillRect/>
              </a:stretch>
            </p:blipFill>
            <p:spPr>
              <a:xfrm>
                <a:off x="1927440" y="3864240"/>
                <a:ext cx="275400" cy="455040"/>
              </a:xfrm>
              <a:prstGeom prst="rect">
                <a:avLst/>
              </a:prstGeom>
            </p:spPr>
          </p:pic>
        </mc:Fallback>
      </mc:AlternateContent>
    </p:spTree>
    <p:extLst>
      <p:ext uri="{BB962C8B-B14F-4D97-AF65-F5344CB8AC3E}">
        <p14:creationId xmlns:p14="http://schemas.microsoft.com/office/powerpoint/2010/main" val="9118127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標題 1"/>
          <p:cNvSpPr>
            <a:spLocks noGrp="1"/>
          </p:cNvSpPr>
          <p:nvPr>
            <p:ph type="title"/>
          </p:nvPr>
        </p:nvSpPr>
        <p:spPr/>
        <p:txBody>
          <a:bodyPr/>
          <a:lstStyle/>
          <a:p>
            <a:endParaRPr lang="zh-TW" altLang="en-US" smtClean="0"/>
          </a:p>
        </p:txBody>
      </p:sp>
      <p:pic>
        <p:nvPicPr>
          <p:cNvPr id="8195"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79388" y="214313"/>
            <a:ext cx="8569325" cy="6094412"/>
          </a:xfrm>
        </p:spPr>
      </p:pic>
    </p:spTree>
    <p:extLst>
      <p:ext uri="{BB962C8B-B14F-4D97-AF65-F5344CB8AC3E}">
        <p14:creationId xmlns:p14="http://schemas.microsoft.com/office/powerpoint/2010/main" val="5407204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標題 1"/>
          <p:cNvSpPr>
            <a:spLocks noGrp="1"/>
          </p:cNvSpPr>
          <p:nvPr>
            <p:ph type="title"/>
          </p:nvPr>
        </p:nvSpPr>
        <p:spPr/>
        <p:txBody>
          <a:bodyPr/>
          <a:lstStyle/>
          <a:p>
            <a:endParaRPr lang="zh-TW" altLang="en-US" smtClean="0"/>
          </a:p>
        </p:txBody>
      </p:sp>
      <p:sp>
        <p:nvSpPr>
          <p:cNvPr id="9219" name="內容版面配置區 2"/>
          <p:cNvSpPr>
            <a:spLocks noGrp="1"/>
          </p:cNvSpPr>
          <p:nvPr>
            <p:ph idx="1"/>
          </p:nvPr>
        </p:nvSpPr>
        <p:spPr/>
        <p:txBody>
          <a:bodyPr/>
          <a:lstStyle/>
          <a:p>
            <a:endParaRPr lang="zh-TW" altLang="en-US" smtClean="0"/>
          </a:p>
        </p:txBody>
      </p:sp>
      <p:pic>
        <p:nvPicPr>
          <p:cNvPr id="9220" name="圖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475" y="57150"/>
            <a:ext cx="8918575" cy="682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02411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標題 1"/>
          <p:cNvSpPr>
            <a:spLocks noGrp="1"/>
          </p:cNvSpPr>
          <p:nvPr>
            <p:ph type="title"/>
          </p:nvPr>
        </p:nvSpPr>
        <p:spPr/>
        <p:txBody>
          <a:bodyPr/>
          <a:lstStyle/>
          <a:p>
            <a:endParaRPr lang="zh-TW" altLang="en-US" smtClean="0"/>
          </a:p>
        </p:txBody>
      </p:sp>
      <p:pic>
        <p:nvPicPr>
          <p:cNvPr id="10243"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11125" y="17463"/>
            <a:ext cx="8924925" cy="6507162"/>
          </a:xfrm>
        </p:spPr>
      </p:pic>
    </p:spTree>
    <p:extLst>
      <p:ext uri="{BB962C8B-B14F-4D97-AF65-F5344CB8AC3E}">
        <p14:creationId xmlns:p14="http://schemas.microsoft.com/office/powerpoint/2010/main" val="10794468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p:cNvSpPr>
            <a:spLocks noGrp="1"/>
          </p:cNvSpPr>
          <p:nvPr>
            <p:ph type="title"/>
          </p:nvPr>
        </p:nvSpPr>
        <p:spPr/>
        <p:txBody>
          <a:bodyPr/>
          <a:lstStyle/>
          <a:p>
            <a:r>
              <a:rPr lang="zh-TW" altLang="en-US" smtClean="0"/>
              <a:t>非空子序列版本演算法</a:t>
            </a:r>
          </a:p>
        </p:txBody>
      </p:sp>
      <p:sp>
        <p:nvSpPr>
          <p:cNvPr id="11267" name="內容版面配置區 2"/>
          <p:cNvSpPr>
            <a:spLocks noGrp="1"/>
          </p:cNvSpPr>
          <p:nvPr>
            <p:ph idx="1"/>
          </p:nvPr>
        </p:nvSpPr>
        <p:spPr>
          <a:xfrm>
            <a:off x="323850" y="2017713"/>
            <a:ext cx="8631238" cy="4114800"/>
          </a:xfrm>
        </p:spPr>
        <p:txBody>
          <a:bodyPr/>
          <a:lstStyle/>
          <a:p>
            <a:r>
              <a:rPr lang="zh-TW" altLang="en-US" smtClean="0"/>
              <a:t>針對「最大連續子序列和窮舉演算法</a:t>
            </a:r>
            <a:r>
              <a:rPr lang="en-US" altLang="zh-TW" smtClean="0"/>
              <a:t>1</a:t>
            </a:r>
            <a:r>
              <a:rPr lang="zh-TW" altLang="en-US" smtClean="0"/>
              <a:t>」與「最大連續子序列和窮舉演算法</a:t>
            </a:r>
            <a:r>
              <a:rPr lang="en-US" altLang="zh-TW" smtClean="0"/>
              <a:t>2</a:t>
            </a:r>
            <a:r>
              <a:rPr lang="zh-TW" altLang="en-US" smtClean="0"/>
              <a:t>」，只要將將第一行修改為 </a:t>
            </a:r>
            <a:r>
              <a:rPr lang="en-US" altLang="zh-TW" smtClean="0"/>
              <a:t>m</a:t>
            </a:r>
            <a:r>
              <a:rPr lang="en-US" altLang="zh-TW" smtClean="0">
                <a:sym typeface="Wingdings" panose="05000000000000000000" pitchFamily="2" charset="2"/>
              </a:rPr>
              <a:t></a:t>
            </a:r>
            <a:r>
              <a:rPr lang="en-US" altLang="zh-TW" smtClean="0"/>
              <a:t>0 </a:t>
            </a:r>
            <a:r>
              <a:rPr lang="zh-TW" altLang="en-US" smtClean="0"/>
              <a:t>即可</a:t>
            </a:r>
            <a:endParaRPr lang="en-US" altLang="zh-TW" smtClean="0"/>
          </a:p>
          <a:p>
            <a:r>
              <a:rPr lang="zh-TW" altLang="en-US" smtClean="0"/>
              <a:t>針對「最大連續子序列和分治演算法</a:t>
            </a:r>
            <a:r>
              <a:rPr lang="en-US" altLang="zh-TW" smtClean="0"/>
              <a:t>(MCSS</a:t>
            </a:r>
            <a:r>
              <a:rPr lang="zh-TW" altLang="en-US" smtClean="0"/>
              <a:t>演算法</a:t>
            </a:r>
            <a:r>
              <a:rPr lang="en-US" altLang="zh-TW" smtClean="0"/>
              <a:t>)</a:t>
            </a:r>
            <a:r>
              <a:rPr lang="zh-TW" altLang="en-US" smtClean="0"/>
              <a:t>」需要修改</a:t>
            </a:r>
            <a:r>
              <a:rPr lang="en-US" altLang="zh-TW" smtClean="0"/>
              <a:t>3</a:t>
            </a:r>
            <a:r>
              <a:rPr lang="zh-TW" altLang="en-US" smtClean="0"/>
              <a:t>處</a:t>
            </a:r>
            <a:r>
              <a:rPr lang="en-US" altLang="zh-TW" smtClean="0"/>
              <a:t>:</a:t>
            </a:r>
            <a:endParaRPr lang="zh-TW" altLang="en-US" smtClean="0"/>
          </a:p>
        </p:txBody>
      </p:sp>
      <p:pic>
        <p:nvPicPr>
          <p:cNvPr id="11268" name="圖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4213" y="4762500"/>
            <a:ext cx="7704137"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58756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標題 1"/>
          <p:cNvSpPr>
            <a:spLocks noGrp="1"/>
          </p:cNvSpPr>
          <p:nvPr>
            <p:ph type="title"/>
          </p:nvPr>
        </p:nvSpPr>
        <p:spPr/>
        <p:txBody>
          <a:bodyPr/>
          <a:lstStyle/>
          <a:p>
            <a:endParaRPr lang="zh-TW" altLang="en-US" smtClean="0"/>
          </a:p>
        </p:txBody>
      </p:sp>
      <p:sp>
        <p:nvSpPr>
          <p:cNvPr id="46083" name="內容版面配置區 2"/>
          <p:cNvSpPr>
            <a:spLocks noGrp="1"/>
          </p:cNvSpPr>
          <p:nvPr>
            <p:ph idx="1"/>
          </p:nvPr>
        </p:nvSpPr>
        <p:spPr/>
        <p:txBody>
          <a:bodyPr/>
          <a:lstStyle/>
          <a:p>
            <a:pPr marL="0" indent="0" eaLnBrk="1" hangingPunct="1">
              <a:buFont typeface="Wingdings" pitchFamily="2" charset="2"/>
              <a:buNone/>
            </a:pPr>
            <a:r>
              <a:rPr lang="en-US" altLang="zh-TW" sz="4800" b="1" dirty="0" smtClean="0"/>
              <a:t>5.</a:t>
            </a:r>
            <a:r>
              <a:rPr lang="zh-TW" altLang="en-US" sz="4800" b="1" dirty="0" smtClean="0"/>
              <a:t> </a:t>
            </a:r>
            <a:r>
              <a:rPr lang="zh-TW" altLang="en-US" sz="4800" dirty="0" smtClean="0"/>
              <a:t>二維求秩演算法</a:t>
            </a:r>
            <a:endParaRPr lang="en-US" altLang="zh-TW" sz="4800" dirty="0" smtClean="0"/>
          </a:p>
        </p:txBody>
      </p:sp>
      <p:sp>
        <p:nvSpPr>
          <p:cNvPr id="46084"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E33BAFB6-69F5-4A1F-A03E-57F0CF291F0B}" type="slidenum">
              <a:rPr kumimoji="0" lang="en-US" altLang="zh-TW" sz="1400" smtClean="0">
                <a:latin typeface="Arial" charset="0"/>
              </a:rPr>
              <a:pPr eaLnBrk="1" hangingPunct="1">
                <a:spcBef>
                  <a:spcPct val="0"/>
                </a:spcBef>
                <a:buClrTx/>
                <a:buSzTx/>
                <a:buFontTx/>
                <a:buNone/>
              </a:pPr>
              <a:t>49</a:t>
            </a:fld>
            <a:endParaRPr kumimoji="0" lang="en-US" altLang="zh-TW" sz="1400" smtClean="0">
              <a:latin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標題 1"/>
          <p:cNvSpPr>
            <a:spLocks noGrp="1"/>
          </p:cNvSpPr>
          <p:nvPr>
            <p:ph type="title"/>
          </p:nvPr>
        </p:nvSpPr>
        <p:spPr/>
        <p:txBody>
          <a:bodyPr/>
          <a:lstStyle/>
          <a:p>
            <a:endParaRPr lang="zh-TW" altLang="en-US" smtClean="0"/>
          </a:p>
        </p:txBody>
      </p:sp>
      <p:sp>
        <p:nvSpPr>
          <p:cNvPr id="9219" name="內容版面配置區 2"/>
          <p:cNvSpPr>
            <a:spLocks noGrp="1"/>
          </p:cNvSpPr>
          <p:nvPr>
            <p:ph idx="1"/>
          </p:nvPr>
        </p:nvSpPr>
        <p:spPr/>
        <p:txBody>
          <a:bodyPr/>
          <a:lstStyle/>
          <a:p>
            <a:pPr marL="0" indent="0">
              <a:buFont typeface="Wingdings" pitchFamily="2" charset="2"/>
              <a:buNone/>
            </a:pPr>
            <a:r>
              <a:rPr lang="en-US" altLang="zh-TW" sz="4800" b="1" dirty="0" smtClean="0"/>
              <a:t>2. </a:t>
            </a:r>
            <a:r>
              <a:rPr lang="zh-TW" altLang="en-US" sz="4800" b="1" dirty="0" smtClean="0"/>
              <a:t>合併排序演算法</a:t>
            </a:r>
            <a:endParaRPr lang="zh-TW" altLang="en-US" sz="4800" dirty="0" smtClean="0"/>
          </a:p>
        </p:txBody>
      </p:sp>
      <p:sp>
        <p:nvSpPr>
          <p:cNvPr id="9220"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CF12A2B3-4F36-4C3F-89D4-97162BD1D038}" type="slidenum">
              <a:rPr kumimoji="0" lang="en-US" altLang="zh-TW" sz="1400" smtClean="0">
                <a:latin typeface="Arial" charset="0"/>
              </a:rPr>
              <a:pPr eaLnBrk="1" hangingPunct="1">
                <a:spcBef>
                  <a:spcPct val="0"/>
                </a:spcBef>
                <a:buClrTx/>
                <a:buSzTx/>
                <a:buFontTx/>
                <a:buNone/>
              </a:pPr>
              <a:t>5</a:t>
            </a:fld>
            <a:endParaRPr kumimoji="0" lang="en-US" altLang="zh-TW" sz="1400" smtClean="0">
              <a:latin typeface="Arial"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258888" y="981075"/>
            <a:ext cx="7993062" cy="890588"/>
          </a:xfrm>
        </p:spPr>
        <p:txBody>
          <a:bodyPr/>
          <a:lstStyle/>
          <a:p>
            <a:pPr eaLnBrk="1" hangingPunct="1"/>
            <a:r>
              <a:rPr lang="en-US" altLang="zh-TW" b="1" smtClean="0"/>
              <a:t/>
            </a:r>
            <a:br>
              <a:rPr lang="en-US" altLang="zh-TW" b="1" smtClean="0"/>
            </a:br>
            <a:r>
              <a:rPr lang="zh-TW" altLang="en-US" b="1" smtClean="0"/>
              <a:t>二維求秩演算法說明</a:t>
            </a:r>
            <a:endParaRPr lang="en-US" altLang="zh-TW" b="1" smtClean="0"/>
          </a:p>
        </p:txBody>
      </p:sp>
      <p:sp>
        <p:nvSpPr>
          <p:cNvPr id="2" name="內容版面配置區 1"/>
          <p:cNvSpPr>
            <a:spLocks noGrp="1"/>
          </p:cNvSpPr>
          <p:nvPr>
            <p:ph idx="1"/>
          </p:nvPr>
        </p:nvSpPr>
        <p:spPr/>
        <p:txBody>
          <a:bodyPr/>
          <a:lstStyle/>
          <a:p>
            <a:r>
              <a:rPr lang="zh-TW" altLang="en-US" smtClean="0">
                <a:solidFill>
                  <a:srgbClr val="3333FF"/>
                </a:solidFill>
              </a:rPr>
              <a:t>二維求秩</a:t>
            </a:r>
            <a:r>
              <a:rPr lang="en-US" altLang="zh-TW" smtClean="0">
                <a:solidFill>
                  <a:srgbClr val="3333FF"/>
                </a:solidFill>
              </a:rPr>
              <a:t>(2D rank finding)</a:t>
            </a:r>
            <a:r>
              <a:rPr lang="zh-TW" altLang="zh-TW" smtClean="0">
                <a:solidFill>
                  <a:srgbClr val="3333FF"/>
                </a:solidFill>
              </a:rPr>
              <a:t>演算法</a:t>
            </a:r>
            <a:r>
              <a:rPr lang="zh-TW" altLang="zh-TW" smtClean="0"/>
              <a:t>使用分治策略解決</a:t>
            </a:r>
            <a:r>
              <a:rPr lang="zh-TW" altLang="en-US" smtClean="0"/>
              <a:t>二維求秩</a:t>
            </a:r>
            <a:r>
              <a:rPr lang="zh-TW" altLang="zh-TW" smtClean="0"/>
              <a:t>問題</a:t>
            </a:r>
            <a:endParaRPr lang="en-US" altLang="zh-TW" smtClean="0"/>
          </a:p>
          <a:p>
            <a:r>
              <a:rPr lang="zh-TW" altLang="zh-TW" smtClean="0"/>
              <a:t>以下我們先定義</a:t>
            </a:r>
            <a:r>
              <a:rPr lang="zh-TW" altLang="en-US" smtClean="0">
                <a:solidFill>
                  <a:srgbClr val="3333FF"/>
                </a:solidFill>
              </a:rPr>
              <a:t>支配</a:t>
            </a:r>
            <a:r>
              <a:rPr lang="en-US" altLang="zh-TW" smtClean="0">
                <a:solidFill>
                  <a:srgbClr val="3333FF"/>
                </a:solidFill>
              </a:rPr>
              <a:t>(dominate)</a:t>
            </a:r>
            <a:r>
              <a:rPr lang="zh-TW" altLang="en-US" smtClean="0"/>
              <a:t>及</a:t>
            </a:r>
            <a:r>
              <a:rPr lang="en-US" altLang="zh-TW" smtClean="0"/>
              <a:t/>
            </a:r>
            <a:br>
              <a:rPr lang="en-US" altLang="zh-TW" smtClean="0"/>
            </a:br>
            <a:r>
              <a:rPr lang="zh-TW" altLang="en-US" smtClean="0">
                <a:solidFill>
                  <a:srgbClr val="3333FF"/>
                </a:solidFill>
              </a:rPr>
              <a:t>秩</a:t>
            </a:r>
            <a:r>
              <a:rPr lang="en-US" altLang="zh-TW" smtClean="0">
                <a:solidFill>
                  <a:srgbClr val="3333FF"/>
                </a:solidFill>
              </a:rPr>
              <a:t>(rank)</a:t>
            </a:r>
            <a:endParaRPr lang="zh-TW" altLang="zh-TW" smtClean="0">
              <a:solidFill>
                <a:srgbClr val="3333FF"/>
              </a:solidFill>
            </a:endParaRPr>
          </a:p>
          <a:p>
            <a:r>
              <a:rPr lang="zh-TW" altLang="zh-TW" smtClean="0"/>
              <a:t>然後我們定義</a:t>
            </a:r>
            <a:r>
              <a:rPr lang="zh-TW" altLang="en-US" smtClean="0">
                <a:solidFill>
                  <a:srgbClr val="3333FF"/>
                </a:solidFill>
              </a:rPr>
              <a:t>二維求秩</a:t>
            </a:r>
            <a:r>
              <a:rPr lang="zh-TW" altLang="zh-TW" smtClean="0">
                <a:solidFill>
                  <a:srgbClr val="3333FF"/>
                </a:solidFill>
              </a:rPr>
              <a:t>問題</a:t>
            </a:r>
          </a:p>
          <a:p>
            <a:r>
              <a:rPr lang="zh-TW" altLang="zh-TW" smtClean="0"/>
              <a:t>最後我們介紹</a:t>
            </a:r>
            <a:r>
              <a:rPr lang="zh-TW" altLang="en-US" smtClean="0">
                <a:solidFill>
                  <a:srgbClr val="3333FF"/>
                </a:solidFill>
              </a:rPr>
              <a:t>二維求秩</a:t>
            </a:r>
            <a:r>
              <a:rPr lang="zh-TW" altLang="zh-TW" smtClean="0">
                <a:solidFill>
                  <a:srgbClr val="3333FF"/>
                </a:solidFill>
              </a:rPr>
              <a:t>演算法</a:t>
            </a:r>
          </a:p>
          <a:p>
            <a:endParaRPr lang="zh-TW" altLang="en-US" smtClean="0"/>
          </a:p>
        </p:txBody>
      </p:sp>
      <p:sp>
        <p:nvSpPr>
          <p:cNvPr id="4710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409FFE79-0C22-4831-BDE4-3F4956AB7A9D}" type="slidenum">
              <a:rPr kumimoji="0" lang="en-US" altLang="zh-TW" sz="1400" smtClean="0">
                <a:latin typeface="Arial" charset="0"/>
              </a:rPr>
              <a:pPr eaLnBrk="1" hangingPunct="1">
                <a:spcBef>
                  <a:spcPct val="0"/>
                </a:spcBef>
                <a:buClrTx/>
                <a:buSzTx/>
                <a:buFontTx/>
                <a:buNone/>
              </a:pPr>
              <a:t>50</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4913" y="3746500"/>
            <a:ext cx="3295650" cy="2703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131" name="Rectangle 2"/>
          <p:cNvSpPr>
            <a:spLocks noGrp="1" noChangeArrowheads="1"/>
          </p:cNvSpPr>
          <p:nvPr>
            <p:ph type="title"/>
          </p:nvPr>
        </p:nvSpPr>
        <p:spPr>
          <a:xfrm>
            <a:off x="1258888" y="981075"/>
            <a:ext cx="7993062" cy="890588"/>
          </a:xfrm>
        </p:spPr>
        <p:txBody>
          <a:bodyPr/>
          <a:lstStyle/>
          <a:p>
            <a:pPr eaLnBrk="1" hangingPunct="1"/>
            <a:r>
              <a:rPr lang="en-US" altLang="zh-TW" b="1" smtClean="0"/>
              <a:t/>
            </a:r>
            <a:br>
              <a:rPr lang="en-US" altLang="zh-TW" b="1" smtClean="0"/>
            </a:br>
            <a:r>
              <a:rPr lang="zh-TW" altLang="en-US" b="1" smtClean="0"/>
              <a:t>支配及秩的定義</a:t>
            </a:r>
            <a:endParaRPr lang="en-US" altLang="zh-TW" b="1" smtClean="0"/>
          </a:p>
        </p:txBody>
      </p:sp>
      <p:sp>
        <p:nvSpPr>
          <p:cNvPr id="2" name="內容版面配置區 1"/>
          <p:cNvSpPr>
            <a:spLocks noGrp="1"/>
          </p:cNvSpPr>
          <p:nvPr>
            <p:ph idx="1"/>
          </p:nvPr>
        </p:nvSpPr>
        <p:spPr>
          <a:xfrm>
            <a:off x="323850" y="2017713"/>
            <a:ext cx="8631238" cy="4114800"/>
          </a:xfrm>
        </p:spPr>
        <p:txBody>
          <a:bodyPr/>
          <a:lstStyle/>
          <a:p>
            <a:pPr algn="just"/>
            <a:r>
              <a:rPr lang="zh-TW" altLang="en-US" sz="2400" smtClean="0"/>
              <a:t>令</a:t>
            </a:r>
            <a:r>
              <a:rPr lang="pt-BR" altLang="zh-TW" sz="2400" smtClean="0"/>
              <a:t>A = (a</a:t>
            </a:r>
            <a:r>
              <a:rPr lang="pt-BR" altLang="zh-TW" sz="2400" baseline="-25000" smtClean="0"/>
              <a:t>x</a:t>
            </a:r>
            <a:r>
              <a:rPr lang="pt-BR" altLang="zh-TW" sz="2400" smtClean="0"/>
              <a:t>, a</a:t>
            </a:r>
            <a:r>
              <a:rPr lang="pt-BR" altLang="zh-TW" sz="2400" baseline="-25000" smtClean="0"/>
              <a:t>y</a:t>
            </a:r>
            <a:r>
              <a:rPr lang="pt-BR" altLang="zh-TW" sz="2400" smtClean="0"/>
              <a:t>), B = (b</a:t>
            </a:r>
            <a:r>
              <a:rPr lang="pt-BR" altLang="zh-TW" sz="2400" baseline="-25000" smtClean="0"/>
              <a:t>x</a:t>
            </a:r>
            <a:r>
              <a:rPr lang="pt-BR" altLang="zh-TW" sz="2400" smtClean="0"/>
              <a:t>, b</a:t>
            </a:r>
            <a:r>
              <a:rPr lang="pt-BR" altLang="zh-TW" sz="2400" baseline="-25000" smtClean="0"/>
              <a:t>y</a:t>
            </a:r>
            <a:r>
              <a:rPr lang="pt-BR" altLang="zh-TW" sz="2400" smtClean="0"/>
              <a:t>)</a:t>
            </a:r>
            <a:r>
              <a:rPr lang="zh-TW" altLang="en-US" sz="2400" smtClean="0"/>
              <a:t>為二維</a:t>
            </a:r>
            <a:r>
              <a:rPr lang="en-US" altLang="zh-TW" sz="2400" smtClean="0"/>
              <a:t>XY</a:t>
            </a:r>
            <a:r>
              <a:rPr lang="zh-TW" altLang="en-US" sz="2400" smtClean="0"/>
              <a:t>平面上的點，則我們說</a:t>
            </a:r>
            <a:r>
              <a:rPr lang="pt-BR" altLang="zh-TW" sz="2400" smtClean="0"/>
              <a:t>A</a:t>
            </a:r>
            <a:r>
              <a:rPr lang="zh-TW" altLang="en-US" sz="2400" smtClean="0">
                <a:solidFill>
                  <a:srgbClr val="3333FF"/>
                </a:solidFill>
              </a:rPr>
              <a:t>支配</a:t>
            </a:r>
            <a:r>
              <a:rPr lang="en-US" altLang="zh-TW" sz="2400" smtClean="0">
                <a:solidFill>
                  <a:srgbClr val="3333FF"/>
                </a:solidFill>
              </a:rPr>
              <a:t>(dominate)</a:t>
            </a:r>
            <a:r>
              <a:rPr lang="en-US" altLang="zh-TW" sz="2400" smtClean="0"/>
              <a:t>B(</a:t>
            </a:r>
            <a:r>
              <a:rPr lang="zh-TW" altLang="en-US" sz="2400" smtClean="0"/>
              <a:t>記為</a:t>
            </a:r>
            <a:r>
              <a:rPr lang="en-US" altLang="zh-TW" sz="2400" smtClean="0"/>
              <a:t>A</a:t>
            </a:r>
            <a:r>
              <a:rPr lang="en-US" altLang="zh-TW" sz="2400" smtClean="0">
                <a:sym typeface="Symbol" pitchFamily="18" charset="2"/>
              </a:rPr>
              <a:t>B)</a:t>
            </a:r>
            <a:r>
              <a:rPr lang="zh-TW" altLang="en-US" sz="2400" smtClean="0"/>
              <a:t>若且唯若 </a:t>
            </a:r>
            <a:r>
              <a:rPr lang="en-US" altLang="zh-TW" sz="2400" smtClean="0"/>
              <a:t>a</a:t>
            </a:r>
            <a:r>
              <a:rPr lang="en-US" altLang="zh-TW" sz="2400" baseline="-25000" smtClean="0"/>
              <a:t>x</a:t>
            </a:r>
            <a:r>
              <a:rPr lang="en-US" altLang="zh-TW" sz="2400" smtClean="0"/>
              <a:t>&gt; b</a:t>
            </a:r>
            <a:r>
              <a:rPr lang="en-US" altLang="zh-TW" sz="2400" baseline="-25000" smtClean="0"/>
              <a:t>x</a:t>
            </a:r>
            <a:r>
              <a:rPr lang="zh-TW" altLang="en-US" sz="2400" smtClean="0"/>
              <a:t> 且 </a:t>
            </a:r>
            <a:r>
              <a:rPr lang="en-US" altLang="zh-TW" sz="2400" smtClean="0"/>
              <a:t>a</a:t>
            </a:r>
            <a:r>
              <a:rPr lang="en-US" altLang="zh-TW" sz="2400" baseline="-25000" smtClean="0"/>
              <a:t>y</a:t>
            </a:r>
            <a:r>
              <a:rPr lang="zh-TW" altLang="en-US" sz="2400" smtClean="0"/>
              <a:t> </a:t>
            </a:r>
            <a:r>
              <a:rPr lang="en-US" altLang="zh-TW" sz="2400" smtClean="0"/>
              <a:t>&gt; b</a:t>
            </a:r>
            <a:r>
              <a:rPr lang="en-US" altLang="zh-TW" sz="2400" baseline="-25000" smtClean="0"/>
              <a:t>y</a:t>
            </a:r>
            <a:r>
              <a:rPr lang="zh-TW" altLang="en-US" sz="2400" smtClean="0"/>
              <a:t>。</a:t>
            </a:r>
            <a:endParaRPr lang="en-US" altLang="zh-TW" sz="2400" smtClean="0"/>
          </a:p>
          <a:p>
            <a:pPr algn="just"/>
            <a:r>
              <a:rPr lang="zh-TW" altLang="en-US" sz="2400" smtClean="0"/>
              <a:t>給定一個由二維平面點所構成的集合</a:t>
            </a:r>
            <a:r>
              <a:rPr lang="en-US" altLang="zh-TW" sz="2400" smtClean="0"/>
              <a:t>S</a:t>
            </a:r>
            <a:r>
              <a:rPr lang="zh-TW" altLang="en-US" sz="2400" smtClean="0"/>
              <a:t>，點</a:t>
            </a:r>
            <a:r>
              <a:rPr lang="en-US" altLang="zh-TW" sz="2400" smtClean="0"/>
              <a:t>A</a:t>
            </a:r>
            <a:r>
              <a:rPr lang="zh-TW" altLang="en-US" sz="2400" smtClean="0"/>
              <a:t>之</a:t>
            </a:r>
            <a:r>
              <a:rPr lang="zh-TW" altLang="en-US" sz="2400" smtClean="0">
                <a:solidFill>
                  <a:srgbClr val="3333FF"/>
                </a:solidFill>
              </a:rPr>
              <a:t>秩</a:t>
            </a:r>
            <a:r>
              <a:rPr lang="en-US" altLang="zh-TW" sz="2400" smtClean="0">
                <a:solidFill>
                  <a:srgbClr val="3333FF"/>
                </a:solidFill>
              </a:rPr>
              <a:t>(rank)</a:t>
            </a:r>
            <a:r>
              <a:rPr lang="zh-TW" altLang="en-US" sz="2400" smtClean="0"/>
              <a:t>定義為集合</a:t>
            </a:r>
            <a:r>
              <a:rPr lang="en-US" altLang="zh-TW" sz="2400" smtClean="0"/>
              <a:t>S</a:t>
            </a:r>
            <a:r>
              <a:rPr lang="zh-TW" altLang="en-US" sz="2400" smtClean="0"/>
              <a:t>中有多少個點被</a:t>
            </a:r>
            <a:r>
              <a:rPr lang="en-US" altLang="zh-TW" sz="2400" smtClean="0"/>
              <a:t>A</a:t>
            </a:r>
            <a:r>
              <a:rPr lang="zh-TW" altLang="en-US" sz="2400" smtClean="0"/>
              <a:t>所支配。</a:t>
            </a:r>
          </a:p>
          <a:p>
            <a:endParaRPr lang="zh-TW" altLang="en-US" sz="2400" smtClean="0"/>
          </a:p>
        </p:txBody>
      </p:sp>
      <p:sp>
        <p:nvSpPr>
          <p:cNvPr id="3" name="文字方塊 2"/>
          <p:cNvSpPr txBox="1">
            <a:spLocks noChangeArrowheads="1"/>
          </p:cNvSpPr>
          <p:nvPr/>
        </p:nvSpPr>
        <p:spPr bwMode="auto">
          <a:xfrm>
            <a:off x="4932363" y="3933825"/>
            <a:ext cx="40878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r>
              <a:rPr lang="en-US" altLang="zh-TW" sz="2400">
                <a:latin typeface="Arial" charset="0"/>
              </a:rPr>
              <a:t>E.G.: B</a:t>
            </a:r>
            <a:r>
              <a:rPr lang="en-US" altLang="zh-TW" sz="2400">
                <a:latin typeface="Arial" charset="0"/>
                <a:sym typeface="Symbol" pitchFamily="18" charset="2"/>
              </a:rPr>
              <a:t>A,</a:t>
            </a:r>
            <a:r>
              <a:rPr lang="zh-TW" altLang="en-US" sz="2400">
                <a:latin typeface="Arial" charset="0"/>
                <a:sym typeface="Symbol" pitchFamily="18" charset="2"/>
              </a:rPr>
              <a:t> </a:t>
            </a:r>
            <a:r>
              <a:rPr lang="en-US" altLang="zh-TW" sz="2400">
                <a:latin typeface="Arial" charset="0"/>
                <a:sym typeface="Symbol" pitchFamily="18" charset="2"/>
              </a:rPr>
              <a:t>CA, DC, EA</a:t>
            </a:r>
            <a:endParaRPr lang="zh-TW" altLang="en-US" sz="2400">
              <a:latin typeface="Arial" charset="0"/>
            </a:endParaRPr>
          </a:p>
        </p:txBody>
      </p:sp>
      <p:sp>
        <p:nvSpPr>
          <p:cNvPr id="4" name="矩形 3"/>
          <p:cNvSpPr/>
          <p:nvPr/>
        </p:nvSpPr>
        <p:spPr>
          <a:xfrm>
            <a:off x="1116013" y="5949950"/>
            <a:ext cx="3600450" cy="6159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rgbClr val="FFFFFF"/>
              </a:solidFill>
            </a:endParaRPr>
          </a:p>
        </p:txBody>
      </p:sp>
      <p:sp>
        <p:nvSpPr>
          <p:cNvPr id="8" name="文字方塊 7"/>
          <p:cNvSpPr txBox="1">
            <a:spLocks noChangeArrowheads="1"/>
          </p:cNvSpPr>
          <p:nvPr/>
        </p:nvSpPr>
        <p:spPr bwMode="auto">
          <a:xfrm>
            <a:off x="4932363" y="4946650"/>
            <a:ext cx="4087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r>
              <a:rPr lang="en-US" altLang="zh-TW" sz="2400">
                <a:latin typeface="Arial" charset="0"/>
              </a:rPr>
              <a:t>E.G.: rank(</a:t>
            </a:r>
            <a:r>
              <a:rPr lang="en-US" altLang="zh-TW" sz="2400">
                <a:latin typeface="Arial" charset="0"/>
                <a:sym typeface="Symbol" pitchFamily="18" charset="2"/>
              </a:rPr>
              <a:t>A)=0,</a:t>
            </a:r>
            <a:r>
              <a:rPr lang="zh-TW" altLang="en-US" sz="2400">
                <a:latin typeface="Arial" charset="0"/>
                <a:sym typeface="Symbol" pitchFamily="18" charset="2"/>
              </a:rPr>
              <a:t> </a:t>
            </a:r>
            <a:r>
              <a:rPr lang="en-US" altLang="zh-TW" sz="2400">
                <a:latin typeface="Arial" charset="0"/>
                <a:sym typeface="Symbol" pitchFamily="18" charset="2"/>
              </a:rPr>
              <a:t>rank(B)=1, rank(C)=1, rank(D)=2, rank(E)=2</a:t>
            </a:r>
            <a:endParaRPr lang="zh-TW" altLang="en-US" sz="2400">
              <a:latin typeface="Arial" charset="0"/>
            </a:endParaRPr>
          </a:p>
        </p:txBody>
      </p:sp>
      <p:sp>
        <p:nvSpPr>
          <p:cNvPr id="48136" name="投影片編號版面配置區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740CF068-DB25-4AAC-B2EA-71AAFD191659}" type="slidenum">
              <a:rPr kumimoji="0" lang="en-US" altLang="zh-TW" sz="1400" smtClean="0">
                <a:latin typeface="Arial" charset="0"/>
              </a:rPr>
              <a:pPr eaLnBrk="1" hangingPunct="1">
                <a:spcBef>
                  <a:spcPct val="0"/>
                </a:spcBef>
                <a:buClrTx/>
                <a:buSzTx/>
                <a:buFontTx/>
                <a:buNone/>
              </a:pPr>
              <a:t>51</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0836"/>
                                        </p:tgtEl>
                                        <p:attrNameLst>
                                          <p:attrName>style.visibility</p:attrName>
                                        </p:attrNameLst>
                                      </p:cBhvr>
                                      <p:to>
                                        <p:strVal val="visible"/>
                                      </p:to>
                                    </p:set>
                                    <p:anim calcmode="lin" valueType="num">
                                      <p:cBhvr additive="base">
                                        <p:cTn id="13" dur="500" fill="hold"/>
                                        <p:tgtEl>
                                          <p:spTgt spid="120836"/>
                                        </p:tgtEl>
                                        <p:attrNameLst>
                                          <p:attrName>ppt_x</p:attrName>
                                        </p:attrNameLst>
                                      </p:cBhvr>
                                      <p:tavLst>
                                        <p:tav tm="0">
                                          <p:val>
                                            <p:strVal val="#ppt_x"/>
                                          </p:val>
                                        </p:tav>
                                        <p:tav tm="100000">
                                          <p:val>
                                            <p:strVal val="#ppt_x"/>
                                          </p:val>
                                        </p:tav>
                                      </p:tavLst>
                                    </p:anim>
                                    <p:anim calcmode="lin" valueType="num">
                                      <p:cBhvr additive="base">
                                        <p:cTn id="14" dur="500" fill="hold"/>
                                        <p:tgtEl>
                                          <p:spTgt spid="12083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anim calcmode="lin" valueType="num">
                                      <p:cBhvr additive="base">
                                        <p:cTn id="25"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258888" y="981075"/>
            <a:ext cx="7993062" cy="890588"/>
          </a:xfrm>
        </p:spPr>
        <p:txBody>
          <a:bodyPr/>
          <a:lstStyle/>
          <a:p>
            <a:pPr eaLnBrk="1" hangingPunct="1"/>
            <a:r>
              <a:rPr lang="en-US" altLang="zh-TW" b="1" smtClean="0"/>
              <a:t/>
            </a:r>
            <a:br>
              <a:rPr lang="en-US" altLang="zh-TW" b="1" smtClean="0"/>
            </a:br>
            <a:r>
              <a:rPr lang="zh-TW" altLang="en-US" smtClean="0"/>
              <a:t>二維求秩問題</a:t>
            </a:r>
            <a:endParaRPr lang="en-US" altLang="zh-TW" b="1" smtClean="0"/>
          </a:p>
        </p:txBody>
      </p:sp>
      <p:sp>
        <p:nvSpPr>
          <p:cNvPr id="2" name="內容版面配置區 1"/>
          <p:cNvSpPr>
            <a:spLocks noGrp="1"/>
          </p:cNvSpPr>
          <p:nvPr>
            <p:ph idx="1"/>
          </p:nvPr>
        </p:nvSpPr>
        <p:spPr>
          <a:xfrm>
            <a:off x="323850" y="2492375"/>
            <a:ext cx="7848600" cy="3640138"/>
          </a:xfrm>
        </p:spPr>
        <p:txBody>
          <a:bodyPr/>
          <a:lstStyle/>
          <a:p>
            <a:pPr algn="just"/>
            <a:r>
              <a:rPr lang="zh-TW" altLang="en-US" sz="2800" smtClean="0"/>
              <a:t>給定一個由</a:t>
            </a:r>
            <a:r>
              <a:rPr lang="en-US" altLang="zh-TW" sz="2800" smtClean="0"/>
              <a:t>n</a:t>
            </a:r>
            <a:r>
              <a:rPr lang="zh-TW" altLang="en-US" sz="2800" smtClean="0"/>
              <a:t>個二維平面點所構成的集合</a:t>
            </a:r>
            <a:r>
              <a:rPr lang="en-US" altLang="zh-TW" sz="2800" smtClean="0"/>
              <a:t>S</a:t>
            </a:r>
            <a:r>
              <a:rPr lang="zh-TW" altLang="en-US" sz="2800" smtClean="0"/>
              <a:t>，求出</a:t>
            </a:r>
            <a:r>
              <a:rPr lang="en-US" altLang="zh-TW" sz="2800" smtClean="0"/>
              <a:t>S</a:t>
            </a:r>
            <a:r>
              <a:rPr lang="zh-TW" altLang="en-US" sz="2800" smtClean="0"/>
              <a:t>中所有點的秩</a:t>
            </a:r>
            <a:r>
              <a:rPr lang="zh-TW" altLang="en-US" sz="2800" smtClean="0">
                <a:solidFill>
                  <a:srgbClr val="3333FF"/>
                </a:solidFill>
              </a:rPr>
              <a:t>。</a:t>
            </a:r>
            <a:endParaRPr lang="en-US" altLang="zh-TW" sz="2800" smtClean="0">
              <a:solidFill>
                <a:srgbClr val="3333FF"/>
              </a:solidFill>
            </a:endParaRPr>
          </a:p>
          <a:p>
            <a:pPr algn="just"/>
            <a:endParaRPr lang="en-US" altLang="zh-TW" sz="2800" smtClean="0">
              <a:solidFill>
                <a:srgbClr val="3333FF"/>
              </a:solidFill>
            </a:endParaRPr>
          </a:p>
          <a:p>
            <a:pPr lvl="1" eaLnBrk="1" hangingPunct="1"/>
            <a:r>
              <a:rPr lang="zh-TW" altLang="en-US" sz="2400" b="1" smtClean="0"/>
              <a:t>可以用</a:t>
            </a:r>
            <a:r>
              <a:rPr lang="zh-TW" altLang="en-US" sz="2400" b="1" smtClean="0">
                <a:solidFill>
                  <a:srgbClr val="3333FF"/>
                </a:solidFill>
              </a:rPr>
              <a:t>窮舉</a:t>
            </a:r>
            <a:r>
              <a:rPr lang="en-US" altLang="zh-TW" sz="2400" b="1" smtClean="0">
                <a:solidFill>
                  <a:srgbClr val="3333FF"/>
                </a:solidFill>
              </a:rPr>
              <a:t>(exhaustive)</a:t>
            </a:r>
            <a:r>
              <a:rPr lang="zh-TW" altLang="en-US" sz="2400" b="1" smtClean="0">
                <a:solidFill>
                  <a:srgbClr val="3333FF"/>
                </a:solidFill>
              </a:rPr>
              <a:t>演算法</a:t>
            </a:r>
            <a:r>
              <a:rPr lang="zh-TW" altLang="en-US" sz="2400" b="1" smtClean="0"/>
              <a:t>，</a:t>
            </a:r>
            <a:r>
              <a:rPr lang="zh-TW" altLang="en-US" sz="2400" smtClean="0"/>
              <a:t>比較所有的可能成對點，時間複雜度為</a:t>
            </a:r>
            <a:r>
              <a:rPr lang="en-US" altLang="zh-TW" sz="2400" smtClean="0">
                <a:solidFill>
                  <a:srgbClr val="3333FF"/>
                </a:solidFill>
              </a:rPr>
              <a:t>O(n</a:t>
            </a:r>
            <a:r>
              <a:rPr lang="en-US" altLang="zh-TW" sz="2400" baseline="30000" smtClean="0">
                <a:solidFill>
                  <a:srgbClr val="3333FF"/>
                </a:solidFill>
              </a:rPr>
              <a:t>2</a:t>
            </a:r>
            <a:r>
              <a:rPr lang="en-US" altLang="zh-TW" sz="2400" smtClean="0">
                <a:solidFill>
                  <a:srgbClr val="3333FF"/>
                </a:solidFill>
              </a:rPr>
              <a:t>)</a:t>
            </a:r>
            <a:r>
              <a:rPr lang="zh-TW" altLang="en-US" sz="2400" smtClean="0"/>
              <a:t>。</a:t>
            </a:r>
            <a:endParaRPr lang="en-US" altLang="zh-TW" sz="2400" smtClean="0"/>
          </a:p>
          <a:p>
            <a:pPr algn="just"/>
            <a:endParaRPr lang="zh-TW" altLang="en-US" sz="2800" smtClean="0"/>
          </a:p>
          <a:p>
            <a:endParaRPr lang="zh-TW" altLang="en-US" sz="2400" smtClean="0"/>
          </a:p>
        </p:txBody>
      </p:sp>
      <p:sp>
        <p:nvSpPr>
          <p:cNvPr id="4915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304868FB-6C8F-49D3-90B2-B326D6962835}" type="slidenum">
              <a:rPr kumimoji="0" lang="en-US" altLang="zh-TW" sz="1400" smtClean="0">
                <a:latin typeface="Arial" charset="0"/>
              </a:rPr>
              <a:pPr eaLnBrk="1" hangingPunct="1">
                <a:spcBef>
                  <a:spcPct val="0"/>
                </a:spcBef>
                <a:buClrTx/>
                <a:buSzTx/>
                <a:buFontTx/>
                <a:buNone/>
              </a:pPr>
              <a:t>52</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Grp="1" noChangeArrowheads="1"/>
          </p:cNvSpPr>
          <p:nvPr>
            <p:ph idx="1"/>
          </p:nvPr>
        </p:nvSpPr>
        <p:spPr>
          <a:xfrm>
            <a:off x="468313" y="1916113"/>
            <a:ext cx="8102600" cy="4392612"/>
          </a:xfrm>
        </p:spPr>
        <p:txBody>
          <a:bodyPr/>
          <a:lstStyle/>
          <a:p>
            <a:r>
              <a:rPr lang="en-US" altLang="zh-TW" sz="2400" dirty="0" smtClean="0"/>
              <a:t>Algorithm</a:t>
            </a:r>
            <a:r>
              <a:rPr lang="zh-TW" altLang="en-US" sz="2400" dirty="0" smtClean="0"/>
              <a:t> 二維求秩演算法</a:t>
            </a:r>
            <a:endParaRPr lang="en-US" altLang="zh-TW" sz="2400" dirty="0" smtClean="0"/>
          </a:p>
          <a:p>
            <a:r>
              <a:rPr lang="en-US" altLang="zh-TW" sz="2400" dirty="0" smtClean="0"/>
              <a:t>Input: n</a:t>
            </a:r>
            <a:r>
              <a:rPr lang="zh-TW" altLang="en-US" sz="2400" dirty="0" smtClean="0"/>
              <a:t>個二維平面點所構成的集合</a:t>
            </a:r>
            <a:r>
              <a:rPr lang="en-US" altLang="zh-TW" sz="2400" dirty="0" smtClean="0"/>
              <a:t>S</a:t>
            </a:r>
            <a:r>
              <a:rPr lang="zh-TW" altLang="en-US" sz="2400" dirty="0" smtClean="0"/>
              <a:t>，</a:t>
            </a:r>
            <a:r>
              <a:rPr lang="en-US" altLang="zh-TW" sz="2400" dirty="0" smtClean="0"/>
              <a:t>n</a:t>
            </a:r>
            <a:r>
              <a:rPr lang="en-US" altLang="zh-TW" sz="2400" dirty="0" smtClean="0">
                <a:sym typeface="Symbol" pitchFamily="18" charset="2"/>
              </a:rPr>
              <a:t>1</a:t>
            </a:r>
            <a:endParaRPr lang="en-US" altLang="zh-TW" sz="2400" dirty="0" smtClean="0"/>
          </a:p>
          <a:p>
            <a:r>
              <a:rPr lang="en-US" altLang="zh-TW" sz="2400" dirty="0" smtClean="0"/>
              <a:t>Output: </a:t>
            </a:r>
            <a:r>
              <a:rPr lang="zh-TW" altLang="en-US" sz="2400" dirty="0" smtClean="0"/>
              <a:t>集合</a:t>
            </a:r>
            <a:r>
              <a:rPr lang="en-US" altLang="zh-TW" sz="2400" dirty="0" smtClean="0"/>
              <a:t>S</a:t>
            </a:r>
            <a:r>
              <a:rPr lang="zh-TW" altLang="en-US" sz="2400" dirty="0" smtClean="0"/>
              <a:t>中所有點的秩</a:t>
            </a:r>
            <a:r>
              <a:rPr lang="en-US" altLang="zh-TW" sz="2400" dirty="0" smtClean="0"/>
              <a:t>(rank)</a:t>
            </a:r>
          </a:p>
          <a:p>
            <a:r>
              <a:rPr lang="zh-TW" altLang="en-US" sz="2400" dirty="0" smtClean="0">
                <a:solidFill>
                  <a:srgbClr val="3333FF"/>
                </a:solidFill>
              </a:rPr>
              <a:t>步驟</a:t>
            </a:r>
            <a:r>
              <a:rPr lang="en-US" altLang="zh-TW" sz="2400" dirty="0" smtClean="0">
                <a:solidFill>
                  <a:srgbClr val="3333FF"/>
                </a:solidFill>
              </a:rPr>
              <a:t>1:</a:t>
            </a:r>
            <a:r>
              <a:rPr lang="en-US" altLang="zh-TW" sz="2400" dirty="0" smtClean="0"/>
              <a:t> </a:t>
            </a:r>
            <a:r>
              <a:rPr lang="zh-TW" altLang="en-US" sz="2400" dirty="0" smtClean="0"/>
              <a:t>若</a:t>
            </a:r>
            <a:r>
              <a:rPr lang="en-US" altLang="zh-TW" sz="2400" dirty="0" smtClean="0"/>
              <a:t>n=1</a:t>
            </a:r>
            <a:r>
              <a:rPr lang="zh-TW" altLang="en-US" sz="2400" dirty="0" smtClean="0"/>
              <a:t>，則回傳</a:t>
            </a:r>
            <a:r>
              <a:rPr lang="en-US" altLang="zh-TW" sz="2400" dirty="0" smtClean="0"/>
              <a:t>S</a:t>
            </a:r>
            <a:r>
              <a:rPr lang="zh-TW" altLang="en-US" sz="2400" dirty="0" smtClean="0"/>
              <a:t>中唯一一個點的秩為</a:t>
            </a:r>
            <a:r>
              <a:rPr lang="en-US" altLang="zh-TW" sz="2400" dirty="0" smtClean="0"/>
              <a:t>0</a:t>
            </a:r>
            <a:r>
              <a:rPr lang="zh-TW" altLang="en-US" sz="2400" dirty="0" smtClean="0"/>
              <a:t>並結束。</a:t>
            </a:r>
            <a:endParaRPr lang="en-US" altLang="zh-TW" sz="2400" dirty="0" smtClean="0"/>
          </a:p>
          <a:p>
            <a:r>
              <a:rPr lang="zh-TW" altLang="en-US" sz="2400" dirty="0" smtClean="0">
                <a:solidFill>
                  <a:srgbClr val="3333FF"/>
                </a:solidFill>
              </a:rPr>
              <a:t>步驟</a:t>
            </a:r>
            <a:r>
              <a:rPr lang="en-US" altLang="zh-TW" sz="2400" dirty="0" smtClean="0">
                <a:solidFill>
                  <a:srgbClr val="3333FF"/>
                </a:solidFill>
              </a:rPr>
              <a:t>2:</a:t>
            </a:r>
            <a:r>
              <a:rPr lang="en-US" altLang="zh-TW" sz="2400" dirty="0" smtClean="0"/>
              <a:t> </a:t>
            </a:r>
            <a:r>
              <a:rPr lang="zh-TW" altLang="en-US" sz="2400" dirty="0" smtClean="0"/>
              <a:t>找出所有點的</a:t>
            </a:r>
            <a:r>
              <a:rPr lang="en-US" altLang="zh-TW" sz="2400" dirty="0" smtClean="0"/>
              <a:t>X</a:t>
            </a:r>
            <a:r>
              <a:rPr lang="zh-TW" altLang="en-US" sz="2400" dirty="0" smtClean="0"/>
              <a:t>軸中位數</a:t>
            </a:r>
            <a:r>
              <a:rPr lang="en-US" altLang="zh-TW" sz="2400" dirty="0" smtClean="0"/>
              <a:t>(median)</a:t>
            </a:r>
            <a:r>
              <a:rPr lang="zh-TW" altLang="en-US" sz="2400" dirty="0" smtClean="0"/>
              <a:t>畫出</a:t>
            </a:r>
            <a:r>
              <a:rPr lang="zh-TW" altLang="zh-TW" sz="2400" dirty="0" smtClean="0"/>
              <a:t>垂直於</a:t>
            </a:r>
            <a:r>
              <a:rPr lang="en-US" altLang="zh-TW" sz="2400" dirty="0" smtClean="0"/>
              <a:t>X</a:t>
            </a:r>
            <a:r>
              <a:rPr lang="zh-TW" altLang="zh-TW" sz="2400" dirty="0" smtClean="0"/>
              <a:t>軸</a:t>
            </a:r>
            <a:r>
              <a:rPr lang="zh-TW" altLang="en-US" sz="2400" dirty="0" smtClean="0"/>
              <a:t>的直線</a:t>
            </a:r>
            <a:r>
              <a:rPr lang="en-US" altLang="zh-TW" sz="2400" dirty="0" smtClean="0"/>
              <a:t>L</a:t>
            </a:r>
            <a:r>
              <a:rPr lang="zh-TW" altLang="en-US" sz="2400" dirty="0" smtClean="0"/>
              <a:t>，將</a:t>
            </a:r>
            <a:r>
              <a:rPr lang="en-US" altLang="zh-TW" sz="2400" dirty="0" smtClean="0"/>
              <a:t>S</a:t>
            </a:r>
            <a:r>
              <a:rPr lang="zh-TW" altLang="en-US" sz="2400" dirty="0" smtClean="0"/>
              <a:t>中的點分為二個集合</a:t>
            </a:r>
            <a:r>
              <a:rPr lang="en-US" altLang="zh-TW" sz="2400" dirty="0" smtClean="0"/>
              <a:t>S</a:t>
            </a:r>
            <a:r>
              <a:rPr lang="en-US" altLang="zh-TW" sz="2400" baseline="-25000" dirty="0" smtClean="0"/>
              <a:t>L</a:t>
            </a:r>
            <a:r>
              <a:rPr lang="zh-TW" altLang="en-US" sz="2400" dirty="0" smtClean="0"/>
              <a:t>與</a:t>
            </a:r>
            <a:r>
              <a:rPr lang="en-US" altLang="zh-TW" sz="2400" dirty="0" smtClean="0"/>
              <a:t>S</a:t>
            </a:r>
            <a:r>
              <a:rPr lang="en-US" altLang="zh-TW" sz="2400" baseline="-25000" dirty="0" smtClean="0"/>
              <a:t>R</a:t>
            </a:r>
            <a:r>
              <a:rPr lang="zh-TW" altLang="en-US" sz="2400" dirty="0" smtClean="0"/>
              <a:t>。</a:t>
            </a:r>
            <a:endParaRPr lang="en-US" altLang="zh-TW" sz="2400" dirty="0" smtClean="0"/>
          </a:p>
          <a:p>
            <a:r>
              <a:rPr lang="zh-TW" altLang="en-US" sz="2400" dirty="0" smtClean="0">
                <a:solidFill>
                  <a:srgbClr val="3333FF"/>
                </a:solidFill>
              </a:rPr>
              <a:t>步驟</a:t>
            </a:r>
            <a:r>
              <a:rPr lang="en-US" altLang="zh-TW" sz="2400" dirty="0" smtClean="0">
                <a:solidFill>
                  <a:srgbClr val="3333FF"/>
                </a:solidFill>
              </a:rPr>
              <a:t>3:</a:t>
            </a:r>
            <a:r>
              <a:rPr lang="en-US" altLang="zh-TW" sz="2400" dirty="0" smtClean="0"/>
              <a:t> </a:t>
            </a:r>
            <a:r>
              <a:rPr lang="zh-TW" altLang="en-US" sz="2400" dirty="0" smtClean="0"/>
              <a:t>遞迴地使用二維求秩演算法分別求出</a:t>
            </a:r>
            <a:r>
              <a:rPr lang="en-US" altLang="zh-TW" sz="2400" dirty="0" smtClean="0"/>
              <a:t>S</a:t>
            </a:r>
            <a:r>
              <a:rPr lang="en-US" altLang="zh-TW" sz="2400" baseline="-25000" dirty="0" smtClean="0"/>
              <a:t>L</a:t>
            </a:r>
            <a:r>
              <a:rPr lang="zh-TW" altLang="en-US" sz="2400" dirty="0" smtClean="0"/>
              <a:t>與</a:t>
            </a:r>
            <a:r>
              <a:rPr lang="en-US" altLang="zh-TW" sz="2400" dirty="0" smtClean="0"/>
              <a:t>S</a:t>
            </a:r>
            <a:r>
              <a:rPr lang="en-US" altLang="zh-TW" sz="2400" baseline="-25000" dirty="0" smtClean="0"/>
              <a:t>R</a:t>
            </a:r>
            <a:r>
              <a:rPr lang="zh-TW" altLang="en-US" sz="2400" dirty="0" smtClean="0"/>
              <a:t>中所有點的秩。</a:t>
            </a:r>
            <a:endParaRPr lang="en-US" altLang="zh-TW" sz="2400" dirty="0" smtClean="0"/>
          </a:p>
          <a:p>
            <a:pPr algn="just"/>
            <a:r>
              <a:rPr lang="zh-TW" altLang="en-US" sz="2400" dirty="0" smtClean="0">
                <a:solidFill>
                  <a:srgbClr val="3333FF"/>
                </a:solidFill>
              </a:rPr>
              <a:t>步驟</a:t>
            </a:r>
            <a:r>
              <a:rPr lang="en-US" altLang="zh-TW" sz="2400" dirty="0" smtClean="0">
                <a:solidFill>
                  <a:srgbClr val="3333FF"/>
                </a:solidFill>
              </a:rPr>
              <a:t>4: </a:t>
            </a:r>
            <a:r>
              <a:rPr lang="zh-TW" altLang="en-US" sz="2400" dirty="0" smtClean="0"/>
              <a:t>根據</a:t>
            </a:r>
            <a:r>
              <a:rPr lang="en-US" altLang="zh-TW" sz="2400" dirty="0" smtClean="0"/>
              <a:t>Y</a:t>
            </a:r>
            <a:r>
              <a:rPr lang="zh-TW" altLang="en-US" sz="2400" dirty="0" smtClean="0"/>
              <a:t>軸值排序所有在</a:t>
            </a:r>
            <a:r>
              <a:rPr lang="en-US" altLang="zh-TW" sz="2400" dirty="0" smtClean="0"/>
              <a:t>S(S=S</a:t>
            </a:r>
            <a:r>
              <a:rPr lang="en-US" altLang="zh-TW" sz="2400" baseline="-25000" dirty="0" smtClean="0"/>
              <a:t>L</a:t>
            </a:r>
            <a:r>
              <a:rPr lang="zh-TW" altLang="en-US" sz="2400" dirty="0" smtClean="0">
                <a:sym typeface="Symbol" pitchFamily="18" charset="2"/>
              </a:rPr>
              <a:t></a:t>
            </a:r>
            <a:r>
              <a:rPr lang="en-US" altLang="zh-TW" sz="2400" dirty="0" smtClean="0"/>
              <a:t>S</a:t>
            </a:r>
            <a:r>
              <a:rPr lang="en-US" altLang="zh-TW" sz="2400" baseline="-25000" dirty="0" smtClean="0"/>
              <a:t>R</a:t>
            </a:r>
            <a:r>
              <a:rPr lang="en-US" altLang="zh-TW" sz="2400" dirty="0" smtClean="0"/>
              <a:t>)</a:t>
            </a:r>
            <a:r>
              <a:rPr lang="zh-TW" altLang="en-US" sz="2400" dirty="0" smtClean="0"/>
              <a:t>中的點，設定</a:t>
            </a:r>
            <a:r>
              <a:rPr lang="en-US" altLang="zh-TW" sz="2400" dirty="0" smtClean="0"/>
              <a:t>count=0</a:t>
            </a:r>
            <a:r>
              <a:rPr lang="zh-TW" altLang="en-US" sz="2400" dirty="0" smtClean="0"/>
              <a:t>，依序</a:t>
            </a:r>
            <a:r>
              <a:rPr lang="zh-TW" altLang="en-US" sz="2400" dirty="0"/>
              <a:t>由</a:t>
            </a:r>
            <a:r>
              <a:rPr lang="zh-TW" altLang="en-US" sz="2400" dirty="0" smtClean="0"/>
              <a:t>小而</a:t>
            </a:r>
            <a:r>
              <a:rPr lang="zh-TW" altLang="en-US" sz="2400" dirty="0"/>
              <a:t>大</a:t>
            </a:r>
            <a:r>
              <a:rPr lang="zh-TW" altLang="en-US" sz="2400" dirty="0" smtClean="0"/>
              <a:t>掃描所有點，若掃到</a:t>
            </a:r>
            <a:r>
              <a:rPr lang="en-US" altLang="zh-TW" sz="2400" dirty="0" smtClean="0"/>
              <a:t>S</a:t>
            </a:r>
            <a:r>
              <a:rPr lang="en-US" altLang="zh-TW" sz="2400" baseline="-25000" dirty="0" smtClean="0"/>
              <a:t>L</a:t>
            </a:r>
            <a:r>
              <a:rPr lang="zh-TW" altLang="en-US" sz="2400" dirty="0" smtClean="0"/>
              <a:t>中的點則</a:t>
            </a:r>
            <a:r>
              <a:rPr lang="en-US" altLang="zh-TW" sz="2400" dirty="0" smtClean="0"/>
              <a:t>count</a:t>
            </a:r>
            <a:r>
              <a:rPr lang="zh-TW" altLang="en-US" sz="2400" dirty="0" smtClean="0"/>
              <a:t>加</a:t>
            </a:r>
            <a:r>
              <a:rPr lang="en-US" altLang="zh-TW" sz="2400" dirty="0" smtClean="0"/>
              <a:t>1</a:t>
            </a:r>
            <a:r>
              <a:rPr lang="zh-TW" altLang="en-US" sz="2400" dirty="0" smtClean="0"/>
              <a:t>；反之，若掃到</a:t>
            </a:r>
            <a:r>
              <a:rPr lang="en-US" altLang="zh-TW" sz="2400" dirty="0" smtClean="0"/>
              <a:t>S</a:t>
            </a:r>
            <a:r>
              <a:rPr lang="en-US" altLang="zh-TW" sz="2400" baseline="-25000" dirty="0" smtClean="0"/>
              <a:t>R</a:t>
            </a:r>
            <a:r>
              <a:rPr lang="zh-TW" altLang="en-US" sz="2400" dirty="0" smtClean="0"/>
              <a:t>中的點則將此點的秩加上</a:t>
            </a:r>
            <a:r>
              <a:rPr lang="en-US" altLang="zh-TW" sz="2400" dirty="0" smtClean="0"/>
              <a:t>count</a:t>
            </a:r>
            <a:r>
              <a:rPr lang="zh-TW" altLang="en-US" sz="2400" dirty="0" smtClean="0"/>
              <a:t>，最後回傳</a:t>
            </a:r>
            <a:r>
              <a:rPr lang="en-US" altLang="zh-TW" sz="2400" dirty="0" smtClean="0"/>
              <a:t>S</a:t>
            </a:r>
            <a:r>
              <a:rPr lang="zh-TW" altLang="en-US" sz="2400" dirty="0" smtClean="0"/>
              <a:t>中所有點的秩。</a:t>
            </a:r>
            <a:endParaRPr lang="en-US" altLang="zh-TW" sz="2400" dirty="0" smtClean="0"/>
          </a:p>
          <a:p>
            <a:endParaRPr lang="en-US" altLang="zh-TW" sz="2400" dirty="0" smtClean="0"/>
          </a:p>
        </p:txBody>
      </p:sp>
      <p:sp>
        <p:nvSpPr>
          <p:cNvPr id="50179" name="Rectangle 2"/>
          <p:cNvSpPr>
            <a:spLocks noGrp="1" noChangeArrowheads="1"/>
          </p:cNvSpPr>
          <p:nvPr>
            <p:ph type="title"/>
          </p:nvPr>
        </p:nvSpPr>
        <p:spPr>
          <a:noFill/>
        </p:spPr>
        <p:txBody>
          <a:bodyPr lIns="92075" tIns="46038" rIns="92075" bIns="46038"/>
          <a:lstStyle/>
          <a:p>
            <a:pPr eaLnBrk="1" hangingPunct="1"/>
            <a:r>
              <a:rPr lang="en-US" altLang="zh-TW" smtClean="0"/>
              <a:t/>
            </a:r>
            <a:br>
              <a:rPr lang="en-US" altLang="zh-TW" smtClean="0"/>
            </a:br>
            <a:r>
              <a:rPr lang="zh-TW" altLang="en-US" smtClean="0"/>
              <a:t>二維求秩演算法</a:t>
            </a:r>
            <a:endParaRPr lang="en-US" altLang="zh-TW" smtClean="0"/>
          </a:p>
        </p:txBody>
      </p:sp>
      <p:sp>
        <p:nvSpPr>
          <p:cNvPr id="50180"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8BBED56C-45D0-4204-B860-9193F02EE6E5}" type="slidenum">
              <a:rPr kumimoji="0" lang="en-US" altLang="zh-TW" sz="1400" smtClean="0">
                <a:latin typeface="Arial" charset="0"/>
              </a:rPr>
              <a:pPr eaLnBrk="1" hangingPunct="1">
                <a:spcBef>
                  <a:spcPct val="0"/>
                </a:spcBef>
                <a:buClrTx/>
                <a:buSzTx/>
                <a:buFontTx/>
                <a:buNone/>
              </a:pPr>
              <a:t>53</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 calcmode="lin" valueType="num">
                                      <p:cBhvr additive="base">
                                        <p:cTn id="31"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xEl>
                                              <p:pRg st="5" end="5"/>
                                            </p:txEl>
                                          </p:spTgt>
                                        </p:tgtEl>
                                        <p:attrNameLst>
                                          <p:attrName>style.visibility</p:attrName>
                                        </p:attrNameLst>
                                      </p:cBhvr>
                                      <p:to>
                                        <p:strVal val="visible"/>
                                      </p:to>
                                    </p:set>
                                    <p:anim calcmode="lin" valueType="num">
                                      <p:cBhvr additive="base">
                                        <p:cTn id="37"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xEl>
                                              <p:pRg st="6" end="6"/>
                                            </p:txEl>
                                          </p:spTgt>
                                        </p:tgtEl>
                                        <p:attrNameLst>
                                          <p:attrName>style.visibility</p:attrName>
                                        </p:attrNameLst>
                                      </p:cBhvr>
                                      <p:to>
                                        <p:strVal val="visible"/>
                                      </p:to>
                                    </p:set>
                                    <p:anim calcmode="lin" valueType="num">
                                      <p:cBhvr additive="base">
                                        <p:cTn id="43"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title"/>
          </p:nvPr>
        </p:nvSpPr>
        <p:spPr>
          <a:xfrm>
            <a:off x="1258888" y="1052513"/>
            <a:ext cx="7993062" cy="677862"/>
          </a:xfrm>
          <a:noFill/>
        </p:spPr>
        <p:txBody>
          <a:bodyPr/>
          <a:lstStyle/>
          <a:p>
            <a:pPr eaLnBrk="1" hangingPunct="1"/>
            <a:r>
              <a:rPr lang="zh-TW" altLang="en-US" b="1" smtClean="0"/>
              <a:t>二維求秩演算法範例</a:t>
            </a:r>
            <a:endParaRPr lang="en-US" altLang="zh-TW" smtClean="0"/>
          </a:p>
        </p:txBody>
      </p:sp>
      <p:sp>
        <p:nvSpPr>
          <p:cNvPr id="7" name="Rectangle 3"/>
          <p:cNvSpPr>
            <a:spLocks noGrp="1" noChangeArrowheads="1"/>
          </p:cNvSpPr>
          <p:nvPr>
            <p:ph idx="1"/>
          </p:nvPr>
        </p:nvSpPr>
        <p:spPr>
          <a:xfrm>
            <a:off x="501650" y="2060575"/>
            <a:ext cx="8102600" cy="4392613"/>
          </a:xfrm>
        </p:spPr>
        <p:txBody>
          <a:bodyPr/>
          <a:lstStyle/>
          <a:p>
            <a:r>
              <a:rPr lang="zh-TW" altLang="en-US" sz="2400" smtClean="0"/>
              <a:t>假定給定平面上</a:t>
            </a:r>
            <a:r>
              <a:rPr lang="en-US" altLang="zh-TW" sz="2400" smtClean="0"/>
              <a:t>10</a:t>
            </a:r>
            <a:r>
              <a:rPr lang="zh-TW" altLang="en-US" sz="2400" smtClean="0"/>
              <a:t>個點，依其</a:t>
            </a:r>
            <a:r>
              <a:rPr lang="en-US" altLang="zh-TW" sz="2400" smtClean="0"/>
              <a:t>X</a:t>
            </a:r>
            <a:r>
              <a:rPr lang="zh-TW" altLang="en-US" sz="2400" smtClean="0"/>
              <a:t>軸中位數</a:t>
            </a:r>
            <a:r>
              <a:rPr lang="en-US" altLang="zh-TW" sz="2400" smtClean="0"/>
              <a:t>(median)</a:t>
            </a:r>
            <a:r>
              <a:rPr lang="zh-TW" altLang="en-US" sz="2400" smtClean="0"/>
              <a:t>畫出直線</a:t>
            </a:r>
            <a:r>
              <a:rPr lang="en-US" altLang="zh-TW" sz="2400" smtClean="0"/>
              <a:t>L</a:t>
            </a:r>
            <a:r>
              <a:rPr lang="zh-TW" altLang="en-US" sz="2400" smtClean="0"/>
              <a:t>將之分為二個集合</a:t>
            </a:r>
            <a:r>
              <a:rPr lang="en-US" altLang="zh-TW" sz="2400" smtClean="0"/>
              <a:t>S</a:t>
            </a:r>
            <a:r>
              <a:rPr lang="en-US" altLang="zh-TW" sz="2400" baseline="-25000" smtClean="0"/>
              <a:t>L</a:t>
            </a:r>
            <a:r>
              <a:rPr lang="zh-TW" altLang="en-US" sz="2400" smtClean="0"/>
              <a:t>與</a:t>
            </a:r>
            <a:r>
              <a:rPr lang="en-US" altLang="zh-TW" sz="2400" smtClean="0"/>
              <a:t>S</a:t>
            </a:r>
            <a:r>
              <a:rPr lang="en-US" altLang="zh-TW" sz="2400" baseline="-25000" smtClean="0"/>
              <a:t>R</a:t>
            </a:r>
            <a:r>
              <a:rPr lang="zh-TW" altLang="en-US" sz="2400" smtClean="0"/>
              <a:t>。下圖顯示</a:t>
            </a:r>
            <a:r>
              <a:rPr lang="en-US" altLang="zh-TW" sz="2400" smtClean="0"/>
              <a:t>S</a:t>
            </a:r>
            <a:r>
              <a:rPr lang="en-US" altLang="zh-TW" sz="2400" baseline="-25000" smtClean="0"/>
              <a:t>R</a:t>
            </a:r>
            <a:r>
              <a:rPr lang="zh-TW" altLang="en-US" sz="2400" smtClean="0"/>
              <a:t>中所有點的秩的更新。</a:t>
            </a:r>
            <a:endParaRPr lang="en-US" altLang="zh-TW" sz="2400" smtClean="0"/>
          </a:p>
        </p:txBody>
      </p:sp>
      <p:pic>
        <p:nvPicPr>
          <p:cNvPr id="1228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3205163"/>
            <a:ext cx="5976937" cy="3619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05"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8F2D5888-B558-4CE1-BB11-880BC153F394}" type="slidenum">
              <a:rPr kumimoji="0" lang="en-US" altLang="zh-TW" sz="1400" smtClean="0">
                <a:latin typeface="Arial" charset="0"/>
              </a:rPr>
              <a:pPr eaLnBrk="1" hangingPunct="1">
                <a:spcBef>
                  <a:spcPct val="0"/>
                </a:spcBef>
                <a:buClrTx/>
                <a:buSzTx/>
                <a:buFontTx/>
                <a:buNone/>
              </a:pPr>
              <a:t>54</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2882"/>
                                        </p:tgtEl>
                                        <p:attrNameLst>
                                          <p:attrName>style.visibility</p:attrName>
                                        </p:attrNameLst>
                                      </p:cBhvr>
                                      <p:to>
                                        <p:strVal val="visible"/>
                                      </p:to>
                                    </p:set>
                                    <p:anim calcmode="lin" valueType="num">
                                      <p:cBhvr additive="base">
                                        <p:cTn id="13" dur="500" fill="hold"/>
                                        <p:tgtEl>
                                          <p:spTgt spid="122882"/>
                                        </p:tgtEl>
                                        <p:attrNameLst>
                                          <p:attrName>ppt_x</p:attrName>
                                        </p:attrNameLst>
                                      </p:cBhvr>
                                      <p:tavLst>
                                        <p:tav tm="0">
                                          <p:val>
                                            <p:strVal val="#ppt_x"/>
                                          </p:val>
                                        </p:tav>
                                        <p:tav tm="100000">
                                          <p:val>
                                            <p:strVal val="#ppt_x"/>
                                          </p:val>
                                        </p:tav>
                                      </p:tavLst>
                                    </p:anim>
                                    <p:anim calcmode="lin" valueType="num">
                                      <p:cBhvr additive="base">
                                        <p:cTn id="14" dur="500" fill="hold"/>
                                        <p:tgtEl>
                                          <p:spTgt spid="1228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Grp="1" noChangeArrowheads="1"/>
          </p:cNvSpPr>
          <p:nvPr>
            <p:ph type="title"/>
          </p:nvPr>
        </p:nvSpPr>
        <p:spPr>
          <a:xfrm>
            <a:off x="1042988" y="617538"/>
            <a:ext cx="8101012" cy="1155700"/>
          </a:xfrm>
          <a:noFill/>
        </p:spPr>
        <p:txBody>
          <a:bodyPr/>
          <a:lstStyle/>
          <a:p>
            <a:pPr eaLnBrk="1" hangingPunct="1"/>
            <a:r>
              <a:rPr lang="zh-TW" altLang="en-US" b="1" smtClean="0"/>
              <a:t>二維求秩演算法時間複雜度分析</a:t>
            </a:r>
            <a:endParaRPr lang="en-US" altLang="zh-TW" smtClean="0"/>
          </a:p>
        </p:txBody>
      </p:sp>
      <p:sp>
        <p:nvSpPr>
          <p:cNvPr id="50180" name="內容版面配置區 2"/>
          <p:cNvSpPr>
            <a:spLocks noGrp="1"/>
          </p:cNvSpPr>
          <p:nvPr>
            <p:ph idx="1"/>
          </p:nvPr>
        </p:nvSpPr>
        <p:spPr>
          <a:xfrm>
            <a:off x="34925" y="2060575"/>
            <a:ext cx="8704263" cy="4114800"/>
          </a:xfrm>
        </p:spPr>
        <p:txBody>
          <a:bodyPr/>
          <a:lstStyle/>
          <a:p>
            <a:endParaRPr lang="en-US" altLang="zh-TW" sz="2000" dirty="0" smtClean="0"/>
          </a:p>
          <a:p>
            <a:r>
              <a:rPr lang="zh-TW" altLang="en-US" sz="2000" dirty="0" smtClean="0"/>
              <a:t>步驟</a:t>
            </a:r>
            <a:r>
              <a:rPr lang="zh-TW" altLang="zh-TW" sz="2000" dirty="0" smtClean="0"/>
              <a:t>時間複雜度</a:t>
            </a:r>
            <a:r>
              <a:rPr lang="en-US" altLang="zh-TW" sz="2000" dirty="0" smtClean="0"/>
              <a:t>:</a:t>
            </a:r>
            <a:br>
              <a:rPr lang="en-US" altLang="zh-TW" sz="2000" dirty="0" smtClean="0"/>
            </a:br>
            <a:r>
              <a:rPr lang="zh-TW" altLang="en-US" sz="2000" dirty="0" smtClean="0"/>
              <a:t>步驟</a:t>
            </a:r>
            <a:r>
              <a:rPr lang="en-US" altLang="zh-TW" sz="2000" dirty="0" smtClean="0"/>
              <a:t>2:</a:t>
            </a:r>
            <a:r>
              <a:rPr lang="zh-TW" altLang="en-US" sz="2000" dirty="0" smtClean="0"/>
              <a:t> </a:t>
            </a:r>
            <a:r>
              <a:rPr lang="en-US" altLang="zh-TW" sz="2000" dirty="0" smtClean="0"/>
              <a:t>c</a:t>
            </a:r>
            <a:r>
              <a:rPr lang="en-US" altLang="zh-TW" sz="2000" baseline="-25000" dirty="0" smtClean="0"/>
              <a:t>1</a:t>
            </a:r>
            <a:r>
              <a:rPr lang="en-US" altLang="zh-TW" sz="2000" dirty="0" smtClean="0"/>
              <a:t>n log n</a:t>
            </a:r>
            <a:r>
              <a:rPr lang="zh-TW" altLang="en-US" sz="2000" dirty="0" smtClean="0"/>
              <a:t> </a:t>
            </a:r>
            <a:r>
              <a:rPr lang="en-US" altLang="zh-TW" sz="2000" dirty="0" smtClean="0"/>
              <a:t>(</a:t>
            </a:r>
            <a:r>
              <a:rPr lang="zh-TW" altLang="zh-TW" sz="2000" dirty="0" smtClean="0"/>
              <a:t>排序</a:t>
            </a:r>
            <a:r>
              <a:rPr lang="en-US" altLang="zh-TW" sz="2000" dirty="0" smtClean="0"/>
              <a:t>)</a:t>
            </a:r>
            <a:br>
              <a:rPr lang="en-US" altLang="zh-TW" sz="2000" dirty="0" smtClean="0"/>
            </a:br>
            <a:r>
              <a:rPr lang="zh-TW" altLang="en-US" sz="2000" dirty="0" smtClean="0"/>
              <a:t>步驟</a:t>
            </a:r>
            <a:r>
              <a:rPr lang="en-US" altLang="zh-TW" sz="2000" dirty="0" smtClean="0"/>
              <a:t>4:</a:t>
            </a:r>
            <a:r>
              <a:rPr lang="zh-TW" altLang="en-US" sz="2000" dirty="0" smtClean="0"/>
              <a:t> </a:t>
            </a:r>
            <a:r>
              <a:rPr lang="en-US" altLang="zh-TW" sz="2000" dirty="0" smtClean="0"/>
              <a:t>c</a:t>
            </a:r>
            <a:r>
              <a:rPr lang="en-US" altLang="zh-TW" sz="2000" baseline="-25000" dirty="0" smtClean="0"/>
              <a:t>2</a:t>
            </a:r>
            <a:r>
              <a:rPr lang="en-US" altLang="zh-TW" sz="2000" dirty="0" smtClean="0"/>
              <a:t>n log n</a:t>
            </a:r>
            <a:r>
              <a:rPr lang="zh-TW" altLang="en-US" sz="2000" dirty="0" smtClean="0"/>
              <a:t> </a:t>
            </a:r>
            <a:r>
              <a:rPr lang="en-US" altLang="zh-TW" sz="2000" dirty="0" smtClean="0"/>
              <a:t>(</a:t>
            </a:r>
            <a:r>
              <a:rPr lang="zh-TW" altLang="zh-TW" sz="2000" dirty="0" smtClean="0"/>
              <a:t>排序</a:t>
            </a:r>
            <a:r>
              <a:rPr lang="en-US" altLang="zh-TW" sz="2000" dirty="0" smtClean="0"/>
              <a:t>)</a:t>
            </a:r>
            <a:endParaRPr lang="zh-TW" altLang="zh-TW" sz="2000" dirty="0" smtClean="0"/>
          </a:p>
          <a:p>
            <a:r>
              <a:rPr lang="zh-TW" altLang="zh-TW" sz="2000" dirty="0" smtClean="0"/>
              <a:t>總時間複雜度</a:t>
            </a:r>
            <a:r>
              <a:rPr lang="en-US" altLang="zh-TW" sz="2000" dirty="0" smtClean="0"/>
              <a:t>:</a:t>
            </a:r>
            <a:endParaRPr lang="zh-TW" altLang="zh-TW" sz="2000" dirty="0" smtClean="0"/>
          </a:p>
          <a:p>
            <a:pPr marL="0" indent="0">
              <a:buNone/>
            </a:pPr>
            <a:r>
              <a:rPr lang="en-US" altLang="zh-TW" sz="2000" dirty="0"/>
              <a:t> </a:t>
            </a:r>
            <a:r>
              <a:rPr lang="en-US" altLang="zh-TW" sz="2000" dirty="0" smtClean="0"/>
              <a:t>   T(n) 	= 2T(n/2) + c</a:t>
            </a:r>
            <a:r>
              <a:rPr lang="en-US" altLang="zh-TW" sz="2000" baseline="-25000" dirty="0" smtClean="0"/>
              <a:t>1</a:t>
            </a:r>
            <a:r>
              <a:rPr lang="en-US" altLang="zh-TW" sz="2000" dirty="0" smtClean="0"/>
              <a:t>n log n + c</a:t>
            </a:r>
            <a:r>
              <a:rPr lang="en-US" altLang="zh-TW" sz="2000" baseline="-25000" dirty="0" smtClean="0"/>
              <a:t>2</a:t>
            </a:r>
            <a:r>
              <a:rPr lang="en-US" altLang="zh-TW" sz="2000" dirty="0" smtClean="0"/>
              <a:t>n log n</a:t>
            </a:r>
            <a:endParaRPr lang="zh-TW" altLang="zh-TW" sz="2000" dirty="0" smtClean="0"/>
          </a:p>
          <a:p>
            <a:pPr marL="0" indent="0">
              <a:buNone/>
            </a:pPr>
            <a:r>
              <a:rPr lang="en-US" altLang="zh-TW" sz="2000" dirty="0" smtClean="0"/>
              <a:t>	= 2</a:t>
            </a:r>
            <a:r>
              <a:rPr lang="en-US" altLang="zh-TW" sz="2000" u="sng" dirty="0" smtClean="0"/>
              <a:t>T(n/2)</a:t>
            </a:r>
            <a:r>
              <a:rPr lang="en-US" altLang="zh-TW" sz="2000" dirty="0" smtClean="0"/>
              <a:t> + </a:t>
            </a:r>
            <a:r>
              <a:rPr lang="en-US" altLang="zh-TW" sz="2000" dirty="0" err="1" smtClean="0"/>
              <a:t>cn</a:t>
            </a:r>
            <a:r>
              <a:rPr lang="en-US" altLang="zh-TW" sz="2000" dirty="0" smtClean="0"/>
              <a:t> log n</a:t>
            </a:r>
            <a:endParaRPr lang="zh-TW" altLang="zh-TW" sz="2000" dirty="0" smtClean="0"/>
          </a:p>
          <a:p>
            <a:pPr marL="0" indent="0">
              <a:buNone/>
            </a:pPr>
            <a:r>
              <a:rPr lang="en-US" altLang="zh-TW" sz="2000" dirty="0" smtClean="0"/>
              <a:t>	= 2(</a:t>
            </a:r>
            <a:r>
              <a:rPr lang="en-US" altLang="zh-TW" sz="2000" u="sng" dirty="0" smtClean="0"/>
              <a:t>2T(n/4)+c(n/2) log (n/2)</a:t>
            </a:r>
            <a:r>
              <a:rPr lang="en-US" altLang="zh-TW" sz="2000" dirty="0" smtClean="0"/>
              <a:t>)+ </a:t>
            </a:r>
            <a:r>
              <a:rPr lang="en-US" altLang="zh-TW" sz="2000" dirty="0" err="1" smtClean="0"/>
              <a:t>cn</a:t>
            </a:r>
            <a:r>
              <a:rPr lang="en-US" altLang="zh-TW" sz="2000" dirty="0" smtClean="0"/>
              <a:t> log n</a:t>
            </a:r>
          </a:p>
          <a:p>
            <a:pPr marL="0" indent="0">
              <a:buNone/>
            </a:pPr>
            <a:r>
              <a:rPr lang="en-US" altLang="zh-TW" sz="2000" dirty="0" smtClean="0"/>
              <a:t>           	= 4T(n/4) + </a:t>
            </a:r>
            <a:r>
              <a:rPr lang="en-US" altLang="zh-TW" sz="2000" dirty="0" err="1" smtClean="0"/>
              <a:t>cn</a:t>
            </a:r>
            <a:r>
              <a:rPr lang="en-US" altLang="zh-TW" sz="2000" dirty="0" smtClean="0"/>
              <a:t> log (n/2) + </a:t>
            </a:r>
            <a:r>
              <a:rPr lang="en-US" altLang="zh-TW" sz="2000" dirty="0" err="1" smtClean="0"/>
              <a:t>cn</a:t>
            </a:r>
            <a:r>
              <a:rPr lang="en-US" altLang="zh-TW" sz="2000" dirty="0" smtClean="0"/>
              <a:t> log n=…</a:t>
            </a:r>
          </a:p>
          <a:p>
            <a:pPr marL="0" indent="0">
              <a:buNone/>
            </a:pPr>
            <a:r>
              <a:rPr lang="en-US" altLang="zh-TW" sz="2000" dirty="0"/>
              <a:t>	</a:t>
            </a:r>
            <a:r>
              <a:rPr lang="en-US" altLang="zh-TW" sz="2000" dirty="0" smtClean="0"/>
              <a:t>= 2</a:t>
            </a:r>
            <a:r>
              <a:rPr lang="en-US" altLang="zh-TW" sz="2000" baseline="30000" dirty="0" smtClean="0"/>
              <a:t>k</a:t>
            </a:r>
            <a:r>
              <a:rPr lang="en-US" altLang="zh-TW" sz="2000" dirty="0" smtClean="0"/>
              <a:t>T(n/2</a:t>
            </a:r>
            <a:r>
              <a:rPr lang="en-US" altLang="zh-TW" sz="2000" baseline="30000" dirty="0" smtClean="0"/>
              <a:t>k</a:t>
            </a:r>
            <a:r>
              <a:rPr lang="en-US" altLang="zh-TW" sz="2000" dirty="0" smtClean="0"/>
              <a:t>) + </a:t>
            </a:r>
            <a:r>
              <a:rPr lang="en-US" altLang="zh-TW" sz="2000" dirty="0" err="1" smtClean="0"/>
              <a:t>cn</a:t>
            </a:r>
            <a:r>
              <a:rPr lang="en-US" altLang="zh-TW" sz="2000" dirty="0" smtClean="0"/>
              <a:t>(log </a:t>
            </a:r>
            <a:r>
              <a:rPr lang="en-US" altLang="zh-TW" sz="2000" dirty="0"/>
              <a:t>(n/</a:t>
            </a:r>
            <a:r>
              <a:rPr lang="en-US" altLang="zh-TW" sz="2000" baseline="30000" dirty="0"/>
              <a:t>2k-1</a:t>
            </a:r>
            <a:r>
              <a:rPr lang="en-US" altLang="zh-TW" sz="2000" dirty="0" smtClean="0"/>
              <a:t>)+…+log (n/2)+</a:t>
            </a:r>
            <a:r>
              <a:rPr lang="en-US" altLang="zh-TW" sz="2000" dirty="0" err="1"/>
              <a:t>lon</a:t>
            </a:r>
            <a:r>
              <a:rPr lang="en-US" altLang="zh-TW" sz="2000" dirty="0"/>
              <a:t> </a:t>
            </a:r>
            <a:r>
              <a:rPr lang="en-US" altLang="zh-TW" sz="2000" dirty="0" smtClean="0"/>
              <a:t>n)</a:t>
            </a:r>
          </a:p>
          <a:p>
            <a:pPr marL="0" indent="0">
              <a:buNone/>
            </a:pPr>
            <a:r>
              <a:rPr lang="en-US" altLang="zh-TW" sz="2000" dirty="0" smtClean="0">
                <a:sym typeface="Symbol" pitchFamily="18" charset="2"/>
              </a:rPr>
              <a:t>	</a:t>
            </a:r>
            <a:r>
              <a:rPr lang="en-US" altLang="zh-TW" sz="2000" dirty="0" smtClean="0"/>
              <a:t> </a:t>
            </a:r>
            <a:r>
              <a:rPr lang="en-US" altLang="zh-TW" sz="2000" dirty="0"/>
              <a:t>2</a:t>
            </a:r>
            <a:r>
              <a:rPr lang="en-US" altLang="zh-TW" sz="2000" baseline="30000" dirty="0"/>
              <a:t>k</a:t>
            </a:r>
            <a:r>
              <a:rPr lang="en-US" altLang="zh-TW" sz="2000" dirty="0"/>
              <a:t>T(n/2</a:t>
            </a:r>
            <a:r>
              <a:rPr lang="en-US" altLang="zh-TW" sz="2000" baseline="30000" dirty="0"/>
              <a:t>k</a:t>
            </a:r>
            <a:r>
              <a:rPr lang="en-US" altLang="zh-TW" sz="2000" dirty="0" smtClean="0"/>
              <a:t>) + </a:t>
            </a:r>
            <a:r>
              <a:rPr lang="en-US" altLang="zh-TW" sz="2000" dirty="0" err="1" smtClean="0"/>
              <a:t>cnk</a:t>
            </a:r>
            <a:r>
              <a:rPr lang="en-US" altLang="zh-TW" sz="2000" dirty="0" smtClean="0"/>
              <a:t> log n</a:t>
            </a:r>
            <a:endParaRPr lang="zh-TW" altLang="zh-TW" sz="2000" dirty="0" smtClean="0"/>
          </a:p>
          <a:p>
            <a:pPr marL="0" indent="0">
              <a:buNone/>
            </a:pPr>
            <a:r>
              <a:rPr lang="en-US" altLang="zh-TW" sz="1400" dirty="0" smtClean="0"/>
              <a:t>(</a:t>
            </a:r>
            <a:r>
              <a:rPr lang="zh-TW" altLang="en-US" sz="1400" dirty="0" smtClean="0"/>
              <a:t>令</a:t>
            </a:r>
            <a:r>
              <a:rPr lang="en-US" altLang="zh-TW" sz="1400" dirty="0" smtClean="0"/>
              <a:t>n=2</a:t>
            </a:r>
            <a:r>
              <a:rPr lang="en-US" altLang="zh-TW" sz="1400" baseline="30000" dirty="0" smtClean="0"/>
              <a:t>k</a:t>
            </a:r>
            <a:r>
              <a:rPr lang="zh-TW" altLang="en-US" sz="1400" dirty="0" smtClean="0"/>
              <a:t>得</a:t>
            </a:r>
            <a:r>
              <a:rPr lang="en-US" altLang="zh-TW" sz="1400" dirty="0"/>
              <a:t>)</a:t>
            </a:r>
            <a:r>
              <a:rPr lang="en-US" altLang="zh-TW" sz="2000" dirty="0" smtClean="0"/>
              <a:t>	= </a:t>
            </a:r>
            <a:r>
              <a:rPr lang="en-US" altLang="zh-TW" sz="2000" dirty="0" err="1" smtClean="0"/>
              <a:t>nT</a:t>
            </a:r>
            <a:r>
              <a:rPr lang="en-US" altLang="zh-TW" sz="2000" dirty="0" smtClean="0"/>
              <a:t>(1) + </a:t>
            </a:r>
            <a:r>
              <a:rPr lang="en-US" altLang="zh-TW" sz="2000" dirty="0" err="1" smtClean="0"/>
              <a:t>cn</a:t>
            </a:r>
            <a:r>
              <a:rPr lang="en-US" altLang="zh-TW" sz="2000" dirty="0" smtClean="0"/>
              <a:t> log n log n  </a:t>
            </a:r>
            <a:r>
              <a:rPr lang="en-US" altLang="zh-TW" sz="2000" dirty="0" smtClean="0">
                <a:sym typeface="Symbol" pitchFamily="18" charset="2"/>
              </a:rPr>
              <a:t> </a:t>
            </a:r>
            <a:r>
              <a:rPr lang="en-US" altLang="zh-TW" sz="2000" dirty="0" smtClean="0"/>
              <a:t>(</a:t>
            </a:r>
            <a:r>
              <a:rPr lang="zh-TW" altLang="en-US" sz="2000" dirty="0" smtClean="0"/>
              <a:t>其中</a:t>
            </a:r>
            <a:r>
              <a:rPr lang="en-US" altLang="zh-TW" sz="2000" dirty="0" smtClean="0"/>
              <a:t>T(1)=1)</a:t>
            </a:r>
            <a:endParaRPr lang="zh-TW" altLang="zh-TW" sz="2000" dirty="0" smtClean="0"/>
          </a:p>
          <a:p>
            <a:pPr marL="0" indent="0">
              <a:buNone/>
            </a:pPr>
            <a:r>
              <a:rPr lang="en-US" altLang="zh-TW" sz="2000" dirty="0" smtClean="0"/>
              <a:t>	= O(n log</a:t>
            </a:r>
            <a:r>
              <a:rPr lang="en-US" altLang="zh-TW" sz="2000" baseline="30000" dirty="0" smtClean="0"/>
              <a:t>2</a:t>
            </a:r>
            <a:r>
              <a:rPr lang="en-US" altLang="zh-TW" sz="2000" dirty="0" smtClean="0"/>
              <a:t>n)</a:t>
            </a:r>
            <a:endParaRPr lang="zh-TW" altLang="zh-TW" sz="2000" dirty="0" smtClean="0"/>
          </a:p>
          <a:p>
            <a:pPr marL="0" indent="0">
              <a:buNone/>
            </a:pPr>
            <a:endParaRPr lang="zh-TW" altLang="en-US" sz="2000" dirty="0" smtClean="0"/>
          </a:p>
        </p:txBody>
      </p:sp>
      <p:sp>
        <p:nvSpPr>
          <p:cNvPr id="52229"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B7435F36-80DA-4962-823A-B8AE0498C762}" type="slidenum">
              <a:rPr kumimoji="0" lang="en-US" altLang="zh-TW" sz="1400" smtClean="0">
                <a:latin typeface="Arial" charset="0"/>
              </a:rPr>
              <a:pPr eaLnBrk="1" hangingPunct="1">
                <a:spcBef>
                  <a:spcPct val="0"/>
                </a:spcBef>
                <a:buClrTx/>
                <a:buSzTx/>
                <a:buFontTx/>
                <a:buNone/>
              </a:pPr>
              <a:t>55</a:t>
            </a:fld>
            <a:endParaRPr kumimoji="0" lang="en-US" altLang="zh-TW" sz="1400" smtClean="0">
              <a:latin typeface="Arial" charset="0"/>
            </a:endParaRPr>
          </a:p>
        </p:txBody>
      </p:sp>
      <p:pic>
        <p:nvPicPr>
          <p:cNvPr id="2" name="圖片 1"/>
          <p:cNvPicPr>
            <a:picLocks noChangeAspect="1"/>
          </p:cNvPicPr>
          <p:nvPr/>
        </p:nvPicPr>
        <p:blipFill>
          <a:blip r:embed="rId3"/>
          <a:stretch>
            <a:fillRect/>
          </a:stretch>
        </p:blipFill>
        <p:spPr>
          <a:xfrm>
            <a:off x="4758018" y="1875350"/>
            <a:ext cx="4404780" cy="244827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180">
                                            <p:txEl>
                                              <p:pRg st="1" end="1"/>
                                            </p:txEl>
                                          </p:spTgt>
                                        </p:tgtEl>
                                        <p:attrNameLst>
                                          <p:attrName>style.visibility</p:attrName>
                                        </p:attrNameLst>
                                      </p:cBhvr>
                                      <p:to>
                                        <p:strVal val="visible"/>
                                      </p:to>
                                    </p:set>
                                    <p:anim calcmode="lin" valueType="num">
                                      <p:cBhvr additive="base">
                                        <p:cTn id="7" dur="500" fill="hold"/>
                                        <p:tgtEl>
                                          <p:spTgt spid="5018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8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0180">
                                            <p:txEl>
                                              <p:pRg st="2" end="2"/>
                                            </p:txEl>
                                          </p:spTgt>
                                        </p:tgtEl>
                                        <p:attrNameLst>
                                          <p:attrName>style.visibility</p:attrName>
                                        </p:attrNameLst>
                                      </p:cBhvr>
                                      <p:to>
                                        <p:strVal val="visible"/>
                                      </p:to>
                                    </p:set>
                                    <p:anim calcmode="lin" valueType="num">
                                      <p:cBhvr additive="base">
                                        <p:cTn id="13" dur="500" fill="hold"/>
                                        <p:tgtEl>
                                          <p:spTgt spid="5018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018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0180">
                                            <p:txEl>
                                              <p:pRg st="3" end="3"/>
                                            </p:txEl>
                                          </p:spTgt>
                                        </p:tgtEl>
                                        <p:attrNameLst>
                                          <p:attrName>style.visibility</p:attrName>
                                        </p:attrNameLst>
                                      </p:cBhvr>
                                      <p:to>
                                        <p:strVal val="visible"/>
                                      </p:to>
                                    </p:set>
                                    <p:anim calcmode="lin" valueType="num">
                                      <p:cBhvr additive="base">
                                        <p:cTn id="19" dur="500" fill="hold"/>
                                        <p:tgtEl>
                                          <p:spTgt spid="5018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018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0180">
                                            <p:txEl>
                                              <p:pRg st="4" end="4"/>
                                            </p:txEl>
                                          </p:spTgt>
                                        </p:tgtEl>
                                        <p:attrNameLst>
                                          <p:attrName>style.visibility</p:attrName>
                                        </p:attrNameLst>
                                      </p:cBhvr>
                                      <p:to>
                                        <p:strVal val="visible"/>
                                      </p:to>
                                    </p:set>
                                    <p:anim calcmode="lin" valueType="num">
                                      <p:cBhvr additive="base">
                                        <p:cTn id="25" dur="500" fill="hold"/>
                                        <p:tgtEl>
                                          <p:spTgt spid="5018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018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0180">
                                            <p:txEl>
                                              <p:pRg st="5" end="5"/>
                                            </p:txEl>
                                          </p:spTgt>
                                        </p:tgtEl>
                                        <p:attrNameLst>
                                          <p:attrName>style.visibility</p:attrName>
                                        </p:attrNameLst>
                                      </p:cBhvr>
                                      <p:to>
                                        <p:strVal val="visible"/>
                                      </p:to>
                                    </p:set>
                                    <p:anim calcmode="lin" valueType="num">
                                      <p:cBhvr additive="base">
                                        <p:cTn id="31" dur="500" fill="hold"/>
                                        <p:tgtEl>
                                          <p:spTgt spid="5018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018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0180">
                                            <p:txEl>
                                              <p:pRg st="6" end="6"/>
                                            </p:txEl>
                                          </p:spTgt>
                                        </p:tgtEl>
                                        <p:attrNameLst>
                                          <p:attrName>style.visibility</p:attrName>
                                        </p:attrNameLst>
                                      </p:cBhvr>
                                      <p:to>
                                        <p:strVal val="visible"/>
                                      </p:to>
                                    </p:set>
                                    <p:anim calcmode="lin" valueType="num">
                                      <p:cBhvr additive="base">
                                        <p:cTn id="37" dur="500" fill="hold"/>
                                        <p:tgtEl>
                                          <p:spTgt spid="50180">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018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0180">
                                            <p:txEl>
                                              <p:pRg st="7" end="7"/>
                                            </p:txEl>
                                          </p:spTgt>
                                        </p:tgtEl>
                                        <p:attrNameLst>
                                          <p:attrName>style.visibility</p:attrName>
                                        </p:attrNameLst>
                                      </p:cBhvr>
                                      <p:to>
                                        <p:strVal val="visible"/>
                                      </p:to>
                                    </p:set>
                                    <p:anim calcmode="lin" valueType="num">
                                      <p:cBhvr additive="base">
                                        <p:cTn id="43" dur="500" fill="hold"/>
                                        <p:tgtEl>
                                          <p:spTgt spid="50180">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018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0180">
                                            <p:txEl>
                                              <p:pRg st="8" end="8"/>
                                            </p:txEl>
                                          </p:spTgt>
                                        </p:tgtEl>
                                        <p:attrNameLst>
                                          <p:attrName>style.visibility</p:attrName>
                                        </p:attrNameLst>
                                      </p:cBhvr>
                                      <p:to>
                                        <p:strVal val="visible"/>
                                      </p:to>
                                    </p:set>
                                    <p:anim calcmode="lin" valueType="num">
                                      <p:cBhvr additive="base">
                                        <p:cTn id="49" dur="500" fill="hold"/>
                                        <p:tgtEl>
                                          <p:spTgt spid="50180">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018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0180">
                                            <p:txEl>
                                              <p:pRg st="9" end="9"/>
                                            </p:txEl>
                                          </p:spTgt>
                                        </p:tgtEl>
                                        <p:attrNameLst>
                                          <p:attrName>style.visibility</p:attrName>
                                        </p:attrNameLst>
                                      </p:cBhvr>
                                      <p:to>
                                        <p:strVal val="visible"/>
                                      </p:to>
                                    </p:set>
                                    <p:anim calcmode="lin" valueType="num">
                                      <p:cBhvr additive="base">
                                        <p:cTn id="55" dur="500" fill="hold"/>
                                        <p:tgtEl>
                                          <p:spTgt spid="50180">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0180">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0180">
                                            <p:txEl>
                                              <p:pRg st="10" end="10"/>
                                            </p:txEl>
                                          </p:spTgt>
                                        </p:tgtEl>
                                        <p:attrNameLst>
                                          <p:attrName>style.visibility</p:attrName>
                                        </p:attrNameLst>
                                      </p:cBhvr>
                                      <p:to>
                                        <p:strVal val="visible"/>
                                      </p:to>
                                    </p:set>
                                    <p:anim calcmode="lin" valueType="num">
                                      <p:cBhvr additive="base">
                                        <p:cTn id="61" dur="500" fill="hold"/>
                                        <p:tgtEl>
                                          <p:spTgt spid="50180">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0180">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標題 1"/>
          <p:cNvSpPr>
            <a:spLocks noGrp="1"/>
          </p:cNvSpPr>
          <p:nvPr>
            <p:ph type="title"/>
          </p:nvPr>
        </p:nvSpPr>
        <p:spPr/>
        <p:txBody>
          <a:bodyPr/>
          <a:lstStyle/>
          <a:p>
            <a:endParaRPr lang="zh-TW" altLang="en-US" smtClean="0"/>
          </a:p>
        </p:txBody>
      </p:sp>
      <p:sp>
        <p:nvSpPr>
          <p:cNvPr id="53251" name="內容版面配置區 2"/>
          <p:cNvSpPr>
            <a:spLocks noGrp="1"/>
          </p:cNvSpPr>
          <p:nvPr>
            <p:ph idx="1"/>
          </p:nvPr>
        </p:nvSpPr>
        <p:spPr/>
        <p:txBody>
          <a:bodyPr/>
          <a:lstStyle/>
          <a:p>
            <a:pPr marL="0" indent="0" eaLnBrk="1" hangingPunct="1">
              <a:buFont typeface="Wingdings" pitchFamily="2" charset="2"/>
              <a:buNone/>
            </a:pPr>
            <a:endParaRPr lang="en-US" altLang="zh-TW" sz="4800" b="1" dirty="0" smtClean="0"/>
          </a:p>
          <a:p>
            <a:pPr marL="0" indent="0" eaLnBrk="1" hangingPunct="1">
              <a:buFont typeface="Wingdings" pitchFamily="2" charset="2"/>
              <a:buNone/>
            </a:pPr>
            <a:r>
              <a:rPr lang="en-US" altLang="zh-TW" sz="4800" b="1" dirty="0" smtClean="0"/>
              <a:t>6.</a:t>
            </a:r>
            <a:r>
              <a:rPr lang="zh-TW" altLang="en-US" sz="4800" b="1" dirty="0" smtClean="0"/>
              <a:t> </a:t>
            </a:r>
            <a:r>
              <a:rPr lang="zh-TW" altLang="en-US" sz="4800" dirty="0" smtClean="0"/>
              <a:t>二維極大點演算法</a:t>
            </a:r>
            <a:endParaRPr lang="en-US" altLang="zh-TW" sz="4800" dirty="0" smtClean="0"/>
          </a:p>
        </p:txBody>
      </p:sp>
      <p:sp>
        <p:nvSpPr>
          <p:cNvPr id="53252"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D238FFE3-297F-485B-ACE9-0BC233098766}" type="slidenum">
              <a:rPr kumimoji="0" lang="en-US" altLang="zh-TW" sz="1400" smtClean="0">
                <a:latin typeface="Arial" charset="0"/>
              </a:rPr>
              <a:pPr eaLnBrk="1" hangingPunct="1">
                <a:spcBef>
                  <a:spcPct val="0"/>
                </a:spcBef>
                <a:buClrTx/>
                <a:buSzTx/>
                <a:buFontTx/>
                <a:buNone/>
              </a:pPr>
              <a:t>56</a:t>
            </a:fld>
            <a:endParaRPr kumimoji="0" lang="en-US" altLang="zh-TW" sz="1400" smtClean="0">
              <a:latin typeface="Arial"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258888" y="981075"/>
            <a:ext cx="7993062" cy="890588"/>
          </a:xfrm>
        </p:spPr>
        <p:txBody>
          <a:bodyPr/>
          <a:lstStyle/>
          <a:p>
            <a:pPr eaLnBrk="1" hangingPunct="1"/>
            <a:r>
              <a:rPr lang="en-US" altLang="zh-TW" b="1" smtClean="0"/>
              <a:t/>
            </a:r>
            <a:br>
              <a:rPr lang="en-US" altLang="zh-TW" b="1" smtClean="0"/>
            </a:br>
            <a:r>
              <a:rPr lang="zh-TW" altLang="en-US" b="1" smtClean="0"/>
              <a:t>二維</a:t>
            </a:r>
            <a:r>
              <a:rPr lang="zh-TW" altLang="en-US" smtClean="0"/>
              <a:t>極大點</a:t>
            </a:r>
            <a:r>
              <a:rPr lang="zh-TW" altLang="en-US" b="1" smtClean="0"/>
              <a:t>演算法說明</a:t>
            </a:r>
            <a:endParaRPr lang="en-US" altLang="zh-TW" b="1" smtClean="0"/>
          </a:p>
        </p:txBody>
      </p:sp>
      <p:sp>
        <p:nvSpPr>
          <p:cNvPr id="2" name="內容版面配置區 1"/>
          <p:cNvSpPr>
            <a:spLocks noGrp="1"/>
          </p:cNvSpPr>
          <p:nvPr>
            <p:ph idx="1"/>
          </p:nvPr>
        </p:nvSpPr>
        <p:spPr/>
        <p:txBody>
          <a:bodyPr/>
          <a:lstStyle/>
          <a:p>
            <a:r>
              <a:rPr lang="zh-TW" altLang="en-US" smtClean="0">
                <a:solidFill>
                  <a:srgbClr val="3333FF"/>
                </a:solidFill>
              </a:rPr>
              <a:t>二維極大點</a:t>
            </a:r>
            <a:r>
              <a:rPr lang="en-US" altLang="zh-TW" smtClean="0">
                <a:solidFill>
                  <a:srgbClr val="3333FF"/>
                </a:solidFill>
              </a:rPr>
              <a:t>(2D maxima finding)</a:t>
            </a:r>
            <a:r>
              <a:rPr lang="zh-TW" altLang="zh-TW" smtClean="0">
                <a:solidFill>
                  <a:srgbClr val="3333FF"/>
                </a:solidFill>
              </a:rPr>
              <a:t>演算法</a:t>
            </a:r>
            <a:r>
              <a:rPr lang="zh-TW" altLang="zh-TW" smtClean="0"/>
              <a:t>使用分治策略解決</a:t>
            </a:r>
            <a:r>
              <a:rPr lang="zh-TW" altLang="en-US" smtClean="0"/>
              <a:t>二維極大點</a:t>
            </a:r>
            <a:r>
              <a:rPr lang="zh-TW" altLang="zh-TW" smtClean="0"/>
              <a:t>問題</a:t>
            </a:r>
            <a:endParaRPr lang="en-US" altLang="zh-TW" smtClean="0"/>
          </a:p>
          <a:p>
            <a:r>
              <a:rPr lang="zh-TW" altLang="zh-TW" smtClean="0"/>
              <a:t>以下我們先定義</a:t>
            </a:r>
            <a:r>
              <a:rPr lang="zh-TW" altLang="en-US" smtClean="0">
                <a:solidFill>
                  <a:srgbClr val="3333FF"/>
                </a:solidFill>
              </a:rPr>
              <a:t>支配</a:t>
            </a:r>
            <a:r>
              <a:rPr lang="en-US" altLang="zh-TW" smtClean="0">
                <a:solidFill>
                  <a:srgbClr val="3333FF"/>
                </a:solidFill>
              </a:rPr>
              <a:t>(dominate)</a:t>
            </a:r>
            <a:r>
              <a:rPr lang="zh-TW" altLang="en-US" smtClean="0"/>
              <a:t>及</a:t>
            </a:r>
            <a:r>
              <a:rPr lang="en-US" altLang="zh-TW" smtClean="0"/>
              <a:t/>
            </a:r>
            <a:br>
              <a:rPr lang="en-US" altLang="zh-TW" smtClean="0"/>
            </a:br>
            <a:r>
              <a:rPr lang="zh-TW" altLang="en-US" smtClean="0">
                <a:solidFill>
                  <a:srgbClr val="3333FF"/>
                </a:solidFill>
              </a:rPr>
              <a:t>極大點</a:t>
            </a:r>
            <a:r>
              <a:rPr lang="en-US" altLang="zh-TW" smtClean="0">
                <a:solidFill>
                  <a:srgbClr val="3333FF"/>
                </a:solidFill>
              </a:rPr>
              <a:t>(maxima)</a:t>
            </a:r>
            <a:endParaRPr lang="zh-TW" altLang="zh-TW" smtClean="0">
              <a:solidFill>
                <a:srgbClr val="3333FF"/>
              </a:solidFill>
            </a:endParaRPr>
          </a:p>
          <a:p>
            <a:r>
              <a:rPr lang="zh-TW" altLang="zh-TW" smtClean="0"/>
              <a:t>然後我們定義</a:t>
            </a:r>
            <a:r>
              <a:rPr lang="zh-TW" altLang="en-US" smtClean="0">
                <a:solidFill>
                  <a:srgbClr val="3333FF"/>
                </a:solidFill>
              </a:rPr>
              <a:t>二維極大點</a:t>
            </a:r>
            <a:r>
              <a:rPr lang="zh-TW" altLang="zh-TW" smtClean="0">
                <a:solidFill>
                  <a:srgbClr val="3333FF"/>
                </a:solidFill>
              </a:rPr>
              <a:t>問題</a:t>
            </a:r>
          </a:p>
          <a:p>
            <a:r>
              <a:rPr lang="zh-TW" altLang="zh-TW" smtClean="0"/>
              <a:t>最後我們介紹</a:t>
            </a:r>
            <a:r>
              <a:rPr lang="zh-TW" altLang="en-US" smtClean="0">
                <a:solidFill>
                  <a:srgbClr val="3333FF"/>
                </a:solidFill>
              </a:rPr>
              <a:t>二維極大點</a:t>
            </a:r>
            <a:r>
              <a:rPr lang="zh-TW" altLang="zh-TW" smtClean="0">
                <a:solidFill>
                  <a:srgbClr val="3333FF"/>
                </a:solidFill>
              </a:rPr>
              <a:t>演算法</a:t>
            </a:r>
          </a:p>
          <a:p>
            <a:endParaRPr lang="zh-TW" altLang="en-US" smtClean="0"/>
          </a:p>
        </p:txBody>
      </p:sp>
      <p:sp>
        <p:nvSpPr>
          <p:cNvPr id="5427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F94268EA-C357-47FF-B14F-FC05627136ED}" type="slidenum">
              <a:rPr kumimoji="0" lang="en-US" altLang="zh-TW" sz="1400" smtClean="0">
                <a:latin typeface="Arial" charset="0"/>
              </a:rPr>
              <a:pPr eaLnBrk="1" hangingPunct="1">
                <a:spcBef>
                  <a:spcPct val="0"/>
                </a:spcBef>
                <a:buClrTx/>
                <a:buSzTx/>
                <a:buFontTx/>
                <a:buNone/>
              </a:pPr>
              <a:t>57</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75" y="4210050"/>
            <a:ext cx="3295650" cy="2703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5299" name="Rectangle 2"/>
          <p:cNvSpPr>
            <a:spLocks noGrp="1" noChangeArrowheads="1"/>
          </p:cNvSpPr>
          <p:nvPr>
            <p:ph type="title"/>
          </p:nvPr>
        </p:nvSpPr>
        <p:spPr>
          <a:xfrm>
            <a:off x="1258888" y="981075"/>
            <a:ext cx="7993062" cy="890588"/>
          </a:xfrm>
        </p:spPr>
        <p:txBody>
          <a:bodyPr/>
          <a:lstStyle/>
          <a:p>
            <a:pPr eaLnBrk="1" hangingPunct="1"/>
            <a:r>
              <a:rPr lang="en-US" altLang="zh-TW" b="1" smtClean="0"/>
              <a:t/>
            </a:r>
            <a:br>
              <a:rPr lang="en-US" altLang="zh-TW" b="1" smtClean="0"/>
            </a:br>
            <a:r>
              <a:rPr lang="zh-TW" altLang="en-US" b="1" smtClean="0"/>
              <a:t>支配及極大點的定義</a:t>
            </a:r>
            <a:endParaRPr lang="en-US" altLang="zh-TW" b="1" smtClean="0"/>
          </a:p>
        </p:txBody>
      </p:sp>
      <p:sp>
        <p:nvSpPr>
          <p:cNvPr id="2" name="內容版面配置區 1"/>
          <p:cNvSpPr>
            <a:spLocks noGrp="1"/>
          </p:cNvSpPr>
          <p:nvPr>
            <p:ph idx="1"/>
          </p:nvPr>
        </p:nvSpPr>
        <p:spPr>
          <a:xfrm>
            <a:off x="323850" y="2017713"/>
            <a:ext cx="8631238" cy="4114800"/>
          </a:xfrm>
        </p:spPr>
        <p:txBody>
          <a:bodyPr/>
          <a:lstStyle/>
          <a:p>
            <a:pPr algn="just"/>
            <a:r>
              <a:rPr lang="zh-TW" altLang="en-US" sz="2400" smtClean="0"/>
              <a:t>令</a:t>
            </a:r>
            <a:r>
              <a:rPr lang="pt-BR" altLang="zh-TW" sz="2400" smtClean="0"/>
              <a:t>A = (a</a:t>
            </a:r>
            <a:r>
              <a:rPr lang="pt-BR" altLang="zh-TW" sz="2400" baseline="-25000" smtClean="0"/>
              <a:t>x</a:t>
            </a:r>
            <a:r>
              <a:rPr lang="pt-BR" altLang="zh-TW" sz="2400" smtClean="0"/>
              <a:t>, a</a:t>
            </a:r>
            <a:r>
              <a:rPr lang="pt-BR" altLang="zh-TW" sz="2400" baseline="-25000" smtClean="0"/>
              <a:t>y</a:t>
            </a:r>
            <a:r>
              <a:rPr lang="pt-BR" altLang="zh-TW" sz="2400" smtClean="0"/>
              <a:t>), B = (b</a:t>
            </a:r>
            <a:r>
              <a:rPr lang="pt-BR" altLang="zh-TW" sz="2400" baseline="-25000" smtClean="0"/>
              <a:t>x</a:t>
            </a:r>
            <a:r>
              <a:rPr lang="pt-BR" altLang="zh-TW" sz="2400" smtClean="0"/>
              <a:t>, b</a:t>
            </a:r>
            <a:r>
              <a:rPr lang="pt-BR" altLang="zh-TW" sz="2400" baseline="-25000" smtClean="0"/>
              <a:t>y</a:t>
            </a:r>
            <a:r>
              <a:rPr lang="pt-BR" altLang="zh-TW" sz="2400" smtClean="0"/>
              <a:t>)</a:t>
            </a:r>
            <a:r>
              <a:rPr lang="zh-TW" altLang="en-US" sz="2400" smtClean="0"/>
              <a:t>為二維</a:t>
            </a:r>
            <a:r>
              <a:rPr lang="en-US" altLang="zh-TW" sz="2400" smtClean="0"/>
              <a:t>XY</a:t>
            </a:r>
            <a:r>
              <a:rPr lang="zh-TW" altLang="en-US" sz="2400" smtClean="0"/>
              <a:t>平面上的點，則我們說</a:t>
            </a:r>
            <a:r>
              <a:rPr lang="pt-BR" altLang="zh-TW" sz="2400" smtClean="0"/>
              <a:t>A</a:t>
            </a:r>
            <a:r>
              <a:rPr lang="zh-TW" altLang="en-US" sz="2400" smtClean="0">
                <a:solidFill>
                  <a:srgbClr val="3333FF"/>
                </a:solidFill>
              </a:rPr>
              <a:t>支配</a:t>
            </a:r>
            <a:r>
              <a:rPr lang="en-US" altLang="zh-TW" sz="2400" smtClean="0">
                <a:solidFill>
                  <a:srgbClr val="3333FF"/>
                </a:solidFill>
              </a:rPr>
              <a:t>(dominate)</a:t>
            </a:r>
            <a:r>
              <a:rPr lang="en-US" altLang="zh-TW" sz="2400" smtClean="0"/>
              <a:t>B(</a:t>
            </a:r>
            <a:r>
              <a:rPr lang="zh-TW" altLang="en-US" sz="2400" smtClean="0"/>
              <a:t>記為</a:t>
            </a:r>
            <a:r>
              <a:rPr lang="en-US" altLang="zh-TW" sz="2400" smtClean="0"/>
              <a:t>A</a:t>
            </a:r>
            <a:r>
              <a:rPr lang="en-US" altLang="zh-TW" sz="2400" smtClean="0">
                <a:sym typeface="Symbol" pitchFamily="18" charset="2"/>
              </a:rPr>
              <a:t>B)</a:t>
            </a:r>
            <a:r>
              <a:rPr lang="zh-TW" altLang="en-US" sz="2400" smtClean="0"/>
              <a:t>若且唯若 </a:t>
            </a:r>
            <a:r>
              <a:rPr lang="en-US" altLang="zh-TW" sz="2400" smtClean="0"/>
              <a:t>a</a:t>
            </a:r>
            <a:r>
              <a:rPr lang="en-US" altLang="zh-TW" sz="2400" baseline="-25000" smtClean="0"/>
              <a:t>x</a:t>
            </a:r>
            <a:r>
              <a:rPr lang="en-US" altLang="zh-TW" sz="2400" smtClean="0"/>
              <a:t>&gt; b</a:t>
            </a:r>
            <a:r>
              <a:rPr lang="en-US" altLang="zh-TW" sz="2400" baseline="-25000" smtClean="0"/>
              <a:t>x</a:t>
            </a:r>
            <a:r>
              <a:rPr lang="zh-TW" altLang="en-US" sz="2400" smtClean="0"/>
              <a:t> 且 </a:t>
            </a:r>
            <a:r>
              <a:rPr lang="en-US" altLang="zh-TW" sz="2400" smtClean="0"/>
              <a:t>a</a:t>
            </a:r>
            <a:r>
              <a:rPr lang="en-US" altLang="zh-TW" sz="2400" baseline="-25000" smtClean="0"/>
              <a:t>x</a:t>
            </a:r>
            <a:r>
              <a:rPr lang="zh-TW" altLang="en-US" sz="2400" smtClean="0"/>
              <a:t> </a:t>
            </a:r>
            <a:r>
              <a:rPr lang="en-US" altLang="zh-TW" sz="2400" smtClean="0"/>
              <a:t>&gt; b</a:t>
            </a:r>
            <a:r>
              <a:rPr lang="en-US" altLang="zh-TW" sz="2400" baseline="-25000" smtClean="0"/>
              <a:t>y</a:t>
            </a:r>
            <a:r>
              <a:rPr lang="zh-TW" altLang="en-US" sz="2400" smtClean="0"/>
              <a:t>。</a:t>
            </a:r>
            <a:endParaRPr lang="en-US" altLang="zh-TW" sz="2400" smtClean="0"/>
          </a:p>
          <a:p>
            <a:pPr algn="just"/>
            <a:r>
              <a:rPr lang="zh-TW" altLang="zh-TW" sz="2400" smtClean="0"/>
              <a:t>如果一個點不被任何其他點所支配，我們就稱此點</a:t>
            </a:r>
            <a:r>
              <a:rPr lang="zh-TW" altLang="zh-TW" sz="2400" smtClean="0">
                <a:solidFill>
                  <a:srgbClr val="3333FF"/>
                </a:solidFill>
              </a:rPr>
              <a:t>不被支配</a:t>
            </a:r>
            <a:r>
              <a:rPr lang="en-US" altLang="zh-TW" sz="2400" smtClean="0">
                <a:solidFill>
                  <a:srgbClr val="3333FF"/>
                </a:solidFill>
              </a:rPr>
              <a:t>(non-dominated)</a:t>
            </a:r>
            <a:r>
              <a:rPr lang="zh-TW" altLang="zh-TW" sz="2400" smtClean="0"/>
              <a:t>，或稱此點為</a:t>
            </a:r>
            <a:r>
              <a:rPr lang="zh-TW" altLang="en-US" sz="2400" smtClean="0">
                <a:solidFill>
                  <a:srgbClr val="3333FF"/>
                </a:solidFill>
              </a:rPr>
              <a:t>極大點</a:t>
            </a:r>
            <a:r>
              <a:rPr lang="en-US" altLang="zh-TW" sz="2400" smtClean="0">
                <a:solidFill>
                  <a:srgbClr val="3333FF"/>
                </a:solidFill>
              </a:rPr>
              <a:t>(maxima)</a:t>
            </a:r>
            <a:r>
              <a:rPr lang="zh-TW" altLang="zh-TW" sz="2400" smtClean="0"/>
              <a:t>。</a:t>
            </a:r>
            <a:endParaRPr lang="en-US" altLang="zh-TW" sz="2400" smtClean="0"/>
          </a:p>
          <a:p>
            <a:pPr algn="just"/>
            <a:r>
              <a:rPr lang="zh-TW" altLang="en-US" sz="2400" smtClean="0"/>
              <a:t>極大點不只一個。</a:t>
            </a:r>
            <a:endParaRPr lang="zh-TW" altLang="zh-TW" sz="2400" smtClean="0"/>
          </a:p>
          <a:p>
            <a:endParaRPr lang="zh-TW" altLang="en-US" sz="2400" smtClean="0"/>
          </a:p>
        </p:txBody>
      </p:sp>
      <p:sp>
        <p:nvSpPr>
          <p:cNvPr id="4" name="矩形 3"/>
          <p:cNvSpPr/>
          <p:nvPr/>
        </p:nvSpPr>
        <p:spPr>
          <a:xfrm>
            <a:off x="2339975" y="6413500"/>
            <a:ext cx="3600450" cy="6159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srgbClr val="FFFFFF"/>
              </a:solidFill>
            </a:endParaRPr>
          </a:p>
        </p:txBody>
      </p:sp>
      <p:sp>
        <p:nvSpPr>
          <p:cNvPr id="9" name="矩形 8"/>
          <p:cNvSpPr/>
          <p:nvPr/>
        </p:nvSpPr>
        <p:spPr>
          <a:xfrm>
            <a:off x="3317875" y="5013325"/>
            <a:ext cx="173038" cy="1635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5" name="矩形 14"/>
          <p:cNvSpPr/>
          <p:nvPr/>
        </p:nvSpPr>
        <p:spPr>
          <a:xfrm>
            <a:off x="3935413" y="5265738"/>
            <a:ext cx="174625" cy="165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6" name="矩形 15"/>
          <p:cNvSpPr/>
          <p:nvPr/>
        </p:nvSpPr>
        <p:spPr>
          <a:xfrm>
            <a:off x="4318000" y="5430838"/>
            <a:ext cx="173038" cy="1635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55305" name="投影片編號版面配置區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89764C30-9D8A-4BE8-AC6C-DAF041C484EB}" type="slidenum">
              <a:rPr kumimoji="0" lang="en-US" altLang="zh-TW" sz="1400" smtClean="0">
                <a:latin typeface="Arial" charset="0"/>
              </a:rPr>
              <a:pPr eaLnBrk="1" hangingPunct="1">
                <a:spcBef>
                  <a:spcPct val="0"/>
                </a:spcBef>
                <a:buClrTx/>
                <a:buSzTx/>
                <a:buFontTx/>
                <a:buNone/>
              </a:pPr>
              <a:t>58</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0836"/>
                                        </p:tgtEl>
                                        <p:attrNameLst>
                                          <p:attrName>style.visibility</p:attrName>
                                        </p:attrNameLst>
                                      </p:cBhvr>
                                      <p:to>
                                        <p:strVal val="visible"/>
                                      </p:to>
                                    </p:set>
                                    <p:anim calcmode="lin" valueType="num">
                                      <p:cBhvr additive="base">
                                        <p:cTn id="25" dur="500" fill="hold"/>
                                        <p:tgtEl>
                                          <p:spTgt spid="120836"/>
                                        </p:tgtEl>
                                        <p:attrNameLst>
                                          <p:attrName>ppt_x</p:attrName>
                                        </p:attrNameLst>
                                      </p:cBhvr>
                                      <p:tavLst>
                                        <p:tav tm="0">
                                          <p:val>
                                            <p:strVal val="#ppt_x"/>
                                          </p:val>
                                        </p:tav>
                                        <p:tav tm="100000">
                                          <p:val>
                                            <p:strVal val="#ppt_x"/>
                                          </p:val>
                                        </p:tav>
                                      </p:tavLst>
                                    </p:anim>
                                    <p:anim calcmode="lin" valueType="num">
                                      <p:cBhvr additive="base">
                                        <p:cTn id="26" dur="500" fill="hold"/>
                                        <p:tgtEl>
                                          <p:spTgt spid="120836"/>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9" grpId="0" animBg="1"/>
      <p:bldP spid="15" grpId="0" animBg="1"/>
      <p:bldP spid="1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258888" y="981075"/>
            <a:ext cx="7993062" cy="890588"/>
          </a:xfrm>
        </p:spPr>
        <p:txBody>
          <a:bodyPr/>
          <a:lstStyle/>
          <a:p>
            <a:pPr eaLnBrk="1" hangingPunct="1"/>
            <a:r>
              <a:rPr lang="en-US" altLang="zh-TW" b="1" smtClean="0"/>
              <a:t/>
            </a:r>
            <a:br>
              <a:rPr lang="en-US" altLang="zh-TW" b="1" smtClean="0"/>
            </a:br>
            <a:r>
              <a:rPr lang="zh-TW" altLang="en-US" smtClean="0"/>
              <a:t>二維極大點問題</a:t>
            </a:r>
            <a:endParaRPr lang="en-US" altLang="zh-TW" b="1" smtClean="0"/>
          </a:p>
        </p:txBody>
      </p:sp>
      <p:sp>
        <p:nvSpPr>
          <p:cNvPr id="2" name="內容版面配置區 1"/>
          <p:cNvSpPr>
            <a:spLocks noGrp="1"/>
          </p:cNvSpPr>
          <p:nvPr>
            <p:ph idx="1"/>
          </p:nvPr>
        </p:nvSpPr>
        <p:spPr>
          <a:xfrm>
            <a:off x="323850" y="2492375"/>
            <a:ext cx="7848600" cy="3640138"/>
          </a:xfrm>
        </p:spPr>
        <p:txBody>
          <a:bodyPr/>
          <a:lstStyle/>
          <a:p>
            <a:pPr algn="just"/>
            <a:r>
              <a:rPr lang="zh-TW" altLang="en-US" sz="2800" smtClean="0"/>
              <a:t>給定一個由</a:t>
            </a:r>
            <a:r>
              <a:rPr lang="en-US" altLang="zh-TW" sz="2800" smtClean="0"/>
              <a:t>n</a:t>
            </a:r>
            <a:r>
              <a:rPr lang="zh-TW" altLang="en-US" sz="2800" smtClean="0"/>
              <a:t>個二維平面點所構成的集合</a:t>
            </a:r>
            <a:r>
              <a:rPr lang="en-US" altLang="zh-TW" sz="2800" smtClean="0"/>
              <a:t>S</a:t>
            </a:r>
            <a:r>
              <a:rPr lang="zh-TW" altLang="en-US" sz="2800" smtClean="0"/>
              <a:t>，求出</a:t>
            </a:r>
            <a:r>
              <a:rPr lang="en-US" altLang="zh-TW" sz="2800" smtClean="0"/>
              <a:t>S</a:t>
            </a:r>
            <a:r>
              <a:rPr lang="zh-TW" altLang="en-US" sz="2800" smtClean="0"/>
              <a:t>中的極大點</a:t>
            </a:r>
            <a:r>
              <a:rPr lang="en-US" altLang="zh-TW" sz="2800" smtClean="0"/>
              <a:t>(maxima)</a:t>
            </a:r>
            <a:r>
              <a:rPr lang="zh-TW" altLang="en-US" sz="2800" smtClean="0">
                <a:solidFill>
                  <a:srgbClr val="3333FF"/>
                </a:solidFill>
              </a:rPr>
              <a:t>。</a:t>
            </a:r>
            <a:endParaRPr lang="en-US" altLang="zh-TW" sz="2800" smtClean="0">
              <a:solidFill>
                <a:srgbClr val="3333FF"/>
              </a:solidFill>
            </a:endParaRPr>
          </a:p>
          <a:p>
            <a:pPr algn="just"/>
            <a:endParaRPr lang="en-US" altLang="zh-TW" sz="2800" smtClean="0">
              <a:solidFill>
                <a:srgbClr val="3333FF"/>
              </a:solidFill>
            </a:endParaRPr>
          </a:p>
          <a:p>
            <a:pPr lvl="1" eaLnBrk="1" hangingPunct="1"/>
            <a:r>
              <a:rPr lang="zh-TW" altLang="en-US" sz="2400" b="1" smtClean="0"/>
              <a:t>可以用</a:t>
            </a:r>
            <a:r>
              <a:rPr lang="zh-TW" altLang="en-US" sz="2400" b="1" smtClean="0">
                <a:solidFill>
                  <a:srgbClr val="3333FF"/>
                </a:solidFill>
              </a:rPr>
              <a:t>窮舉</a:t>
            </a:r>
            <a:r>
              <a:rPr lang="en-US" altLang="zh-TW" sz="2400" b="1" smtClean="0">
                <a:solidFill>
                  <a:srgbClr val="3333FF"/>
                </a:solidFill>
              </a:rPr>
              <a:t>(exhaustive)</a:t>
            </a:r>
            <a:r>
              <a:rPr lang="zh-TW" altLang="en-US" sz="2400" b="1" smtClean="0">
                <a:solidFill>
                  <a:srgbClr val="3333FF"/>
                </a:solidFill>
              </a:rPr>
              <a:t>演算法</a:t>
            </a:r>
            <a:r>
              <a:rPr lang="zh-TW" altLang="en-US" sz="2400" b="1" smtClean="0"/>
              <a:t>，</a:t>
            </a:r>
            <a:r>
              <a:rPr lang="zh-TW" altLang="en-US" sz="2400" smtClean="0"/>
              <a:t>比較所有的可能成對點，其時間複雜度為</a:t>
            </a:r>
            <a:r>
              <a:rPr lang="en-US" altLang="zh-TW" sz="2400" smtClean="0">
                <a:solidFill>
                  <a:srgbClr val="3333FF"/>
                </a:solidFill>
              </a:rPr>
              <a:t>O(n</a:t>
            </a:r>
            <a:r>
              <a:rPr lang="en-US" altLang="zh-TW" sz="2400" baseline="30000" smtClean="0">
                <a:solidFill>
                  <a:srgbClr val="3333FF"/>
                </a:solidFill>
              </a:rPr>
              <a:t>2</a:t>
            </a:r>
            <a:r>
              <a:rPr lang="en-US" altLang="zh-TW" sz="2400" smtClean="0">
                <a:solidFill>
                  <a:srgbClr val="3333FF"/>
                </a:solidFill>
              </a:rPr>
              <a:t>)</a:t>
            </a:r>
            <a:r>
              <a:rPr lang="zh-TW" altLang="en-US" sz="2400" smtClean="0"/>
              <a:t>。</a:t>
            </a:r>
            <a:endParaRPr lang="en-US" altLang="zh-TW" sz="2400" smtClean="0"/>
          </a:p>
          <a:p>
            <a:pPr algn="just"/>
            <a:endParaRPr lang="zh-TW" altLang="en-US" sz="2800" smtClean="0"/>
          </a:p>
          <a:p>
            <a:endParaRPr lang="zh-TW" altLang="en-US" sz="2400" smtClean="0"/>
          </a:p>
        </p:txBody>
      </p:sp>
      <p:sp>
        <p:nvSpPr>
          <p:cNvPr id="5632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5AC3FCF3-9C0D-4CC9-A15D-83C549C1F036}" type="slidenum">
              <a:rPr kumimoji="0" lang="en-US" altLang="zh-TW" sz="1400" smtClean="0">
                <a:latin typeface="Arial" charset="0"/>
              </a:rPr>
              <a:pPr eaLnBrk="1" hangingPunct="1">
                <a:spcBef>
                  <a:spcPct val="0"/>
                </a:spcBef>
                <a:buClrTx/>
                <a:buSzTx/>
                <a:buFontTx/>
                <a:buNone/>
              </a:pPr>
              <a:t>59</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TW" altLang="en-US" b="1" smtClean="0"/>
              <a:t>合併排序演算法</a:t>
            </a:r>
            <a:endParaRPr lang="en-US" altLang="zh-TW" smtClean="0"/>
          </a:p>
        </p:txBody>
      </p:sp>
      <p:sp>
        <p:nvSpPr>
          <p:cNvPr id="3076" name="Rectangle 3"/>
          <p:cNvSpPr>
            <a:spLocks noGrp="1" noChangeArrowheads="1"/>
          </p:cNvSpPr>
          <p:nvPr>
            <p:ph idx="1"/>
          </p:nvPr>
        </p:nvSpPr>
        <p:spPr>
          <a:xfrm>
            <a:off x="457200" y="2071688"/>
            <a:ext cx="8229600" cy="5389562"/>
          </a:xfrm>
        </p:spPr>
        <p:txBody>
          <a:bodyPr/>
          <a:lstStyle/>
          <a:p>
            <a:pPr algn="just" eaLnBrk="1" hangingPunct="1"/>
            <a:r>
              <a:rPr lang="zh-TW" altLang="en-US" sz="2000" smtClean="0"/>
              <a:t>在本單元中，我們介紹使用分治解題策略的</a:t>
            </a:r>
            <a:r>
              <a:rPr lang="zh-TW" altLang="en-US" sz="2000" smtClean="0">
                <a:solidFill>
                  <a:srgbClr val="3333FF"/>
                </a:solidFill>
              </a:rPr>
              <a:t>合併排序</a:t>
            </a:r>
            <a:r>
              <a:rPr lang="en-US" altLang="zh-TW" sz="2000" smtClean="0">
                <a:solidFill>
                  <a:srgbClr val="3333FF"/>
                </a:solidFill>
              </a:rPr>
              <a:t>(merge sort) </a:t>
            </a:r>
            <a:r>
              <a:rPr lang="zh-TW" altLang="en-US" sz="2000" smtClean="0">
                <a:solidFill>
                  <a:srgbClr val="3333FF"/>
                </a:solidFill>
              </a:rPr>
              <a:t>演算法</a:t>
            </a:r>
            <a:r>
              <a:rPr lang="zh-TW" altLang="en-US" sz="2000" smtClean="0"/>
              <a:t>。</a:t>
            </a:r>
            <a:endParaRPr lang="en-US" altLang="zh-TW" sz="2000" smtClean="0"/>
          </a:p>
          <a:p>
            <a:pPr algn="just" eaLnBrk="1" hangingPunct="1"/>
            <a:r>
              <a:rPr lang="zh-TW" altLang="en-US" sz="2000" smtClean="0"/>
              <a:t>合併排序演算法由現代電腦之父，內儲程式</a:t>
            </a:r>
            <a:r>
              <a:rPr lang="en-US" altLang="zh-TW" sz="2000" smtClean="0"/>
              <a:t>(stored program)</a:t>
            </a:r>
            <a:r>
              <a:rPr lang="zh-TW" altLang="en-US" sz="2000" smtClean="0"/>
              <a:t>電腦架構發明之人之一的</a:t>
            </a:r>
            <a:r>
              <a:rPr lang="zh-TW" altLang="en-US" sz="2000" smtClean="0">
                <a:solidFill>
                  <a:srgbClr val="3333FF"/>
                </a:solidFill>
              </a:rPr>
              <a:t>紐曼博士</a:t>
            </a:r>
            <a:r>
              <a:rPr lang="zh-TW" altLang="en-US" sz="2000" smtClean="0"/>
              <a:t>，</a:t>
            </a:r>
            <a:r>
              <a:rPr lang="en-US" altLang="zh-TW" sz="2000" smtClean="0"/>
              <a:t> </a:t>
            </a:r>
            <a:r>
              <a:rPr lang="zh-TW" altLang="en-US" sz="2000" smtClean="0"/>
              <a:t>在西元</a:t>
            </a:r>
            <a:r>
              <a:rPr lang="en-US" altLang="zh-TW" sz="2000" smtClean="0"/>
              <a:t>1945 </a:t>
            </a:r>
            <a:r>
              <a:rPr lang="zh-TW" altLang="en-US" sz="2000" smtClean="0"/>
              <a:t>年發明。</a:t>
            </a:r>
            <a:endParaRPr lang="en-US" altLang="zh-TW" sz="2000" smtClean="0"/>
          </a:p>
        </p:txBody>
      </p:sp>
      <p:pic>
        <p:nvPicPr>
          <p:cNvPr id="81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3649663"/>
            <a:ext cx="2292350" cy="2989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文字方塊 1"/>
          <p:cNvSpPr txBox="1">
            <a:spLocks noChangeArrowheads="1"/>
          </p:cNvSpPr>
          <p:nvPr/>
        </p:nvSpPr>
        <p:spPr bwMode="auto">
          <a:xfrm>
            <a:off x="3779838" y="3990975"/>
            <a:ext cx="3168650"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lgn="just" eaLnBrk="1" hangingPunct="1">
              <a:spcBef>
                <a:spcPct val="0"/>
              </a:spcBef>
              <a:buClrTx/>
              <a:buSzTx/>
              <a:buFontTx/>
              <a:buNone/>
            </a:pPr>
            <a:r>
              <a:rPr lang="zh-TW" altLang="en-US" sz="1800" b="1">
                <a:solidFill>
                  <a:srgbClr val="3333FF"/>
                </a:solidFill>
                <a:latin typeface="Arial" charset="0"/>
              </a:rPr>
              <a:t>約翰</a:t>
            </a:r>
            <a:r>
              <a:rPr lang="en-US" altLang="zh-TW" sz="1800" b="1">
                <a:solidFill>
                  <a:srgbClr val="3333FF"/>
                </a:solidFill>
                <a:latin typeface="Arial" charset="0"/>
              </a:rPr>
              <a:t>·</a:t>
            </a:r>
            <a:r>
              <a:rPr lang="zh-TW" altLang="en-US" sz="1800" b="1">
                <a:solidFill>
                  <a:srgbClr val="3333FF"/>
                </a:solidFill>
                <a:latin typeface="Arial" charset="0"/>
              </a:rPr>
              <a:t>馮</a:t>
            </a:r>
            <a:r>
              <a:rPr lang="en-US" altLang="zh-TW" sz="1800" b="1">
                <a:solidFill>
                  <a:srgbClr val="3333FF"/>
                </a:solidFill>
                <a:latin typeface="Arial" charset="0"/>
              </a:rPr>
              <a:t>·</a:t>
            </a:r>
            <a:r>
              <a:rPr lang="zh-TW" altLang="en-US" sz="1800" b="1">
                <a:solidFill>
                  <a:srgbClr val="3333FF"/>
                </a:solidFill>
                <a:latin typeface="Arial" charset="0"/>
              </a:rPr>
              <a:t>紐曼</a:t>
            </a:r>
            <a:r>
              <a:rPr lang="zh-TW" altLang="en-US" sz="1800" b="1">
                <a:latin typeface="Arial" charset="0"/>
              </a:rPr>
              <a:t>（</a:t>
            </a:r>
            <a:r>
              <a:rPr lang="en-US" altLang="zh-TW" sz="1800" b="1">
                <a:latin typeface="Arial" charset="0"/>
              </a:rPr>
              <a:t>John von Neumann</a:t>
            </a:r>
            <a:r>
              <a:rPr lang="zh-TW" altLang="en-US" sz="1800" b="1">
                <a:latin typeface="Arial" charset="0"/>
              </a:rPr>
              <a:t>，</a:t>
            </a:r>
            <a:r>
              <a:rPr lang="en-US" altLang="zh-TW" sz="1800" b="1">
                <a:latin typeface="Arial" charset="0"/>
              </a:rPr>
              <a:t>1903</a:t>
            </a:r>
            <a:r>
              <a:rPr lang="zh-TW" altLang="en-US" sz="1800" b="1">
                <a:latin typeface="Arial" charset="0"/>
              </a:rPr>
              <a:t>年</a:t>
            </a:r>
            <a:r>
              <a:rPr lang="en-US" altLang="zh-TW" sz="1800" b="1">
                <a:latin typeface="Arial" charset="0"/>
              </a:rPr>
              <a:t>12</a:t>
            </a:r>
            <a:r>
              <a:rPr lang="zh-TW" altLang="en-US" sz="1800" b="1">
                <a:latin typeface="Arial" charset="0"/>
              </a:rPr>
              <a:t>月</a:t>
            </a:r>
            <a:r>
              <a:rPr lang="en-US" altLang="zh-TW" sz="1800" b="1">
                <a:latin typeface="Arial" charset="0"/>
              </a:rPr>
              <a:t>28</a:t>
            </a:r>
            <a:r>
              <a:rPr lang="zh-TW" altLang="en-US" sz="1800" b="1">
                <a:latin typeface="Arial" charset="0"/>
              </a:rPr>
              <a:t>日－</a:t>
            </a:r>
            <a:r>
              <a:rPr lang="en-US" altLang="zh-TW" sz="1800" b="1">
                <a:latin typeface="Arial" charset="0"/>
              </a:rPr>
              <a:t>1957</a:t>
            </a:r>
            <a:r>
              <a:rPr lang="zh-TW" altLang="en-US" sz="1800" b="1">
                <a:latin typeface="Arial" charset="0"/>
              </a:rPr>
              <a:t>年</a:t>
            </a:r>
            <a:r>
              <a:rPr lang="en-US" altLang="zh-TW" sz="1800" b="1">
                <a:latin typeface="Arial" charset="0"/>
              </a:rPr>
              <a:t>2</a:t>
            </a:r>
            <a:r>
              <a:rPr lang="zh-TW" altLang="en-US" sz="1800" b="1">
                <a:latin typeface="Arial" charset="0"/>
              </a:rPr>
              <a:t>月</a:t>
            </a:r>
            <a:r>
              <a:rPr lang="en-US" altLang="zh-TW" sz="1800" b="1">
                <a:latin typeface="Arial" charset="0"/>
              </a:rPr>
              <a:t>8</a:t>
            </a:r>
            <a:r>
              <a:rPr lang="zh-TW" altLang="en-US" sz="1800" b="1">
                <a:latin typeface="Arial" charset="0"/>
              </a:rPr>
              <a:t>日），出生於匈牙利的美國籍猶太人數學家，現代電腦創始人之一。他在電腦科學、經濟、物理學中的量子力學及幾乎所有數學領域都作過重大貢獻。</a:t>
            </a:r>
            <a:r>
              <a:rPr lang="en-US" altLang="zh-TW" sz="1800" b="1">
                <a:latin typeface="Arial" charset="0"/>
              </a:rPr>
              <a:t>(</a:t>
            </a:r>
            <a:r>
              <a:rPr lang="zh-TW" altLang="en-US" sz="1800" b="1">
                <a:latin typeface="Arial" charset="0"/>
              </a:rPr>
              <a:t>圖及說明摘自維基百科</a:t>
            </a:r>
            <a:r>
              <a:rPr lang="en-US" altLang="zh-TW" sz="1800" b="1">
                <a:latin typeface="Arial" charset="0"/>
              </a:rPr>
              <a:t>)</a:t>
            </a:r>
          </a:p>
        </p:txBody>
      </p:sp>
      <p:sp>
        <p:nvSpPr>
          <p:cNvPr id="1024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F892A2F0-4AC8-4B71-B6F7-D63C3255283F}" type="slidenum">
              <a:rPr kumimoji="0" lang="en-US" altLang="zh-TW" sz="1400" smtClean="0">
                <a:latin typeface="Arial" charset="0"/>
              </a:rPr>
              <a:pPr eaLnBrk="1" hangingPunct="1">
                <a:spcBef>
                  <a:spcPct val="0"/>
                </a:spcBef>
                <a:buClrTx/>
                <a:buSzTx/>
                <a:buFontTx/>
                <a:buNone/>
              </a:pPr>
              <a:t>6</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6">
                                            <p:txEl>
                                              <p:pRg st="0" end="0"/>
                                            </p:txEl>
                                          </p:spTgt>
                                        </p:tgtEl>
                                        <p:attrNameLst>
                                          <p:attrName>style.visibility</p:attrName>
                                        </p:attrNameLst>
                                      </p:cBhvr>
                                      <p:to>
                                        <p:strVal val="visible"/>
                                      </p:to>
                                    </p:set>
                                    <p:anim calcmode="lin" valueType="num">
                                      <p:cBhvr additive="base">
                                        <p:cTn id="7" dur="500" fill="hold"/>
                                        <p:tgtEl>
                                          <p:spTgt spid="30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6">
                                            <p:txEl>
                                              <p:pRg st="1" end="1"/>
                                            </p:txEl>
                                          </p:spTgt>
                                        </p:tgtEl>
                                        <p:attrNameLst>
                                          <p:attrName>style.visibility</p:attrName>
                                        </p:attrNameLst>
                                      </p:cBhvr>
                                      <p:to>
                                        <p:strVal val="visible"/>
                                      </p:to>
                                    </p:set>
                                    <p:anim calcmode="lin" valueType="num">
                                      <p:cBhvr additive="base">
                                        <p:cTn id="13" dur="500" fill="hold"/>
                                        <p:tgtEl>
                                          <p:spTgt spid="307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197"/>
                                        </p:tgtEl>
                                        <p:attrNameLst>
                                          <p:attrName>style.visibility</p:attrName>
                                        </p:attrNameLst>
                                      </p:cBhvr>
                                      <p:to>
                                        <p:strVal val="visible"/>
                                      </p:to>
                                    </p:set>
                                    <p:anim calcmode="lin" valueType="num">
                                      <p:cBhvr additive="base">
                                        <p:cTn id="19" dur="500" fill="hold"/>
                                        <p:tgtEl>
                                          <p:spTgt spid="8197"/>
                                        </p:tgtEl>
                                        <p:attrNameLst>
                                          <p:attrName>ppt_x</p:attrName>
                                        </p:attrNameLst>
                                      </p:cBhvr>
                                      <p:tavLst>
                                        <p:tav tm="0">
                                          <p:val>
                                            <p:strVal val="#ppt_x"/>
                                          </p:val>
                                        </p:tav>
                                        <p:tav tm="100000">
                                          <p:val>
                                            <p:strVal val="#ppt_x"/>
                                          </p:val>
                                        </p:tav>
                                      </p:tavLst>
                                    </p:anim>
                                    <p:anim calcmode="lin" valueType="num">
                                      <p:cBhvr additive="base">
                                        <p:cTn id="20" dur="500" fill="hold"/>
                                        <p:tgtEl>
                                          <p:spTgt spid="819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uild="p"/>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Grp="1" noChangeArrowheads="1"/>
          </p:cNvSpPr>
          <p:nvPr>
            <p:ph idx="1"/>
          </p:nvPr>
        </p:nvSpPr>
        <p:spPr>
          <a:xfrm>
            <a:off x="501650" y="2060575"/>
            <a:ext cx="8318500" cy="4392613"/>
          </a:xfrm>
        </p:spPr>
        <p:txBody>
          <a:bodyPr/>
          <a:lstStyle/>
          <a:p>
            <a:r>
              <a:rPr lang="en-US" altLang="zh-TW" sz="2400" smtClean="0"/>
              <a:t>Algorithm</a:t>
            </a:r>
            <a:r>
              <a:rPr lang="zh-TW" altLang="en-US" sz="2400" smtClean="0"/>
              <a:t> 二維極大點演算法</a:t>
            </a:r>
            <a:endParaRPr lang="en-US" altLang="zh-TW" sz="2400" smtClean="0"/>
          </a:p>
          <a:p>
            <a:r>
              <a:rPr lang="en-US" altLang="zh-TW" sz="2400" smtClean="0"/>
              <a:t>Input: n</a:t>
            </a:r>
            <a:r>
              <a:rPr lang="zh-TW" altLang="en-US" sz="2400" smtClean="0"/>
              <a:t>個二維平面點所構成的集合</a:t>
            </a:r>
            <a:r>
              <a:rPr lang="en-US" altLang="zh-TW" sz="2400" smtClean="0"/>
              <a:t>S</a:t>
            </a:r>
            <a:r>
              <a:rPr lang="zh-TW" altLang="en-US" sz="2400" smtClean="0"/>
              <a:t>，</a:t>
            </a:r>
            <a:r>
              <a:rPr lang="en-US" altLang="zh-TW" sz="2400" smtClean="0"/>
              <a:t>n</a:t>
            </a:r>
            <a:r>
              <a:rPr lang="en-US" altLang="zh-TW" sz="2400" smtClean="0">
                <a:sym typeface="Symbol" pitchFamily="18" charset="2"/>
              </a:rPr>
              <a:t>1</a:t>
            </a:r>
            <a:endParaRPr lang="en-US" altLang="zh-TW" sz="2400" smtClean="0"/>
          </a:p>
          <a:p>
            <a:r>
              <a:rPr lang="en-US" altLang="zh-TW" sz="2400" smtClean="0"/>
              <a:t>Output:</a:t>
            </a:r>
            <a:r>
              <a:rPr lang="zh-TW" altLang="en-US" sz="2400" smtClean="0"/>
              <a:t> 集合</a:t>
            </a:r>
            <a:r>
              <a:rPr lang="en-US" altLang="zh-TW" sz="2400" smtClean="0"/>
              <a:t>S</a:t>
            </a:r>
            <a:r>
              <a:rPr lang="zh-TW" altLang="en-US" sz="2400" smtClean="0"/>
              <a:t>中所有的極大點</a:t>
            </a:r>
            <a:r>
              <a:rPr lang="en-US" altLang="zh-TW" sz="2400" smtClean="0"/>
              <a:t>(maxima)</a:t>
            </a:r>
          </a:p>
          <a:p>
            <a:r>
              <a:rPr lang="zh-TW" altLang="en-US" sz="2400" smtClean="0">
                <a:solidFill>
                  <a:srgbClr val="3333FF"/>
                </a:solidFill>
              </a:rPr>
              <a:t>步驟</a:t>
            </a:r>
            <a:r>
              <a:rPr lang="en-US" altLang="zh-TW" sz="2400" smtClean="0">
                <a:solidFill>
                  <a:srgbClr val="3333FF"/>
                </a:solidFill>
              </a:rPr>
              <a:t>1:</a:t>
            </a:r>
            <a:r>
              <a:rPr lang="zh-TW" altLang="en-US" sz="2400" smtClean="0">
                <a:solidFill>
                  <a:srgbClr val="3333FF"/>
                </a:solidFill>
              </a:rPr>
              <a:t> </a:t>
            </a:r>
            <a:r>
              <a:rPr lang="zh-TW" altLang="en-US" sz="2400" smtClean="0"/>
              <a:t>若</a:t>
            </a:r>
            <a:r>
              <a:rPr lang="en-US" altLang="zh-TW" sz="2400" smtClean="0"/>
              <a:t>n=1</a:t>
            </a:r>
            <a:r>
              <a:rPr lang="zh-TW" altLang="en-US" sz="2400" smtClean="0"/>
              <a:t>，則回傳</a:t>
            </a:r>
            <a:r>
              <a:rPr lang="en-US" altLang="zh-TW" sz="2400" smtClean="0"/>
              <a:t>S</a:t>
            </a:r>
            <a:r>
              <a:rPr lang="zh-TW" altLang="en-US" sz="2400" smtClean="0"/>
              <a:t>中唯一一個點為極大點並結束。</a:t>
            </a:r>
            <a:endParaRPr lang="en-US" altLang="zh-TW" sz="2400" smtClean="0"/>
          </a:p>
          <a:p>
            <a:r>
              <a:rPr lang="zh-TW" altLang="en-US" sz="2400" smtClean="0">
                <a:solidFill>
                  <a:srgbClr val="3333FF"/>
                </a:solidFill>
              </a:rPr>
              <a:t>步驟</a:t>
            </a:r>
            <a:r>
              <a:rPr lang="en-US" altLang="zh-TW" sz="2400" smtClean="0">
                <a:solidFill>
                  <a:srgbClr val="3333FF"/>
                </a:solidFill>
              </a:rPr>
              <a:t>2:</a:t>
            </a:r>
            <a:r>
              <a:rPr lang="en-US" altLang="zh-TW" sz="2400" smtClean="0"/>
              <a:t> </a:t>
            </a:r>
            <a:r>
              <a:rPr lang="zh-TW" altLang="en-US" sz="2400" smtClean="0"/>
              <a:t>找出所有點的</a:t>
            </a:r>
            <a:r>
              <a:rPr lang="en-US" altLang="zh-TW" sz="2400" smtClean="0"/>
              <a:t>X</a:t>
            </a:r>
            <a:r>
              <a:rPr lang="zh-TW" altLang="en-US" sz="2400" smtClean="0"/>
              <a:t>軸中位數</a:t>
            </a:r>
            <a:r>
              <a:rPr lang="en-US" altLang="zh-TW" sz="2400" smtClean="0"/>
              <a:t>(median)</a:t>
            </a:r>
            <a:r>
              <a:rPr lang="zh-TW" altLang="en-US" sz="2400" smtClean="0"/>
              <a:t>畫出</a:t>
            </a:r>
            <a:r>
              <a:rPr lang="zh-TW" altLang="zh-TW" sz="2400" smtClean="0"/>
              <a:t>垂直於</a:t>
            </a:r>
            <a:r>
              <a:rPr lang="en-US" altLang="zh-TW" sz="2400" smtClean="0"/>
              <a:t>X</a:t>
            </a:r>
            <a:r>
              <a:rPr lang="zh-TW" altLang="zh-TW" sz="2400" smtClean="0"/>
              <a:t>軸</a:t>
            </a:r>
            <a:r>
              <a:rPr lang="zh-TW" altLang="en-US" sz="2400" smtClean="0"/>
              <a:t>的直線</a:t>
            </a:r>
            <a:r>
              <a:rPr lang="en-US" altLang="zh-TW" sz="2400" smtClean="0"/>
              <a:t>L</a:t>
            </a:r>
            <a:r>
              <a:rPr lang="zh-TW" altLang="en-US" sz="2400" smtClean="0"/>
              <a:t>，將</a:t>
            </a:r>
            <a:r>
              <a:rPr lang="en-US" altLang="zh-TW" sz="2400" smtClean="0"/>
              <a:t>S</a:t>
            </a:r>
            <a:r>
              <a:rPr lang="zh-TW" altLang="en-US" sz="2400" smtClean="0"/>
              <a:t>中的點分為二個集合</a:t>
            </a:r>
            <a:r>
              <a:rPr lang="en-US" altLang="zh-TW" sz="2400" smtClean="0"/>
              <a:t>S</a:t>
            </a:r>
            <a:r>
              <a:rPr lang="en-US" altLang="zh-TW" sz="2400" baseline="-25000" smtClean="0"/>
              <a:t>L</a:t>
            </a:r>
            <a:r>
              <a:rPr lang="zh-TW" altLang="en-US" sz="2400" smtClean="0"/>
              <a:t>與</a:t>
            </a:r>
            <a:r>
              <a:rPr lang="en-US" altLang="zh-TW" sz="2400" smtClean="0"/>
              <a:t>S</a:t>
            </a:r>
            <a:r>
              <a:rPr lang="en-US" altLang="zh-TW" sz="2400" baseline="-25000" smtClean="0"/>
              <a:t>R</a:t>
            </a:r>
            <a:r>
              <a:rPr lang="zh-TW" altLang="en-US" sz="2400" smtClean="0"/>
              <a:t>。</a:t>
            </a:r>
            <a:endParaRPr lang="en-US" altLang="zh-TW" sz="2400" smtClean="0"/>
          </a:p>
          <a:p>
            <a:r>
              <a:rPr lang="zh-TW" altLang="en-US" sz="2400" smtClean="0">
                <a:solidFill>
                  <a:srgbClr val="3333FF"/>
                </a:solidFill>
              </a:rPr>
              <a:t>步驟</a:t>
            </a:r>
            <a:r>
              <a:rPr lang="en-US" altLang="zh-TW" sz="2400" smtClean="0">
                <a:solidFill>
                  <a:srgbClr val="3333FF"/>
                </a:solidFill>
              </a:rPr>
              <a:t>3:</a:t>
            </a:r>
            <a:r>
              <a:rPr lang="en-US" altLang="zh-TW" sz="2400" smtClean="0"/>
              <a:t> </a:t>
            </a:r>
            <a:r>
              <a:rPr lang="zh-TW" altLang="en-US" sz="2400" smtClean="0"/>
              <a:t>遞迴地使用二維極大點演算法分別求出</a:t>
            </a:r>
            <a:r>
              <a:rPr lang="en-US" altLang="zh-TW" sz="2400" smtClean="0"/>
              <a:t>S</a:t>
            </a:r>
            <a:r>
              <a:rPr lang="en-US" altLang="zh-TW" sz="2400" baseline="-25000" smtClean="0"/>
              <a:t>L</a:t>
            </a:r>
            <a:r>
              <a:rPr lang="zh-TW" altLang="en-US" sz="2400" smtClean="0"/>
              <a:t>與</a:t>
            </a:r>
            <a:r>
              <a:rPr lang="en-US" altLang="zh-TW" sz="2400" smtClean="0"/>
              <a:t>S</a:t>
            </a:r>
            <a:r>
              <a:rPr lang="en-US" altLang="zh-TW" sz="2400" baseline="-25000" smtClean="0"/>
              <a:t>R</a:t>
            </a:r>
            <a:r>
              <a:rPr lang="zh-TW" altLang="en-US" sz="2400" smtClean="0"/>
              <a:t>中所有的極大點。</a:t>
            </a:r>
            <a:endParaRPr lang="en-US" altLang="zh-TW" sz="2400" smtClean="0"/>
          </a:p>
          <a:p>
            <a:r>
              <a:rPr lang="zh-TW" altLang="en-US" sz="2400" smtClean="0">
                <a:solidFill>
                  <a:srgbClr val="3333FF"/>
                </a:solidFill>
              </a:rPr>
              <a:t>步驟</a:t>
            </a:r>
            <a:r>
              <a:rPr lang="en-US" altLang="zh-TW" sz="2400" smtClean="0">
                <a:solidFill>
                  <a:srgbClr val="3333FF"/>
                </a:solidFill>
              </a:rPr>
              <a:t>4:</a:t>
            </a:r>
            <a:r>
              <a:rPr lang="zh-TW" altLang="en-US" sz="2400" smtClean="0">
                <a:solidFill>
                  <a:srgbClr val="3333FF"/>
                </a:solidFill>
              </a:rPr>
              <a:t> </a:t>
            </a:r>
            <a:r>
              <a:rPr lang="zh-TW" altLang="zh-TW" sz="2400" smtClean="0"/>
              <a:t>在</a:t>
            </a:r>
            <a:r>
              <a:rPr lang="en-US" altLang="zh-TW" sz="2400" smtClean="0"/>
              <a:t>S</a:t>
            </a:r>
            <a:r>
              <a:rPr lang="en-US" altLang="zh-TW" sz="2400" baseline="-30000" smtClean="0"/>
              <a:t>R</a:t>
            </a:r>
            <a:r>
              <a:rPr lang="zh-TW" altLang="zh-TW" sz="2400" smtClean="0"/>
              <a:t>的</a:t>
            </a:r>
            <a:r>
              <a:rPr lang="zh-TW" altLang="en-US" sz="2400" smtClean="0"/>
              <a:t>極大點</a:t>
            </a:r>
            <a:r>
              <a:rPr lang="zh-TW" altLang="zh-TW" sz="2400" smtClean="0"/>
              <a:t>中找出最大的</a:t>
            </a:r>
            <a:r>
              <a:rPr lang="en-US" altLang="zh-TW" sz="2400" smtClean="0"/>
              <a:t>Y</a:t>
            </a:r>
            <a:r>
              <a:rPr lang="zh-TW" altLang="en-US" sz="2400" smtClean="0"/>
              <a:t>軸</a:t>
            </a:r>
            <a:r>
              <a:rPr lang="zh-TW" altLang="zh-TW" sz="2400" smtClean="0"/>
              <a:t>值</a:t>
            </a:r>
            <a:r>
              <a:rPr lang="en-US" altLang="zh-TW" sz="2400" smtClean="0"/>
              <a:t>y*</a:t>
            </a:r>
            <a:r>
              <a:rPr lang="zh-TW" altLang="zh-TW" sz="2400" smtClean="0"/>
              <a:t>。</a:t>
            </a:r>
            <a:r>
              <a:rPr lang="en-US" altLang="zh-TW" sz="2400" smtClean="0"/>
              <a:t> </a:t>
            </a:r>
            <a:r>
              <a:rPr lang="zh-TW" altLang="zh-TW" sz="2400" smtClean="0"/>
              <a:t>對每個在</a:t>
            </a:r>
            <a:r>
              <a:rPr lang="en-US" altLang="zh-TW" sz="2400" smtClean="0"/>
              <a:t>S</a:t>
            </a:r>
            <a:r>
              <a:rPr lang="en-US" altLang="zh-TW" sz="2400" baseline="-30000" smtClean="0"/>
              <a:t>L</a:t>
            </a:r>
            <a:r>
              <a:rPr lang="zh-TW" altLang="zh-TW" sz="2400" smtClean="0"/>
              <a:t>中的</a:t>
            </a:r>
            <a:r>
              <a:rPr lang="zh-TW" altLang="en-US" sz="2400" smtClean="0"/>
              <a:t>極大點</a:t>
            </a:r>
            <a:r>
              <a:rPr lang="zh-TW" altLang="zh-TW" sz="2400" smtClean="0"/>
              <a:t>，如果該點的</a:t>
            </a:r>
            <a:r>
              <a:rPr lang="en-US" altLang="zh-TW" sz="2400" smtClean="0"/>
              <a:t>Y</a:t>
            </a:r>
            <a:r>
              <a:rPr lang="zh-TW" altLang="en-US" sz="2400" smtClean="0"/>
              <a:t>軸</a:t>
            </a:r>
            <a:r>
              <a:rPr lang="zh-TW" altLang="zh-TW" sz="2400" smtClean="0"/>
              <a:t>值小於</a:t>
            </a:r>
            <a:r>
              <a:rPr lang="en-US" altLang="zh-TW" sz="2400" smtClean="0"/>
              <a:t>y*</a:t>
            </a:r>
            <a:r>
              <a:rPr lang="zh-TW" altLang="en-US" sz="2400" smtClean="0"/>
              <a:t>，</a:t>
            </a:r>
            <a:r>
              <a:rPr lang="zh-TW" altLang="zh-TW" sz="2400" smtClean="0"/>
              <a:t>則</a:t>
            </a:r>
            <a:r>
              <a:rPr lang="zh-TW" altLang="en-US" sz="2400" smtClean="0"/>
              <a:t>標示</a:t>
            </a:r>
            <a:r>
              <a:rPr lang="zh-TW" altLang="zh-TW" sz="2400" smtClean="0"/>
              <a:t>該點</a:t>
            </a:r>
            <a:r>
              <a:rPr lang="zh-TW" altLang="en-US" sz="2400" smtClean="0"/>
              <a:t>為不是極大點</a:t>
            </a:r>
            <a:r>
              <a:rPr lang="zh-TW" altLang="zh-TW" sz="2400" smtClean="0"/>
              <a:t>。回傳</a:t>
            </a:r>
            <a:r>
              <a:rPr lang="en-US" altLang="zh-TW" sz="2400" smtClean="0"/>
              <a:t>S</a:t>
            </a:r>
            <a:r>
              <a:rPr lang="en-US" altLang="zh-TW" sz="2400" baseline="-30000" smtClean="0"/>
              <a:t>R</a:t>
            </a:r>
            <a:r>
              <a:rPr lang="zh-TW" altLang="en-US" sz="2400" smtClean="0"/>
              <a:t>中的極</a:t>
            </a:r>
            <a:r>
              <a:rPr lang="zh-TW" altLang="zh-TW" sz="2400" smtClean="0"/>
              <a:t>大點和</a:t>
            </a:r>
            <a:r>
              <a:rPr lang="en-US" altLang="zh-TW" sz="2400" smtClean="0"/>
              <a:t>S</a:t>
            </a:r>
            <a:r>
              <a:rPr lang="en-US" altLang="zh-TW" sz="2400" baseline="-30000" smtClean="0"/>
              <a:t>L</a:t>
            </a:r>
            <a:r>
              <a:rPr lang="zh-TW" altLang="zh-TW" sz="2400" smtClean="0"/>
              <a:t>中</a:t>
            </a:r>
            <a:r>
              <a:rPr lang="zh-TW" altLang="en-US" sz="2400" smtClean="0"/>
              <a:t>未被標示的極大點</a:t>
            </a:r>
            <a:r>
              <a:rPr lang="zh-TW" altLang="zh-TW" sz="2400" smtClean="0"/>
              <a:t>。</a:t>
            </a:r>
            <a:endParaRPr lang="en-US" altLang="zh-TW" sz="2400" smtClean="0"/>
          </a:p>
          <a:p>
            <a:endParaRPr lang="en-US" altLang="zh-TW" sz="2400" smtClean="0"/>
          </a:p>
        </p:txBody>
      </p:sp>
      <p:sp>
        <p:nvSpPr>
          <p:cNvPr id="57347" name="Rectangle 2"/>
          <p:cNvSpPr>
            <a:spLocks noGrp="1" noChangeArrowheads="1"/>
          </p:cNvSpPr>
          <p:nvPr>
            <p:ph type="title"/>
          </p:nvPr>
        </p:nvSpPr>
        <p:spPr>
          <a:noFill/>
        </p:spPr>
        <p:txBody>
          <a:bodyPr lIns="92075" tIns="46038" rIns="92075" bIns="46038"/>
          <a:lstStyle/>
          <a:p>
            <a:pPr eaLnBrk="1" hangingPunct="1"/>
            <a:r>
              <a:rPr lang="en-US" altLang="zh-TW" smtClean="0"/>
              <a:t/>
            </a:r>
            <a:br>
              <a:rPr lang="en-US" altLang="zh-TW" smtClean="0"/>
            </a:br>
            <a:r>
              <a:rPr lang="zh-TW" altLang="en-US" smtClean="0"/>
              <a:t>二維極大點演算法</a:t>
            </a:r>
            <a:endParaRPr lang="en-US" altLang="zh-TW" smtClean="0"/>
          </a:p>
        </p:txBody>
      </p:sp>
      <p:sp>
        <p:nvSpPr>
          <p:cNvPr id="57348"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8AB1F4FC-D43C-4311-8033-7D9FEA285BD7}" type="slidenum">
              <a:rPr kumimoji="0" lang="en-US" altLang="zh-TW" sz="1400" smtClean="0">
                <a:latin typeface="Arial" charset="0"/>
              </a:rPr>
              <a:pPr eaLnBrk="1" hangingPunct="1">
                <a:spcBef>
                  <a:spcPct val="0"/>
                </a:spcBef>
                <a:buClrTx/>
                <a:buSzTx/>
                <a:buFontTx/>
                <a:buNone/>
              </a:pPr>
              <a:t>60</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 calcmode="lin" valueType="num">
                                      <p:cBhvr additive="base">
                                        <p:cTn id="31"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xEl>
                                              <p:pRg st="5" end="5"/>
                                            </p:txEl>
                                          </p:spTgt>
                                        </p:tgtEl>
                                        <p:attrNameLst>
                                          <p:attrName>style.visibility</p:attrName>
                                        </p:attrNameLst>
                                      </p:cBhvr>
                                      <p:to>
                                        <p:strVal val="visible"/>
                                      </p:to>
                                    </p:set>
                                    <p:anim calcmode="lin" valueType="num">
                                      <p:cBhvr additive="base">
                                        <p:cTn id="37"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xEl>
                                              <p:pRg st="6" end="6"/>
                                            </p:txEl>
                                          </p:spTgt>
                                        </p:tgtEl>
                                        <p:attrNameLst>
                                          <p:attrName>style.visibility</p:attrName>
                                        </p:attrNameLst>
                                      </p:cBhvr>
                                      <p:to>
                                        <p:strVal val="visible"/>
                                      </p:to>
                                    </p:set>
                                    <p:anim calcmode="lin" valueType="num">
                                      <p:cBhvr additive="base">
                                        <p:cTn id="43"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p:cNvSpPr>
            <a:spLocks noGrp="1" noChangeArrowheads="1"/>
          </p:cNvSpPr>
          <p:nvPr>
            <p:ph type="title"/>
          </p:nvPr>
        </p:nvSpPr>
        <p:spPr>
          <a:xfrm>
            <a:off x="1258888" y="1052513"/>
            <a:ext cx="7993062" cy="677862"/>
          </a:xfrm>
          <a:noFill/>
        </p:spPr>
        <p:txBody>
          <a:bodyPr/>
          <a:lstStyle/>
          <a:p>
            <a:pPr eaLnBrk="1" hangingPunct="1"/>
            <a:r>
              <a:rPr lang="zh-TW" altLang="en-US" b="1" smtClean="0"/>
              <a:t>二維極大點演算法範例</a:t>
            </a:r>
            <a:endParaRPr lang="en-US" altLang="zh-TW" smtClean="0"/>
          </a:p>
        </p:txBody>
      </p:sp>
      <p:sp>
        <p:nvSpPr>
          <p:cNvPr id="7" name="Rectangle 3"/>
          <p:cNvSpPr>
            <a:spLocks noGrp="1" noChangeArrowheads="1"/>
          </p:cNvSpPr>
          <p:nvPr>
            <p:ph idx="1"/>
          </p:nvPr>
        </p:nvSpPr>
        <p:spPr>
          <a:xfrm>
            <a:off x="501650" y="2060575"/>
            <a:ext cx="8391525" cy="4392613"/>
          </a:xfrm>
        </p:spPr>
        <p:txBody>
          <a:bodyPr/>
          <a:lstStyle/>
          <a:p>
            <a:r>
              <a:rPr lang="zh-TW" altLang="en-US" sz="2400" smtClean="0"/>
              <a:t>假定給定平面上</a:t>
            </a:r>
            <a:r>
              <a:rPr lang="en-US" altLang="zh-TW" sz="2400" smtClean="0"/>
              <a:t>10</a:t>
            </a:r>
            <a:r>
              <a:rPr lang="zh-TW" altLang="en-US" sz="2400" smtClean="0"/>
              <a:t>個點，依其</a:t>
            </a:r>
            <a:r>
              <a:rPr lang="en-US" altLang="zh-TW" sz="2400" smtClean="0"/>
              <a:t>X</a:t>
            </a:r>
            <a:r>
              <a:rPr lang="zh-TW" altLang="en-US" sz="2400" smtClean="0"/>
              <a:t>軸中位數</a:t>
            </a:r>
            <a:r>
              <a:rPr lang="en-US" altLang="zh-TW" sz="2400" smtClean="0"/>
              <a:t>(median)</a:t>
            </a:r>
            <a:r>
              <a:rPr lang="zh-TW" altLang="en-US" sz="2400" smtClean="0"/>
              <a:t>畫出直線</a:t>
            </a:r>
            <a:r>
              <a:rPr lang="en-US" altLang="zh-TW" sz="2400" smtClean="0"/>
              <a:t>L</a:t>
            </a:r>
            <a:r>
              <a:rPr lang="zh-TW" altLang="en-US" sz="2400" smtClean="0"/>
              <a:t>將之分為二個集合</a:t>
            </a:r>
            <a:r>
              <a:rPr lang="en-US" altLang="zh-TW" sz="2400" smtClean="0"/>
              <a:t>S</a:t>
            </a:r>
            <a:r>
              <a:rPr lang="en-US" altLang="zh-TW" sz="2400" baseline="-25000" smtClean="0"/>
              <a:t>L</a:t>
            </a:r>
            <a:r>
              <a:rPr lang="zh-TW" altLang="en-US" sz="2400" smtClean="0"/>
              <a:t>與</a:t>
            </a:r>
            <a:r>
              <a:rPr lang="en-US" altLang="zh-TW" sz="2400" smtClean="0"/>
              <a:t>S</a:t>
            </a:r>
            <a:r>
              <a:rPr lang="en-US" altLang="zh-TW" sz="2400" baseline="-25000" smtClean="0"/>
              <a:t>R</a:t>
            </a:r>
            <a:r>
              <a:rPr lang="zh-TW" altLang="en-US" sz="2400" smtClean="0"/>
              <a:t>。下圖顯示</a:t>
            </a:r>
            <a:r>
              <a:rPr lang="en-US" altLang="zh-TW" sz="2400" smtClean="0"/>
              <a:t>S</a:t>
            </a:r>
            <a:r>
              <a:rPr lang="en-US" altLang="zh-TW" sz="2400" baseline="-25000" smtClean="0"/>
              <a:t>L</a:t>
            </a:r>
            <a:r>
              <a:rPr lang="zh-TW" altLang="en-US" sz="2400" smtClean="0"/>
              <a:t>中極大點的更新。</a:t>
            </a:r>
            <a:endParaRPr lang="en-US" altLang="zh-TW" sz="2400" smtClean="0"/>
          </a:p>
        </p:txBody>
      </p:sp>
      <p:pic>
        <p:nvPicPr>
          <p:cNvPr id="4916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3500438"/>
            <a:ext cx="6699250" cy="327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8373"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1353676F-99A0-47A8-AD3D-0DD7909CAF7F}" type="slidenum">
              <a:rPr kumimoji="0" lang="en-US" altLang="zh-TW" sz="1400" smtClean="0">
                <a:latin typeface="Arial" charset="0"/>
              </a:rPr>
              <a:pPr eaLnBrk="1" hangingPunct="1">
                <a:spcBef>
                  <a:spcPct val="0"/>
                </a:spcBef>
                <a:buClrTx/>
                <a:buSzTx/>
                <a:buFontTx/>
                <a:buNone/>
              </a:pPr>
              <a:t>61</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9162"/>
                                        </p:tgtEl>
                                        <p:attrNameLst>
                                          <p:attrName>style.visibility</p:attrName>
                                        </p:attrNameLst>
                                      </p:cBhvr>
                                      <p:to>
                                        <p:strVal val="visible"/>
                                      </p:to>
                                    </p:set>
                                    <p:anim calcmode="lin" valueType="num">
                                      <p:cBhvr additive="base">
                                        <p:cTn id="13" dur="500" fill="hold"/>
                                        <p:tgtEl>
                                          <p:spTgt spid="49162"/>
                                        </p:tgtEl>
                                        <p:attrNameLst>
                                          <p:attrName>ppt_x</p:attrName>
                                        </p:attrNameLst>
                                      </p:cBhvr>
                                      <p:tavLst>
                                        <p:tav tm="0">
                                          <p:val>
                                            <p:strVal val="#ppt_x"/>
                                          </p:val>
                                        </p:tav>
                                        <p:tav tm="100000">
                                          <p:val>
                                            <p:strVal val="#ppt_x"/>
                                          </p:val>
                                        </p:tav>
                                      </p:tavLst>
                                    </p:anim>
                                    <p:anim calcmode="lin" valueType="num">
                                      <p:cBhvr additive="base">
                                        <p:cTn id="14" dur="500" fill="hold"/>
                                        <p:tgtEl>
                                          <p:spTgt spid="491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title"/>
          </p:nvPr>
        </p:nvSpPr>
        <p:spPr>
          <a:xfrm>
            <a:off x="1042988" y="617538"/>
            <a:ext cx="8101012" cy="1155700"/>
          </a:xfrm>
          <a:noFill/>
        </p:spPr>
        <p:txBody>
          <a:bodyPr/>
          <a:lstStyle/>
          <a:p>
            <a:pPr eaLnBrk="1" hangingPunct="1"/>
            <a:r>
              <a:rPr lang="zh-TW" altLang="en-US" sz="4000" b="1" smtClean="0"/>
              <a:t>二維極大點演算法時間複雜度分析</a:t>
            </a:r>
            <a:endParaRPr lang="en-US" altLang="zh-TW" sz="4000" b="1" smtClean="0"/>
          </a:p>
        </p:txBody>
      </p:sp>
      <p:sp>
        <p:nvSpPr>
          <p:cNvPr id="5" name="內容版面配置區 2"/>
          <p:cNvSpPr txBox="1">
            <a:spLocks/>
          </p:cNvSpPr>
          <p:nvPr/>
        </p:nvSpPr>
        <p:spPr bwMode="auto">
          <a:xfrm>
            <a:off x="34925" y="2060575"/>
            <a:ext cx="870426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a:defRPr/>
            </a:pPr>
            <a:endParaRPr lang="en-US" altLang="zh-TW" sz="2000" kern="0" dirty="0" smtClean="0"/>
          </a:p>
          <a:p>
            <a:pPr>
              <a:defRPr/>
            </a:pPr>
            <a:r>
              <a:rPr lang="zh-TW" altLang="en-US" sz="2000" kern="0" dirty="0" smtClean="0"/>
              <a:t>步驟</a:t>
            </a:r>
            <a:r>
              <a:rPr lang="zh-TW" altLang="zh-TW" sz="2000" kern="0" dirty="0" smtClean="0"/>
              <a:t>時間複雜度</a:t>
            </a:r>
            <a:r>
              <a:rPr lang="en-US" altLang="zh-TW" sz="2000" kern="0" dirty="0" smtClean="0"/>
              <a:t>:</a:t>
            </a:r>
            <a:br>
              <a:rPr lang="en-US" altLang="zh-TW" sz="2000" kern="0" dirty="0" smtClean="0"/>
            </a:br>
            <a:r>
              <a:rPr lang="zh-TW" altLang="en-US" sz="2000" kern="0" dirty="0" smtClean="0"/>
              <a:t>步驟</a:t>
            </a:r>
            <a:r>
              <a:rPr lang="en-US" altLang="zh-TW" sz="2000" kern="0" dirty="0" smtClean="0"/>
              <a:t>2:</a:t>
            </a:r>
            <a:r>
              <a:rPr lang="zh-TW" altLang="en-US" sz="2000" kern="0" dirty="0" smtClean="0"/>
              <a:t> </a:t>
            </a:r>
            <a:r>
              <a:rPr lang="en-US" altLang="zh-TW" sz="2000" kern="0" dirty="0" smtClean="0"/>
              <a:t>c</a:t>
            </a:r>
            <a:r>
              <a:rPr lang="en-US" altLang="zh-TW" sz="2000" kern="0" baseline="-25000" dirty="0" smtClean="0"/>
              <a:t>1</a:t>
            </a:r>
            <a:r>
              <a:rPr lang="en-US" altLang="zh-TW" sz="2000" kern="0" dirty="0" smtClean="0"/>
              <a:t>n log n</a:t>
            </a:r>
            <a:r>
              <a:rPr lang="zh-TW" altLang="en-US" sz="2000" kern="0" dirty="0" smtClean="0"/>
              <a:t> </a:t>
            </a:r>
            <a:r>
              <a:rPr lang="en-US" altLang="zh-TW" sz="1400" kern="0" dirty="0" smtClean="0"/>
              <a:t>(</a:t>
            </a:r>
            <a:r>
              <a:rPr lang="zh-TW" altLang="en-US" sz="1400" kern="0" dirty="0" smtClean="0"/>
              <a:t>以</a:t>
            </a:r>
            <a:r>
              <a:rPr lang="zh-TW" altLang="zh-TW" sz="1400" kern="0" dirty="0" smtClean="0"/>
              <a:t>排序</a:t>
            </a:r>
            <a:r>
              <a:rPr lang="zh-TW" altLang="en-US" sz="1400" kern="0" dirty="0" smtClean="0"/>
              <a:t>算法求出中位數</a:t>
            </a:r>
            <a:r>
              <a:rPr lang="en-US" altLang="zh-TW" sz="1400" kern="0" dirty="0" smtClean="0"/>
              <a:t>)</a:t>
            </a:r>
            <a:r>
              <a:rPr lang="en-US" altLang="zh-TW" sz="2000" kern="0" dirty="0" smtClean="0"/>
              <a:t/>
            </a:r>
            <a:br>
              <a:rPr lang="en-US" altLang="zh-TW" sz="2000" kern="0" dirty="0" smtClean="0"/>
            </a:br>
            <a:r>
              <a:rPr lang="zh-TW" altLang="en-US" sz="2000" kern="0" dirty="0" smtClean="0"/>
              <a:t>步驟</a:t>
            </a:r>
            <a:r>
              <a:rPr lang="en-US" altLang="zh-TW" sz="2000" kern="0" dirty="0" smtClean="0"/>
              <a:t>4:</a:t>
            </a:r>
            <a:r>
              <a:rPr lang="zh-TW" altLang="en-US" sz="2000" kern="0" dirty="0" smtClean="0"/>
              <a:t> </a:t>
            </a:r>
            <a:r>
              <a:rPr lang="en-US" altLang="zh-TW" sz="2000" kern="0" dirty="0" smtClean="0"/>
              <a:t>c</a:t>
            </a:r>
            <a:r>
              <a:rPr lang="en-US" altLang="zh-TW" sz="2000" kern="0" baseline="-25000" dirty="0" smtClean="0"/>
              <a:t>2</a:t>
            </a:r>
            <a:r>
              <a:rPr lang="en-US" altLang="zh-TW" sz="2000" kern="0" dirty="0" smtClean="0"/>
              <a:t>n</a:t>
            </a:r>
            <a:r>
              <a:rPr lang="zh-TW" altLang="en-US" sz="2000" kern="0" dirty="0" smtClean="0"/>
              <a:t> </a:t>
            </a:r>
            <a:r>
              <a:rPr lang="en-US" altLang="zh-TW" sz="2000" kern="0" dirty="0" smtClean="0"/>
              <a:t>(</a:t>
            </a:r>
            <a:r>
              <a:rPr lang="zh-TW" altLang="en-US" sz="2000" kern="0" dirty="0" smtClean="0"/>
              <a:t>依序檢查</a:t>
            </a:r>
            <a:r>
              <a:rPr lang="en-US" altLang="zh-TW" sz="2000" kern="0" dirty="0" smtClean="0"/>
              <a:t>)</a:t>
            </a:r>
            <a:endParaRPr lang="zh-TW" altLang="zh-TW" sz="2000" kern="0" dirty="0" smtClean="0"/>
          </a:p>
          <a:p>
            <a:pPr>
              <a:defRPr/>
            </a:pPr>
            <a:endParaRPr lang="en-US" altLang="zh-TW" sz="2000" kern="0" dirty="0" smtClean="0"/>
          </a:p>
          <a:p>
            <a:pPr>
              <a:defRPr/>
            </a:pPr>
            <a:r>
              <a:rPr lang="zh-TW" altLang="zh-TW" sz="2000" kern="0" dirty="0" smtClean="0"/>
              <a:t>總時間複雜度</a:t>
            </a:r>
            <a:r>
              <a:rPr lang="en-US" altLang="zh-TW" sz="2000" kern="0" dirty="0" smtClean="0"/>
              <a:t>:</a:t>
            </a:r>
            <a:endParaRPr lang="zh-TW" altLang="zh-TW" sz="2000" kern="0" dirty="0" smtClean="0"/>
          </a:p>
          <a:p>
            <a:pPr>
              <a:defRPr/>
            </a:pPr>
            <a:r>
              <a:rPr lang="en-US" altLang="zh-TW" sz="2000" kern="0" dirty="0" smtClean="0"/>
              <a:t>T(n) = 2T(n/2) + c</a:t>
            </a:r>
            <a:r>
              <a:rPr lang="en-US" altLang="zh-TW" sz="2000" kern="0" baseline="-25000" dirty="0" smtClean="0"/>
              <a:t>1</a:t>
            </a:r>
            <a:r>
              <a:rPr lang="en-US" altLang="zh-TW" sz="2000" kern="0" dirty="0" smtClean="0"/>
              <a:t>n log n + c</a:t>
            </a:r>
            <a:r>
              <a:rPr lang="en-US" altLang="zh-TW" sz="2000" kern="0" baseline="-25000" dirty="0" smtClean="0"/>
              <a:t>2</a:t>
            </a:r>
            <a:r>
              <a:rPr lang="en-US" altLang="zh-TW" sz="2000" kern="0" dirty="0" smtClean="0"/>
              <a:t>n</a:t>
            </a:r>
            <a:endParaRPr lang="zh-TW" altLang="zh-TW" sz="2000" kern="0" dirty="0" smtClean="0"/>
          </a:p>
          <a:p>
            <a:pPr>
              <a:defRPr/>
            </a:pPr>
            <a:r>
              <a:rPr lang="en-US" altLang="zh-TW" sz="2000" kern="0" dirty="0" smtClean="0"/>
              <a:t>	= 2</a:t>
            </a:r>
            <a:r>
              <a:rPr lang="en-US" altLang="zh-TW" sz="2000" u="sng" kern="0" dirty="0" smtClean="0"/>
              <a:t>T(n/2)</a:t>
            </a:r>
            <a:r>
              <a:rPr lang="en-US" altLang="zh-TW" sz="2000" kern="0" dirty="0" smtClean="0"/>
              <a:t> + </a:t>
            </a:r>
            <a:r>
              <a:rPr lang="en-US" altLang="zh-TW" sz="2000" kern="0" dirty="0" err="1" smtClean="0"/>
              <a:t>cn</a:t>
            </a:r>
            <a:r>
              <a:rPr lang="en-US" altLang="zh-TW" sz="2000" kern="0" dirty="0" smtClean="0"/>
              <a:t> log n</a:t>
            </a:r>
            <a:endParaRPr lang="zh-TW" altLang="zh-TW" sz="2000" kern="0" dirty="0" smtClean="0"/>
          </a:p>
          <a:p>
            <a:pPr>
              <a:defRPr/>
            </a:pPr>
            <a:r>
              <a:rPr lang="en-US" altLang="zh-TW" sz="2000" kern="0" dirty="0" smtClean="0"/>
              <a:t>	= 2(</a:t>
            </a:r>
            <a:r>
              <a:rPr lang="en-US" altLang="zh-TW" sz="2000" u="sng" kern="0" dirty="0" smtClean="0"/>
              <a:t>2T(n/4)+c(n/2) log (n/2)</a:t>
            </a:r>
            <a:r>
              <a:rPr lang="en-US" altLang="zh-TW" sz="2000" kern="0" dirty="0" smtClean="0"/>
              <a:t>)+ </a:t>
            </a:r>
            <a:r>
              <a:rPr lang="en-US" altLang="zh-TW" sz="2000" kern="0" dirty="0" err="1" smtClean="0"/>
              <a:t>cn</a:t>
            </a:r>
            <a:r>
              <a:rPr lang="en-US" altLang="zh-TW" sz="2000" kern="0" dirty="0" smtClean="0"/>
              <a:t> log n</a:t>
            </a:r>
          </a:p>
          <a:p>
            <a:pPr>
              <a:defRPr/>
            </a:pPr>
            <a:r>
              <a:rPr lang="en-US" altLang="zh-TW" sz="2000" kern="0" dirty="0" smtClean="0"/>
              <a:t>       = 4T(n/4) + </a:t>
            </a:r>
            <a:r>
              <a:rPr lang="en-US" altLang="zh-TW" sz="2000" kern="0" dirty="0" err="1" smtClean="0"/>
              <a:t>cn</a:t>
            </a:r>
            <a:r>
              <a:rPr lang="en-US" altLang="zh-TW" sz="2000" kern="0" dirty="0" smtClean="0"/>
              <a:t> log (n/2) + </a:t>
            </a:r>
            <a:r>
              <a:rPr lang="en-US" altLang="zh-TW" sz="2000" kern="0" dirty="0" err="1" smtClean="0"/>
              <a:t>cn</a:t>
            </a:r>
            <a:r>
              <a:rPr lang="en-US" altLang="zh-TW" sz="2000" kern="0" dirty="0" smtClean="0"/>
              <a:t> log n</a:t>
            </a:r>
            <a:endParaRPr lang="zh-TW" altLang="zh-TW" sz="2000" kern="0" dirty="0" smtClean="0"/>
          </a:p>
          <a:p>
            <a:pPr>
              <a:defRPr/>
            </a:pPr>
            <a:r>
              <a:rPr lang="en-US" altLang="zh-TW" sz="2000" kern="0" dirty="0" smtClean="0"/>
              <a:t>	= </a:t>
            </a:r>
            <a:r>
              <a:rPr lang="en-US" altLang="zh-TW" sz="2000" kern="0" dirty="0" err="1" smtClean="0"/>
              <a:t>nT</a:t>
            </a:r>
            <a:r>
              <a:rPr lang="en-US" altLang="zh-TW" sz="2000" kern="0" dirty="0" smtClean="0"/>
              <a:t>(1) + </a:t>
            </a:r>
            <a:r>
              <a:rPr lang="en-US" altLang="zh-TW" sz="2000" kern="0" dirty="0" err="1" smtClean="0"/>
              <a:t>cn</a:t>
            </a:r>
            <a:r>
              <a:rPr lang="en-US" altLang="zh-TW" sz="2000" kern="0" dirty="0" smtClean="0"/>
              <a:t>(log n + log (n/2)+ log (n/4) +</a:t>
            </a:r>
            <a:r>
              <a:rPr lang="zh-TW" altLang="zh-TW" sz="2000" kern="0" dirty="0" smtClean="0"/>
              <a:t>…</a:t>
            </a:r>
            <a:r>
              <a:rPr lang="en-US" altLang="zh-TW" sz="2000" kern="0" dirty="0" smtClean="0"/>
              <a:t>+ log 2)</a:t>
            </a:r>
            <a:endParaRPr lang="zh-TW" altLang="zh-TW" sz="2000" kern="0" dirty="0" smtClean="0"/>
          </a:p>
          <a:p>
            <a:pPr>
              <a:defRPr/>
            </a:pPr>
            <a:r>
              <a:rPr lang="en-US" altLang="zh-TW" sz="2000" kern="0" dirty="0" smtClean="0"/>
              <a:t>	= </a:t>
            </a:r>
            <a:r>
              <a:rPr lang="en-US" altLang="zh-TW" sz="2000" kern="0" dirty="0" err="1" smtClean="0"/>
              <a:t>nT</a:t>
            </a:r>
            <a:r>
              <a:rPr lang="en-US" altLang="zh-TW" sz="2000" kern="0" dirty="0" smtClean="0"/>
              <a:t>(1) + </a:t>
            </a:r>
            <a:r>
              <a:rPr lang="en-US" altLang="zh-TW" sz="2000" kern="0" dirty="0" err="1" smtClean="0"/>
              <a:t>cn</a:t>
            </a:r>
            <a:r>
              <a:rPr lang="en-US" altLang="zh-TW" sz="2000" kern="0" dirty="0" smtClean="0"/>
              <a:t> (log n (log n+ log 2))/2 (</a:t>
            </a:r>
            <a:r>
              <a:rPr lang="zh-TW" altLang="en-US" sz="2000" kern="0" dirty="0" smtClean="0"/>
              <a:t>其中</a:t>
            </a:r>
            <a:r>
              <a:rPr lang="en-US" altLang="zh-TW" sz="2000" kern="0" dirty="0" smtClean="0"/>
              <a:t>T(1)=1)</a:t>
            </a:r>
            <a:endParaRPr lang="zh-TW" altLang="zh-TW" sz="2000" kern="0" dirty="0" smtClean="0"/>
          </a:p>
          <a:p>
            <a:pPr>
              <a:defRPr/>
            </a:pPr>
            <a:r>
              <a:rPr lang="en-US" altLang="zh-TW" sz="2000" kern="0" dirty="0" smtClean="0"/>
              <a:t>	= O(n log</a:t>
            </a:r>
            <a:r>
              <a:rPr lang="en-US" altLang="zh-TW" sz="2000" kern="0" baseline="30000" dirty="0" smtClean="0"/>
              <a:t>2</a:t>
            </a:r>
            <a:r>
              <a:rPr lang="en-US" altLang="zh-TW" sz="2000" kern="0" dirty="0" smtClean="0"/>
              <a:t>n)</a:t>
            </a:r>
            <a:endParaRPr lang="zh-TW" altLang="zh-TW" sz="2000" kern="0" dirty="0" smtClean="0"/>
          </a:p>
          <a:p>
            <a:pPr>
              <a:defRPr/>
            </a:pPr>
            <a:endParaRPr lang="zh-TW" altLang="en-US" sz="2000" kern="0" dirty="0" smtClean="0"/>
          </a:p>
        </p:txBody>
      </p:sp>
      <p:sp>
        <p:nvSpPr>
          <p:cNvPr id="59396" name="內容版面配置區 1"/>
          <p:cNvSpPr>
            <a:spLocks noGrp="1"/>
          </p:cNvSpPr>
          <p:nvPr>
            <p:ph idx="1"/>
          </p:nvPr>
        </p:nvSpPr>
        <p:spPr/>
        <p:txBody>
          <a:bodyPr/>
          <a:lstStyle/>
          <a:p>
            <a:endParaRPr lang="zh-TW" altLang="en-US" dirty="0" smtClean="0"/>
          </a:p>
        </p:txBody>
      </p:sp>
      <p:sp>
        <p:nvSpPr>
          <p:cNvPr id="7" name="Rectangle 3"/>
          <p:cNvSpPr txBox="1">
            <a:spLocks noChangeArrowheads="1"/>
          </p:cNvSpPr>
          <p:nvPr/>
        </p:nvSpPr>
        <p:spPr bwMode="auto">
          <a:xfrm>
            <a:off x="4387850" y="1916113"/>
            <a:ext cx="47212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algn="just">
              <a:defRPr/>
            </a:pPr>
            <a:r>
              <a:rPr lang="en-US" altLang="zh-TW" sz="1200" kern="0" dirty="0" smtClean="0"/>
              <a:t>Algorithm</a:t>
            </a:r>
            <a:r>
              <a:rPr lang="zh-TW" altLang="en-US" sz="1200" kern="0" dirty="0" smtClean="0"/>
              <a:t> 二維極大點演算法</a:t>
            </a:r>
            <a:endParaRPr lang="en-US" altLang="zh-TW" sz="1200" kern="0" dirty="0" smtClean="0"/>
          </a:p>
          <a:p>
            <a:pPr algn="just">
              <a:defRPr/>
            </a:pPr>
            <a:r>
              <a:rPr lang="en-US" altLang="zh-TW" sz="1200" kern="0" dirty="0" smtClean="0"/>
              <a:t>Input: n</a:t>
            </a:r>
            <a:r>
              <a:rPr lang="zh-TW" altLang="en-US" sz="1200" kern="0" dirty="0" smtClean="0"/>
              <a:t>個二維平面點所構成的集合</a:t>
            </a:r>
            <a:r>
              <a:rPr lang="en-US" altLang="zh-TW" sz="1200" kern="0" dirty="0" smtClean="0"/>
              <a:t>S</a:t>
            </a:r>
            <a:r>
              <a:rPr lang="zh-TW" altLang="en-US" sz="1200" kern="0" dirty="0" smtClean="0"/>
              <a:t>，</a:t>
            </a:r>
            <a:r>
              <a:rPr lang="en-US" altLang="zh-TW" sz="1200" kern="0" dirty="0" smtClean="0"/>
              <a:t>n</a:t>
            </a:r>
            <a:r>
              <a:rPr lang="en-US" altLang="zh-TW" sz="1200" kern="0" dirty="0" smtClean="0">
                <a:sym typeface="Symbol" pitchFamily="18" charset="2"/>
              </a:rPr>
              <a:t>1</a:t>
            </a:r>
            <a:endParaRPr lang="en-US" altLang="zh-TW" sz="1200" kern="0" dirty="0" smtClean="0"/>
          </a:p>
          <a:p>
            <a:pPr algn="just">
              <a:defRPr/>
            </a:pPr>
            <a:r>
              <a:rPr lang="en-US" altLang="zh-TW" sz="1200" kern="0" dirty="0" smtClean="0"/>
              <a:t>Output:</a:t>
            </a:r>
            <a:r>
              <a:rPr lang="zh-TW" altLang="en-US" sz="1200" kern="0" dirty="0" smtClean="0"/>
              <a:t> 集合</a:t>
            </a:r>
            <a:r>
              <a:rPr lang="en-US" altLang="zh-TW" sz="1200" kern="0" dirty="0" smtClean="0"/>
              <a:t>S</a:t>
            </a:r>
            <a:r>
              <a:rPr lang="zh-TW" altLang="en-US" sz="1200" kern="0" dirty="0" smtClean="0"/>
              <a:t>中所有的極大點</a:t>
            </a:r>
            <a:r>
              <a:rPr lang="en-US" altLang="zh-TW" sz="1200" kern="0" dirty="0" smtClean="0"/>
              <a:t>(maxima)</a:t>
            </a:r>
          </a:p>
          <a:p>
            <a:pPr algn="just">
              <a:defRPr/>
            </a:pPr>
            <a:r>
              <a:rPr lang="zh-TW" altLang="en-US" sz="1200" kern="0" dirty="0" smtClean="0">
                <a:solidFill>
                  <a:srgbClr val="3333FF"/>
                </a:solidFill>
              </a:rPr>
              <a:t>步驟</a:t>
            </a:r>
            <a:r>
              <a:rPr lang="en-US" altLang="zh-TW" sz="1200" kern="0" dirty="0" smtClean="0">
                <a:solidFill>
                  <a:srgbClr val="3333FF"/>
                </a:solidFill>
              </a:rPr>
              <a:t>1:</a:t>
            </a:r>
            <a:r>
              <a:rPr lang="zh-TW" altLang="en-US" sz="1200" kern="0" dirty="0" smtClean="0">
                <a:solidFill>
                  <a:srgbClr val="3333FF"/>
                </a:solidFill>
              </a:rPr>
              <a:t> </a:t>
            </a:r>
            <a:r>
              <a:rPr lang="zh-TW" altLang="en-US" sz="1200" kern="0" dirty="0" smtClean="0"/>
              <a:t>若</a:t>
            </a:r>
            <a:r>
              <a:rPr lang="en-US" altLang="zh-TW" sz="1200" kern="0" dirty="0" smtClean="0"/>
              <a:t>n=1</a:t>
            </a:r>
            <a:r>
              <a:rPr lang="zh-TW" altLang="en-US" sz="1200" kern="0" dirty="0" smtClean="0"/>
              <a:t>，則回傳</a:t>
            </a:r>
            <a:r>
              <a:rPr lang="en-US" altLang="zh-TW" sz="1200" kern="0" dirty="0" smtClean="0"/>
              <a:t>S</a:t>
            </a:r>
            <a:r>
              <a:rPr lang="zh-TW" altLang="en-US" sz="1200" kern="0" dirty="0" smtClean="0"/>
              <a:t>中唯一一個點為極大點並結束。</a:t>
            </a:r>
            <a:endParaRPr lang="en-US" altLang="zh-TW" sz="1200" kern="0" dirty="0" smtClean="0"/>
          </a:p>
          <a:p>
            <a:pPr algn="just">
              <a:defRPr/>
            </a:pPr>
            <a:r>
              <a:rPr lang="zh-TW" altLang="en-US" sz="1200" kern="0" dirty="0" smtClean="0">
                <a:solidFill>
                  <a:srgbClr val="3333FF"/>
                </a:solidFill>
              </a:rPr>
              <a:t>步驟</a:t>
            </a:r>
            <a:r>
              <a:rPr lang="en-US" altLang="zh-TW" sz="1200" kern="0" dirty="0" smtClean="0">
                <a:solidFill>
                  <a:srgbClr val="3333FF"/>
                </a:solidFill>
              </a:rPr>
              <a:t>2:</a:t>
            </a:r>
            <a:r>
              <a:rPr lang="en-US" altLang="zh-TW" sz="1200" kern="0" dirty="0" smtClean="0"/>
              <a:t> </a:t>
            </a:r>
            <a:r>
              <a:rPr lang="zh-TW" altLang="en-US" sz="1200" kern="0" dirty="0" smtClean="0"/>
              <a:t>找出所有點的</a:t>
            </a:r>
            <a:r>
              <a:rPr lang="en-US" altLang="zh-TW" sz="1200" kern="0" dirty="0" smtClean="0"/>
              <a:t>X</a:t>
            </a:r>
            <a:r>
              <a:rPr lang="zh-TW" altLang="en-US" sz="1200" kern="0" dirty="0" smtClean="0"/>
              <a:t>軸中位數</a:t>
            </a:r>
            <a:r>
              <a:rPr lang="en-US" altLang="zh-TW" sz="1200" kern="0" dirty="0" smtClean="0"/>
              <a:t>(median)</a:t>
            </a:r>
            <a:r>
              <a:rPr lang="zh-TW" altLang="en-US" sz="1200" kern="0" dirty="0" smtClean="0"/>
              <a:t>畫出</a:t>
            </a:r>
            <a:r>
              <a:rPr lang="zh-TW" altLang="zh-TW" sz="1200" kern="0" dirty="0" smtClean="0"/>
              <a:t>垂直於</a:t>
            </a:r>
            <a:r>
              <a:rPr lang="en-US" altLang="zh-TW" sz="1200" kern="0" dirty="0" smtClean="0"/>
              <a:t>X</a:t>
            </a:r>
            <a:r>
              <a:rPr lang="zh-TW" altLang="zh-TW" sz="1200" kern="0" dirty="0" smtClean="0"/>
              <a:t>軸</a:t>
            </a:r>
            <a:r>
              <a:rPr lang="zh-TW" altLang="en-US" sz="1200" kern="0" dirty="0" smtClean="0"/>
              <a:t>的直線</a:t>
            </a:r>
            <a:r>
              <a:rPr lang="en-US" altLang="zh-TW" sz="1200" kern="0" dirty="0" smtClean="0"/>
              <a:t>L</a:t>
            </a:r>
            <a:r>
              <a:rPr lang="zh-TW" altLang="en-US" sz="1200" kern="0" dirty="0" smtClean="0"/>
              <a:t>，將</a:t>
            </a:r>
            <a:r>
              <a:rPr lang="en-US" altLang="zh-TW" sz="1200" kern="0" dirty="0" smtClean="0"/>
              <a:t>S</a:t>
            </a:r>
            <a:r>
              <a:rPr lang="zh-TW" altLang="en-US" sz="1200" kern="0" dirty="0" smtClean="0"/>
              <a:t>中的點分為二個集合</a:t>
            </a:r>
            <a:r>
              <a:rPr lang="en-US" altLang="zh-TW" sz="1200" kern="0" dirty="0" smtClean="0"/>
              <a:t>S</a:t>
            </a:r>
            <a:r>
              <a:rPr lang="en-US" altLang="zh-TW" sz="1200" kern="0" baseline="-25000" dirty="0" smtClean="0"/>
              <a:t>L</a:t>
            </a:r>
            <a:r>
              <a:rPr lang="zh-TW" altLang="en-US" sz="1200" kern="0" dirty="0" smtClean="0"/>
              <a:t>與</a:t>
            </a:r>
            <a:r>
              <a:rPr lang="en-US" altLang="zh-TW" sz="1200" kern="0" dirty="0" smtClean="0"/>
              <a:t>S</a:t>
            </a:r>
            <a:r>
              <a:rPr lang="en-US" altLang="zh-TW" sz="1200" kern="0" baseline="-25000" dirty="0" smtClean="0"/>
              <a:t>R</a:t>
            </a:r>
            <a:r>
              <a:rPr lang="zh-TW" altLang="en-US" sz="1200" kern="0" dirty="0" smtClean="0"/>
              <a:t>。</a:t>
            </a:r>
            <a:endParaRPr lang="en-US" altLang="zh-TW" sz="1200" kern="0" dirty="0" smtClean="0"/>
          </a:p>
          <a:p>
            <a:pPr algn="just">
              <a:defRPr/>
            </a:pPr>
            <a:r>
              <a:rPr lang="zh-TW" altLang="en-US" sz="1200" kern="0" dirty="0" smtClean="0">
                <a:solidFill>
                  <a:srgbClr val="3333FF"/>
                </a:solidFill>
              </a:rPr>
              <a:t>步驟</a:t>
            </a:r>
            <a:r>
              <a:rPr lang="en-US" altLang="zh-TW" sz="1200" kern="0" dirty="0" smtClean="0">
                <a:solidFill>
                  <a:srgbClr val="3333FF"/>
                </a:solidFill>
              </a:rPr>
              <a:t>3:</a:t>
            </a:r>
            <a:r>
              <a:rPr lang="en-US" altLang="zh-TW" sz="1200" kern="0" dirty="0" smtClean="0"/>
              <a:t> </a:t>
            </a:r>
            <a:r>
              <a:rPr lang="zh-TW" altLang="en-US" sz="1200" kern="0" dirty="0" smtClean="0"/>
              <a:t>遞迴地使用二維極大點演算法分別求出</a:t>
            </a:r>
            <a:r>
              <a:rPr lang="en-US" altLang="zh-TW" sz="1200" kern="0" dirty="0" smtClean="0"/>
              <a:t>S</a:t>
            </a:r>
            <a:r>
              <a:rPr lang="en-US" altLang="zh-TW" sz="1200" kern="0" baseline="-25000" dirty="0" smtClean="0"/>
              <a:t>L</a:t>
            </a:r>
            <a:r>
              <a:rPr lang="zh-TW" altLang="en-US" sz="1200" kern="0" dirty="0" smtClean="0"/>
              <a:t>與</a:t>
            </a:r>
            <a:r>
              <a:rPr lang="en-US" altLang="zh-TW" sz="1200" kern="0" dirty="0" smtClean="0"/>
              <a:t>S</a:t>
            </a:r>
            <a:r>
              <a:rPr lang="en-US" altLang="zh-TW" sz="1200" kern="0" baseline="-25000" dirty="0" smtClean="0"/>
              <a:t>R</a:t>
            </a:r>
            <a:r>
              <a:rPr lang="zh-TW" altLang="en-US" sz="1200" kern="0" dirty="0" smtClean="0"/>
              <a:t>中所有的極大點。</a:t>
            </a:r>
            <a:endParaRPr lang="en-US" altLang="zh-TW" sz="1200" kern="0" dirty="0" smtClean="0"/>
          </a:p>
          <a:p>
            <a:pPr algn="just">
              <a:defRPr/>
            </a:pPr>
            <a:r>
              <a:rPr lang="zh-TW" altLang="en-US" sz="1200" kern="0" dirty="0" smtClean="0">
                <a:solidFill>
                  <a:srgbClr val="3333FF"/>
                </a:solidFill>
              </a:rPr>
              <a:t>步驟</a:t>
            </a:r>
            <a:r>
              <a:rPr lang="en-US" altLang="zh-TW" sz="1200" kern="0" dirty="0" smtClean="0">
                <a:solidFill>
                  <a:srgbClr val="3333FF"/>
                </a:solidFill>
              </a:rPr>
              <a:t>4:</a:t>
            </a:r>
            <a:r>
              <a:rPr lang="zh-TW" altLang="en-US" sz="1200" kern="0" dirty="0" smtClean="0">
                <a:solidFill>
                  <a:srgbClr val="3333FF"/>
                </a:solidFill>
              </a:rPr>
              <a:t> </a:t>
            </a:r>
            <a:r>
              <a:rPr lang="zh-TW" altLang="zh-TW" sz="1200" kern="0" dirty="0" smtClean="0"/>
              <a:t>在</a:t>
            </a:r>
            <a:r>
              <a:rPr lang="en-US" altLang="zh-TW" sz="1200" kern="0" dirty="0" smtClean="0"/>
              <a:t>S</a:t>
            </a:r>
            <a:r>
              <a:rPr lang="en-US" altLang="zh-TW" sz="1200" kern="0" baseline="-30000" dirty="0" smtClean="0"/>
              <a:t>R</a:t>
            </a:r>
            <a:r>
              <a:rPr lang="zh-TW" altLang="zh-TW" sz="1200" kern="0" dirty="0" smtClean="0"/>
              <a:t>的</a:t>
            </a:r>
            <a:r>
              <a:rPr lang="zh-TW" altLang="en-US" sz="1200" kern="0" dirty="0" smtClean="0"/>
              <a:t>極大點</a:t>
            </a:r>
            <a:r>
              <a:rPr lang="zh-TW" altLang="zh-TW" sz="1200" kern="0" dirty="0" smtClean="0"/>
              <a:t>中找出最大的</a:t>
            </a:r>
            <a:r>
              <a:rPr lang="en-US" altLang="zh-TW" sz="1200" kern="0" dirty="0" smtClean="0"/>
              <a:t>Y</a:t>
            </a:r>
            <a:r>
              <a:rPr lang="zh-TW" altLang="en-US" sz="1200" kern="0" dirty="0" smtClean="0"/>
              <a:t>軸</a:t>
            </a:r>
            <a:r>
              <a:rPr lang="zh-TW" altLang="zh-TW" sz="1200" kern="0" dirty="0" smtClean="0"/>
              <a:t>值</a:t>
            </a:r>
            <a:r>
              <a:rPr lang="en-US" altLang="zh-TW" sz="1200" kern="0" dirty="0" smtClean="0"/>
              <a:t>y*</a:t>
            </a:r>
            <a:r>
              <a:rPr lang="zh-TW" altLang="zh-TW" sz="1200" kern="0" dirty="0" smtClean="0"/>
              <a:t>。</a:t>
            </a:r>
            <a:r>
              <a:rPr lang="en-US" altLang="zh-TW" sz="1200" kern="0" dirty="0" smtClean="0"/>
              <a:t> </a:t>
            </a:r>
            <a:r>
              <a:rPr lang="zh-TW" altLang="zh-TW" sz="1200" kern="0" dirty="0" smtClean="0"/>
              <a:t>對每個在</a:t>
            </a:r>
            <a:r>
              <a:rPr lang="en-US" altLang="zh-TW" sz="1200" kern="0" dirty="0" smtClean="0"/>
              <a:t>S</a:t>
            </a:r>
            <a:r>
              <a:rPr lang="en-US" altLang="zh-TW" sz="1200" kern="0" baseline="-30000" dirty="0" smtClean="0"/>
              <a:t>L</a:t>
            </a:r>
            <a:r>
              <a:rPr lang="zh-TW" altLang="zh-TW" sz="1200" kern="0" dirty="0" smtClean="0"/>
              <a:t>中的</a:t>
            </a:r>
            <a:r>
              <a:rPr lang="zh-TW" altLang="en-US" sz="1200" kern="0" dirty="0" smtClean="0"/>
              <a:t>極大點</a:t>
            </a:r>
            <a:r>
              <a:rPr lang="zh-TW" altLang="zh-TW" sz="1200" kern="0" dirty="0" smtClean="0"/>
              <a:t>，如果該點的</a:t>
            </a:r>
            <a:r>
              <a:rPr lang="en-US" altLang="zh-TW" sz="1200" kern="0" dirty="0" smtClean="0"/>
              <a:t>Y</a:t>
            </a:r>
            <a:r>
              <a:rPr lang="zh-TW" altLang="en-US" sz="1200" kern="0" dirty="0" smtClean="0"/>
              <a:t>軸</a:t>
            </a:r>
            <a:r>
              <a:rPr lang="zh-TW" altLang="zh-TW" sz="1200" kern="0" dirty="0" smtClean="0"/>
              <a:t>值小於</a:t>
            </a:r>
            <a:r>
              <a:rPr lang="en-US" altLang="zh-TW" sz="1200" kern="0" dirty="0" smtClean="0"/>
              <a:t>y*</a:t>
            </a:r>
            <a:r>
              <a:rPr lang="zh-TW" altLang="en-US" sz="1200" kern="0" dirty="0" smtClean="0"/>
              <a:t>，</a:t>
            </a:r>
            <a:r>
              <a:rPr lang="zh-TW" altLang="zh-TW" sz="1200" kern="0" dirty="0" smtClean="0"/>
              <a:t>則</a:t>
            </a:r>
            <a:r>
              <a:rPr lang="zh-TW" altLang="en-US" sz="1200" kern="0" dirty="0" smtClean="0"/>
              <a:t>標示</a:t>
            </a:r>
            <a:r>
              <a:rPr lang="zh-TW" altLang="zh-TW" sz="1200" kern="0" dirty="0" smtClean="0"/>
              <a:t>該點</a:t>
            </a:r>
            <a:r>
              <a:rPr lang="zh-TW" altLang="en-US" sz="1200" kern="0" dirty="0" smtClean="0"/>
              <a:t>為不是極大點</a:t>
            </a:r>
            <a:r>
              <a:rPr lang="zh-TW" altLang="zh-TW" sz="1200" kern="0" dirty="0" smtClean="0"/>
              <a:t>。回傳</a:t>
            </a:r>
            <a:r>
              <a:rPr lang="en-US" altLang="zh-TW" sz="1200" kern="0" dirty="0" smtClean="0"/>
              <a:t>S</a:t>
            </a:r>
            <a:r>
              <a:rPr lang="en-US" altLang="zh-TW" sz="1200" kern="0" baseline="-30000" dirty="0" smtClean="0"/>
              <a:t>R</a:t>
            </a:r>
            <a:r>
              <a:rPr lang="zh-TW" altLang="en-US" sz="1200" kern="0" dirty="0" smtClean="0"/>
              <a:t>中的極</a:t>
            </a:r>
            <a:r>
              <a:rPr lang="zh-TW" altLang="zh-TW" sz="1200" kern="0" dirty="0" smtClean="0"/>
              <a:t>大點和</a:t>
            </a:r>
            <a:r>
              <a:rPr lang="en-US" altLang="zh-TW" sz="1200" kern="0" dirty="0" smtClean="0"/>
              <a:t>S</a:t>
            </a:r>
            <a:r>
              <a:rPr lang="en-US" altLang="zh-TW" sz="1200" kern="0" baseline="-30000" dirty="0" smtClean="0"/>
              <a:t>L</a:t>
            </a:r>
            <a:r>
              <a:rPr lang="zh-TW" altLang="zh-TW" sz="1200" kern="0" dirty="0" smtClean="0"/>
              <a:t>中</a:t>
            </a:r>
            <a:r>
              <a:rPr lang="zh-TW" altLang="en-US" sz="1200" kern="0" dirty="0" smtClean="0"/>
              <a:t>未被標示的極大點</a:t>
            </a:r>
            <a:r>
              <a:rPr lang="zh-TW" altLang="zh-TW" sz="1200" kern="0" dirty="0" smtClean="0"/>
              <a:t>。</a:t>
            </a:r>
            <a:endParaRPr lang="en-US" altLang="zh-TW" sz="1200" kern="0" dirty="0" smtClean="0"/>
          </a:p>
          <a:p>
            <a:pPr algn="just">
              <a:defRPr/>
            </a:pPr>
            <a:endParaRPr lang="en-US" altLang="zh-TW" sz="1200" kern="0" dirty="0" smtClean="0"/>
          </a:p>
        </p:txBody>
      </p:sp>
      <p:sp>
        <p:nvSpPr>
          <p:cNvPr id="5939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4692FD6A-7F8C-4DFC-8551-32BD62DF670F}" type="slidenum">
              <a:rPr kumimoji="0" lang="en-US" altLang="zh-TW" sz="1400" smtClean="0">
                <a:latin typeface="Arial" charset="0"/>
              </a:rPr>
              <a:pPr eaLnBrk="1" hangingPunct="1">
                <a:spcBef>
                  <a:spcPct val="0"/>
                </a:spcBef>
                <a:buClrTx/>
                <a:buSzTx/>
                <a:buFontTx/>
                <a:buNone/>
              </a:pPr>
              <a:t>62</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 calcmode="lin" valueType="num">
                                      <p:cBhvr additive="base">
                                        <p:cTn id="4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9" end="9"/>
                                            </p:txEl>
                                          </p:spTgt>
                                        </p:tgtEl>
                                        <p:attrNameLst>
                                          <p:attrName>style.visibility</p:attrName>
                                        </p:attrNameLst>
                                      </p:cBhvr>
                                      <p:to>
                                        <p:strVal val="visible"/>
                                      </p:to>
                                    </p:set>
                                    <p:anim calcmode="lin" valueType="num">
                                      <p:cBhvr additive="base">
                                        <p:cTn id="55"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10" end="10"/>
                                            </p:txEl>
                                          </p:spTgt>
                                        </p:tgtEl>
                                        <p:attrNameLst>
                                          <p:attrName>style.visibility</p:attrName>
                                        </p:attrNameLst>
                                      </p:cBhvr>
                                      <p:to>
                                        <p:strVal val="visible"/>
                                      </p:to>
                                    </p:set>
                                    <p:anim calcmode="lin" valueType="num">
                                      <p:cBhvr additive="base">
                                        <p:cTn id="61"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Grp="1" noChangeArrowheads="1"/>
          </p:cNvSpPr>
          <p:nvPr>
            <p:ph type="title"/>
          </p:nvPr>
        </p:nvSpPr>
        <p:spPr>
          <a:xfrm>
            <a:off x="1042988" y="617538"/>
            <a:ext cx="8101012" cy="1155700"/>
          </a:xfrm>
          <a:noFill/>
        </p:spPr>
        <p:txBody>
          <a:bodyPr/>
          <a:lstStyle/>
          <a:p>
            <a:pPr eaLnBrk="1" hangingPunct="1"/>
            <a:r>
              <a:rPr lang="zh-TW" altLang="en-US" sz="3600" b="1" smtClean="0"/>
              <a:t>二維極大點演算法時間複雜度分析</a:t>
            </a:r>
            <a:r>
              <a:rPr lang="en-US" altLang="zh-TW" sz="3600" b="1" smtClean="0"/>
              <a:t>(</a:t>
            </a:r>
            <a:r>
              <a:rPr lang="zh-TW" altLang="en-US" sz="3600" b="1" smtClean="0"/>
              <a:t>續</a:t>
            </a:r>
            <a:r>
              <a:rPr lang="en-US" altLang="zh-TW" sz="3600" b="1" smtClean="0"/>
              <a:t>)</a:t>
            </a:r>
          </a:p>
        </p:txBody>
      </p:sp>
      <p:sp>
        <p:nvSpPr>
          <p:cNvPr id="5" name="內容版面配置區 2"/>
          <p:cNvSpPr txBox="1">
            <a:spLocks/>
          </p:cNvSpPr>
          <p:nvPr/>
        </p:nvSpPr>
        <p:spPr bwMode="auto">
          <a:xfrm>
            <a:off x="34925" y="2060575"/>
            <a:ext cx="870426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a:defRPr/>
            </a:pPr>
            <a:endParaRPr lang="en-US" altLang="zh-TW" sz="2000" kern="0" dirty="0" smtClean="0"/>
          </a:p>
          <a:p>
            <a:pPr>
              <a:defRPr/>
            </a:pPr>
            <a:r>
              <a:rPr lang="zh-TW" altLang="en-US" sz="2000" kern="0" dirty="0" smtClean="0"/>
              <a:t>步驟</a:t>
            </a:r>
            <a:r>
              <a:rPr lang="zh-TW" altLang="zh-TW" sz="2000" kern="0" dirty="0" smtClean="0"/>
              <a:t>時間複雜度</a:t>
            </a:r>
            <a:r>
              <a:rPr lang="en-US" altLang="zh-TW" sz="2000" kern="0" dirty="0" smtClean="0"/>
              <a:t>:</a:t>
            </a:r>
            <a:br>
              <a:rPr lang="en-US" altLang="zh-TW" sz="2000" kern="0" dirty="0" smtClean="0"/>
            </a:br>
            <a:r>
              <a:rPr lang="zh-TW" altLang="en-US" sz="2000" kern="0" dirty="0" smtClean="0"/>
              <a:t>步驟</a:t>
            </a:r>
            <a:r>
              <a:rPr lang="en-US" altLang="zh-TW" sz="2000" kern="0" dirty="0" smtClean="0"/>
              <a:t>2:</a:t>
            </a:r>
            <a:r>
              <a:rPr lang="zh-TW" altLang="en-US" sz="2000" kern="0" dirty="0" smtClean="0"/>
              <a:t> </a:t>
            </a:r>
            <a:r>
              <a:rPr lang="en-US" altLang="zh-TW" sz="2000" kern="0" dirty="0" smtClean="0"/>
              <a:t>c</a:t>
            </a:r>
            <a:r>
              <a:rPr lang="en-US" altLang="zh-TW" sz="2000" kern="0" baseline="-25000" dirty="0" smtClean="0"/>
              <a:t>1</a:t>
            </a:r>
            <a:r>
              <a:rPr lang="en-US" altLang="zh-TW" sz="2000" kern="0" dirty="0" smtClean="0"/>
              <a:t>n</a:t>
            </a:r>
            <a:r>
              <a:rPr lang="zh-TW" altLang="en-US" sz="2000" kern="0" dirty="0" smtClean="0"/>
              <a:t> </a:t>
            </a:r>
            <a:r>
              <a:rPr lang="en-US" altLang="zh-TW" sz="2000" kern="0" dirty="0" smtClean="0"/>
              <a:t/>
            </a:r>
            <a:br>
              <a:rPr lang="en-US" altLang="zh-TW" sz="2000" kern="0" dirty="0" smtClean="0"/>
            </a:br>
            <a:r>
              <a:rPr lang="en-US" altLang="zh-TW" sz="2000" kern="0" dirty="0" smtClean="0"/>
              <a:t>(</a:t>
            </a:r>
            <a:r>
              <a:rPr lang="zh-TW" altLang="en-US" sz="2000" kern="0" dirty="0" smtClean="0"/>
              <a:t>以</a:t>
            </a:r>
            <a:r>
              <a:rPr lang="zh-TW" altLang="en-US" sz="2000" kern="0" dirty="0" smtClean="0">
                <a:solidFill>
                  <a:srgbClr val="3333FF"/>
                </a:solidFill>
              </a:rPr>
              <a:t>刪尋演算法</a:t>
            </a:r>
            <a:r>
              <a:rPr lang="zh-TW" altLang="en-US" sz="2000" kern="0" dirty="0" smtClean="0"/>
              <a:t>求中位數</a:t>
            </a:r>
            <a:r>
              <a:rPr lang="en-US" altLang="zh-TW" sz="2000" kern="0" dirty="0" smtClean="0"/>
              <a:t>)</a:t>
            </a:r>
            <a:br>
              <a:rPr lang="en-US" altLang="zh-TW" sz="2000" kern="0" dirty="0" smtClean="0"/>
            </a:br>
            <a:r>
              <a:rPr lang="zh-TW" altLang="en-US" sz="2000" kern="0" dirty="0" smtClean="0"/>
              <a:t>步驟</a:t>
            </a:r>
            <a:r>
              <a:rPr lang="en-US" altLang="zh-TW" sz="2000" kern="0" dirty="0" smtClean="0"/>
              <a:t>4:</a:t>
            </a:r>
            <a:r>
              <a:rPr lang="zh-TW" altLang="en-US" sz="2000" kern="0" dirty="0" smtClean="0"/>
              <a:t> </a:t>
            </a:r>
            <a:r>
              <a:rPr lang="en-US" altLang="zh-TW" sz="2000" kern="0" dirty="0" smtClean="0"/>
              <a:t>c</a:t>
            </a:r>
            <a:r>
              <a:rPr lang="en-US" altLang="zh-TW" sz="2000" kern="0" baseline="-25000" dirty="0" smtClean="0"/>
              <a:t>2</a:t>
            </a:r>
            <a:r>
              <a:rPr lang="en-US" altLang="zh-TW" sz="2000" kern="0" dirty="0" smtClean="0"/>
              <a:t>n</a:t>
            </a:r>
            <a:r>
              <a:rPr lang="zh-TW" altLang="en-US" sz="2000" kern="0" dirty="0" smtClean="0"/>
              <a:t> </a:t>
            </a:r>
            <a:r>
              <a:rPr lang="en-US" altLang="zh-TW" sz="2000" kern="0" dirty="0" smtClean="0"/>
              <a:t>(</a:t>
            </a:r>
            <a:r>
              <a:rPr lang="zh-TW" altLang="en-US" sz="2000" kern="0" dirty="0" smtClean="0"/>
              <a:t>依序檢查</a:t>
            </a:r>
            <a:r>
              <a:rPr lang="en-US" altLang="zh-TW" sz="2000" kern="0" dirty="0" smtClean="0"/>
              <a:t>)</a:t>
            </a:r>
            <a:endParaRPr lang="zh-TW" altLang="zh-TW" sz="2000" kern="0" dirty="0" smtClean="0"/>
          </a:p>
          <a:p>
            <a:pPr>
              <a:defRPr/>
            </a:pPr>
            <a:r>
              <a:rPr lang="zh-TW" altLang="zh-TW" sz="2000" kern="0" dirty="0" smtClean="0"/>
              <a:t>總時間複雜度</a:t>
            </a:r>
            <a:r>
              <a:rPr lang="en-US" altLang="zh-TW" sz="2000" kern="0" dirty="0" smtClean="0"/>
              <a:t>:</a:t>
            </a:r>
            <a:endParaRPr lang="zh-TW" altLang="zh-TW" sz="2000" kern="0" dirty="0" smtClean="0"/>
          </a:p>
          <a:p>
            <a:pPr>
              <a:defRPr/>
            </a:pPr>
            <a:r>
              <a:rPr lang="en-US" altLang="zh-TW" sz="2000" kern="0" dirty="0" smtClean="0"/>
              <a:t>T(n) = 2T(n/2) + c</a:t>
            </a:r>
            <a:r>
              <a:rPr lang="en-US" altLang="zh-TW" sz="2000" kern="0" baseline="-25000" dirty="0" smtClean="0"/>
              <a:t>1</a:t>
            </a:r>
            <a:r>
              <a:rPr lang="en-US" altLang="zh-TW" sz="2000" kern="0" dirty="0" smtClean="0"/>
              <a:t>n  + c</a:t>
            </a:r>
            <a:r>
              <a:rPr lang="en-US" altLang="zh-TW" sz="2000" kern="0" baseline="-25000" dirty="0" smtClean="0"/>
              <a:t>2</a:t>
            </a:r>
            <a:r>
              <a:rPr lang="en-US" altLang="zh-TW" sz="2000" kern="0" dirty="0" smtClean="0"/>
              <a:t>n</a:t>
            </a:r>
            <a:endParaRPr lang="zh-TW" altLang="zh-TW" sz="2000" kern="0" dirty="0" smtClean="0"/>
          </a:p>
          <a:p>
            <a:pPr>
              <a:defRPr/>
            </a:pPr>
            <a:r>
              <a:rPr lang="en-US" altLang="zh-TW" sz="2000" kern="0" dirty="0" smtClean="0"/>
              <a:t>	= 2</a:t>
            </a:r>
            <a:r>
              <a:rPr lang="en-US" altLang="zh-TW" sz="2000" u="sng" kern="0" dirty="0" smtClean="0"/>
              <a:t>T(n/2)</a:t>
            </a:r>
            <a:r>
              <a:rPr lang="en-US" altLang="zh-TW" sz="2000" kern="0" dirty="0" smtClean="0"/>
              <a:t> + </a:t>
            </a:r>
            <a:r>
              <a:rPr lang="en-US" altLang="zh-TW" sz="2000" kern="0" dirty="0" err="1" smtClean="0"/>
              <a:t>cn</a:t>
            </a:r>
            <a:r>
              <a:rPr lang="en-US" altLang="zh-TW" sz="2000" kern="0" dirty="0" smtClean="0"/>
              <a:t> </a:t>
            </a:r>
            <a:endParaRPr lang="zh-TW" altLang="zh-TW" sz="2000" kern="0" dirty="0" smtClean="0"/>
          </a:p>
          <a:p>
            <a:pPr>
              <a:defRPr/>
            </a:pPr>
            <a:r>
              <a:rPr lang="en-US" altLang="zh-TW" sz="2000" kern="0" dirty="0" smtClean="0"/>
              <a:t>	= 2(</a:t>
            </a:r>
            <a:r>
              <a:rPr lang="en-US" altLang="zh-TW" sz="2000" u="sng" kern="0" dirty="0" smtClean="0"/>
              <a:t>2T(n/4)+c(n/2)</a:t>
            </a:r>
            <a:r>
              <a:rPr lang="en-US" altLang="zh-TW" sz="2000" kern="0" dirty="0" smtClean="0"/>
              <a:t>)+ </a:t>
            </a:r>
            <a:r>
              <a:rPr lang="en-US" altLang="zh-TW" sz="2000" kern="0" dirty="0" err="1" smtClean="0"/>
              <a:t>cn</a:t>
            </a:r>
            <a:endParaRPr lang="en-US" altLang="zh-TW" sz="2000" kern="0" dirty="0" smtClean="0"/>
          </a:p>
          <a:p>
            <a:pPr>
              <a:defRPr/>
            </a:pPr>
            <a:r>
              <a:rPr lang="en-US" altLang="zh-TW" sz="2000" kern="0" dirty="0" smtClean="0"/>
              <a:t>       = 4T(n/4) + </a:t>
            </a:r>
            <a:r>
              <a:rPr lang="en-US" altLang="zh-TW" sz="2000" kern="0" dirty="0" err="1" smtClean="0"/>
              <a:t>cn</a:t>
            </a:r>
            <a:r>
              <a:rPr lang="en-US" altLang="zh-TW" sz="2000" kern="0" dirty="0" smtClean="0"/>
              <a:t> + </a:t>
            </a:r>
            <a:r>
              <a:rPr lang="en-US" altLang="zh-TW" sz="2000" kern="0" dirty="0" err="1" smtClean="0"/>
              <a:t>cn</a:t>
            </a:r>
            <a:endParaRPr lang="zh-TW" altLang="zh-TW" sz="2000" kern="0" dirty="0" smtClean="0"/>
          </a:p>
          <a:p>
            <a:pPr>
              <a:defRPr/>
            </a:pPr>
            <a:r>
              <a:rPr lang="en-US" altLang="zh-TW" sz="2000" kern="0" dirty="0" smtClean="0"/>
              <a:t>	= </a:t>
            </a:r>
            <a:r>
              <a:rPr lang="en-US" altLang="zh-TW" sz="2000" kern="0" dirty="0" err="1" smtClean="0"/>
              <a:t>nT</a:t>
            </a:r>
            <a:r>
              <a:rPr lang="en-US" altLang="zh-TW" sz="2000" kern="0" dirty="0" smtClean="0"/>
              <a:t>(1) + </a:t>
            </a:r>
            <a:r>
              <a:rPr lang="en-US" altLang="zh-TW" sz="2000" kern="0" dirty="0" err="1" smtClean="0"/>
              <a:t>cn+cn</a:t>
            </a:r>
            <a:r>
              <a:rPr lang="en-US" altLang="zh-TW" sz="2000" kern="0" dirty="0" smtClean="0"/>
              <a:t>+…+</a:t>
            </a:r>
            <a:r>
              <a:rPr lang="en-US" altLang="zh-TW" sz="2000" kern="0" dirty="0" err="1" smtClean="0"/>
              <a:t>cn</a:t>
            </a:r>
            <a:r>
              <a:rPr lang="en-US" altLang="zh-TW" sz="2000" kern="0" dirty="0" smtClean="0"/>
              <a:t> (</a:t>
            </a:r>
            <a:r>
              <a:rPr lang="zh-TW" altLang="en-US" sz="2000" kern="0" dirty="0" smtClean="0"/>
              <a:t>其中總共</a:t>
            </a:r>
            <a:r>
              <a:rPr lang="en-US" altLang="zh-TW" sz="2000" kern="0" dirty="0" smtClean="0"/>
              <a:t>log n</a:t>
            </a:r>
            <a:r>
              <a:rPr lang="zh-TW" altLang="en-US" sz="2000" kern="0" dirty="0" smtClean="0"/>
              <a:t>個</a:t>
            </a:r>
            <a:r>
              <a:rPr lang="en-US" altLang="zh-TW" sz="2000" kern="0" dirty="0" err="1" smtClean="0"/>
              <a:t>cn</a:t>
            </a:r>
            <a:r>
              <a:rPr lang="en-US" altLang="zh-TW" sz="2000" kern="0" dirty="0" smtClean="0"/>
              <a:t>)</a:t>
            </a:r>
            <a:endParaRPr lang="zh-TW" altLang="zh-TW" sz="2000" kern="0" dirty="0" smtClean="0"/>
          </a:p>
          <a:p>
            <a:pPr>
              <a:defRPr/>
            </a:pPr>
            <a:r>
              <a:rPr lang="en-US" altLang="zh-TW" sz="2000" kern="0" dirty="0" smtClean="0"/>
              <a:t>	= </a:t>
            </a:r>
            <a:r>
              <a:rPr lang="en-US" altLang="zh-TW" sz="2000" kern="0" dirty="0" err="1" smtClean="0"/>
              <a:t>nT</a:t>
            </a:r>
            <a:r>
              <a:rPr lang="en-US" altLang="zh-TW" sz="2000" kern="0" dirty="0" smtClean="0"/>
              <a:t>(1) + </a:t>
            </a:r>
            <a:r>
              <a:rPr lang="en-US" altLang="zh-TW" sz="2000" kern="0" dirty="0" err="1" smtClean="0"/>
              <a:t>cn</a:t>
            </a:r>
            <a:r>
              <a:rPr lang="en-US" altLang="zh-TW" sz="2000" kern="0" dirty="0" smtClean="0"/>
              <a:t> log n (</a:t>
            </a:r>
            <a:r>
              <a:rPr lang="zh-TW" altLang="en-US" sz="2000" kern="0" dirty="0" smtClean="0"/>
              <a:t>其中</a:t>
            </a:r>
            <a:r>
              <a:rPr lang="en-US" altLang="zh-TW" sz="2000" kern="0" dirty="0" smtClean="0"/>
              <a:t>T(1)=1)</a:t>
            </a:r>
            <a:endParaRPr lang="zh-TW" altLang="zh-TW" sz="2000" kern="0" dirty="0" smtClean="0"/>
          </a:p>
          <a:p>
            <a:pPr>
              <a:defRPr/>
            </a:pPr>
            <a:r>
              <a:rPr lang="en-US" altLang="zh-TW" sz="2000" kern="0" dirty="0" smtClean="0"/>
              <a:t>	= O(n log n)</a:t>
            </a:r>
            <a:endParaRPr lang="zh-TW" altLang="zh-TW" sz="2000" kern="0" dirty="0" smtClean="0"/>
          </a:p>
          <a:p>
            <a:pPr>
              <a:defRPr/>
            </a:pPr>
            <a:endParaRPr lang="zh-TW" altLang="en-US" sz="2000" kern="0" dirty="0" smtClean="0"/>
          </a:p>
        </p:txBody>
      </p:sp>
      <p:sp>
        <p:nvSpPr>
          <p:cNvPr id="60420" name="內容版面配置區 1"/>
          <p:cNvSpPr>
            <a:spLocks noGrp="1"/>
          </p:cNvSpPr>
          <p:nvPr>
            <p:ph idx="1"/>
          </p:nvPr>
        </p:nvSpPr>
        <p:spPr/>
        <p:txBody>
          <a:bodyPr/>
          <a:lstStyle/>
          <a:p>
            <a:endParaRPr lang="zh-TW" altLang="en-US" smtClean="0"/>
          </a:p>
        </p:txBody>
      </p:sp>
      <p:sp>
        <p:nvSpPr>
          <p:cNvPr id="7" name="Rectangle 3"/>
          <p:cNvSpPr txBox="1">
            <a:spLocks noChangeArrowheads="1"/>
          </p:cNvSpPr>
          <p:nvPr/>
        </p:nvSpPr>
        <p:spPr bwMode="auto">
          <a:xfrm>
            <a:off x="4387850" y="1916113"/>
            <a:ext cx="47212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algn="just">
              <a:defRPr/>
            </a:pPr>
            <a:r>
              <a:rPr lang="en-US" altLang="zh-TW" sz="1200" kern="0" dirty="0" smtClean="0"/>
              <a:t>Algorithm</a:t>
            </a:r>
            <a:r>
              <a:rPr lang="zh-TW" altLang="en-US" sz="1200" kern="0" dirty="0" smtClean="0"/>
              <a:t> 二維極大點演算法</a:t>
            </a:r>
            <a:endParaRPr lang="en-US" altLang="zh-TW" sz="1200" kern="0" dirty="0" smtClean="0"/>
          </a:p>
          <a:p>
            <a:pPr algn="just">
              <a:defRPr/>
            </a:pPr>
            <a:r>
              <a:rPr lang="en-US" altLang="zh-TW" sz="1200" kern="0" dirty="0" smtClean="0"/>
              <a:t>Input: n</a:t>
            </a:r>
            <a:r>
              <a:rPr lang="zh-TW" altLang="en-US" sz="1200" kern="0" dirty="0" smtClean="0"/>
              <a:t>個二維平面點所構成的集合</a:t>
            </a:r>
            <a:r>
              <a:rPr lang="en-US" altLang="zh-TW" sz="1200" kern="0" dirty="0" smtClean="0"/>
              <a:t>S</a:t>
            </a:r>
            <a:r>
              <a:rPr lang="zh-TW" altLang="en-US" sz="1200" kern="0" dirty="0" smtClean="0"/>
              <a:t>，</a:t>
            </a:r>
            <a:r>
              <a:rPr lang="en-US" altLang="zh-TW" sz="1200" kern="0" dirty="0" smtClean="0"/>
              <a:t>n</a:t>
            </a:r>
            <a:r>
              <a:rPr lang="en-US" altLang="zh-TW" sz="1200" kern="0" dirty="0" smtClean="0">
                <a:sym typeface="Symbol" pitchFamily="18" charset="2"/>
              </a:rPr>
              <a:t>1</a:t>
            </a:r>
            <a:endParaRPr lang="en-US" altLang="zh-TW" sz="1200" kern="0" dirty="0" smtClean="0"/>
          </a:p>
          <a:p>
            <a:pPr algn="just">
              <a:defRPr/>
            </a:pPr>
            <a:r>
              <a:rPr lang="en-US" altLang="zh-TW" sz="1200" kern="0" dirty="0" smtClean="0"/>
              <a:t>Output:</a:t>
            </a:r>
            <a:r>
              <a:rPr lang="zh-TW" altLang="en-US" sz="1200" kern="0" dirty="0" smtClean="0"/>
              <a:t> 集合</a:t>
            </a:r>
            <a:r>
              <a:rPr lang="en-US" altLang="zh-TW" sz="1200" kern="0" dirty="0" smtClean="0"/>
              <a:t>S</a:t>
            </a:r>
            <a:r>
              <a:rPr lang="zh-TW" altLang="en-US" sz="1200" kern="0" dirty="0" smtClean="0"/>
              <a:t>中所有的極大點</a:t>
            </a:r>
            <a:r>
              <a:rPr lang="en-US" altLang="zh-TW" sz="1200" kern="0" dirty="0" smtClean="0"/>
              <a:t>(maxima)</a:t>
            </a:r>
          </a:p>
          <a:p>
            <a:pPr algn="just">
              <a:defRPr/>
            </a:pPr>
            <a:r>
              <a:rPr lang="zh-TW" altLang="en-US" sz="1200" kern="0" dirty="0" smtClean="0">
                <a:solidFill>
                  <a:srgbClr val="3333FF"/>
                </a:solidFill>
              </a:rPr>
              <a:t>步驟</a:t>
            </a:r>
            <a:r>
              <a:rPr lang="en-US" altLang="zh-TW" sz="1200" kern="0" dirty="0" smtClean="0">
                <a:solidFill>
                  <a:srgbClr val="3333FF"/>
                </a:solidFill>
              </a:rPr>
              <a:t>1:</a:t>
            </a:r>
            <a:r>
              <a:rPr lang="zh-TW" altLang="en-US" sz="1200" kern="0" dirty="0" smtClean="0">
                <a:solidFill>
                  <a:srgbClr val="3333FF"/>
                </a:solidFill>
              </a:rPr>
              <a:t> </a:t>
            </a:r>
            <a:r>
              <a:rPr lang="zh-TW" altLang="en-US" sz="1200" kern="0" dirty="0" smtClean="0"/>
              <a:t>若</a:t>
            </a:r>
            <a:r>
              <a:rPr lang="en-US" altLang="zh-TW" sz="1200" kern="0" dirty="0" smtClean="0"/>
              <a:t>n=1</a:t>
            </a:r>
            <a:r>
              <a:rPr lang="zh-TW" altLang="en-US" sz="1200" kern="0" dirty="0" smtClean="0"/>
              <a:t>，則回傳</a:t>
            </a:r>
            <a:r>
              <a:rPr lang="en-US" altLang="zh-TW" sz="1200" kern="0" dirty="0" smtClean="0"/>
              <a:t>S</a:t>
            </a:r>
            <a:r>
              <a:rPr lang="zh-TW" altLang="en-US" sz="1200" kern="0" dirty="0" smtClean="0"/>
              <a:t>中唯一一個點為極大點並結束。</a:t>
            </a:r>
            <a:endParaRPr lang="en-US" altLang="zh-TW" sz="1200" kern="0" dirty="0" smtClean="0"/>
          </a:p>
          <a:p>
            <a:pPr algn="just">
              <a:defRPr/>
            </a:pPr>
            <a:r>
              <a:rPr lang="zh-TW" altLang="en-US" sz="1200" kern="0" dirty="0" smtClean="0">
                <a:solidFill>
                  <a:srgbClr val="3333FF"/>
                </a:solidFill>
              </a:rPr>
              <a:t>步驟</a:t>
            </a:r>
            <a:r>
              <a:rPr lang="en-US" altLang="zh-TW" sz="1200" kern="0" dirty="0" smtClean="0">
                <a:solidFill>
                  <a:srgbClr val="3333FF"/>
                </a:solidFill>
              </a:rPr>
              <a:t>2:</a:t>
            </a:r>
            <a:r>
              <a:rPr lang="en-US" altLang="zh-TW" sz="1200" kern="0" dirty="0" smtClean="0"/>
              <a:t> </a:t>
            </a:r>
            <a:r>
              <a:rPr lang="zh-TW" altLang="en-US" sz="1200" kern="0" dirty="0" smtClean="0"/>
              <a:t>找出所有點的</a:t>
            </a:r>
            <a:r>
              <a:rPr lang="en-US" altLang="zh-TW" sz="1200" kern="0" dirty="0" smtClean="0"/>
              <a:t>X</a:t>
            </a:r>
            <a:r>
              <a:rPr lang="zh-TW" altLang="en-US" sz="1200" kern="0" dirty="0" smtClean="0"/>
              <a:t>軸中位數</a:t>
            </a:r>
            <a:r>
              <a:rPr lang="en-US" altLang="zh-TW" sz="1200" kern="0" dirty="0" smtClean="0"/>
              <a:t>(median)</a:t>
            </a:r>
            <a:r>
              <a:rPr lang="zh-TW" altLang="en-US" sz="1200" kern="0" dirty="0" smtClean="0"/>
              <a:t>畫出</a:t>
            </a:r>
            <a:r>
              <a:rPr lang="zh-TW" altLang="zh-TW" sz="1200" kern="0" dirty="0" smtClean="0"/>
              <a:t>垂直於</a:t>
            </a:r>
            <a:r>
              <a:rPr lang="en-US" altLang="zh-TW" sz="1200" kern="0" dirty="0" smtClean="0"/>
              <a:t>X</a:t>
            </a:r>
            <a:r>
              <a:rPr lang="zh-TW" altLang="zh-TW" sz="1200" kern="0" dirty="0" smtClean="0"/>
              <a:t>軸</a:t>
            </a:r>
            <a:r>
              <a:rPr lang="zh-TW" altLang="en-US" sz="1200" kern="0" dirty="0" smtClean="0"/>
              <a:t>的直線</a:t>
            </a:r>
            <a:r>
              <a:rPr lang="en-US" altLang="zh-TW" sz="1200" kern="0" dirty="0" smtClean="0"/>
              <a:t>L</a:t>
            </a:r>
            <a:r>
              <a:rPr lang="zh-TW" altLang="en-US" sz="1200" kern="0" dirty="0" smtClean="0"/>
              <a:t>，將</a:t>
            </a:r>
            <a:r>
              <a:rPr lang="en-US" altLang="zh-TW" sz="1200" kern="0" dirty="0" smtClean="0"/>
              <a:t>S</a:t>
            </a:r>
            <a:r>
              <a:rPr lang="zh-TW" altLang="en-US" sz="1200" kern="0" dirty="0" smtClean="0"/>
              <a:t>中的點分為二個集合</a:t>
            </a:r>
            <a:r>
              <a:rPr lang="en-US" altLang="zh-TW" sz="1200" kern="0" dirty="0" smtClean="0"/>
              <a:t>S</a:t>
            </a:r>
            <a:r>
              <a:rPr lang="en-US" altLang="zh-TW" sz="1200" kern="0" baseline="-25000" dirty="0" smtClean="0"/>
              <a:t>L</a:t>
            </a:r>
            <a:r>
              <a:rPr lang="zh-TW" altLang="en-US" sz="1200" kern="0" dirty="0" smtClean="0"/>
              <a:t>與</a:t>
            </a:r>
            <a:r>
              <a:rPr lang="en-US" altLang="zh-TW" sz="1200" kern="0" dirty="0" smtClean="0"/>
              <a:t>S</a:t>
            </a:r>
            <a:r>
              <a:rPr lang="en-US" altLang="zh-TW" sz="1200" kern="0" baseline="-25000" dirty="0" smtClean="0"/>
              <a:t>R</a:t>
            </a:r>
            <a:r>
              <a:rPr lang="zh-TW" altLang="en-US" sz="1200" kern="0" dirty="0" smtClean="0"/>
              <a:t>。</a:t>
            </a:r>
            <a:endParaRPr lang="en-US" altLang="zh-TW" sz="1200" kern="0" dirty="0" smtClean="0"/>
          </a:p>
          <a:p>
            <a:pPr algn="just">
              <a:defRPr/>
            </a:pPr>
            <a:r>
              <a:rPr lang="zh-TW" altLang="en-US" sz="1200" kern="0" dirty="0" smtClean="0">
                <a:solidFill>
                  <a:srgbClr val="3333FF"/>
                </a:solidFill>
              </a:rPr>
              <a:t>步驟</a:t>
            </a:r>
            <a:r>
              <a:rPr lang="en-US" altLang="zh-TW" sz="1200" kern="0" dirty="0" smtClean="0">
                <a:solidFill>
                  <a:srgbClr val="3333FF"/>
                </a:solidFill>
              </a:rPr>
              <a:t>3:</a:t>
            </a:r>
            <a:r>
              <a:rPr lang="en-US" altLang="zh-TW" sz="1200" kern="0" dirty="0" smtClean="0"/>
              <a:t> </a:t>
            </a:r>
            <a:r>
              <a:rPr lang="zh-TW" altLang="en-US" sz="1200" kern="0" dirty="0" smtClean="0"/>
              <a:t>遞迴地使用二維極大點演算法分別求出</a:t>
            </a:r>
            <a:r>
              <a:rPr lang="en-US" altLang="zh-TW" sz="1200" kern="0" dirty="0" smtClean="0"/>
              <a:t>S</a:t>
            </a:r>
            <a:r>
              <a:rPr lang="en-US" altLang="zh-TW" sz="1200" kern="0" baseline="-25000" dirty="0" smtClean="0"/>
              <a:t>L</a:t>
            </a:r>
            <a:r>
              <a:rPr lang="zh-TW" altLang="en-US" sz="1200" kern="0" dirty="0" smtClean="0"/>
              <a:t>與</a:t>
            </a:r>
            <a:r>
              <a:rPr lang="en-US" altLang="zh-TW" sz="1200" kern="0" dirty="0" smtClean="0"/>
              <a:t>S</a:t>
            </a:r>
            <a:r>
              <a:rPr lang="en-US" altLang="zh-TW" sz="1200" kern="0" baseline="-25000" dirty="0" smtClean="0"/>
              <a:t>R</a:t>
            </a:r>
            <a:r>
              <a:rPr lang="zh-TW" altLang="en-US" sz="1200" kern="0" dirty="0" smtClean="0"/>
              <a:t>中所有的極大點。</a:t>
            </a:r>
            <a:endParaRPr lang="en-US" altLang="zh-TW" sz="1200" kern="0" dirty="0" smtClean="0"/>
          </a:p>
          <a:p>
            <a:pPr algn="just">
              <a:defRPr/>
            </a:pPr>
            <a:r>
              <a:rPr lang="zh-TW" altLang="en-US" sz="1200" kern="0" dirty="0" smtClean="0">
                <a:solidFill>
                  <a:srgbClr val="3333FF"/>
                </a:solidFill>
              </a:rPr>
              <a:t>步驟</a:t>
            </a:r>
            <a:r>
              <a:rPr lang="en-US" altLang="zh-TW" sz="1200" kern="0" dirty="0" smtClean="0">
                <a:solidFill>
                  <a:srgbClr val="3333FF"/>
                </a:solidFill>
              </a:rPr>
              <a:t>4:</a:t>
            </a:r>
            <a:r>
              <a:rPr lang="zh-TW" altLang="en-US" sz="1200" kern="0" dirty="0" smtClean="0">
                <a:solidFill>
                  <a:srgbClr val="3333FF"/>
                </a:solidFill>
              </a:rPr>
              <a:t> </a:t>
            </a:r>
            <a:r>
              <a:rPr lang="zh-TW" altLang="zh-TW" sz="1200" kern="0" dirty="0" smtClean="0"/>
              <a:t>在</a:t>
            </a:r>
            <a:r>
              <a:rPr lang="en-US" altLang="zh-TW" sz="1200" kern="0" dirty="0" smtClean="0"/>
              <a:t>S</a:t>
            </a:r>
            <a:r>
              <a:rPr lang="en-US" altLang="zh-TW" sz="1200" kern="0" baseline="-30000" dirty="0" smtClean="0"/>
              <a:t>R</a:t>
            </a:r>
            <a:r>
              <a:rPr lang="zh-TW" altLang="zh-TW" sz="1200" kern="0" dirty="0" smtClean="0"/>
              <a:t>的</a:t>
            </a:r>
            <a:r>
              <a:rPr lang="zh-TW" altLang="en-US" sz="1200" kern="0" dirty="0" smtClean="0"/>
              <a:t>極大點</a:t>
            </a:r>
            <a:r>
              <a:rPr lang="zh-TW" altLang="zh-TW" sz="1200" kern="0" dirty="0" smtClean="0"/>
              <a:t>中找出最大的</a:t>
            </a:r>
            <a:r>
              <a:rPr lang="en-US" altLang="zh-TW" sz="1200" kern="0" dirty="0" smtClean="0"/>
              <a:t>Y</a:t>
            </a:r>
            <a:r>
              <a:rPr lang="zh-TW" altLang="en-US" sz="1200" kern="0" dirty="0" smtClean="0"/>
              <a:t>軸</a:t>
            </a:r>
            <a:r>
              <a:rPr lang="zh-TW" altLang="zh-TW" sz="1200" kern="0" dirty="0" smtClean="0"/>
              <a:t>值</a:t>
            </a:r>
            <a:r>
              <a:rPr lang="en-US" altLang="zh-TW" sz="1200" kern="0" dirty="0" smtClean="0"/>
              <a:t>y*</a:t>
            </a:r>
            <a:r>
              <a:rPr lang="zh-TW" altLang="zh-TW" sz="1200" kern="0" dirty="0" smtClean="0"/>
              <a:t>。</a:t>
            </a:r>
            <a:r>
              <a:rPr lang="en-US" altLang="zh-TW" sz="1200" kern="0" dirty="0" smtClean="0"/>
              <a:t> </a:t>
            </a:r>
            <a:r>
              <a:rPr lang="zh-TW" altLang="zh-TW" sz="1200" kern="0" dirty="0" smtClean="0"/>
              <a:t>對每個在</a:t>
            </a:r>
            <a:r>
              <a:rPr lang="en-US" altLang="zh-TW" sz="1200" kern="0" dirty="0" smtClean="0"/>
              <a:t>S</a:t>
            </a:r>
            <a:r>
              <a:rPr lang="en-US" altLang="zh-TW" sz="1200" kern="0" baseline="-30000" dirty="0" smtClean="0"/>
              <a:t>L</a:t>
            </a:r>
            <a:r>
              <a:rPr lang="zh-TW" altLang="zh-TW" sz="1200" kern="0" dirty="0" smtClean="0"/>
              <a:t>中的</a:t>
            </a:r>
            <a:r>
              <a:rPr lang="zh-TW" altLang="en-US" sz="1200" kern="0" dirty="0" smtClean="0"/>
              <a:t>極大點</a:t>
            </a:r>
            <a:r>
              <a:rPr lang="zh-TW" altLang="zh-TW" sz="1200" kern="0" dirty="0" smtClean="0"/>
              <a:t>，如果該點的</a:t>
            </a:r>
            <a:r>
              <a:rPr lang="en-US" altLang="zh-TW" sz="1200" kern="0" dirty="0" smtClean="0"/>
              <a:t>Y</a:t>
            </a:r>
            <a:r>
              <a:rPr lang="zh-TW" altLang="en-US" sz="1200" kern="0" dirty="0" smtClean="0"/>
              <a:t>軸</a:t>
            </a:r>
            <a:r>
              <a:rPr lang="zh-TW" altLang="zh-TW" sz="1200" kern="0" dirty="0" smtClean="0"/>
              <a:t>值小於</a:t>
            </a:r>
            <a:r>
              <a:rPr lang="en-US" altLang="zh-TW" sz="1200" kern="0" dirty="0" smtClean="0"/>
              <a:t>y*</a:t>
            </a:r>
            <a:r>
              <a:rPr lang="zh-TW" altLang="en-US" sz="1200" kern="0" dirty="0" smtClean="0"/>
              <a:t>，</a:t>
            </a:r>
            <a:r>
              <a:rPr lang="zh-TW" altLang="zh-TW" sz="1200" kern="0" dirty="0" smtClean="0"/>
              <a:t>則</a:t>
            </a:r>
            <a:r>
              <a:rPr lang="zh-TW" altLang="en-US" sz="1200" kern="0" dirty="0" smtClean="0"/>
              <a:t>標示</a:t>
            </a:r>
            <a:r>
              <a:rPr lang="zh-TW" altLang="zh-TW" sz="1200" kern="0" dirty="0" smtClean="0"/>
              <a:t>該點</a:t>
            </a:r>
            <a:r>
              <a:rPr lang="zh-TW" altLang="en-US" sz="1200" kern="0" dirty="0" smtClean="0"/>
              <a:t>為不是極大點</a:t>
            </a:r>
            <a:r>
              <a:rPr lang="zh-TW" altLang="zh-TW" sz="1200" kern="0" dirty="0" smtClean="0"/>
              <a:t>。回傳</a:t>
            </a:r>
            <a:r>
              <a:rPr lang="en-US" altLang="zh-TW" sz="1200" kern="0" dirty="0" smtClean="0"/>
              <a:t>S</a:t>
            </a:r>
            <a:r>
              <a:rPr lang="en-US" altLang="zh-TW" sz="1200" kern="0" baseline="-30000" dirty="0" smtClean="0"/>
              <a:t>R</a:t>
            </a:r>
            <a:r>
              <a:rPr lang="zh-TW" altLang="en-US" sz="1200" kern="0" dirty="0" smtClean="0"/>
              <a:t>中的極</a:t>
            </a:r>
            <a:r>
              <a:rPr lang="zh-TW" altLang="zh-TW" sz="1200" kern="0" dirty="0" smtClean="0"/>
              <a:t>大點和</a:t>
            </a:r>
            <a:r>
              <a:rPr lang="en-US" altLang="zh-TW" sz="1200" kern="0" dirty="0" smtClean="0"/>
              <a:t>S</a:t>
            </a:r>
            <a:r>
              <a:rPr lang="en-US" altLang="zh-TW" sz="1200" kern="0" baseline="-30000" dirty="0" smtClean="0"/>
              <a:t>L</a:t>
            </a:r>
            <a:r>
              <a:rPr lang="zh-TW" altLang="zh-TW" sz="1200" kern="0" dirty="0" smtClean="0"/>
              <a:t>中</a:t>
            </a:r>
            <a:r>
              <a:rPr lang="zh-TW" altLang="en-US" sz="1200" kern="0" dirty="0" smtClean="0"/>
              <a:t>未被標示的極大點</a:t>
            </a:r>
            <a:r>
              <a:rPr lang="zh-TW" altLang="zh-TW" sz="1200" kern="0" dirty="0" smtClean="0"/>
              <a:t>。</a:t>
            </a:r>
            <a:endParaRPr lang="en-US" altLang="zh-TW" sz="1200" kern="0" dirty="0" smtClean="0"/>
          </a:p>
          <a:p>
            <a:pPr algn="just">
              <a:defRPr/>
            </a:pPr>
            <a:endParaRPr lang="en-US" altLang="zh-TW" sz="1200" kern="0" dirty="0" smtClean="0"/>
          </a:p>
        </p:txBody>
      </p:sp>
      <p:sp>
        <p:nvSpPr>
          <p:cNvPr id="6042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EAC3E916-EF55-456A-BF63-1E6A66B821BA}" type="slidenum">
              <a:rPr kumimoji="0" lang="en-US" altLang="zh-TW" sz="1400" smtClean="0">
                <a:latin typeface="Arial" charset="0"/>
              </a:rPr>
              <a:pPr eaLnBrk="1" hangingPunct="1">
                <a:spcBef>
                  <a:spcPct val="0"/>
                </a:spcBef>
                <a:buClrTx/>
                <a:buSzTx/>
                <a:buFontTx/>
                <a:buNone/>
              </a:pPr>
              <a:t>63</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anim calcmode="lin" valueType="num">
                                      <p:cBhvr additive="base">
                                        <p:cTn id="6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標題 1"/>
          <p:cNvSpPr>
            <a:spLocks noGrp="1"/>
          </p:cNvSpPr>
          <p:nvPr>
            <p:ph type="title"/>
          </p:nvPr>
        </p:nvSpPr>
        <p:spPr/>
        <p:txBody>
          <a:bodyPr/>
          <a:lstStyle/>
          <a:p>
            <a:endParaRPr lang="zh-TW" altLang="en-US" smtClean="0"/>
          </a:p>
        </p:txBody>
      </p:sp>
      <p:sp>
        <p:nvSpPr>
          <p:cNvPr id="61443" name="內容版面配置區 2"/>
          <p:cNvSpPr>
            <a:spLocks noGrp="1"/>
          </p:cNvSpPr>
          <p:nvPr>
            <p:ph idx="1"/>
          </p:nvPr>
        </p:nvSpPr>
        <p:spPr/>
        <p:txBody>
          <a:bodyPr/>
          <a:lstStyle/>
          <a:p>
            <a:pPr marL="0" indent="0" eaLnBrk="1" hangingPunct="1">
              <a:buFont typeface="Wingdings" pitchFamily="2" charset="2"/>
              <a:buNone/>
            </a:pPr>
            <a:endParaRPr lang="en-US" altLang="zh-TW" sz="4800" b="1" dirty="0" smtClean="0"/>
          </a:p>
          <a:p>
            <a:pPr marL="0" indent="0" eaLnBrk="1" hangingPunct="1">
              <a:buFont typeface="Wingdings" pitchFamily="2" charset="2"/>
              <a:buNone/>
            </a:pPr>
            <a:r>
              <a:rPr lang="en-US" altLang="zh-TW" sz="4800" b="1" dirty="0" smtClean="0"/>
              <a:t>7.</a:t>
            </a:r>
            <a:r>
              <a:rPr lang="zh-TW" altLang="en-US" sz="4800" b="1" dirty="0" smtClean="0"/>
              <a:t> </a:t>
            </a:r>
            <a:r>
              <a:rPr lang="zh-TW" altLang="en-US" sz="4800" dirty="0" smtClean="0"/>
              <a:t>最近二維點對演算法</a:t>
            </a:r>
            <a:endParaRPr lang="en-US" altLang="zh-TW" sz="4800" dirty="0" smtClean="0"/>
          </a:p>
        </p:txBody>
      </p:sp>
      <p:sp>
        <p:nvSpPr>
          <p:cNvPr id="61444"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14E18282-09B7-44D4-AEC0-2F69DFF79005}" type="slidenum">
              <a:rPr kumimoji="0" lang="en-US" altLang="zh-TW" sz="1400" smtClean="0">
                <a:latin typeface="Arial" charset="0"/>
              </a:rPr>
              <a:pPr eaLnBrk="1" hangingPunct="1">
                <a:spcBef>
                  <a:spcPct val="0"/>
                </a:spcBef>
                <a:buClrTx/>
                <a:buSzTx/>
                <a:buFontTx/>
                <a:buNone/>
              </a:pPr>
              <a:t>64</a:t>
            </a:fld>
            <a:endParaRPr kumimoji="0" lang="en-US" altLang="zh-TW" sz="1400" smtClean="0">
              <a:latin typeface="Arial"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258888" y="981075"/>
            <a:ext cx="7993062" cy="890588"/>
          </a:xfrm>
        </p:spPr>
        <p:txBody>
          <a:bodyPr/>
          <a:lstStyle/>
          <a:p>
            <a:pPr eaLnBrk="1" hangingPunct="1"/>
            <a:r>
              <a:rPr lang="en-US" altLang="zh-TW" b="1" smtClean="0"/>
              <a:t/>
            </a:r>
            <a:br>
              <a:rPr lang="en-US" altLang="zh-TW" b="1" smtClean="0"/>
            </a:br>
            <a:r>
              <a:rPr lang="zh-TW" altLang="en-US" b="1" smtClean="0"/>
              <a:t>最近二維點對演算法說明</a:t>
            </a:r>
            <a:endParaRPr lang="en-US" altLang="zh-TW" b="1" smtClean="0"/>
          </a:p>
        </p:txBody>
      </p:sp>
      <p:sp>
        <p:nvSpPr>
          <p:cNvPr id="2" name="內容版面配置區 1"/>
          <p:cNvSpPr>
            <a:spLocks noGrp="1"/>
          </p:cNvSpPr>
          <p:nvPr>
            <p:ph idx="1"/>
          </p:nvPr>
        </p:nvSpPr>
        <p:spPr/>
        <p:txBody>
          <a:bodyPr/>
          <a:lstStyle/>
          <a:p>
            <a:r>
              <a:rPr lang="zh-TW" altLang="en-US" smtClean="0">
                <a:solidFill>
                  <a:srgbClr val="3333FF"/>
                </a:solidFill>
              </a:rPr>
              <a:t>最近二維點對</a:t>
            </a:r>
            <a:r>
              <a:rPr lang="en-US" altLang="zh-TW" smtClean="0">
                <a:solidFill>
                  <a:srgbClr val="3333FF"/>
                </a:solidFill>
              </a:rPr>
              <a:t>(closest pair of 2D points) </a:t>
            </a:r>
            <a:r>
              <a:rPr lang="zh-TW" altLang="zh-TW" smtClean="0">
                <a:solidFill>
                  <a:srgbClr val="3333FF"/>
                </a:solidFill>
              </a:rPr>
              <a:t>演算法</a:t>
            </a:r>
            <a:r>
              <a:rPr lang="zh-TW" altLang="zh-TW" smtClean="0"/>
              <a:t>使用分治策略解決</a:t>
            </a:r>
            <a:r>
              <a:rPr lang="zh-TW" altLang="en-US" smtClean="0"/>
              <a:t>最近二維點對</a:t>
            </a:r>
            <a:r>
              <a:rPr lang="zh-TW" altLang="zh-TW" smtClean="0"/>
              <a:t>問題</a:t>
            </a:r>
            <a:endParaRPr lang="en-US" altLang="zh-TW" smtClean="0"/>
          </a:p>
          <a:p>
            <a:r>
              <a:rPr lang="zh-TW" altLang="zh-TW" smtClean="0"/>
              <a:t>以下我們先</a:t>
            </a:r>
            <a:r>
              <a:rPr lang="zh-TW" altLang="en-US" smtClean="0"/>
              <a:t>定義</a:t>
            </a:r>
            <a:r>
              <a:rPr lang="zh-TW" altLang="en-US" smtClean="0">
                <a:solidFill>
                  <a:srgbClr val="3333FF"/>
                </a:solidFill>
              </a:rPr>
              <a:t>最近二維點對</a:t>
            </a:r>
            <a:r>
              <a:rPr lang="zh-TW" altLang="zh-TW" smtClean="0">
                <a:solidFill>
                  <a:srgbClr val="3333FF"/>
                </a:solidFill>
              </a:rPr>
              <a:t>問題</a:t>
            </a:r>
          </a:p>
          <a:p>
            <a:r>
              <a:rPr lang="zh-TW" altLang="en-US" smtClean="0"/>
              <a:t>然後</a:t>
            </a:r>
            <a:r>
              <a:rPr lang="zh-TW" altLang="zh-TW" smtClean="0"/>
              <a:t>我們介紹</a:t>
            </a:r>
            <a:r>
              <a:rPr lang="zh-TW" altLang="en-US" smtClean="0">
                <a:solidFill>
                  <a:srgbClr val="3333FF"/>
                </a:solidFill>
              </a:rPr>
              <a:t>最近二維點對</a:t>
            </a:r>
            <a:r>
              <a:rPr lang="zh-TW" altLang="zh-TW" smtClean="0">
                <a:solidFill>
                  <a:srgbClr val="3333FF"/>
                </a:solidFill>
              </a:rPr>
              <a:t>演算法</a:t>
            </a:r>
          </a:p>
          <a:p>
            <a:endParaRPr lang="zh-TW" altLang="en-US" smtClean="0"/>
          </a:p>
        </p:txBody>
      </p:sp>
      <p:sp>
        <p:nvSpPr>
          <p:cNvPr id="6246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1BFF199E-1193-4A1F-861A-9243979387B4}" type="slidenum">
              <a:rPr kumimoji="0" lang="en-US" altLang="zh-TW" sz="1400" smtClean="0">
                <a:latin typeface="Arial" charset="0"/>
              </a:rPr>
              <a:pPr eaLnBrk="1" hangingPunct="1">
                <a:spcBef>
                  <a:spcPct val="0"/>
                </a:spcBef>
                <a:buClrTx/>
                <a:buSzTx/>
                <a:buFontTx/>
                <a:buNone/>
              </a:pPr>
              <a:t>65</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258888" y="981075"/>
            <a:ext cx="7993062" cy="890588"/>
          </a:xfrm>
        </p:spPr>
        <p:txBody>
          <a:bodyPr/>
          <a:lstStyle/>
          <a:p>
            <a:pPr eaLnBrk="1" hangingPunct="1"/>
            <a:r>
              <a:rPr lang="en-US" altLang="zh-TW" b="1" smtClean="0"/>
              <a:t/>
            </a:r>
            <a:br>
              <a:rPr lang="en-US" altLang="zh-TW" b="1" smtClean="0"/>
            </a:br>
            <a:r>
              <a:rPr lang="zh-TW" altLang="en-US" smtClean="0"/>
              <a:t>最近二維點對問題</a:t>
            </a:r>
            <a:endParaRPr lang="en-US" altLang="zh-TW" b="1" smtClean="0"/>
          </a:p>
        </p:txBody>
      </p:sp>
      <p:sp>
        <p:nvSpPr>
          <p:cNvPr id="2" name="內容版面配置區 1"/>
          <p:cNvSpPr>
            <a:spLocks noGrp="1"/>
          </p:cNvSpPr>
          <p:nvPr>
            <p:ph idx="1"/>
          </p:nvPr>
        </p:nvSpPr>
        <p:spPr>
          <a:xfrm>
            <a:off x="323850" y="2492375"/>
            <a:ext cx="7848600" cy="3640138"/>
          </a:xfrm>
        </p:spPr>
        <p:txBody>
          <a:bodyPr/>
          <a:lstStyle/>
          <a:p>
            <a:pPr algn="just"/>
            <a:r>
              <a:rPr lang="zh-TW" altLang="en-US" sz="2800" smtClean="0"/>
              <a:t>給定</a:t>
            </a:r>
            <a:r>
              <a:rPr lang="en-US" altLang="zh-TW" sz="2800" smtClean="0"/>
              <a:t>n</a:t>
            </a:r>
            <a:r>
              <a:rPr lang="zh-TW" altLang="en-US" sz="2800" smtClean="0"/>
              <a:t>個二維平面點，找出其中距離最近的二個點的距離</a:t>
            </a:r>
            <a:r>
              <a:rPr lang="zh-TW" altLang="en-US" sz="2800" smtClean="0">
                <a:solidFill>
                  <a:srgbClr val="3333FF"/>
                </a:solidFill>
              </a:rPr>
              <a:t>。</a:t>
            </a:r>
            <a:endParaRPr lang="en-US" altLang="zh-TW" sz="2800" smtClean="0">
              <a:solidFill>
                <a:srgbClr val="3333FF"/>
              </a:solidFill>
            </a:endParaRPr>
          </a:p>
          <a:p>
            <a:pPr algn="just"/>
            <a:endParaRPr lang="en-US" altLang="zh-TW" sz="2800" smtClean="0">
              <a:solidFill>
                <a:srgbClr val="3333FF"/>
              </a:solidFill>
            </a:endParaRPr>
          </a:p>
          <a:p>
            <a:pPr lvl="1" eaLnBrk="1" hangingPunct="1"/>
            <a:r>
              <a:rPr lang="zh-TW" altLang="en-US" sz="2400" b="1" smtClean="0"/>
              <a:t>可以用</a:t>
            </a:r>
            <a:r>
              <a:rPr lang="zh-TW" altLang="en-US" sz="2400" b="1" smtClean="0">
                <a:solidFill>
                  <a:srgbClr val="3333FF"/>
                </a:solidFill>
              </a:rPr>
              <a:t>窮舉</a:t>
            </a:r>
            <a:r>
              <a:rPr lang="en-US" altLang="zh-TW" sz="2400" b="1" smtClean="0">
                <a:solidFill>
                  <a:srgbClr val="3333FF"/>
                </a:solidFill>
              </a:rPr>
              <a:t>(exhaustive)</a:t>
            </a:r>
            <a:r>
              <a:rPr lang="zh-TW" altLang="en-US" sz="2400" b="1" smtClean="0">
                <a:solidFill>
                  <a:srgbClr val="3333FF"/>
                </a:solidFill>
              </a:rPr>
              <a:t>演算法</a:t>
            </a:r>
            <a:r>
              <a:rPr lang="zh-TW" altLang="en-US" sz="2400" b="1" smtClean="0"/>
              <a:t>，</a:t>
            </a:r>
            <a:r>
              <a:rPr lang="zh-TW" altLang="en-US" sz="2400" smtClean="0"/>
              <a:t>比較所有的成對點，其時間複雜度為</a:t>
            </a:r>
            <a:r>
              <a:rPr lang="en-US" altLang="zh-TW" sz="2400" smtClean="0">
                <a:solidFill>
                  <a:srgbClr val="3333FF"/>
                </a:solidFill>
              </a:rPr>
              <a:t>O(n</a:t>
            </a:r>
            <a:r>
              <a:rPr lang="en-US" altLang="zh-TW" sz="2400" baseline="30000" smtClean="0">
                <a:solidFill>
                  <a:srgbClr val="3333FF"/>
                </a:solidFill>
              </a:rPr>
              <a:t>2</a:t>
            </a:r>
            <a:r>
              <a:rPr lang="en-US" altLang="zh-TW" sz="2400" smtClean="0">
                <a:solidFill>
                  <a:srgbClr val="3333FF"/>
                </a:solidFill>
              </a:rPr>
              <a:t>)</a:t>
            </a:r>
            <a:r>
              <a:rPr lang="zh-TW" altLang="en-US" sz="2400" smtClean="0"/>
              <a:t>。</a:t>
            </a:r>
            <a:endParaRPr lang="en-US" altLang="zh-TW" sz="2400" smtClean="0"/>
          </a:p>
          <a:p>
            <a:pPr algn="just"/>
            <a:endParaRPr lang="zh-TW" altLang="en-US" sz="2800" smtClean="0"/>
          </a:p>
          <a:p>
            <a:endParaRPr lang="zh-TW" altLang="en-US" sz="2400" smtClean="0"/>
          </a:p>
        </p:txBody>
      </p:sp>
      <p:sp>
        <p:nvSpPr>
          <p:cNvPr id="6349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FC865AA0-841E-4D7D-BC7D-CB8F27EC3232}" type="slidenum">
              <a:rPr kumimoji="0" lang="en-US" altLang="zh-TW" sz="1400" smtClean="0">
                <a:latin typeface="Arial" charset="0"/>
              </a:rPr>
              <a:pPr eaLnBrk="1" hangingPunct="1">
                <a:spcBef>
                  <a:spcPct val="0"/>
                </a:spcBef>
                <a:buClrTx/>
                <a:buSzTx/>
                <a:buFontTx/>
                <a:buNone/>
              </a:pPr>
              <a:t>66</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Grp="1" noChangeArrowheads="1"/>
          </p:cNvSpPr>
          <p:nvPr>
            <p:ph idx="1"/>
          </p:nvPr>
        </p:nvSpPr>
        <p:spPr>
          <a:xfrm>
            <a:off x="0" y="2060575"/>
            <a:ext cx="9180512" cy="4392613"/>
          </a:xfrm>
        </p:spPr>
        <p:txBody>
          <a:bodyPr/>
          <a:lstStyle/>
          <a:p>
            <a:r>
              <a:rPr lang="en-US" altLang="zh-TW" sz="2400" dirty="0" smtClean="0"/>
              <a:t>Algorithm</a:t>
            </a:r>
            <a:r>
              <a:rPr lang="zh-TW" altLang="en-US" sz="2400" dirty="0" smtClean="0"/>
              <a:t> 最近二維點對演算法</a:t>
            </a:r>
            <a:endParaRPr lang="en-US" altLang="zh-TW" sz="2400" dirty="0" smtClean="0"/>
          </a:p>
          <a:p>
            <a:r>
              <a:rPr lang="en-US" altLang="zh-TW" sz="2400" dirty="0" smtClean="0"/>
              <a:t>Input: n</a:t>
            </a:r>
            <a:r>
              <a:rPr lang="zh-TW" altLang="en-US" sz="2400" dirty="0" smtClean="0"/>
              <a:t>個二維平面點所構成的集合</a:t>
            </a:r>
            <a:r>
              <a:rPr lang="en-US" altLang="zh-TW" sz="2400" dirty="0" smtClean="0"/>
              <a:t>S</a:t>
            </a:r>
            <a:r>
              <a:rPr lang="zh-TW" altLang="en-US" sz="2400" dirty="0" smtClean="0"/>
              <a:t>，</a:t>
            </a:r>
            <a:r>
              <a:rPr lang="en-US" altLang="zh-TW" sz="2400" dirty="0" smtClean="0"/>
              <a:t>n</a:t>
            </a:r>
            <a:r>
              <a:rPr lang="en-US" altLang="zh-TW" sz="2400" dirty="0" smtClean="0">
                <a:sym typeface="Symbol" pitchFamily="18" charset="2"/>
              </a:rPr>
              <a:t>2</a:t>
            </a:r>
            <a:endParaRPr lang="en-US" altLang="zh-TW" sz="2400" dirty="0" smtClean="0"/>
          </a:p>
          <a:p>
            <a:r>
              <a:rPr lang="en-US" altLang="zh-TW" sz="2400" dirty="0" smtClean="0"/>
              <a:t>Output:</a:t>
            </a:r>
            <a:r>
              <a:rPr lang="zh-TW" altLang="en-US" sz="2400" dirty="0" smtClean="0"/>
              <a:t> 集合</a:t>
            </a:r>
            <a:r>
              <a:rPr lang="en-US" altLang="zh-TW" sz="2400" dirty="0" smtClean="0"/>
              <a:t>S</a:t>
            </a:r>
            <a:r>
              <a:rPr lang="zh-TW" altLang="en-US" sz="2400" dirty="0" smtClean="0"/>
              <a:t>中距離最近的二個點的距離</a:t>
            </a:r>
            <a:r>
              <a:rPr lang="en-US" altLang="zh-TW" sz="2400" dirty="0" smtClean="0"/>
              <a:t>d</a:t>
            </a:r>
          </a:p>
          <a:p>
            <a:r>
              <a:rPr lang="zh-TW" altLang="en-US" sz="2400" dirty="0" smtClean="0">
                <a:solidFill>
                  <a:srgbClr val="3333FF"/>
                </a:solidFill>
              </a:rPr>
              <a:t>步驟</a:t>
            </a:r>
            <a:r>
              <a:rPr lang="en-US" altLang="zh-TW" sz="2400" dirty="0" smtClean="0">
                <a:solidFill>
                  <a:srgbClr val="3333FF"/>
                </a:solidFill>
              </a:rPr>
              <a:t>1:</a:t>
            </a:r>
            <a:r>
              <a:rPr lang="zh-TW" altLang="en-US" sz="2400" dirty="0" smtClean="0">
                <a:solidFill>
                  <a:srgbClr val="3333FF"/>
                </a:solidFill>
              </a:rPr>
              <a:t> </a:t>
            </a:r>
            <a:r>
              <a:rPr lang="zh-TW" altLang="en-US" sz="2400" dirty="0" smtClean="0"/>
              <a:t>根據</a:t>
            </a:r>
            <a:r>
              <a:rPr lang="en-US" altLang="zh-TW" sz="2400" dirty="0" smtClean="0"/>
              <a:t>X</a:t>
            </a:r>
            <a:r>
              <a:rPr lang="zh-TW" altLang="en-US" sz="2400" dirty="0" smtClean="0"/>
              <a:t>軸值與</a:t>
            </a:r>
            <a:r>
              <a:rPr lang="en-US" altLang="zh-TW" sz="2400" dirty="0" smtClean="0"/>
              <a:t>Y</a:t>
            </a:r>
            <a:r>
              <a:rPr lang="zh-TW" altLang="en-US" sz="2400" dirty="0" smtClean="0"/>
              <a:t>軸</a:t>
            </a:r>
            <a:r>
              <a:rPr lang="zh-TW" altLang="en-US" sz="2400" dirty="0" smtClean="0"/>
              <a:t>值進行</a:t>
            </a:r>
            <a:r>
              <a:rPr lang="en-US" altLang="zh-TW" sz="2400" dirty="0" smtClean="0"/>
              <a:t>S</a:t>
            </a:r>
            <a:r>
              <a:rPr lang="zh-TW" altLang="en-US" sz="2400" dirty="0"/>
              <a:t>中的</a:t>
            </a:r>
            <a:r>
              <a:rPr lang="zh-TW" altLang="en-US" sz="2400" dirty="0" smtClean="0"/>
              <a:t>點的預先</a:t>
            </a:r>
            <a:r>
              <a:rPr lang="zh-TW" altLang="en-US" sz="2400" dirty="0" smtClean="0"/>
              <a:t>排序</a:t>
            </a:r>
            <a:r>
              <a:rPr lang="en-US" altLang="zh-TW" sz="2400" dirty="0" smtClean="0"/>
              <a:t>(presorting)</a:t>
            </a:r>
            <a:r>
              <a:rPr lang="zh-TW" altLang="en-US" sz="2400" dirty="0" smtClean="0"/>
              <a:t>。</a:t>
            </a:r>
            <a:endParaRPr lang="en-US" altLang="zh-TW" sz="2400" dirty="0" smtClean="0"/>
          </a:p>
          <a:p>
            <a:r>
              <a:rPr lang="zh-TW" altLang="en-US" sz="2400" dirty="0" smtClean="0">
                <a:solidFill>
                  <a:srgbClr val="3333FF"/>
                </a:solidFill>
              </a:rPr>
              <a:t>步驟</a:t>
            </a:r>
            <a:r>
              <a:rPr lang="en-US" altLang="zh-TW" sz="2400" dirty="0" smtClean="0">
                <a:solidFill>
                  <a:srgbClr val="3333FF"/>
                </a:solidFill>
              </a:rPr>
              <a:t>2:</a:t>
            </a:r>
            <a:r>
              <a:rPr lang="zh-TW" altLang="en-US" sz="2400" dirty="0" smtClean="0">
                <a:solidFill>
                  <a:srgbClr val="3333FF"/>
                </a:solidFill>
              </a:rPr>
              <a:t> </a:t>
            </a:r>
            <a:r>
              <a:rPr lang="zh-TW" altLang="en-US" sz="2400" dirty="0" smtClean="0"/>
              <a:t>若</a:t>
            </a:r>
            <a:r>
              <a:rPr lang="en-US" altLang="zh-TW" sz="2400" dirty="0" smtClean="0"/>
              <a:t>n=2</a:t>
            </a:r>
            <a:r>
              <a:rPr lang="zh-TW" altLang="en-US" sz="2400" dirty="0" smtClean="0"/>
              <a:t>，則回傳</a:t>
            </a:r>
            <a:r>
              <a:rPr lang="en-US" altLang="zh-TW" sz="2400" dirty="0" smtClean="0"/>
              <a:t>S</a:t>
            </a:r>
            <a:r>
              <a:rPr lang="zh-TW" altLang="en-US" sz="2400" dirty="0" smtClean="0"/>
              <a:t>中二點的距離</a:t>
            </a:r>
            <a:r>
              <a:rPr lang="en-US" altLang="zh-TW" sz="2400" dirty="0" smtClean="0"/>
              <a:t>d</a:t>
            </a:r>
            <a:r>
              <a:rPr lang="zh-TW" altLang="en-US" sz="2400" dirty="0" smtClean="0"/>
              <a:t>並結束。</a:t>
            </a:r>
            <a:endParaRPr lang="en-US" altLang="zh-TW" sz="2400" dirty="0" smtClean="0"/>
          </a:p>
          <a:p>
            <a:r>
              <a:rPr lang="zh-TW" altLang="en-US" sz="2400" dirty="0" smtClean="0">
                <a:solidFill>
                  <a:srgbClr val="3333FF"/>
                </a:solidFill>
              </a:rPr>
              <a:t>步驟</a:t>
            </a:r>
            <a:r>
              <a:rPr lang="en-US" altLang="zh-TW" sz="2400" dirty="0" smtClean="0">
                <a:solidFill>
                  <a:srgbClr val="3333FF"/>
                </a:solidFill>
              </a:rPr>
              <a:t>3:</a:t>
            </a:r>
            <a:r>
              <a:rPr lang="zh-TW" altLang="en-US" sz="2400" dirty="0" smtClean="0">
                <a:solidFill>
                  <a:srgbClr val="3333FF"/>
                </a:solidFill>
              </a:rPr>
              <a:t> </a:t>
            </a:r>
            <a:r>
              <a:rPr lang="zh-TW" altLang="en-US" sz="2400" dirty="0" smtClean="0"/>
              <a:t>找出所有點的</a:t>
            </a:r>
            <a:r>
              <a:rPr lang="en-US" altLang="zh-TW" sz="2400" dirty="0" smtClean="0"/>
              <a:t>X</a:t>
            </a:r>
            <a:r>
              <a:rPr lang="zh-TW" altLang="en-US" sz="2400" dirty="0" smtClean="0"/>
              <a:t>軸中位數</a:t>
            </a:r>
            <a:r>
              <a:rPr lang="en-US" altLang="zh-TW" sz="2400" dirty="0" smtClean="0"/>
              <a:t>(median)m</a:t>
            </a:r>
            <a:r>
              <a:rPr lang="zh-TW" altLang="en-US" sz="2400" dirty="0" smtClean="0"/>
              <a:t>畫出</a:t>
            </a:r>
            <a:r>
              <a:rPr lang="zh-TW" altLang="zh-TW" sz="2400" dirty="0" smtClean="0"/>
              <a:t>垂直於</a:t>
            </a:r>
            <a:r>
              <a:rPr lang="en-US" altLang="zh-TW" sz="2400" dirty="0" smtClean="0"/>
              <a:t>X</a:t>
            </a:r>
            <a:r>
              <a:rPr lang="zh-TW" altLang="zh-TW" sz="2400" dirty="0" smtClean="0"/>
              <a:t>軸</a:t>
            </a:r>
            <a:r>
              <a:rPr lang="zh-TW" altLang="en-US" sz="2400" dirty="0" smtClean="0"/>
              <a:t>的直線</a:t>
            </a:r>
            <a:r>
              <a:rPr lang="en-US" altLang="zh-TW" sz="2400" dirty="0" smtClean="0"/>
              <a:t>L</a:t>
            </a:r>
            <a:r>
              <a:rPr lang="zh-TW" altLang="en-US" sz="2400" dirty="0" smtClean="0"/>
              <a:t>，將</a:t>
            </a:r>
            <a:r>
              <a:rPr lang="en-US" altLang="zh-TW" sz="2400" dirty="0" smtClean="0"/>
              <a:t>S</a:t>
            </a:r>
            <a:r>
              <a:rPr lang="zh-TW" altLang="en-US" sz="2400" dirty="0" smtClean="0"/>
              <a:t>中的點分為二個集合</a:t>
            </a:r>
            <a:r>
              <a:rPr lang="en-US" altLang="zh-TW" sz="2400" dirty="0" smtClean="0"/>
              <a:t>S</a:t>
            </a:r>
            <a:r>
              <a:rPr lang="en-US" altLang="zh-TW" sz="2400" baseline="-25000" dirty="0" smtClean="0"/>
              <a:t>L</a:t>
            </a:r>
            <a:r>
              <a:rPr lang="zh-TW" altLang="en-US" sz="2400" dirty="0" smtClean="0"/>
              <a:t>與</a:t>
            </a:r>
            <a:r>
              <a:rPr lang="en-US" altLang="zh-TW" sz="2400" dirty="0" smtClean="0"/>
              <a:t>S</a:t>
            </a:r>
            <a:r>
              <a:rPr lang="en-US" altLang="zh-TW" sz="2400" baseline="-25000" dirty="0" smtClean="0"/>
              <a:t>R</a:t>
            </a:r>
            <a:r>
              <a:rPr lang="zh-TW" altLang="en-US" sz="2400" dirty="0" smtClean="0"/>
              <a:t>。</a:t>
            </a:r>
            <a:endParaRPr lang="en-US" altLang="zh-TW" sz="2400" dirty="0" smtClean="0"/>
          </a:p>
          <a:p>
            <a:r>
              <a:rPr lang="zh-TW" altLang="en-US" sz="2400" dirty="0" smtClean="0">
                <a:solidFill>
                  <a:srgbClr val="3333FF"/>
                </a:solidFill>
              </a:rPr>
              <a:t>步驟</a:t>
            </a:r>
            <a:r>
              <a:rPr lang="en-US" altLang="zh-TW" sz="2400" dirty="0" smtClean="0">
                <a:solidFill>
                  <a:srgbClr val="3333FF"/>
                </a:solidFill>
              </a:rPr>
              <a:t>4:</a:t>
            </a:r>
            <a:r>
              <a:rPr lang="en-US" altLang="zh-TW" sz="2400" dirty="0" smtClean="0"/>
              <a:t> </a:t>
            </a:r>
            <a:r>
              <a:rPr lang="zh-TW" altLang="en-US" sz="2400" dirty="0" smtClean="0"/>
              <a:t>遞迴地使用二維點對演算法分別求出</a:t>
            </a:r>
            <a:r>
              <a:rPr lang="en-US" altLang="zh-TW" sz="2400" dirty="0" smtClean="0"/>
              <a:t>S</a:t>
            </a:r>
            <a:r>
              <a:rPr lang="en-US" altLang="zh-TW" sz="2400" baseline="-25000" dirty="0" smtClean="0"/>
              <a:t>L</a:t>
            </a:r>
            <a:r>
              <a:rPr lang="zh-TW" altLang="en-US" sz="2400" dirty="0" smtClean="0"/>
              <a:t>與</a:t>
            </a:r>
            <a:r>
              <a:rPr lang="en-US" altLang="zh-TW" sz="2400" dirty="0" smtClean="0"/>
              <a:t>S</a:t>
            </a:r>
            <a:r>
              <a:rPr lang="en-US" altLang="zh-TW" sz="2400" baseline="-25000" dirty="0" smtClean="0"/>
              <a:t>R</a:t>
            </a:r>
            <a:r>
              <a:rPr lang="zh-TW" altLang="en-US" sz="2400" dirty="0" smtClean="0"/>
              <a:t>中最近二維點對的距離</a:t>
            </a:r>
            <a:r>
              <a:rPr lang="en-US" altLang="zh-TW" sz="2400" dirty="0" err="1" smtClean="0"/>
              <a:t>d</a:t>
            </a:r>
            <a:r>
              <a:rPr lang="en-US" altLang="zh-TW" sz="2400" baseline="-30000" dirty="0" err="1" smtClean="0"/>
              <a:t>L</a:t>
            </a:r>
            <a:r>
              <a:rPr lang="zh-TW" altLang="en-US" sz="2400" dirty="0" smtClean="0"/>
              <a:t>與</a:t>
            </a:r>
            <a:r>
              <a:rPr lang="en-US" altLang="zh-TW" sz="2400" dirty="0" err="1" smtClean="0"/>
              <a:t>d</a:t>
            </a:r>
            <a:r>
              <a:rPr lang="en-US" altLang="zh-TW" sz="2400" baseline="-30000" dirty="0" err="1" smtClean="0"/>
              <a:t>R</a:t>
            </a:r>
            <a:r>
              <a:rPr lang="zh-TW" altLang="zh-TW" sz="2400" dirty="0" smtClean="0"/>
              <a:t>，且令</a:t>
            </a:r>
            <a:r>
              <a:rPr lang="en-US" altLang="zh-TW" sz="2400" dirty="0" smtClean="0"/>
              <a:t> d = min(</a:t>
            </a:r>
            <a:r>
              <a:rPr lang="en-US" altLang="zh-TW" sz="2400" dirty="0" err="1" smtClean="0"/>
              <a:t>d</a:t>
            </a:r>
            <a:r>
              <a:rPr lang="en-US" altLang="zh-TW" sz="2400" baseline="-30000" dirty="0" err="1" smtClean="0"/>
              <a:t>L</a:t>
            </a:r>
            <a:r>
              <a:rPr lang="en-US" altLang="zh-TW" sz="2400" dirty="0" smtClean="0"/>
              <a:t>, </a:t>
            </a:r>
            <a:r>
              <a:rPr lang="en-US" altLang="zh-TW" sz="2400" dirty="0" err="1" smtClean="0"/>
              <a:t>d</a:t>
            </a:r>
            <a:r>
              <a:rPr lang="en-US" altLang="zh-TW" sz="2400" baseline="-30000" dirty="0" err="1" smtClean="0"/>
              <a:t>R</a:t>
            </a:r>
            <a:r>
              <a:rPr lang="en-US" altLang="zh-TW" sz="2400" dirty="0" smtClean="0"/>
              <a:t>)</a:t>
            </a:r>
            <a:r>
              <a:rPr lang="zh-TW" altLang="zh-TW" sz="2400" dirty="0" smtClean="0"/>
              <a:t>。</a:t>
            </a:r>
            <a:r>
              <a:rPr lang="en-US" altLang="zh-TW" sz="2400" dirty="0" smtClean="0"/>
              <a:t> </a:t>
            </a:r>
            <a:endParaRPr lang="zh-TW" altLang="zh-TW" sz="2400" dirty="0" smtClean="0"/>
          </a:p>
          <a:p>
            <a:endParaRPr lang="en-US" altLang="zh-TW" sz="2400" dirty="0" smtClean="0"/>
          </a:p>
        </p:txBody>
      </p:sp>
      <p:sp>
        <p:nvSpPr>
          <p:cNvPr id="64515" name="Rectangle 2"/>
          <p:cNvSpPr>
            <a:spLocks noGrp="1" noChangeArrowheads="1"/>
          </p:cNvSpPr>
          <p:nvPr>
            <p:ph type="title"/>
          </p:nvPr>
        </p:nvSpPr>
        <p:spPr>
          <a:noFill/>
        </p:spPr>
        <p:txBody>
          <a:bodyPr lIns="92075" tIns="46038" rIns="92075" bIns="46038"/>
          <a:lstStyle/>
          <a:p>
            <a:pPr eaLnBrk="1" hangingPunct="1"/>
            <a:r>
              <a:rPr lang="en-US" altLang="zh-TW" smtClean="0"/>
              <a:t/>
            </a:r>
            <a:br>
              <a:rPr lang="en-US" altLang="zh-TW" smtClean="0"/>
            </a:br>
            <a:r>
              <a:rPr lang="zh-TW" altLang="en-US" smtClean="0"/>
              <a:t>最近二維點對演算法</a:t>
            </a:r>
            <a:endParaRPr lang="en-US" altLang="zh-TW" smtClean="0"/>
          </a:p>
        </p:txBody>
      </p:sp>
      <p:sp>
        <p:nvSpPr>
          <p:cNvPr id="64516"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B6D4DD69-7C3F-4603-A862-8709F988FFC6}" type="slidenum">
              <a:rPr kumimoji="0" lang="en-US" altLang="zh-TW" sz="1400" smtClean="0">
                <a:latin typeface="Arial" charset="0"/>
              </a:rPr>
              <a:pPr eaLnBrk="1" hangingPunct="1">
                <a:spcBef>
                  <a:spcPct val="0"/>
                </a:spcBef>
                <a:buClrTx/>
                <a:buSzTx/>
                <a:buFontTx/>
                <a:buNone/>
              </a:pPr>
              <a:t>67</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 calcmode="lin" valueType="num">
                                      <p:cBhvr additive="base">
                                        <p:cTn id="31"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xEl>
                                              <p:pRg st="5" end="5"/>
                                            </p:txEl>
                                          </p:spTgt>
                                        </p:tgtEl>
                                        <p:attrNameLst>
                                          <p:attrName>style.visibility</p:attrName>
                                        </p:attrNameLst>
                                      </p:cBhvr>
                                      <p:to>
                                        <p:strVal val="visible"/>
                                      </p:to>
                                    </p:set>
                                    <p:anim calcmode="lin" valueType="num">
                                      <p:cBhvr additive="base">
                                        <p:cTn id="37"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xEl>
                                              <p:pRg st="6" end="6"/>
                                            </p:txEl>
                                          </p:spTgt>
                                        </p:tgtEl>
                                        <p:attrNameLst>
                                          <p:attrName>style.visibility</p:attrName>
                                        </p:attrNameLst>
                                      </p:cBhvr>
                                      <p:to>
                                        <p:strVal val="visible"/>
                                      </p:to>
                                    </p:set>
                                    <p:anim calcmode="lin" valueType="num">
                                      <p:cBhvr additive="base">
                                        <p:cTn id="43"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Grp="1" noChangeArrowheads="1"/>
          </p:cNvSpPr>
          <p:nvPr>
            <p:ph idx="1"/>
          </p:nvPr>
        </p:nvSpPr>
        <p:spPr>
          <a:xfrm>
            <a:off x="539750" y="2492375"/>
            <a:ext cx="5545138" cy="3960813"/>
          </a:xfrm>
        </p:spPr>
        <p:txBody>
          <a:bodyPr/>
          <a:lstStyle/>
          <a:p>
            <a:pPr algn="just"/>
            <a:r>
              <a:rPr lang="zh-TW" altLang="en-US" sz="2400" dirty="0" smtClean="0">
                <a:solidFill>
                  <a:srgbClr val="3333FF"/>
                </a:solidFill>
              </a:rPr>
              <a:t>步驟</a:t>
            </a:r>
            <a:r>
              <a:rPr lang="en-US" altLang="zh-TW" sz="2400" dirty="0" smtClean="0">
                <a:solidFill>
                  <a:srgbClr val="3333FF"/>
                </a:solidFill>
              </a:rPr>
              <a:t>5:</a:t>
            </a:r>
            <a:r>
              <a:rPr lang="zh-TW" altLang="en-US" sz="2400" dirty="0" smtClean="0">
                <a:solidFill>
                  <a:srgbClr val="3333FF"/>
                </a:solidFill>
              </a:rPr>
              <a:t> </a:t>
            </a:r>
            <a:r>
              <a:rPr lang="zh-TW" altLang="zh-TW" sz="2400" dirty="0" smtClean="0"/>
              <a:t>將</a:t>
            </a:r>
            <a:r>
              <a:rPr lang="en-US" altLang="zh-TW" sz="2400" dirty="0" smtClean="0"/>
              <a:t>X</a:t>
            </a:r>
            <a:r>
              <a:rPr lang="zh-TW" altLang="en-US" sz="2400" dirty="0" smtClean="0"/>
              <a:t>軸值</a:t>
            </a:r>
            <a:r>
              <a:rPr lang="zh-TW" altLang="zh-TW" sz="2400" dirty="0" smtClean="0"/>
              <a:t>介於</a:t>
            </a:r>
            <a:r>
              <a:rPr lang="en-US" altLang="zh-TW" sz="2400" dirty="0" smtClean="0"/>
              <a:t>m-d</a:t>
            </a:r>
            <a:r>
              <a:rPr lang="zh-TW" altLang="zh-TW" sz="2400" dirty="0" smtClean="0"/>
              <a:t>與</a:t>
            </a:r>
            <a:r>
              <a:rPr lang="en-US" altLang="zh-TW" sz="2400" dirty="0" err="1" smtClean="0"/>
              <a:t>m+d</a:t>
            </a:r>
            <a:r>
              <a:rPr lang="zh-TW" altLang="zh-TW" sz="2400" dirty="0" smtClean="0"/>
              <a:t>的所有點</a:t>
            </a:r>
            <a:r>
              <a:rPr lang="zh-TW" altLang="en-US" sz="2400" dirty="0" smtClean="0"/>
              <a:t>的</a:t>
            </a:r>
            <a:r>
              <a:rPr lang="en-US" altLang="zh-TW" sz="2400" dirty="0" smtClean="0"/>
              <a:t>Y</a:t>
            </a:r>
            <a:r>
              <a:rPr lang="zh-TW" altLang="en-US" sz="2400" dirty="0" smtClean="0"/>
              <a:t>軸值</a:t>
            </a:r>
            <a:r>
              <a:rPr lang="zh-TW" altLang="zh-TW" sz="2400" dirty="0" smtClean="0"/>
              <a:t>投射至直線</a:t>
            </a:r>
            <a:r>
              <a:rPr lang="en-US" altLang="zh-TW" sz="2400" dirty="0" smtClean="0"/>
              <a:t>L</a:t>
            </a:r>
            <a:r>
              <a:rPr lang="zh-TW" altLang="zh-TW" sz="2400" dirty="0" smtClean="0"/>
              <a:t>上。</a:t>
            </a:r>
            <a:r>
              <a:rPr lang="zh-TW" altLang="en-US" sz="2400" dirty="0" smtClean="0"/>
              <a:t>針</a:t>
            </a:r>
            <a:r>
              <a:rPr lang="zh-TW" altLang="zh-TW" sz="2400" dirty="0" smtClean="0"/>
              <a:t>對每個</a:t>
            </a:r>
            <a:r>
              <a:rPr lang="en-US" altLang="zh-TW" sz="2400" dirty="0" smtClean="0"/>
              <a:t>X</a:t>
            </a:r>
            <a:r>
              <a:rPr lang="zh-TW" altLang="zh-TW" sz="2400" dirty="0" smtClean="0"/>
              <a:t>軸值落在範圍介於</a:t>
            </a:r>
            <a:r>
              <a:rPr lang="en-US" altLang="zh-TW" sz="2400" dirty="0" smtClean="0"/>
              <a:t>m-d</a:t>
            </a:r>
            <a:r>
              <a:rPr lang="zh-TW" altLang="zh-TW" sz="2400" dirty="0" smtClean="0"/>
              <a:t>與</a:t>
            </a:r>
            <a:r>
              <a:rPr lang="en-US" altLang="zh-TW" sz="2400" dirty="0" smtClean="0"/>
              <a:t>m</a:t>
            </a:r>
            <a:r>
              <a:rPr lang="zh-TW" altLang="zh-TW" sz="2400" dirty="0" smtClean="0"/>
              <a:t>之間的點</a:t>
            </a:r>
            <a:r>
              <a:rPr lang="en-US" altLang="zh-TW" sz="2400" dirty="0" smtClean="0"/>
              <a:t>p</a:t>
            </a:r>
            <a:r>
              <a:rPr lang="zh-TW" altLang="zh-TW" sz="2400" dirty="0" smtClean="0"/>
              <a:t>，以</a:t>
            </a:r>
            <a:r>
              <a:rPr lang="en-US" altLang="zh-TW" sz="2400" dirty="0" err="1" smtClean="0"/>
              <a:t>y</a:t>
            </a:r>
            <a:r>
              <a:rPr lang="en-US" altLang="zh-TW" sz="2400" baseline="-25000" dirty="0" err="1" smtClean="0"/>
              <a:t>p</a:t>
            </a:r>
            <a:r>
              <a:rPr lang="zh-TW" altLang="zh-TW" sz="2400" dirty="0" smtClean="0"/>
              <a:t>記錄其</a:t>
            </a:r>
            <a:r>
              <a:rPr lang="en-US" altLang="zh-TW" sz="2400" dirty="0" smtClean="0"/>
              <a:t>Y</a:t>
            </a:r>
            <a:r>
              <a:rPr lang="zh-TW" altLang="zh-TW" sz="2400" dirty="0" smtClean="0"/>
              <a:t>軸值，並尋找所有</a:t>
            </a:r>
            <a:r>
              <a:rPr lang="en-US" altLang="zh-TW" sz="2400" dirty="0" smtClean="0"/>
              <a:t>X</a:t>
            </a:r>
            <a:r>
              <a:rPr lang="zh-TW" altLang="zh-TW" sz="2400" dirty="0" smtClean="0"/>
              <a:t>軸值落在範圍介於</a:t>
            </a:r>
            <a:r>
              <a:rPr lang="en-US" altLang="zh-TW" sz="2400" dirty="0" smtClean="0"/>
              <a:t>m</a:t>
            </a:r>
            <a:r>
              <a:rPr lang="zh-TW" altLang="zh-TW" sz="2400" dirty="0" smtClean="0"/>
              <a:t>與</a:t>
            </a:r>
            <a:r>
              <a:rPr lang="en-US" altLang="zh-TW" sz="2400" dirty="0" err="1" smtClean="0"/>
              <a:t>m+d</a:t>
            </a:r>
            <a:r>
              <a:rPr lang="zh-TW" altLang="zh-TW" sz="2400" dirty="0" smtClean="0"/>
              <a:t>之間，且</a:t>
            </a:r>
            <a:r>
              <a:rPr lang="en-US" altLang="zh-TW" sz="2400" dirty="0" smtClean="0"/>
              <a:t>Y</a:t>
            </a:r>
            <a:r>
              <a:rPr lang="zh-TW" altLang="zh-TW" sz="2400" dirty="0" smtClean="0"/>
              <a:t>軸值介於</a:t>
            </a:r>
            <a:r>
              <a:rPr lang="en-US" altLang="zh-TW" sz="2400" dirty="0" err="1" smtClean="0"/>
              <a:t>y</a:t>
            </a:r>
            <a:r>
              <a:rPr lang="en-US" altLang="zh-TW" sz="2400" baseline="-30000" dirty="0" err="1" smtClean="0"/>
              <a:t>P</a:t>
            </a:r>
            <a:r>
              <a:rPr lang="en-US" altLang="zh-TW" sz="2400" dirty="0" err="1" smtClean="0"/>
              <a:t>+d</a:t>
            </a:r>
            <a:r>
              <a:rPr lang="en-US" altLang="zh-TW" sz="2400" dirty="0" smtClean="0"/>
              <a:t> </a:t>
            </a:r>
            <a:r>
              <a:rPr lang="zh-TW" altLang="zh-TW" sz="2400" dirty="0" smtClean="0"/>
              <a:t>與</a:t>
            </a:r>
            <a:r>
              <a:rPr lang="en-US" altLang="zh-TW" sz="2400" dirty="0" smtClean="0"/>
              <a:t> </a:t>
            </a:r>
            <a:r>
              <a:rPr lang="en-US" altLang="zh-TW" sz="2400" dirty="0" err="1" smtClean="0"/>
              <a:t>y</a:t>
            </a:r>
            <a:r>
              <a:rPr lang="en-US" altLang="zh-TW" sz="2400" baseline="-30000" dirty="0" err="1" smtClean="0"/>
              <a:t>P</a:t>
            </a:r>
            <a:r>
              <a:rPr lang="en-US" altLang="zh-TW" sz="2400" dirty="0" smtClean="0"/>
              <a:t>-d</a:t>
            </a:r>
            <a:r>
              <a:rPr lang="zh-TW" altLang="zh-TW" sz="2400" dirty="0" smtClean="0"/>
              <a:t>之間的所有點，若存在一點與</a:t>
            </a:r>
            <a:r>
              <a:rPr lang="en-US" altLang="zh-TW" sz="2400" dirty="0" smtClean="0"/>
              <a:t>p</a:t>
            </a:r>
            <a:r>
              <a:rPr lang="zh-TW" altLang="zh-TW" sz="2400" dirty="0" smtClean="0"/>
              <a:t>之距離為小於</a:t>
            </a:r>
            <a:r>
              <a:rPr lang="en-US" altLang="zh-TW" sz="2400" dirty="0" smtClean="0"/>
              <a:t>d</a:t>
            </a:r>
            <a:r>
              <a:rPr lang="zh-TW" altLang="zh-TW" sz="2400" dirty="0" smtClean="0"/>
              <a:t>的</a:t>
            </a:r>
            <a:r>
              <a:rPr lang="en-US" altLang="zh-TW" sz="2400" dirty="0" smtClean="0"/>
              <a:t>d’</a:t>
            </a:r>
            <a:r>
              <a:rPr lang="zh-TW" altLang="zh-TW" sz="2400" dirty="0" smtClean="0"/>
              <a:t>，則令</a:t>
            </a:r>
            <a:r>
              <a:rPr lang="en-US" altLang="zh-TW" sz="2400" dirty="0" smtClean="0"/>
              <a:t>d=d’</a:t>
            </a:r>
            <a:r>
              <a:rPr lang="zh-TW" altLang="zh-TW" sz="2400" dirty="0" smtClean="0"/>
              <a:t>。</a:t>
            </a:r>
            <a:r>
              <a:rPr lang="zh-TW" altLang="en-US" sz="2400" dirty="0" smtClean="0"/>
              <a:t>回傳</a:t>
            </a:r>
            <a:r>
              <a:rPr lang="en-US" altLang="zh-TW" sz="2400" dirty="0" smtClean="0"/>
              <a:t>d</a:t>
            </a:r>
            <a:r>
              <a:rPr lang="zh-TW" altLang="en-US" sz="2400" dirty="0" smtClean="0"/>
              <a:t>並結束執行。</a:t>
            </a:r>
            <a:endParaRPr lang="en-US" altLang="zh-TW" sz="2400" dirty="0" smtClean="0"/>
          </a:p>
          <a:p>
            <a:endParaRPr lang="zh-TW" altLang="zh-TW" sz="2400" dirty="0" smtClean="0"/>
          </a:p>
        </p:txBody>
      </p:sp>
      <p:sp>
        <p:nvSpPr>
          <p:cNvPr id="65539" name="Rectangle 2"/>
          <p:cNvSpPr>
            <a:spLocks noGrp="1" noChangeArrowheads="1"/>
          </p:cNvSpPr>
          <p:nvPr>
            <p:ph type="title"/>
          </p:nvPr>
        </p:nvSpPr>
        <p:spPr>
          <a:noFill/>
        </p:spPr>
        <p:txBody>
          <a:bodyPr lIns="92075" tIns="46038" rIns="92075" bIns="46038"/>
          <a:lstStyle/>
          <a:p>
            <a:pPr eaLnBrk="1" hangingPunct="1"/>
            <a:r>
              <a:rPr lang="en-US" altLang="zh-TW" smtClean="0"/>
              <a:t/>
            </a:r>
            <a:br>
              <a:rPr lang="en-US" altLang="zh-TW" smtClean="0"/>
            </a:br>
            <a:r>
              <a:rPr lang="zh-TW" altLang="en-US" smtClean="0"/>
              <a:t>最近二維點對演算法</a:t>
            </a:r>
            <a:r>
              <a:rPr lang="en-US" altLang="zh-TW" smtClean="0"/>
              <a:t>(</a:t>
            </a:r>
            <a:r>
              <a:rPr lang="zh-TW" altLang="en-US" smtClean="0"/>
              <a:t>續</a:t>
            </a:r>
            <a:r>
              <a:rPr lang="en-US" altLang="zh-TW" smtClean="0"/>
              <a:t>)</a:t>
            </a: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688" y="2636838"/>
            <a:ext cx="1868487" cy="380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5541"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436F1613-2211-4E1B-B5B1-363516A0D630}" type="slidenum">
              <a:rPr kumimoji="0" lang="en-US" altLang="zh-TW" sz="1400" smtClean="0">
                <a:latin typeface="Arial" charset="0"/>
              </a:rPr>
              <a:pPr eaLnBrk="1" hangingPunct="1">
                <a:spcBef>
                  <a:spcPct val="0"/>
                </a:spcBef>
                <a:buClrTx/>
                <a:buSzTx/>
                <a:buFontTx/>
                <a:buNone/>
              </a:pPr>
              <a:t>68</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noFill/>
        </p:spPr>
        <p:txBody>
          <a:bodyPr lIns="92075" tIns="46038" rIns="92075" bIns="46038"/>
          <a:lstStyle/>
          <a:p>
            <a:pPr eaLnBrk="1" hangingPunct="1"/>
            <a:r>
              <a:rPr lang="en-US" altLang="zh-TW" smtClean="0"/>
              <a:t/>
            </a:r>
            <a:br>
              <a:rPr lang="en-US" altLang="zh-TW" smtClean="0"/>
            </a:br>
            <a:r>
              <a:rPr lang="zh-TW" altLang="en-US" smtClean="0"/>
              <a:t>最近二維點對演算法執行說明</a:t>
            </a:r>
            <a:endParaRPr lang="en-US" altLang="zh-TW" smtClean="0"/>
          </a:p>
        </p:txBody>
      </p:sp>
      <p:pic>
        <p:nvPicPr>
          <p:cNvPr id="12390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0" y="2708275"/>
            <a:ext cx="4919663" cy="338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49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3438" y="2276475"/>
            <a:ext cx="1784350" cy="381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493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6050" y="2276475"/>
            <a:ext cx="1868488" cy="380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566"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551A33DD-278C-4F79-A447-22E4F12677EC}" type="slidenum">
              <a:rPr kumimoji="0" lang="en-US" altLang="zh-TW" sz="1400" smtClean="0">
                <a:latin typeface="Arial" charset="0"/>
              </a:rPr>
              <a:pPr eaLnBrk="1" hangingPunct="1">
                <a:spcBef>
                  <a:spcPct val="0"/>
                </a:spcBef>
                <a:buClrTx/>
                <a:buSzTx/>
                <a:buFontTx/>
                <a:buNone/>
              </a:pPr>
              <a:t>69</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3909"/>
                                        </p:tgtEl>
                                        <p:attrNameLst>
                                          <p:attrName>style.visibility</p:attrName>
                                        </p:attrNameLst>
                                      </p:cBhvr>
                                      <p:to>
                                        <p:strVal val="visible"/>
                                      </p:to>
                                    </p:set>
                                    <p:anim calcmode="lin" valueType="num">
                                      <p:cBhvr additive="base">
                                        <p:cTn id="7" dur="500" fill="hold"/>
                                        <p:tgtEl>
                                          <p:spTgt spid="123909"/>
                                        </p:tgtEl>
                                        <p:attrNameLst>
                                          <p:attrName>ppt_x</p:attrName>
                                        </p:attrNameLst>
                                      </p:cBhvr>
                                      <p:tavLst>
                                        <p:tav tm="0">
                                          <p:val>
                                            <p:strVal val="#ppt_x"/>
                                          </p:val>
                                        </p:tav>
                                        <p:tav tm="100000">
                                          <p:val>
                                            <p:strVal val="#ppt_x"/>
                                          </p:val>
                                        </p:tav>
                                      </p:tavLst>
                                    </p:anim>
                                    <p:anim calcmode="lin" valueType="num">
                                      <p:cBhvr additive="base">
                                        <p:cTn id="8" dur="500" fill="hold"/>
                                        <p:tgtEl>
                                          <p:spTgt spid="12390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4931"/>
                                        </p:tgtEl>
                                        <p:attrNameLst>
                                          <p:attrName>style.visibility</p:attrName>
                                        </p:attrNameLst>
                                      </p:cBhvr>
                                      <p:to>
                                        <p:strVal val="visible"/>
                                      </p:to>
                                    </p:set>
                                    <p:anim calcmode="lin" valueType="num">
                                      <p:cBhvr additive="base">
                                        <p:cTn id="13" dur="500" fill="hold"/>
                                        <p:tgtEl>
                                          <p:spTgt spid="124931"/>
                                        </p:tgtEl>
                                        <p:attrNameLst>
                                          <p:attrName>ppt_x</p:attrName>
                                        </p:attrNameLst>
                                      </p:cBhvr>
                                      <p:tavLst>
                                        <p:tav tm="0">
                                          <p:val>
                                            <p:strVal val="#ppt_x"/>
                                          </p:val>
                                        </p:tav>
                                        <p:tav tm="100000">
                                          <p:val>
                                            <p:strVal val="#ppt_x"/>
                                          </p:val>
                                        </p:tav>
                                      </p:tavLst>
                                    </p:anim>
                                    <p:anim calcmode="lin" valueType="num">
                                      <p:cBhvr additive="base">
                                        <p:cTn id="14" dur="500" fill="hold"/>
                                        <p:tgtEl>
                                          <p:spTgt spid="12493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4930"/>
                                        </p:tgtEl>
                                        <p:attrNameLst>
                                          <p:attrName>style.visibility</p:attrName>
                                        </p:attrNameLst>
                                      </p:cBhvr>
                                      <p:to>
                                        <p:strVal val="visible"/>
                                      </p:to>
                                    </p:set>
                                    <p:anim calcmode="lin" valueType="num">
                                      <p:cBhvr additive="base">
                                        <p:cTn id="19" dur="500" fill="hold"/>
                                        <p:tgtEl>
                                          <p:spTgt spid="124930"/>
                                        </p:tgtEl>
                                        <p:attrNameLst>
                                          <p:attrName>ppt_x</p:attrName>
                                        </p:attrNameLst>
                                      </p:cBhvr>
                                      <p:tavLst>
                                        <p:tav tm="0">
                                          <p:val>
                                            <p:strVal val="#ppt_x"/>
                                          </p:val>
                                        </p:tav>
                                        <p:tav tm="100000">
                                          <p:val>
                                            <p:strVal val="#ppt_x"/>
                                          </p:val>
                                        </p:tav>
                                      </p:tavLst>
                                    </p:anim>
                                    <p:anim calcmode="lin" valueType="num">
                                      <p:cBhvr additive="base">
                                        <p:cTn id="20" dur="500" fill="hold"/>
                                        <p:tgtEl>
                                          <p:spTgt spid="1249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TW" altLang="en-US" b="1" smtClean="0"/>
              <a:t>合併排序演算法</a:t>
            </a:r>
            <a:r>
              <a:rPr lang="en-US" altLang="zh-TW" b="1" smtClean="0"/>
              <a:t>(</a:t>
            </a:r>
            <a:r>
              <a:rPr lang="zh-TW" altLang="en-US" b="1" smtClean="0"/>
              <a:t>續</a:t>
            </a:r>
            <a:r>
              <a:rPr lang="en-US" altLang="zh-TW" b="1" smtClean="0"/>
              <a:t>)</a:t>
            </a:r>
            <a:endParaRPr lang="en-US" altLang="zh-TW" smtClean="0"/>
          </a:p>
        </p:txBody>
      </p:sp>
      <p:sp>
        <p:nvSpPr>
          <p:cNvPr id="3076" name="Rectangle 3"/>
          <p:cNvSpPr>
            <a:spLocks noGrp="1" noChangeArrowheads="1"/>
          </p:cNvSpPr>
          <p:nvPr>
            <p:ph idx="1"/>
          </p:nvPr>
        </p:nvSpPr>
        <p:spPr>
          <a:xfrm>
            <a:off x="457200" y="2071688"/>
            <a:ext cx="8229600" cy="5389562"/>
          </a:xfrm>
        </p:spPr>
        <p:txBody>
          <a:bodyPr/>
          <a:lstStyle/>
          <a:p>
            <a:pPr eaLnBrk="1" hangingPunct="1"/>
            <a:r>
              <a:rPr lang="zh-TW" altLang="en-US" sz="2800" smtClean="0"/>
              <a:t>假設我們要使用合併排序演算法來將陣列</a:t>
            </a:r>
            <a:r>
              <a:rPr lang="en-US" altLang="zh-TW" sz="2800" smtClean="0"/>
              <a:t>A </a:t>
            </a:r>
            <a:r>
              <a:rPr lang="zh-TW" altLang="en-US" sz="2800" smtClean="0"/>
              <a:t>中的</a:t>
            </a:r>
            <a:r>
              <a:rPr lang="en-US" altLang="zh-TW" sz="2800" smtClean="0"/>
              <a:t>n </a:t>
            </a:r>
            <a:r>
              <a:rPr lang="zh-TW" altLang="en-US" sz="2800" smtClean="0"/>
              <a:t>個元素或資料</a:t>
            </a:r>
            <a:r>
              <a:rPr lang="en-US" altLang="zh-TW" sz="2800" smtClean="0"/>
              <a:t>(</a:t>
            </a:r>
            <a:r>
              <a:rPr lang="zh-TW" altLang="en-US" sz="2800" smtClean="0"/>
              <a:t>索引為</a:t>
            </a:r>
            <a:r>
              <a:rPr lang="en-US" altLang="zh-TW" sz="2800" smtClean="0"/>
              <a:t>0,...,n</a:t>
            </a:r>
            <a:r>
              <a:rPr lang="zh-TW" altLang="en-US" sz="2800" smtClean="0"/>
              <a:t>−</a:t>
            </a:r>
            <a:r>
              <a:rPr lang="en-US" altLang="zh-TW" sz="2800" smtClean="0"/>
              <a:t>1) </a:t>
            </a:r>
            <a:r>
              <a:rPr lang="zh-TW" altLang="en-US" sz="2800" smtClean="0"/>
              <a:t>依照其值以由小而大的次序排列</a:t>
            </a:r>
            <a:endParaRPr lang="en-US" altLang="zh-TW" sz="2800" smtClean="0"/>
          </a:p>
          <a:p>
            <a:pPr lvl="1" eaLnBrk="1" hangingPunct="1"/>
            <a:r>
              <a:rPr lang="zh-TW" altLang="en-US" sz="2400" smtClean="0">
                <a:solidFill>
                  <a:srgbClr val="3333FF"/>
                </a:solidFill>
              </a:rPr>
              <a:t>分割</a:t>
            </a:r>
            <a:r>
              <a:rPr lang="en-US" altLang="zh-TW" sz="2400" smtClean="0"/>
              <a:t>:</a:t>
            </a:r>
            <a:r>
              <a:rPr lang="zh-TW" altLang="en-US" sz="2400" smtClean="0"/>
              <a:t> 若陣列</a:t>
            </a:r>
            <a:r>
              <a:rPr lang="en-US" altLang="zh-TW" sz="2400" smtClean="0"/>
              <a:t>A </a:t>
            </a:r>
            <a:r>
              <a:rPr lang="zh-TW" altLang="en-US" sz="2400" smtClean="0"/>
              <a:t>只有一個元素，代表陣列已排序完成；否則將陣列分割成兩個大小相等的子陣列。</a:t>
            </a:r>
            <a:endParaRPr lang="en-US" altLang="zh-TW" sz="2400" smtClean="0"/>
          </a:p>
          <a:p>
            <a:pPr lvl="1" eaLnBrk="1" hangingPunct="1"/>
            <a:r>
              <a:rPr lang="zh-TW" altLang="en-US" sz="2400" smtClean="0">
                <a:solidFill>
                  <a:srgbClr val="3333FF"/>
                </a:solidFill>
              </a:rPr>
              <a:t>克服</a:t>
            </a:r>
            <a:r>
              <a:rPr lang="en-US" altLang="zh-TW" sz="2400" smtClean="0"/>
              <a:t>:</a:t>
            </a:r>
            <a:r>
              <a:rPr lang="zh-TW" altLang="en-US" sz="2400" smtClean="0"/>
              <a:t> 遞迴地排序兩個子陣列。</a:t>
            </a:r>
            <a:endParaRPr lang="en-US" altLang="zh-TW" sz="2400" smtClean="0"/>
          </a:p>
          <a:p>
            <a:pPr lvl="1" eaLnBrk="1" hangingPunct="1"/>
            <a:r>
              <a:rPr lang="zh-TW" altLang="en-US" sz="2400" smtClean="0">
                <a:solidFill>
                  <a:srgbClr val="3333FF"/>
                </a:solidFill>
              </a:rPr>
              <a:t>合併</a:t>
            </a:r>
            <a:r>
              <a:rPr lang="en-US" altLang="zh-TW" sz="2400" smtClean="0"/>
              <a:t>:</a:t>
            </a:r>
            <a:r>
              <a:rPr lang="zh-TW" altLang="en-US" sz="2400" smtClean="0"/>
              <a:t> 最後合併兩個已完成排序的子陣列，即可完成原來陣列的排序。</a:t>
            </a:r>
          </a:p>
          <a:p>
            <a:pPr eaLnBrk="1" hangingPunct="1"/>
            <a:r>
              <a:rPr lang="zh-TW" altLang="en-US" sz="2800" smtClean="0"/>
              <a:t>合併排序演算法如</a:t>
            </a:r>
            <a:r>
              <a:rPr lang="en-US" altLang="zh-TW" sz="2800" smtClean="0"/>
              <a:t>Algorithm</a:t>
            </a:r>
            <a:r>
              <a:rPr lang="zh-TW" altLang="en-US" sz="2800" smtClean="0"/>
              <a:t> </a:t>
            </a:r>
            <a:r>
              <a:rPr lang="en-US" altLang="zh-TW" sz="2800" smtClean="0"/>
              <a:t>6</a:t>
            </a:r>
            <a:r>
              <a:rPr lang="zh-TW" altLang="en-US" sz="2800" smtClean="0"/>
              <a:t> </a:t>
            </a:r>
            <a:r>
              <a:rPr lang="en-US" altLang="zh-TW" sz="2800" smtClean="0"/>
              <a:t>(MergeSort)</a:t>
            </a:r>
            <a:r>
              <a:rPr lang="zh-TW" altLang="en-US" sz="2800" smtClean="0"/>
              <a:t>所示，而在此演算法中另外使用到如</a:t>
            </a:r>
            <a:r>
              <a:rPr lang="en-US" altLang="zh-TW" sz="2800" smtClean="0"/>
              <a:t>Algorithm</a:t>
            </a:r>
            <a:r>
              <a:rPr lang="zh-TW" altLang="en-US" sz="2800" smtClean="0"/>
              <a:t> </a:t>
            </a:r>
            <a:r>
              <a:rPr lang="en-US" altLang="zh-TW" sz="2800" smtClean="0"/>
              <a:t>7</a:t>
            </a:r>
            <a:r>
              <a:rPr lang="zh-TW" altLang="en-US" sz="2800" smtClean="0"/>
              <a:t>所示的</a:t>
            </a:r>
            <a:r>
              <a:rPr lang="en-US" altLang="zh-TW" sz="2800" smtClean="0"/>
              <a:t>Merge</a:t>
            </a:r>
            <a:r>
              <a:rPr lang="zh-TW" altLang="en-US" sz="2800" smtClean="0"/>
              <a:t>演算法以合併二個子陣列。</a:t>
            </a:r>
            <a:endParaRPr lang="en-US" altLang="zh-TW" sz="2800" smtClean="0"/>
          </a:p>
          <a:p>
            <a:pPr eaLnBrk="1" hangingPunct="1"/>
            <a:endParaRPr lang="en-US" altLang="zh-TW" sz="2800" smtClean="0"/>
          </a:p>
        </p:txBody>
      </p:sp>
      <p:sp>
        <p:nvSpPr>
          <p:cNvPr id="11268"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80649CAA-648A-4DAD-8442-4B9795C070FC}" type="slidenum">
              <a:rPr kumimoji="0" lang="en-US" altLang="zh-TW" sz="1400" smtClean="0">
                <a:latin typeface="Arial" charset="0"/>
              </a:rPr>
              <a:pPr eaLnBrk="1" hangingPunct="1">
                <a:spcBef>
                  <a:spcPct val="0"/>
                </a:spcBef>
                <a:buClrTx/>
                <a:buSzTx/>
                <a:buFontTx/>
                <a:buNone/>
              </a:pPr>
              <a:t>7</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6">
                                            <p:txEl>
                                              <p:pRg st="0" end="0"/>
                                            </p:txEl>
                                          </p:spTgt>
                                        </p:tgtEl>
                                        <p:attrNameLst>
                                          <p:attrName>style.visibility</p:attrName>
                                        </p:attrNameLst>
                                      </p:cBhvr>
                                      <p:to>
                                        <p:strVal val="visible"/>
                                      </p:to>
                                    </p:set>
                                    <p:anim calcmode="lin" valueType="num">
                                      <p:cBhvr additive="base">
                                        <p:cTn id="7" dur="500" fill="hold"/>
                                        <p:tgtEl>
                                          <p:spTgt spid="30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076">
                                            <p:txEl>
                                              <p:pRg st="1" end="1"/>
                                            </p:txEl>
                                          </p:spTgt>
                                        </p:tgtEl>
                                        <p:attrNameLst>
                                          <p:attrName>style.visibility</p:attrName>
                                        </p:attrNameLst>
                                      </p:cBhvr>
                                      <p:to>
                                        <p:strVal val="visible"/>
                                      </p:to>
                                    </p:set>
                                    <p:anim calcmode="lin" valueType="num">
                                      <p:cBhvr additive="base">
                                        <p:cTn id="11" dur="500" fill="hold"/>
                                        <p:tgtEl>
                                          <p:spTgt spid="307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07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076">
                                            <p:txEl>
                                              <p:pRg st="2" end="2"/>
                                            </p:txEl>
                                          </p:spTgt>
                                        </p:tgtEl>
                                        <p:attrNameLst>
                                          <p:attrName>style.visibility</p:attrName>
                                        </p:attrNameLst>
                                      </p:cBhvr>
                                      <p:to>
                                        <p:strVal val="visible"/>
                                      </p:to>
                                    </p:set>
                                    <p:anim calcmode="lin" valueType="num">
                                      <p:cBhvr additive="base">
                                        <p:cTn id="15" dur="500" fill="hold"/>
                                        <p:tgtEl>
                                          <p:spTgt spid="307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07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076">
                                            <p:txEl>
                                              <p:pRg st="3" end="3"/>
                                            </p:txEl>
                                          </p:spTgt>
                                        </p:tgtEl>
                                        <p:attrNameLst>
                                          <p:attrName>style.visibility</p:attrName>
                                        </p:attrNameLst>
                                      </p:cBhvr>
                                      <p:to>
                                        <p:strVal val="visible"/>
                                      </p:to>
                                    </p:set>
                                    <p:anim calcmode="lin" valueType="num">
                                      <p:cBhvr additive="base">
                                        <p:cTn id="19" dur="500" fill="hold"/>
                                        <p:tgtEl>
                                          <p:spTgt spid="307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76">
                                            <p:txEl>
                                              <p:pRg st="4" end="4"/>
                                            </p:txEl>
                                          </p:spTgt>
                                        </p:tgtEl>
                                        <p:attrNameLst>
                                          <p:attrName>style.visibility</p:attrName>
                                        </p:attrNameLst>
                                      </p:cBhvr>
                                      <p:to>
                                        <p:strVal val="visible"/>
                                      </p:to>
                                    </p:set>
                                    <p:anim calcmode="lin" valueType="num">
                                      <p:cBhvr additive="base">
                                        <p:cTn id="25" dur="500" fill="hold"/>
                                        <p:tgtEl>
                                          <p:spTgt spid="307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Grp="1" noChangeArrowheads="1"/>
          </p:cNvSpPr>
          <p:nvPr>
            <p:ph type="title"/>
          </p:nvPr>
        </p:nvSpPr>
        <p:spPr>
          <a:xfrm>
            <a:off x="1187450" y="617538"/>
            <a:ext cx="7956550" cy="1155700"/>
          </a:xfrm>
          <a:noFill/>
        </p:spPr>
        <p:txBody>
          <a:bodyPr/>
          <a:lstStyle/>
          <a:p>
            <a:pPr eaLnBrk="1" hangingPunct="1"/>
            <a:r>
              <a:rPr lang="zh-TW" altLang="en-US" sz="3600" b="1" smtClean="0"/>
              <a:t>最近二維點對演算法時間複雜度分析</a:t>
            </a:r>
            <a:endParaRPr lang="en-US" altLang="zh-TW" sz="3600" b="1" smtClean="0"/>
          </a:p>
        </p:txBody>
      </p:sp>
      <p:sp>
        <p:nvSpPr>
          <p:cNvPr id="65540" name="Rectangle 3"/>
          <p:cNvSpPr>
            <a:spLocks noGrp="1" noChangeArrowheads="1"/>
          </p:cNvSpPr>
          <p:nvPr/>
        </p:nvSpPr>
        <p:spPr bwMode="auto">
          <a:xfrm>
            <a:off x="179388" y="2743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lgn="just" eaLnBrk="1" hangingPunct="1">
              <a:defRPr/>
            </a:pPr>
            <a:r>
              <a:rPr lang="zh-TW" altLang="en-US" sz="2400" dirty="0" smtClean="0"/>
              <a:t>步驟時間複雜度</a:t>
            </a:r>
            <a:r>
              <a:rPr lang="en-US" altLang="zh-TW" sz="2400" dirty="0" smtClean="0"/>
              <a:t>:</a:t>
            </a:r>
          </a:p>
          <a:p>
            <a:pPr marL="0" indent="0" algn="just" eaLnBrk="1" hangingPunct="1">
              <a:buFont typeface="Wingdings" pitchFamily="2" charset="2"/>
              <a:buNone/>
              <a:defRPr/>
            </a:pPr>
            <a:r>
              <a:rPr lang="zh-TW" altLang="en-US" sz="2400" dirty="0" smtClean="0"/>
              <a:t>步驟</a:t>
            </a:r>
            <a:r>
              <a:rPr lang="en-US" altLang="zh-TW" sz="2400" dirty="0" smtClean="0"/>
              <a:t> 1: c</a:t>
            </a:r>
            <a:r>
              <a:rPr lang="en-US" altLang="zh-TW" sz="2400" baseline="-25000" dirty="0" smtClean="0"/>
              <a:t>1</a:t>
            </a:r>
            <a:r>
              <a:rPr lang="en-US" altLang="zh-TW" sz="2400" dirty="0" smtClean="0"/>
              <a:t>n log n (</a:t>
            </a:r>
            <a:r>
              <a:rPr lang="zh-TW" altLang="en-US" sz="2400" dirty="0" smtClean="0"/>
              <a:t>事先排序</a:t>
            </a:r>
            <a:r>
              <a:rPr lang="en-US" altLang="zh-TW" sz="2400" dirty="0" smtClean="0"/>
              <a:t>)</a:t>
            </a:r>
          </a:p>
          <a:p>
            <a:pPr marL="0" indent="0" eaLnBrk="1" hangingPunct="1">
              <a:buFont typeface="Wingdings" pitchFamily="2" charset="2"/>
              <a:buNone/>
              <a:defRPr/>
            </a:pPr>
            <a:r>
              <a:rPr lang="zh-TW" altLang="en-US" sz="2400" dirty="0" smtClean="0"/>
              <a:t>步驟</a:t>
            </a:r>
            <a:r>
              <a:rPr lang="en-US" altLang="zh-TW" sz="2400" dirty="0" smtClean="0"/>
              <a:t> 2~5: </a:t>
            </a:r>
          </a:p>
          <a:p>
            <a:pPr eaLnBrk="1" hangingPunct="1">
              <a:defRPr/>
            </a:pPr>
            <a:endParaRPr lang="en-US" altLang="zh-TW" sz="2400" dirty="0" smtClean="0"/>
          </a:p>
          <a:p>
            <a:pPr eaLnBrk="1" hangingPunct="1">
              <a:defRPr/>
            </a:pPr>
            <a:endParaRPr lang="en-US" altLang="zh-TW" sz="2400" dirty="0" smtClean="0"/>
          </a:p>
          <a:p>
            <a:pPr algn="just" eaLnBrk="1" hangingPunct="1">
              <a:buFont typeface="Wingdings" pitchFamily="2" charset="2"/>
              <a:buNone/>
              <a:defRPr/>
            </a:pPr>
            <a:r>
              <a:rPr lang="en-US" altLang="zh-TW" sz="2400" dirty="0" smtClean="0"/>
              <a:t>T’(n) = c</a:t>
            </a:r>
            <a:r>
              <a:rPr lang="en-US" altLang="zh-TW" sz="2400" baseline="-25000" dirty="0" smtClean="0"/>
              <a:t>2</a:t>
            </a:r>
            <a:r>
              <a:rPr lang="en-US" altLang="zh-TW" sz="2400" dirty="0" smtClean="0"/>
              <a:t>n log n</a:t>
            </a:r>
            <a:endParaRPr lang="en-US" altLang="zh-TW" sz="2400" dirty="0" smtClean="0">
              <a:latin typeface="Times New Roman" pitchFamily="18" charset="0"/>
              <a:sym typeface="Symbol" pitchFamily="18" charset="2"/>
            </a:endParaRPr>
          </a:p>
          <a:p>
            <a:pPr algn="just" eaLnBrk="1" hangingPunct="1">
              <a:defRPr/>
            </a:pPr>
            <a:r>
              <a:rPr lang="zh-TW" altLang="en-US" sz="2400" dirty="0" smtClean="0"/>
              <a:t>總時間複雜度</a:t>
            </a:r>
            <a:r>
              <a:rPr lang="en-US" altLang="zh-TW" sz="2400" dirty="0" smtClean="0"/>
              <a:t>:</a:t>
            </a:r>
          </a:p>
          <a:p>
            <a:pPr algn="just" eaLnBrk="1" hangingPunct="1">
              <a:buFont typeface="Wingdings" pitchFamily="2" charset="2"/>
              <a:buNone/>
              <a:defRPr/>
            </a:pPr>
            <a:r>
              <a:rPr lang="en-US" altLang="zh-TW" sz="2400" dirty="0" smtClean="0"/>
              <a:t>T(n) = c</a:t>
            </a:r>
            <a:r>
              <a:rPr lang="en-US" altLang="zh-TW" sz="2400" baseline="-25000" dirty="0" smtClean="0"/>
              <a:t>1</a:t>
            </a:r>
            <a:r>
              <a:rPr lang="en-US" altLang="zh-TW" sz="2400" dirty="0" smtClean="0"/>
              <a:t>n log n + c</a:t>
            </a:r>
            <a:r>
              <a:rPr lang="en-US" altLang="zh-TW" sz="2400" baseline="-25000" dirty="0" smtClean="0"/>
              <a:t>2</a:t>
            </a:r>
            <a:r>
              <a:rPr lang="en-US" altLang="zh-TW" sz="2400" dirty="0" smtClean="0"/>
              <a:t>n log n = O(n log n)</a:t>
            </a:r>
          </a:p>
          <a:p>
            <a:pPr eaLnBrk="1" hangingPunct="1">
              <a:defRPr/>
            </a:pPr>
            <a:endParaRPr lang="en-US" altLang="zh-TW" sz="2400" dirty="0" smtClean="0"/>
          </a:p>
        </p:txBody>
      </p:sp>
      <p:graphicFrame>
        <p:nvGraphicFramePr>
          <p:cNvPr id="65541" name="物件 4"/>
          <p:cNvGraphicFramePr>
            <a:graphicFrameLocks noChangeAspect="1"/>
          </p:cNvGraphicFramePr>
          <p:nvPr/>
        </p:nvGraphicFramePr>
        <p:xfrm>
          <a:off x="-180975" y="4076700"/>
          <a:ext cx="4860925" cy="1041400"/>
        </p:xfrm>
        <a:graphic>
          <a:graphicData uri="http://schemas.openxmlformats.org/presentationml/2006/ole">
            <mc:AlternateContent xmlns:mc="http://schemas.openxmlformats.org/markup-compatibility/2006">
              <mc:Choice xmlns:v="urn:schemas-microsoft-com:vml" Requires="v">
                <p:oleObj spid="_x0000_s67625" name="Document" r:id="rId4" imgW="3830615" imgH="823199" progId="Word.Document.8">
                  <p:embed/>
                </p:oleObj>
              </mc:Choice>
              <mc:Fallback>
                <p:oleObj name="Document" r:id="rId4" imgW="3830615" imgH="823199" progId="Word.Document.8">
                  <p:embed/>
                  <p:pic>
                    <p:nvPicPr>
                      <p:cNvPr id="0" name="物件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75" y="4076700"/>
                        <a:ext cx="4860925"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3"/>
          <p:cNvSpPr>
            <a:spLocks noGrp="1" noChangeArrowheads="1"/>
          </p:cNvSpPr>
          <p:nvPr>
            <p:ph idx="1"/>
          </p:nvPr>
        </p:nvSpPr>
        <p:spPr>
          <a:xfrm>
            <a:off x="4859338" y="1844675"/>
            <a:ext cx="4249737" cy="3097213"/>
          </a:xfrm>
          <a:ln>
            <a:solidFill>
              <a:schemeClr val="tx1"/>
            </a:solidFill>
            <a:miter lim="800000"/>
            <a:headEnd/>
            <a:tailEnd/>
          </a:ln>
        </p:spPr>
        <p:txBody>
          <a:bodyPr/>
          <a:lstStyle/>
          <a:p>
            <a:pPr algn="just"/>
            <a:r>
              <a:rPr lang="en-US" altLang="zh-TW" sz="1200" dirty="0" smtClean="0"/>
              <a:t>Algorithm</a:t>
            </a:r>
            <a:r>
              <a:rPr lang="zh-TW" altLang="en-US" sz="1200" dirty="0" smtClean="0"/>
              <a:t> 最近二維點對演算法</a:t>
            </a:r>
            <a:endParaRPr lang="en-US" altLang="zh-TW" sz="1200" dirty="0" smtClean="0"/>
          </a:p>
          <a:p>
            <a:pPr algn="just"/>
            <a:r>
              <a:rPr lang="en-US" altLang="zh-TW" sz="1200" dirty="0" smtClean="0"/>
              <a:t>Input: n</a:t>
            </a:r>
            <a:r>
              <a:rPr lang="zh-TW" altLang="en-US" sz="1200" dirty="0" smtClean="0"/>
              <a:t>個二維平面點所構成的集合</a:t>
            </a:r>
            <a:r>
              <a:rPr lang="en-US" altLang="zh-TW" sz="1200" dirty="0" smtClean="0"/>
              <a:t>S</a:t>
            </a:r>
            <a:r>
              <a:rPr lang="zh-TW" altLang="en-US" sz="1200" dirty="0" smtClean="0"/>
              <a:t>，</a:t>
            </a:r>
            <a:r>
              <a:rPr lang="en-US" altLang="zh-TW" sz="1200" dirty="0" smtClean="0"/>
              <a:t>n</a:t>
            </a:r>
            <a:r>
              <a:rPr lang="en-US" altLang="zh-TW" sz="1200" dirty="0" smtClean="0">
                <a:sym typeface="Symbol" pitchFamily="18" charset="2"/>
              </a:rPr>
              <a:t>2</a:t>
            </a:r>
            <a:endParaRPr lang="en-US" altLang="zh-TW" sz="1200" dirty="0" smtClean="0"/>
          </a:p>
          <a:p>
            <a:pPr algn="just"/>
            <a:r>
              <a:rPr lang="en-US" altLang="zh-TW" sz="1200" dirty="0" smtClean="0"/>
              <a:t>Output:</a:t>
            </a:r>
            <a:r>
              <a:rPr lang="zh-TW" altLang="en-US" sz="1200" dirty="0" smtClean="0"/>
              <a:t> 集合</a:t>
            </a:r>
            <a:r>
              <a:rPr lang="en-US" altLang="zh-TW" sz="1200" dirty="0" smtClean="0"/>
              <a:t>S</a:t>
            </a:r>
            <a:r>
              <a:rPr lang="zh-TW" altLang="en-US" sz="1200" dirty="0" smtClean="0"/>
              <a:t>中距離最近的二個點的距離</a:t>
            </a:r>
            <a:r>
              <a:rPr lang="en-US" altLang="zh-TW" sz="1200" dirty="0" smtClean="0"/>
              <a:t>d</a:t>
            </a:r>
          </a:p>
          <a:p>
            <a:pPr algn="just"/>
            <a:r>
              <a:rPr lang="zh-TW" altLang="en-US" sz="1200" dirty="0" smtClean="0">
                <a:solidFill>
                  <a:srgbClr val="3333FF"/>
                </a:solidFill>
              </a:rPr>
              <a:t>步驟</a:t>
            </a:r>
            <a:r>
              <a:rPr lang="en-US" altLang="zh-TW" sz="1200" dirty="0" smtClean="0">
                <a:solidFill>
                  <a:srgbClr val="3333FF"/>
                </a:solidFill>
              </a:rPr>
              <a:t>1:</a:t>
            </a:r>
            <a:r>
              <a:rPr lang="zh-TW" altLang="en-US" sz="1200" dirty="0" smtClean="0">
                <a:solidFill>
                  <a:srgbClr val="3333FF"/>
                </a:solidFill>
              </a:rPr>
              <a:t> </a:t>
            </a:r>
            <a:r>
              <a:rPr lang="zh-TW" altLang="en-US" sz="1200" dirty="0" smtClean="0"/>
              <a:t>根據</a:t>
            </a:r>
            <a:r>
              <a:rPr lang="en-US" altLang="zh-TW" sz="1200" dirty="0" smtClean="0"/>
              <a:t>X</a:t>
            </a:r>
            <a:r>
              <a:rPr lang="zh-TW" altLang="en-US" sz="1200" dirty="0" smtClean="0"/>
              <a:t>軸值與</a:t>
            </a:r>
            <a:r>
              <a:rPr lang="en-US" altLang="zh-TW" sz="1200" dirty="0" smtClean="0"/>
              <a:t>Y</a:t>
            </a:r>
            <a:r>
              <a:rPr lang="zh-TW" altLang="en-US" sz="1200" dirty="0" smtClean="0"/>
              <a:t>軸值來事先排序</a:t>
            </a:r>
            <a:r>
              <a:rPr lang="en-US" altLang="zh-TW" sz="1200" dirty="0" smtClean="0"/>
              <a:t>S</a:t>
            </a:r>
            <a:r>
              <a:rPr lang="zh-TW" altLang="en-US" sz="1200" dirty="0" smtClean="0"/>
              <a:t>中的點。</a:t>
            </a:r>
            <a:endParaRPr lang="en-US" altLang="zh-TW" sz="1200" dirty="0" smtClean="0"/>
          </a:p>
          <a:p>
            <a:pPr algn="just"/>
            <a:r>
              <a:rPr lang="zh-TW" altLang="en-US" sz="1200" dirty="0" smtClean="0">
                <a:solidFill>
                  <a:srgbClr val="3333FF"/>
                </a:solidFill>
              </a:rPr>
              <a:t>步驟</a:t>
            </a:r>
            <a:r>
              <a:rPr lang="en-US" altLang="zh-TW" sz="1200" dirty="0" smtClean="0">
                <a:solidFill>
                  <a:srgbClr val="3333FF"/>
                </a:solidFill>
              </a:rPr>
              <a:t>2:</a:t>
            </a:r>
            <a:r>
              <a:rPr lang="zh-TW" altLang="en-US" sz="1200" dirty="0" smtClean="0">
                <a:solidFill>
                  <a:srgbClr val="3333FF"/>
                </a:solidFill>
              </a:rPr>
              <a:t> </a:t>
            </a:r>
            <a:r>
              <a:rPr lang="zh-TW" altLang="en-US" sz="1200" dirty="0" smtClean="0"/>
              <a:t>若</a:t>
            </a:r>
            <a:r>
              <a:rPr lang="en-US" altLang="zh-TW" sz="1200" dirty="0" smtClean="0"/>
              <a:t>n=2</a:t>
            </a:r>
            <a:r>
              <a:rPr lang="zh-TW" altLang="en-US" sz="1200" dirty="0" smtClean="0"/>
              <a:t>，則回傳</a:t>
            </a:r>
            <a:r>
              <a:rPr lang="en-US" altLang="zh-TW" sz="1200" dirty="0" smtClean="0"/>
              <a:t>S</a:t>
            </a:r>
            <a:r>
              <a:rPr lang="zh-TW" altLang="en-US" sz="1200" dirty="0" smtClean="0"/>
              <a:t>中二點的距離</a:t>
            </a:r>
            <a:r>
              <a:rPr lang="en-US" altLang="zh-TW" sz="1200" dirty="0" smtClean="0"/>
              <a:t>d</a:t>
            </a:r>
            <a:r>
              <a:rPr lang="zh-TW" altLang="en-US" sz="1200" dirty="0" smtClean="0"/>
              <a:t>並結束。</a:t>
            </a:r>
            <a:endParaRPr lang="en-US" altLang="zh-TW" sz="1200" dirty="0" smtClean="0"/>
          </a:p>
          <a:p>
            <a:pPr algn="just"/>
            <a:r>
              <a:rPr lang="zh-TW" altLang="en-US" sz="1200" dirty="0" smtClean="0">
                <a:solidFill>
                  <a:srgbClr val="3333FF"/>
                </a:solidFill>
              </a:rPr>
              <a:t>步驟</a:t>
            </a:r>
            <a:r>
              <a:rPr lang="en-US" altLang="zh-TW" sz="1200" dirty="0" smtClean="0">
                <a:solidFill>
                  <a:srgbClr val="3333FF"/>
                </a:solidFill>
              </a:rPr>
              <a:t>3:</a:t>
            </a:r>
            <a:r>
              <a:rPr lang="zh-TW" altLang="en-US" sz="1200" dirty="0" smtClean="0">
                <a:solidFill>
                  <a:srgbClr val="3333FF"/>
                </a:solidFill>
              </a:rPr>
              <a:t> </a:t>
            </a:r>
            <a:r>
              <a:rPr lang="zh-TW" altLang="en-US" sz="1200" dirty="0" smtClean="0"/>
              <a:t>找出所有點的</a:t>
            </a:r>
            <a:r>
              <a:rPr lang="en-US" altLang="zh-TW" sz="1200" dirty="0" smtClean="0"/>
              <a:t>X</a:t>
            </a:r>
            <a:r>
              <a:rPr lang="zh-TW" altLang="en-US" sz="1200" dirty="0" smtClean="0"/>
              <a:t>軸中位數</a:t>
            </a:r>
            <a:r>
              <a:rPr lang="en-US" altLang="zh-TW" sz="1200" dirty="0" smtClean="0"/>
              <a:t>(median)m</a:t>
            </a:r>
            <a:r>
              <a:rPr lang="zh-TW" altLang="en-US" sz="1200" dirty="0" smtClean="0"/>
              <a:t>畫出</a:t>
            </a:r>
            <a:r>
              <a:rPr lang="zh-TW" altLang="zh-TW" sz="1200" dirty="0" smtClean="0"/>
              <a:t>垂直於</a:t>
            </a:r>
            <a:r>
              <a:rPr lang="en-US" altLang="zh-TW" sz="1200" dirty="0" smtClean="0"/>
              <a:t>X</a:t>
            </a:r>
            <a:r>
              <a:rPr lang="zh-TW" altLang="zh-TW" sz="1200" dirty="0" smtClean="0"/>
              <a:t>軸</a:t>
            </a:r>
            <a:r>
              <a:rPr lang="zh-TW" altLang="en-US" sz="1200" dirty="0" smtClean="0"/>
              <a:t>的直線</a:t>
            </a:r>
            <a:r>
              <a:rPr lang="en-US" altLang="zh-TW" sz="1200" dirty="0" smtClean="0"/>
              <a:t>L</a:t>
            </a:r>
            <a:r>
              <a:rPr lang="zh-TW" altLang="en-US" sz="1200" dirty="0" smtClean="0"/>
              <a:t>，將</a:t>
            </a:r>
            <a:r>
              <a:rPr lang="en-US" altLang="zh-TW" sz="1200" dirty="0" smtClean="0"/>
              <a:t>S</a:t>
            </a:r>
            <a:r>
              <a:rPr lang="zh-TW" altLang="en-US" sz="1200" dirty="0" smtClean="0"/>
              <a:t>中的點分為二個集合</a:t>
            </a:r>
            <a:r>
              <a:rPr lang="en-US" altLang="zh-TW" sz="1200" dirty="0" smtClean="0"/>
              <a:t>S</a:t>
            </a:r>
            <a:r>
              <a:rPr lang="en-US" altLang="zh-TW" sz="1200" baseline="-25000" dirty="0" smtClean="0"/>
              <a:t>L</a:t>
            </a:r>
            <a:r>
              <a:rPr lang="zh-TW" altLang="en-US" sz="1200" dirty="0" smtClean="0"/>
              <a:t>與</a:t>
            </a:r>
            <a:r>
              <a:rPr lang="en-US" altLang="zh-TW" sz="1200" dirty="0" smtClean="0"/>
              <a:t>S</a:t>
            </a:r>
            <a:r>
              <a:rPr lang="en-US" altLang="zh-TW" sz="1200" baseline="-25000" dirty="0" smtClean="0"/>
              <a:t>R</a:t>
            </a:r>
            <a:r>
              <a:rPr lang="zh-TW" altLang="en-US" sz="1200" dirty="0" smtClean="0"/>
              <a:t>。</a:t>
            </a:r>
            <a:endParaRPr lang="en-US" altLang="zh-TW" sz="1200" dirty="0" smtClean="0"/>
          </a:p>
          <a:p>
            <a:pPr algn="just"/>
            <a:r>
              <a:rPr lang="zh-TW" altLang="en-US" sz="1200" dirty="0" smtClean="0">
                <a:solidFill>
                  <a:srgbClr val="3333FF"/>
                </a:solidFill>
              </a:rPr>
              <a:t>步驟</a:t>
            </a:r>
            <a:r>
              <a:rPr lang="en-US" altLang="zh-TW" sz="1200" dirty="0" smtClean="0">
                <a:solidFill>
                  <a:srgbClr val="3333FF"/>
                </a:solidFill>
              </a:rPr>
              <a:t>4:</a:t>
            </a:r>
            <a:r>
              <a:rPr lang="en-US" altLang="zh-TW" sz="1200" dirty="0" smtClean="0"/>
              <a:t> </a:t>
            </a:r>
            <a:r>
              <a:rPr lang="zh-TW" altLang="en-US" sz="1200" dirty="0" smtClean="0"/>
              <a:t>遞迴地使用二維點對演算法分別求出</a:t>
            </a:r>
            <a:r>
              <a:rPr lang="en-US" altLang="zh-TW" sz="1200" dirty="0" smtClean="0"/>
              <a:t>S</a:t>
            </a:r>
            <a:r>
              <a:rPr lang="en-US" altLang="zh-TW" sz="1200" baseline="-25000" dirty="0" smtClean="0"/>
              <a:t>L</a:t>
            </a:r>
            <a:r>
              <a:rPr lang="zh-TW" altLang="en-US" sz="1200" dirty="0" smtClean="0"/>
              <a:t>與</a:t>
            </a:r>
            <a:r>
              <a:rPr lang="en-US" altLang="zh-TW" sz="1200" dirty="0" smtClean="0"/>
              <a:t>S</a:t>
            </a:r>
            <a:r>
              <a:rPr lang="en-US" altLang="zh-TW" sz="1200" baseline="-25000" dirty="0" smtClean="0"/>
              <a:t>R</a:t>
            </a:r>
            <a:r>
              <a:rPr lang="zh-TW" altLang="en-US" sz="1200" dirty="0" smtClean="0"/>
              <a:t>中最近二維點對的距離</a:t>
            </a:r>
            <a:r>
              <a:rPr lang="en-US" altLang="zh-TW" sz="1200" dirty="0" err="1" smtClean="0"/>
              <a:t>d</a:t>
            </a:r>
            <a:r>
              <a:rPr lang="en-US" altLang="zh-TW" sz="1200" baseline="-30000" dirty="0" err="1" smtClean="0"/>
              <a:t>L</a:t>
            </a:r>
            <a:r>
              <a:rPr lang="zh-TW" altLang="en-US" sz="1200" dirty="0" smtClean="0"/>
              <a:t>與</a:t>
            </a:r>
            <a:r>
              <a:rPr lang="en-US" altLang="zh-TW" sz="1200" dirty="0" err="1" smtClean="0"/>
              <a:t>d</a:t>
            </a:r>
            <a:r>
              <a:rPr lang="en-US" altLang="zh-TW" sz="1200" baseline="-30000" dirty="0" err="1" smtClean="0"/>
              <a:t>R</a:t>
            </a:r>
            <a:r>
              <a:rPr lang="zh-TW" altLang="zh-TW" sz="1200" dirty="0" smtClean="0"/>
              <a:t>，且令</a:t>
            </a:r>
            <a:r>
              <a:rPr lang="en-US" altLang="zh-TW" sz="1200" dirty="0" smtClean="0"/>
              <a:t> d = min(</a:t>
            </a:r>
            <a:r>
              <a:rPr lang="en-US" altLang="zh-TW" sz="1200" dirty="0" err="1" smtClean="0"/>
              <a:t>d</a:t>
            </a:r>
            <a:r>
              <a:rPr lang="en-US" altLang="zh-TW" sz="1200" baseline="-30000" dirty="0" err="1" smtClean="0"/>
              <a:t>L</a:t>
            </a:r>
            <a:r>
              <a:rPr lang="en-US" altLang="zh-TW" sz="1200" dirty="0" smtClean="0"/>
              <a:t>, </a:t>
            </a:r>
            <a:r>
              <a:rPr lang="en-US" altLang="zh-TW" sz="1200" dirty="0" err="1" smtClean="0"/>
              <a:t>d</a:t>
            </a:r>
            <a:r>
              <a:rPr lang="en-US" altLang="zh-TW" sz="1200" baseline="-30000" dirty="0" err="1" smtClean="0"/>
              <a:t>R</a:t>
            </a:r>
            <a:r>
              <a:rPr lang="en-US" altLang="zh-TW" sz="1200" dirty="0" smtClean="0"/>
              <a:t>)</a:t>
            </a:r>
            <a:r>
              <a:rPr lang="zh-TW" altLang="zh-TW" sz="1200" dirty="0" smtClean="0"/>
              <a:t>。</a:t>
            </a:r>
            <a:r>
              <a:rPr lang="en-US" altLang="zh-TW" sz="1200" dirty="0" smtClean="0"/>
              <a:t> </a:t>
            </a:r>
          </a:p>
          <a:p>
            <a:pPr algn="just"/>
            <a:r>
              <a:rPr lang="zh-TW" altLang="en-US" sz="1200" dirty="0" smtClean="0">
                <a:solidFill>
                  <a:srgbClr val="3333FF"/>
                </a:solidFill>
              </a:rPr>
              <a:t>步驟</a:t>
            </a:r>
            <a:r>
              <a:rPr lang="en-US" altLang="zh-TW" sz="1200" dirty="0" smtClean="0">
                <a:solidFill>
                  <a:srgbClr val="3333FF"/>
                </a:solidFill>
              </a:rPr>
              <a:t>5:</a:t>
            </a:r>
            <a:r>
              <a:rPr lang="zh-TW" altLang="en-US" sz="1200" dirty="0" smtClean="0">
                <a:solidFill>
                  <a:srgbClr val="3333FF"/>
                </a:solidFill>
              </a:rPr>
              <a:t> </a:t>
            </a:r>
            <a:r>
              <a:rPr lang="zh-TW" altLang="zh-TW" sz="1200" dirty="0" smtClean="0"/>
              <a:t>將</a:t>
            </a:r>
            <a:r>
              <a:rPr lang="en-US" altLang="zh-TW" sz="1200" dirty="0" smtClean="0"/>
              <a:t>X</a:t>
            </a:r>
            <a:r>
              <a:rPr lang="zh-TW" altLang="en-US" sz="1200" dirty="0" smtClean="0"/>
              <a:t>軸值</a:t>
            </a:r>
            <a:r>
              <a:rPr lang="zh-TW" altLang="zh-TW" sz="1200" dirty="0" smtClean="0"/>
              <a:t>介於</a:t>
            </a:r>
            <a:r>
              <a:rPr lang="en-US" altLang="zh-TW" sz="1200" dirty="0" smtClean="0"/>
              <a:t>m-d</a:t>
            </a:r>
            <a:r>
              <a:rPr lang="zh-TW" altLang="zh-TW" sz="1200" dirty="0" smtClean="0"/>
              <a:t>與</a:t>
            </a:r>
            <a:r>
              <a:rPr lang="en-US" altLang="zh-TW" sz="1200" dirty="0" err="1" smtClean="0"/>
              <a:t>m+d</a:t>
            </a:r>
            <a:r>
              <a:rPr lang="zh-TW" altLang="zh-TW" sz="1200" dirty="0" smtClean="0"/>
              <a:t>的所有點</a:t>
            </a:r>
            <a:r>
              <a:rPr lang="zh-TW" altLang="en-US" sz="1200" dirty="0" smtClean="0"/>
              <a:t>的</a:t>
            </a:r>
            <a:r>
              <a:rPr lang="en-US" altLang="zh-TW" sz="1200" dirty="0" smtClean="0"/>
              <a:t>Y</a:t>
            </a:r>
            <a:r>
              <a:rPr lang="zh-TW" altLang="en-US" sz="1200" dirty="0" smtClean="0"/>
              <a:t>軸值</a:t>
            </a:r>
            <a:r>
              <a:rPr lang="zh-TW" altLang="zh-TW" sz="1200" dirty="0" smtClean="0"/>
              <a:t>投射至直線</a:t>
            </a:r>
            <a:r>
              <a:rPr lang="en-US" altLang="zh-TW" sz="1200" dirty="0" smtClean="0"/>
              <a:t>L</a:t>
            </a:r>
            <a:r>
              <a:rPr lang="zh-TW" altLang="zh-TW" sz="1200" dirty="0" smtClean="0"/>
              <a:t>上。</a:t>
            </a:r>
            <a:r>
              <a:rPr lang="zh-TW" altLang="en-US" sz="1200" dirty="0" smtClean="0"/>
              <a:t>針</a:t>
            </a:r>
            <a:r>
              <a:rPr lang="zh-TW" altLang="zh-TW" sz="1200" dirty="0" smtClean="0"/>
              <a:t>對每</a:t>
            </a:r>
            <a:r>
              <a:rPr lang="zh-TW" altLang="zh-TW" sz="1200" dirty="0" smtClean="0"/>
              <a:t>個</a:t>
            </a:r>
            <a:r>
              <a:rPr lang="en-US" altLang="zh-TW" sz="1200" dirty="0" smtClean="0"/>
              <a:t>X</a:t>
            </a:r>
            <a:r>
              <a:rPr lang="zh-TW" altLang="zh-TW" sz="1200" dirty="0" smtClean="0"/>
              <a:t>軸值落在範圍介於</a:t>
            </a:r>
            <a:r>
              <a:rPr lang="en-US" altLang="zh-TW" sz="1200" dirty="0" smtClean="0"/>
              <a:t>m-d</a:t>
            </a:r>
            <a:r>
              <a:rPr lang="zh-TW" altLang="zh-TW" sz="1200" dirty="0" smtClean="0"/>
              <a:t>與</a:t>
            </a:r>
            <a:r>
              <a:rPr lang="en-US" altLang="zh-TW" sz="1200" dirty="0" smtClean="0"/>
              <a:t>m</a:t>
            </a:r>
            <a:r>
              <a:rPr lang="zh-TW" altLang="zh-TW" sz="1200" dirty="0" smtClean="0"/>
              <a:t>之間的點</a:t>
            </a:r>
            <a:r>
              <a:rPr lang="en-US" altLang="zh-TW" sz="1200" dirty="0" smtClean="0"/>
              <a:t>p</a:t>
            </a:r>
            <a:r>
              <a:rPr lang="zh-TW" altLang="zh-TW" sz="1200" dirty="0" smtClean="0"/>
              <a:t>，以</a:t>
            </a:r>
            <a:r>
              <a:rPr lang="en-US" altLang="zh-TW" sz="1200" dirty="0" err="1" smtClean="0"/>
              <a:t>y</a:t>
            </a:r>
            <a:r>
              <a:rPr lang="en-US" altLang="zh-TW" sz="1200" baseline="-25000" dirty="0" err="1" smtClean="0"/>
              <a:t>p</a:t>
            </a:r>
            <a:r>
              <a:rPr lang="zh-TW" altLang="zh-TW" sz="1200" dirty="0" smtClean="0"/>
              <a:t>記錄其</a:t>
            </a:r>
            <a:r>
              <a:rPr lang="en-US" altLang="zh-TW" sz="1200" dirty="0" smtClean="0"/>
              <a:t>Y</a:t>
            </a:r>
            <a:r>
              <a:rPr lang="zh-TW" altLang="zh-TW" sz="1200" dirty="0" smtClean="0"/>
              <a:t>軸值，並尋找所有</a:t>
            </a:r>
            <a:r>
              <a:rPr lang="en-US" altLang="zh-TW" sz="1200" dirty="0" smtClean="0"/>
              <a:t>X</a:t>
            </a:r>
            <a:r>
              <a:rPr lang="zh-TW" altLang="zh-TW" sz="1200" dirty="0" smtClean="0"/>
              <a:t>軸值落在範圍介於</a:t>
            </a:r>
            <a:r>
              <a:rPr lang="en-US" altLang="zh-TW" sz="1200" dirty="0" smtClean="0"/>
              <a:t>m</a:t>
            </a:r>
            <a:r>
              <a:rPr lang="zh-TW" altLang="zh-TW" sz="1200" dirty="0" smtClean="0"/>
              <a:t>與</a:t>
            </a:r>
            <a:r>
              <a:rPr lang="en-US" altLang="zh-TW" sz="1200" dirty="0" err="1" smtClean="0"/>
              <a:t>m+d</a:t>
            </a:r>
            <a:r>
              <a:rPr lang="zh-TW" altLang="zh-TW" sz="1200" dirty="0" smtClean="0"/>
              <a:t>之間，且</a:t>
            </a:r>
            <a:r>
              <a:rPr lang="en-US" altLang="zh-TW" sz="1200" dirty="0" smtClean="0"/>
              <a:t>Y</a:t>
            </a:r>
            <a:r>
              <a:rPr lang="zh-TW" altLang="zh-TW" sz="1200" dirty="0" smtClean="0"/>
              <a:t>軸值介於</a:t>
            </a:r>
            <a:r>
              <a:rPr lang="en-US" altLang="zh-TW" sz="1200" dirty="0" err="1" smtClean="0"/>
              <a:t>y</a:t>
            </a:r>
            <a:r>
              <a:rPr lang="en-US" altLang="zh-TW" sz="1200" baseline="-30000" dirty="0" err="1" smtClean="0"/>
              <a:t>P</a:t>
            </a:r>
            <a:r>
              <a:rPr lang="en-US" altLang="zh-TW" sz="1200" dirty="0" err="1" smtClean="0"/>
              <a:t>+d</a:t>
            </a:r>
            <a:r>
              <a:rPr lang="en-US" altLang="zh-TW" sz="1200" dirty="0" smtClean="0"/>
              <a:t> </a:t>
            </a:r>
            <a:r>
              <a:rPr lang="zh-TW" altLang="zh-TW" sz="1200" dirty="0" smtClean="0"/>
              <a:t>與</a:t>
            </a:r>
            <a:r>
              <a:rPr lang="en-US" altLang="zh-TW" sz="1200" dirty="0" smtClean="0"/>
              <a:t> </a:t>
            </a:r>
            <a:r>
              <a:rPr lang="en-US" altLang="zh-TW" sz="1200" dirty="0" err="1" smtClean="0"/>
              <a:t>y</a:t>
            </a:r>
            <a:r>
              <a:rPr lang="en-US" altLang="zh-TW" sz="1200" baseline="-30000" dirty="0" err="1" smtClean="0"/>
              <a:t>P</a:t>
            </a:r>
            <a:r>
              <a:rPr lang="en-US" altLang="zh-TW" sz="1200" dirty="0" smtClean="0"/>
              <a:t>-d</a:t>
            </a:r>
            <a:r>
              <a:rPr lang="zh-TW" altLang="zh-TW" sz="1200" dirty="0" smtClean="0"/>
              <a:t>之間的所有點，若存在一點與</a:t>
            </a:r>
            <a:r>
              <a:rPr lang="en-US" altLang="zh-TW" sz="1200" dirty="0" smtClean="0"/>
              <a:t>p</a:t>
            </a:r>
            <a:r>
              <a:rPr lang="zh-TW" altLang="zh-TW" sz="1200" dirty="0" smtClean="0"/>
              <a:t>之距離為小於</a:t>
            </a:r>
            <a:r>
              <a:rPr lang="en-US" altLang="zh-TW" sz="1200" dirty="0" smtClean="0"/>
              <a:t>d</a:t>
            </a:r>
            <a:r>
              <a:rPr lang="zh-TW" altLang="zh-TW" sz="1200" dirty="0" smtClean="0"/>
              <a:t>的</a:t>
            </a:r>
            <a:r>
              <a:rPr lang="en-US" altLang="zh-TW" sz="1200" dirty="0" smtClean="0"/>
              <a:t>d’</a:t>
            </a:r>
            <a:r>
              <a:rPr lang="zh-TW" altLang="zh-TW" sz="1200" dirty="0" smtClean="0"/>
              <a:t>，則令</a:t>
            </a:r>
            <a:r>
              <a:rPr lang="en-US" altLang="zh-TW" sz="1200" dirty="0" smtClean="0"/>
              <a:t>d=d’</a:t>
            </a:r>
            <a:r>
              <a:rPr lang="zh-TW" altLang="zh-TW" sz="1200" dirty="0" smtClean="0"/>
              <a:t>。</a:t>
            </a:r>
            <a:r>
              <a:rPr lang="zh-TW" altLang="en-US" sz="1200" dirty="0" smtClean="0"/>
              <a:t>回傳</a:t>
            </a:r>
            <a:r>
              <a:rPr lang="en-US" altLang="zh-TW" sz="1200" dirty="0" smtClean="0"/>
              <a:t>d</a:t>
            </a:r>
            <a:r>
              <a:rPr lang="zh-TW" altLang="en-US" sz="1200" dirty="0" smtClean="0"/>
              <a:t>並結束執行。</a:t>
            </a:r>
            <a:endParaRPr lang="en-US" altLang="zh-TW" sz="1200" dirty="0" smtClean="0"/>
          </a:p>
          <a:p>
            <a:pPr algn="just"/>
            <a:endParaRPr lang="zh-TW" altLang="zh-TW" sz="1200" dirty="0" smtClean="0"/>
          </a:p>
          <a:p>
            <a:pPr algn="just"/>
            <a:endParaRPr lang="en-US" altLang="zh-TW" sz="1200" dirty="0" smtClean="0"/>
          </a:p>
        </p:txBody>
      </p:sp>
      <p:sp>
        <p:nvSpPr>
          <p:cNvPr id="67590"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3F24E10A-11C9-4638-9A5C-B0DBBACD4F04}" type="slidenum">
              <a:rPr kumimoji="0" lang="en-US" altLang="zh-TW" sz="1400" smtClean="0">
                <a:latin typeface="Arial" charset="0"/>
              </a:rPr>
              <a:pPr eaLnBrk="1" hangingPunct="1">
                <a:spcBef>
                  <a:spcPct val="0"/>
                </a:spcBef>
                <a:buClrTx/>
                <a:buSzTx/>
                <a:buFontTx/>
                <a:buNone/>
              </a:pPr>
              <a:t>70</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additive="base">
                                        <p:cTn id="7" dur="500" fill="hold"/>
                                        <p:tgtEl>
                                          <p:spTgt spid="6">
                                            <p:bg/>
                                          </p:spTgt>
                                        </p:tgtEl>
                                        <p:attrNameLst>
                                          <p:attrName>ppt_x</p:attrName>
                                        </p:attrNameLst>
                                      </p:cBhvr>
                                      <p:tavLst>
                                        <p:tav tm="0">
                                          <p:val>
                                            <p:strVal val="#ppt_x"/>
                                          </p:val>
                                        </p:tav>
                                        <p:tav tm="100000">
                                          <p:val>
                                            <p:strVal val="#ppt_x"/>
                                          </p:val>
                                        </p:tav>
                                      </p:tavLst>
                                    </p:anim>
                                    <p:anim calcmode="lin" valueType="num">
                                      <p:cBhvr additive="base">
                                        <p:cTn id="8" dur="500" fill="hold"/>
                                        <p:tgtEl>
                                          <p:spTgt spid="6">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additive="base">
                                        <p:cTn id="1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 calcmode="lin" valueType="num">
                                      <p:cBhvr additive="base">
                                        <p:cTn id="15"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 calcmode="lin" valueType="num">
                                      <p:cBhvr additive="base">
                                        <p:cTn id="2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 calcmode="lin" valueType="num">
                                      <p:cBhvr additive="base">
                                        <p:cTn id="2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 calcmode="lin" valueType="num">
                                      <p:cBhvr additive="base">
                                        <p:cTn id="3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anim calcmode="lin" valueType="num">
                                      <p:cBhvr additive="base">
                                        <p:cTn id="3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anim calcmode="lin" valueType="num">
                                      <p:cBhvr additive="base">
                                        <p:cTn id="3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65540">
                                            <p:txEl>
                                              <p:pRg st="0" end="0"/>
                                            </p:txEl>
                                          </p:spTgt>
                                        </p:tgtEl>
                                        <p:attrNameLst>
                                          <p:attrName>style.visibility</p:attrName>
                                        </p:attrNameLst>
                                      </p:cBhvr>
                                      <p:to>
                                        <p:strVal val="visible"/>
                                      </p:to>
                                    </p:set>
                                    <p:anim calcmode="lin" valueType="num">
                                      <p:cBhvr additive="base">
                                        <p:cTn id="45" dur="500" fill="hold"/>
                                        <p:tgtEl>
                                          <p:spTgt spid="65540">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554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65540">
                                            <p:txEl>
                                              <p:pRg st="1" end="1"/>
                                            </p:txEl>
                                          </p:spTgt>
                                        </p:tgtEl>
                                        <p:attrNameLst>
                                          <p:attrName>style.visibility</p:attrName>
                                        </p:attrNameLst>
                                      </p:cBhvr>
                                      <p:to>
                                        <p:strVal val="visible"/>
                                      </p:to>
                                    </p:set>
                                    <p:anim calcmode="lin" valueType="num">
                                      <p:cBhvr additive="base">
                                        <p:cTn id="51" dur="500" fill="hold"/>
                                        <p:tgtEl>
                                          <p:spTgt spid="65540">
                                            <p:txEl>
                                              <p:pRg st="1" end="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554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nodeType="clickEffect">
                                  <p:stCondLst>
                                    <p:cond delay="0"/>
                                  </p:stCondLst>
                                  <p:childTnLst>
                                    <p:set>
                                      <p:cBhvr>
                                        <p:cTn id="56" dur="1" fill="hold">
                                          <p:stCondLst>
                                            <p:cond delay="0"/>
                                          </p:stCondLst>
                                        </p:cTn>
                                        <p:tgtEl>
                                          <p:spTgt spid="65540">
                                            <p:txEl>
                                              <p:pRg st="2" end="2"/>
                                            </p:txEl>
                                          </p:spTgt>
                                        </p:tgtEl>
                                        <p:attrNameLst>
                                          <p:attrName>style.visibility</p:attrName>
                                        </p:attrNameLst>
                                      </p:cBhvr>
                                      <p:to>
                                        <p:strVal val="visible"/>
                                      </p:to>
                                    </p:set>
                                    <p:anim calcmode="lin" valueType="num">
                                      <p:cBhvr additive="base">
                                        <p:cTn id="57" dur="500" fill="hold"/>
                                        <p:tgtEl>
                                          <p:spTgt spid="65540">
                                            <p:txEl>
                                              <p:pRg st="2" end="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5540">
                                            <p:txEl>
                                              <p:pRg st="2" end="2"/>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65541"/>
                                        </p:tgtEl>
                                        <p:attrNameLst>
                                          <p:attrName>style.visibility</p:attrName>
                                        </p:attrNameLst>
                                      </p:cBhvr>
                                      <p:to>
                                        <p:strVal val="visible"/>
                                      </p:to>
                                    </p:set>
                                    <p:anim calcmode="lin" valueType="num">
                                      <p:cBhvr additive="base">
                                        <p:cTn id="61" dur="500" fill="hold"/>
                                        <p:tgtEl>
                                          <p:spTgt spid="65541"/>
                                        </p:tgtEl>
                                        <p:attrNameLst>
                                          <p:attrName>ppt_x</p:attrName>
                                        </p:attrNameLst>
                                      </p:cBhvr>
                                      <p:tavLst>
                                        <p:tav tm="0">
                                          <p:val>
                                            <p:strVal val="#ppt_x"/>
                                          </p:val>
                                        </p:tav>
                                        <p:tav tm="100000">
                                          <p:val>
                                            <p:strVal val="#ppt_x"/>
                                          </p:val>
                                        </p:tav>
                                      </p:tavLst>
                                    </p:anim>
                                    <p:anim calcmode="lin" valueType="num">
                                      <p:cBhvr additive="base">
                                        <p:cTn id="62" dur="500" fill="hold"/>
                                        <p:tgtEl>
                                          <p:spTgt spid="65541"/>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65540">
                                            <p:txEl>
                                              <p:pRg st="5" end="5"/>
                                            </p:txEl>
                                          </p:spTgt>
                                        </p:tgtEl>
                                        <p:attrNameLst>
                                          <p:attrName>style.visibility</p:attrName>
                                        </p:attrNameLst>
                                      </p:cBhvr>
                                      <p:to>
                                        <p:strVal val="visible"/>
                                      </p:to>
                                    </p:set>
                                    <p:anim calcmode="lin" valueType="num">
                                      <p:cBhvr additive="base">
                                        <p:cTn id="67" dur="500" fill="hold"/>
                                        <p:tgtEl>
                                          <p:spTgt spid="65540">
                                            <p:txEl>
                                              <p:pRg st="5" end="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554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65540">
                                            <p:txEl>
                                              <p:pRg st="6" end="6"/>
                                            </p:txEl>
                                          </p:spTgt>
                                        </p:tgtEl>
                                        <p:attrNameLst>
                                          <p:attrName>style.visibility</p:attrName>
                                        </p:attrNameLst>
                                      </p:cBhvr>
                                      <p:to>
                                        <p:strVal val="visible"/>
                                      </p:to>
                                    </p:set>
                                    <p:anim calcmode="lin" valueType="num">
                                      <p:cBhvr additive="base">
                                        <p:cTn id="73" dur="500" fill="hold"/>
                                        <p:tgtEl>
                                          <p:spTgt spid="65540">
                                            <p:txEl>
                                              <p:pRg st="6" end="6"/>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6554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65540">
                                            <p:txEl>
                                              <p:pRg st="7" end="7"/>
                                            </p:txEl>
                                          </p:spTgt>
                                        </p:tgtEl>
                                        <p:attrNameLst>
                                          <p:attrName>style.visibility</p:attrName>
                                        </p:attrNameLst>
                                      </p:cBhvr>
                                      <p:to>
                                        <p:strVal val="visible"/>
                                      </p:to>
                                    </p:set>
                                    <p:anim calcmode="lin" valueType="num">
                                      <p:cBhvr additive="base">
                                        <p:cTn id="79" dur="500" fill="hold"/>
                                        <p:tgtEl>
                                          <p:spTgt spid="65540">
                                            <p:txEl>
                                              <p:pRg st="7" end="7"/>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554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標題 1"/>
          <p:cNvSpPr>
            <a:spLocks noGrp="1"/>
          </p:cNvSpPr>
          <p:nvPr>
            <p:ph type="title"/>
          </p:nvPr>
        </p:nvSpPr>
        <p:spPr/>
        <p:txBody>
          <a:bodyPr/>
          <a:lstStyle/>
          <a:p>
            <a:pPr eaLnBrk="1" hangingPunct="1"/>
            <a:endParaRPr lang="zh-TW" altLang="en-US" smtClean="0"/>
          </a:p>
        </p:txBody>
      </p:sp>
      <p:sp>
        <p:nvSpPr>
          <p:cNvPr id="71683" name="內容版面配置區 2"/>
          <p:cNvSpPr>
            <a:spLocks noGrp="1"/>
          </p:cNvSpPr>
          <p:nvPr>
            <p:ph idx="1"/>
          </p:nvPr>
        </p:nvSpPr>
        <p:spPr>
          <a:xfrm>
            <a:off x="539750" y="3141663"/>
            <a:ext cx="8415338" cy="2990850"/>
          </a:xfrm>
        </p:spPr>
        <p:txBody>
          <a:bodyPr/>
          <a:lstStyle/>
          <a:p>
            <a:pPr marL="0" indent="0" algn="ctr" eaLnBrk="1" hangingPunct="1">
              <a:buFontTx/>
              <a:buNone/>
              <a:defRPr/>
            </a:pPr>
            <a:r>
              <a:rPr lang="en-US" altLang="zh-TW" sz="11500" dirty="0" smtClean="0">
                <a:latin typeface="+mn-ea"/>
              </a:rPr>
              <a:t>Q&amp;A</a:t>
            </a:r>
            <a:endParaRPr lang="zh-TW" altLang="en-US" sz="11500" dirty="0" smtClean="0">
              <a:latin typeface="+mn-ea"/>
            </a:endParaRPr>
          </a:p>
        </p:txBody>
      </p:sp>
      <p:sp>
        <p:nvSpPr>
          <p:cNvPr id="108548"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211D696E-47E1-4BF1-AF71-596F85E0E57A}" type="slidenum">
              <a:rPr kumimoji="0" lang="en-US" altLang="zh-TW" sz="1400" smtClean="0">
                <a:latin typeface="Arial" charset="0"/>
              </a:rPr>
              <a:pPr eaLnBrk="1" hangingPunct="1">
                <a:spcBef>
                  <a:spcPct val="0"/>
                </a:spcBef>
                <a:buClrTx/>
                <a:buSzTx/>
                <a:buFontTx/>
                <a:buNone/>
              </a:pPr>
              <a:t>71</a:t>
            </a:fld>
            <a:endParaRPr kumimoji="0" lang="en-US" altLang="zh-TW" sz="1400" smtClean="0">
              <a:latin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TW" altLang="en-US" b="1" smtClean="0"/>
              <a:t>合併排序演算法</a:t>
            </a:r>
            <a:r>
              <a:rPr lang="en-US" altLang="zh-TW" b="1" smtClean="0"/>
              <a:t>(</a:t>
            </a:r>
            <a:r>
              <a:rPr lang="zh-TW" altLang="en-US" b="1" smtClean="0"/>
              <a:t>續</a:t>
            </a:r>
            <a:r>
              <a:rPr lang="en-US" altLang="zh-TW" b="1" smtClean="0"/>
              <a:t>)</a:t>
            </a:r>
            <a:endParaRPr lang="en-US" altLang="zh-TW" smtClean="0"/>
          </a:p>
        </p:txBody>
      </p:sp>
      <p:sp>
        <p:nvSpPr>
          <p:cNvPr id="3076" name="Rectangle 3"/>
          <p:cNvSpPr>
            <a:spLocks noGrp="1" noChangeArrowheads="1"/>
          </p:cNvSpPr>
          <p:nvPr>
            <p:ph idx="1"/>
          </p:nvPr>
        </p:nvSpPr>
        <p:spPr>
          <a:xfrm>
            <a:off x="457200" y="2071688"/>
            <a:ext cx="8229600" cy="5389562"/>
          </a:xfrm>
        </p:spPr>
        <p:txBody>
          <a:bodyPr/>
          <a:lstStyle/>
          <a:p>
            <a:pPr eaLnBrk="1" hangingPunct="1"/>
            <a:endParaRPr lang="en-US" altLang="zh-TW" sz="2800" smtClean="0"/>
          </a:p>
        </p:txBody>
      </p:sp>
      <p:pic>
        <p:nvPicPr>
          <p:cNvPr id="1229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2133600"/>
            <a:ext cx="8785225" cy="4608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93"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573D0834-17E5-448E-ADA0-049F22B53AF2}" type="slidenum">
              <a:rPr kumimoji="0" lang="en-US" altLang="zh-TW" sz="1400" smtClean="0">
                <a:latin typeface="Arial" charset="0"/>
              </a:rPr>
              <a:pPr eaLnBrk="1" hangingPunct="1">
                <a:spcBef>
                  <a:spcPct val="0"/>
                </a:spcBef>
                <a:buClrTx/>
                <a:buSzTx/>
                <a:buFontTx/>
                <a:buNone/>
              </a:pPr>
              <a:t>8</a:t>
            </a:fld>
            <a:endParaRPr kumimoji="0" lang="en-US" altLang="zh-TW" sz="1400" smtClean="0">
              <a:latin typeface="Arial" charset="0"/>
            </a:endParaRPr>
          </a:p>
        </p:txBody>
      </p:sp>
      <p:sp>
        <p:nvSpPr>
          <p:cNvPr id="2" name="文字方塊 1"/>
          <p:cNvSpPr txBox="1"/>
          <p:nvPr/>
        </p:nvSpPr>
        <p:spPr>
          <a:xfrm>
            <a:off x="467544" y="3645024"/>
            <a:ext cx="8568506" cy="400110"/>
          </a:xfrm>
          <a:prstGeom prst="rect">
            <a:avLst/>
          </a:prstGeom>
          <a:solidFill>
            <a:schemeClr val="bg1"/>
          </a:solidFill>
        </p:spPr>
        <p:txBody>
          <a:bodyPr wrap="square" rtlCol="0">
            <a:spAutoFit/>
          </a:bodyPr>
          <a:lstStyle/>
          <a:p>
            <a:r>
              <a:rPr lang="en-US" altLang="zh-TW" sz="2000" b="1" dirty="0" smtClean="0">
                <a:latin typeface="Times New Roman" panose="02020603050405020304" pitchFamily="18" charset="0"/>
                <a:cs typeface="Times New Roman" panose="02020603050405020304" pitchFamily="18" charset="0"/>
              </a:rPr>
              <a:t>If</a:t>
            </a:r>
            <a:r>
              <a:rPr lang="en-US" altLang="zh-TW" sz="2000" dirty="0" smtClean="0">
                <a:latin typeface="Times New Roman" panose="02020603050405020304" pitchFamily="18" charset="0"/>
                <a:cs typeface="Times New Roman" panose="02020603050405020304" pitchFamily="18" charset="0"/>
              </a:rPr>
              <a:t> </a:t>
            </a:r>
            <a:r>
              <a:rPr lang="en-US" altLang="zh-TW" sz="2000" i="1" dirty="0" smtClean="0">
                <a:latin typeface="Times New Roman" panose="02020603050405020304" pitchFamily="18" charset="0"/>
                <a:cs typeface="Times New Roman" panose="02020603050405020304" pitchFamily="18" charset="0"/>
              </a:rPr>
              <a:t>p</a:t>
            </a:r>
            <a:r>
              <a:rPr lang="en-US" altLang="zh-TW" sz="2000" dirty="0" smtClean="0">
                <a:latin typeface="Times New Roman" panose="02020603050405020304" pitchFamily="18" charset="0"/>
                <a:cs typeface="Times New Roman" panose="02020603050405020304" pitchFamily="18" charset="0"/>
              </a:rPr>
              <a:t>=</a:t>
            </a:r>
            <a:r>
              <a:rPr lang="en-US" altLang="zh-TW" sz="2000" i="1" dirty="0" smtClean="0">
                <a:latin typeface="Times New Roman" panose="02020603050405020304" pitchFamily="18" charset="0"/>
                <a:cs typeface="Times New Roman" panose="02020603050405020304" pitchFamily="18" charset="0"/>
              </a:rPr>
              <a:t>r</a:t>
            </a:r>
            <a:r>
              <a:rPr lang="en-US" altLang="zh-TW" sz="2000" dirty="0" smtClean="0">
                <a:latin typeface="Times New Roman" panose="02020603050405020304" pitchFamily="18" charset="0"/>
                <a:cs typeface="Times New Roman" panose="02020603050405020304" pitchFamily="18" charset="0"/>
              </a:rPr>
              <a:t> </a:t>
            </a:r>
            <a:r>
              <a:rPr lang="en-US" altLang="zh-TW" sz="2000" b="1" dirty="0" smtClean="0">
                <a:latin typeface="Times New Roman" panose="02020603050405020304" pitchFamily="18" charset="0"/>
                <a:cs typeface="Times New Roman" panose="02020603050405020304" pitchFamily="18" charset="0"/>
              </a:rPr>
              <a:t>then return</a:t>
            </a:r>
            <a:r>
              <a:rPr lang="en-US" altLang="zh-TW" sz="2000" dirty="0" smtClean="0">
                <a:latin typeface="Times New Roman" panose="02020603050405020304" pitchFamily="18" charset="0"/>
                <a:cs typeface="Times New Roman" panose="02020603050405020304" pitchFamily="18" charset="0"/>
              </a:rPr>
              <a:t> </a:t>
            </a:r>
            <a:r>
              <a:rPr lang="en-US" altLang="zh-TW" sz="2000" i="1" dirty="0" smtClean="0">
                <a:latin typeface="Times New Roman" panose="02020603050405020304" pitchFamily="18" charset="0"/>
                <a:cs typeface="Times New Roman" panose="02020603050405020304" pitchFamily="18" charset="0"/>
              </a:rPr>
              <a:t>A</a:t>
            </a:r>
            <a:r>
              <a:rPr lang="en-US" altLang="zh-TW" sz="2000" dirty="0" smtClean="0">
                <a:latin typeface="Times New Roman" panose="02020603050405020304" pitchFamily="18" charset="0"/>
                <a:cs typeface="Times New Roman" panose="02020603050405020304" pitchFamily="18" charset="0"/>
              </a:rPr>
              <a:t>     </a:t>
            </a:r>
            <a:r>
              <a:rPr lang="zh-TW" altLang="en-US" sz="2000" dirty="0" smtClean="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 </a:t>
            </a:r>
            <a:r>
              <a:rPr lang="zh-TW" altLang="en-US" sz="2000" dirty="0" smtClean="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 </a:t>
            </a:r>
            <a:r>
              <a:rPr lang="en-US" altLang="zh-TW" sz="2000" i="1" dirty="0" smtClean="0">
                <a:latin typeface="Times New Roman" panose="02020603050405020304" pitchFamily="18" charset="0"/>
                <a:cs typeface="Times New Roman" panose="02020603050405020304" pitchFamily="18" charset="0"/>
              </a:rPr>
              <a:t>A</a:t>
            </a:r>
            <a:r>
              <a:rPr lang="zh-TW" altLang="en-US" sz="2000" dirty="0" smtClean="0">
                <a:latin typeface="Times New Roman" panose="02020603050405020304" pitchFamily="18" charset="0"/>
                <a:cs typeface="Times New Roman" panose="02020603050405020304" pitchFamily="18" charset="0"/>
              </a:rPr>
              <a:t>只有一個元素 </a:t>
            </a:r>
            <a:endParaRPr lang="zh-TW" altLang="en-US" sz="2000" dirty="0">
              <a:latin typeface="Times New Roman" panose="02020603050405020304" pitchFamily="18" charset="0"/>
              <a:cs typeface="Times New Roman" panose="02020603050405020304" pitchFamily="18" charset="0"/>
            </a:endParaRPr>
          </a:p>
        </p:txBody>
      </p:sp>
      <p:sp>
        <p:nvSpPr>
          <p:cNvPr id="3" name="文字方塊 2"/>
          <p:cNvSpPr txBox="1"/>
          <p:nvPr/>
        </p:nvSpPr>
        <p:spPr>
          <a:xfrm>
            <a:off x="5580112" y="2751311"/>
            <a:ext cx="832279" cy="461665"/>
          </a:xfrm>
          <a:prstGeom prst="rect">
            <a:avLst/>
          </a:prstGeom>
          <a:noFill/>
        </p:spPr>
        <p:txBody>
          <a:bodyPr wrap="none" rtlCol="0">
            <a:spAutoFit/>
          </a:bodyPr>
          <a:lstStyle/>
          <a:p>
            <a:r>
              <a:rPr lang="en-US" altLang="zh-TW" sz="2400" dirty="0" smtClean="0">
                <a:latin typeface="Times New Roman" panose="02020603050405020304" pitchFamily="18" charset="0"/>
                <a:cs typeface="Times New Roman" panose="02020603050405020304" pitchFamily="18" charset="0"/>
              </a:rPr>
              <a:t>(</a:t>
            </a:r>
            <a:r>
              <a:rPr lang="en-US" altLang="zh-TW" sz="2400" i="1" dirty="0" err="1" smtClean="0">
                <a:latin typeface="Times New Roman" panose="02020603050405020304" pitchFamily="18" charset="0"/>
                <a:cs typeface="Times New Roman" panose="02020603050405020304" pitchFamily="18" charset="0"/>
              </a:rPr>
              <a:t>p</a:t>
            </a:r>
            <a:r>
              <a:rPr lang="en-US" altLang="zh-TW" sz="2400" dirty="0" err="1" smtClean="0">
                <a:latin typeface="Times New Roman" panose="02020603050405020304" pitchFamily="18" charset="0"/>
                <a:cs typeface="Times New Roman" panose="02020603050405020304" pitchFamily="18" charset="0"/>
                <a:sym typeface="Symbol" panose="05050102010706020507" pitchFamily="18" charset="2"/>
              </a:rPr>
              <a:t></a:t>
            </a:r>
            <a:r>
              <a:rPr lang="en-US" altLang="zh-TW" sz="2400" i="1" dirty="0" err="1" smtClean="0">
                <a:latin typeface="Times New Roman" panose="02020603050405020304" pitchFamily="18" charset="0"/>
                <a:cs typeface="Times New Roman" panose="02020603050405020304" pitchFamily="18" charset="0"/>
                <a:sym typeface="Symbol" panose="05050102010706020507" pitchFamily="18" charset="2"/>
              </a:rPr>
              <a:t>r</a:t>
            </a:r>
            <a:r>
              <a:rPr lang="en-US" altLang="zh-TW" sz="2400" dirty="0" smtClean="0">
                <a:latin typeface="Times New Roman" panose="02020603050405020304" pitchFamily="18" charset="0"/>
                <a:cs typeface="Times New Roman" panose="02020603050405020304" pitchFamily="18" charset="0"/>
                <a:sym typeface="Symbol" panose="05050102010706020507" pitchFamily="18" charset="2"/>
              </a:rPr>
              <a:t>)</a:t>
            </a:r>
            <a:endParaRPr lang="zh-TW" alt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3076">
                                            <p:txEl>
                                              <p:pRg st="0" end="0"/>
                                            </p:txEl>
                                          </p:spTgt>
                                        </p:tgtEl>
                                        <p:attrNameLst>
                                          <p:attrName>style.visibility</p:attrName>
                                        </p:attrNameLst>
                                      </p:cBhvr>
                                      <p:to>
                                        <p:strVal val="visible"/>
                                      </p:to>
                                    </p:set>
                                    <p:anim calcmode="lin" valueType="num">
                                      <p:cBhvr additive="base">
                                        <p:cTn id="7" dur="500" fill="hold"/>
                                        <p:tgtEl>
                                          <p:spTgt spid="30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TW" altLang="en-US" b="1" smtClean="0"/>
              <a:t>合併排序演算法</a:t>
            </a:r>
            <a:r>
              <a:rPr lang="en-US" altLang="zh-TW" b="1" smtClean="0"/>
              <a:t>(</a:t>
            </a:r>
            <a:r>
              <a:rPr lang="zh-TW" altLang="en-US" b="1" smtClean="0"/>
              <a:t>續</a:t>
            </a:r>
            <a:r>
              <a:rPr lang="en-US" altLang="zh-TW" b="1" smtClean="0"/>
              <a:t>)</a:t>
            </a:r>
            <a:endParaRPr lang="en-US" altLang="zh-TW" smtClean="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73238"/>
            <a:ext cx="9144000" cy="708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6"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BDB20A34-2A22-4AF0-8FB0-3BEE9B9108FE}" type="slidenum">
              <a:rPr kumimoji="0" lang="en-US" altLang="zh-TW" sz="1400" smtClean="0">
                <a:latin typeface="Arial" charset="0"/>
              </a:rPr>
              <a:pPr eaLnBrk="1" hangingPunct="1">
                <a:spcBef>
                  <a:spcPct val="0"/>
                </a:spcBef>
                <a:buClrTx/>
                <a:buSzTx/>
                <a:buFontTx/>
                <a:buNone/>
              </a:pPr>
              <a:t>9</a:t>
            </a:fld>
            <a:endParaRPr kumimoji="0" lang="en-US" altLang="zh-TW" sz="1400" smtClean="0">
              <a:latin typeface="Arial" charset="0"/>
            </a:endParaRPr>
          </a:p>
        </p:txBody>
      </p:sp>
      <p:sp>
        <p:nvSpPr>
          <p:cNvPr id="5" name="文字方塊 4"/>
          <p:cNvSpPr txBox="1"/>
          <p:nvPr/>
        </p:nvSpPr>
        <p:spPr>
          <a:xfrm>
            <a:off x="1692454" y="3059668"/>
            <a:ext cx="287258" cy="338554"/>
          </a:xfrm>
          <a:prstGeom prst="rect">
            <a:avLst/>
          </a:prstGeom>
          <a:solidFill>
            <a:schemeClr val="bg1"/>
          </a:solidFill>
        </p:spPr>
        <p:txBody>
          <a:bodyPr wrap="none" rtlCol="0">
            <a:spAutoFit/>
          </a:bodyPr>
          <a:lstStyle/>
          <a:p>
            <a:r>
              <a:rPr lang="en-US" altLang="zh-TW" sz="1600" dirty="0" smtClean="0">
                <a:latin typeface="Times New Roman" panose="02020603050405020304" pitchFamily="18" charset="0"/>
                <a:cs typeface="Times New Roman" panose="02020603050405020304" pitchFamily="18" charset="0"/>
              </a:rPr>
              <a:t>1</a:t>
            </a:r>
            <a:endParaRPr lang="zh-TW" altLang="en-US" sz="1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4" presetClass="path" presetSubtype="0" accel="50000" decel="50000" fill="hold" nodeType="clickEffect">
                                  <p:stCondLst>
                                    <p:cond delay="0"/>
                                  </p:stCondLst>
                                  <p:childTnLst>
                                    <p:animMotion origin="layout" path="M 0 3.52601E-6 L 0 -0.28555 " pathEditMode="relative" rAng="0" ptsTypes="AA">
                                      <p:cBhvr>
                                        <p:cTn id="6" dur="2000" fill="hold"/>
                                        <p:tgtEl>
                                          <p:spTgt spid="1028"/>
                                        </p:tgtEl>
                                        <p:attrNameLst>
                                          <p:attrName>ppt_x</p:attrName>
                                          <p:attrName>ppt_y</p:attrName>
                                        </p:attrNameLst>
                                      </p:cBhvr>
                                      <p:rCtr x="0" y="-142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新細明體"/>
        <a:cs typeface=""/>
      </a:majorFont>
      <a:minorFont>
        <a:latin typeface="Tahoma"/>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Alg1 (2014-0815)</Template>
  <TotalTime>13971</TotalTime>
  <Words>4589</Words>
  <Application>Microsoft Office PowerPoint</Application>
  <PresentationFormat>如螢幕大小 (4:3)</PresentationFormat>
  <Paragraphs>439</Paragraphs>
  <Slides>71</Slides>
  <Notes>58</Notes>
  <HiddenSlides>0</HiddenSlides>
  <MMClips>0</MMClips>
  <ScaleCrop>false</ScaleCrop>
  <HeadingPairs>
    <vt:vector size="8" baseType="variant">
      <vt:variant>
        <vt:lpstr>使用字型</vt:lpstr>
      </vt:variant>
      <vt:variant>
        <vt:i4>6</vt:i4>
      </vt:variant>
      <vt:variant>
        <vt:lpstr>佈景主題</vt:lpstr>
      </vt:variant>
      <vt:variant>
        <vt:i4>1</vt:i4>
      </vt:variant>
      <vt:variant>
        <vt:lpstr>內嵌 OLE 伺服程式</vt:lpstr>
      </vt:variant>
      <vt:variant>
        <vt:i4>1</vt:i4>
      </vt:variant>
      <vt:variant>
        <vt:lpstr>投影片標題</vt:lpstr>
      </vt:variant>
      <vt:variant>
        <vt:i4>71</vt:i4>
      </vt:variant>
    </vt:vector>
  </HeadingPairs>
  <TitlesOfParts>
    <vt:vector size="79" baseType="lpstr">
      <vt:lpstr>新細明體</vt:lpstr>
      <vt:lpstr>Arial</vt:lpstr>
      <vt:lpstr>Symbol</vt:lpstr>
      <vt:lpstr>Tahoma</vt:lpstr>
      <vt:lpstr>Times New Roman</vt:lpstr>
      <vt:lpstr>Wingdings</vt:lpstr>
      <vt:lpstr>Blends</vt:lpstr>
      <vt:lpstr>Document</vt:lpstr>
      <vt:lpstr>分治演算法  </vt:lpstr>
      <vt:lpstr>PowerPoint 簡報</vt:lpstr>
      <vt:lpstr>分治解題策略</vt:lpstr>
      <vt:lpstr>使用分治解題策略的演算法</vt:lpstr>
      <vt:lpstr>PowerPoint 簡報</vt:lpstr>
      <vt:lpstr>合併排序演算法</vt:lpstr>
      <vt:lpstr>合併排序演算法(續)</vt:lpstr>
      <vt:lpstr>合併排序演算法(續)</vt:lpstr>
      <vt:lpstr>合併排序演算法(續)</vt:lpstr>
      <vt:lpstr>合併排序演算法(續)</vt:lpstr>
      <vt:lpstr>合併排序演算法(續)</vt:lpstr>
      <vt:lpstr>合併排序演算法(續)</vt:lpstr>
      <vt:lpstr>合併排序演算法(續)</vt:lpstr>
      <vt:lpstr>合併排序演算法(續)</vt:lpstr>
      <vt:lpstr>合併排序演算法(續)</vt:lpstr>
      <vt:lpstr>PowerPoint 簡報</vt:lpstr>
      <vt:lpstr>快速排序演算法</vt:lpstr>
      <vt:lpstr>快速排序演算法(續)</vt:lpstr>
      <vt:lpstr>快速排序演算法(續)</vt:lpstr>
      <vt:lpstr>快速排序演算法(續)</vt:lpstr>
      <vt:lpstr>快速排序演算法(續)</vt:lpstr>
      <vt:lpstr>快速排序演算法(續)</vt:lpstr>
      <vt:lpstr>快速排序演算法(續)</vt:lpstr>
      <vt:lpstr>快速排序演算法(續)</vt:lpstr>
      <vt:lpstr>快速排序演算法(續)</vt:lpstr>
      <vt:lpstr>快速排序演算法(續)</vt:lpstr>
      <vt:lpstr>快速排序演算法(續)</vt:lpstr>
      <vt:lpstr>快速排序演算法(續)</vt:lpstr>
      <vt:lpstr>快速排序演算法(續)</vt:lpstr>
      <vt:lpstr>排序演算法比較</vt:lpstr>
      <vt:lpstr>PowerPoint 簡報</vt:lpstr>
      <vt:lpstr> 缺陷棋盤填滿演算法說明</vt:lpstr>
      <vt:lpstr>棋盤的定義</vt:lpstr>
      <vt:lpstr>PowerPoint 簡報</vt:lpstr>
      <vt:lpstr>三格骨牌的定義</vt:lpstr>
      <vt:lpstr>缺陷棋盤填滿問題</vt:lpstr>
      <vt:lpstr> 缺陷棋盤填滿演算法</vt:lpstr>
      <vt:lpstr>缺陷棋盤填滿演算法實例</vt:lpstr>
      <vt:lpstr>缺陷棋盤填滿演算法實例(續)</vt:lpstr>
      <vt:lpstr>缺陷棋盤填滿演算法實例(續)</vt:lpstr>
      <vt:lpstr>最大連續子序列和演算法 Maximum Contiguous Subsequence Sum (MCSS) Algorithm</vt:lpstr>
      <vt:lpstr>最大連續子序列和(Maximum Contiguous Subsequence Sum, MCSS)問題</vt:lpstr>
      <vt:lpstr>最大連續子序列和(Maximum Contiguous Subsequence Sum, MCSS)問題</vt:lpstr>
      <vt:lpstr>PowerPoint 簡報</vt:lpstr>
      <vt:lpstr>PowerPoint 簡報</vt:lpstr>
      <vt:lpstr>PowerPoint 簡報</vt:lpstr>
      <vt:lpstr>PowerPoint 簡報</vt:lpstr>
      <vt:lpstr>非空子序列版本演算法</vt:lpstr>
      <vt:lpstr>PowerPoint 簡報</vt:lpstr>
      <vt:lpstr> 二維求秩演算法說明</vt:lpstr>
      <vt:lpstr> 支配及秩的定義</vt:lpstr>
      <vt:lpstr> 二維求秩問題</vt:lpstr>
      <vt:lpstr> 二維求秩演算法</vt:lpstr>
      <vt:lpstr>二維求秩演算法範例</vt:lpstr>
      <vt:lpstr>二維求秩演算法時間複雜度分析</vt:lpstr>
      <vt:lpstr>PowerPoint 簡報</vt:lpstr>
      <vt:lpstr> 二維極大點演算法說明</vt:lpstr>
      <vt:lpstr> 支配及極大點的定義</vt:lpstr>
      <vt:lpstr> 二維極大點問題</vt:lpstr>
      <vt:lpstr> 二維極大點演算法</vt:lpstr>
      <vt:lpstr>二維極大點演算法範例</vt:lpstr>
      <vt:lpstr>二維極大點演算法時間複雜度分析</vt:lpstr>
      <vt:lpstr>二維極大點演算法時間複雜度分析(續)</vt:lpstr>
      <vt:lpstr>PowerPoint 簡報</vt:lpstr>
      <vt:lpstr> 最近二維點對演算法說明</vt:lpstr>
      <vt:lpstr> 最近二維點對問題</vt:lpstr>
      <vt:lpstr> 最近二維點對演算法</vt:lpstr>
      <vt:lpstr> 最近二維點對演算法(續)</vt:lpstr>
      <vt:lpstr> 最近二維點對演算法執行說明</vt:lpstr>
      <vt:lpstr>最近二維點對演算法時間複雜度分析</vt:lpstr>
      <vt:lpstr>PowerPoint 簡報</vt:lpstr>
    </vt:vector>
  </TitlesOfParts>
  <Company>NCU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Divide and Conquer – Merge Sort</dc:title>
  <dc:creator>Bob</dc:creator>
  <cp:lastModifiedBy>Jehn-Ruey Jiang</cp:lastModifiedBy>
  <cp:revision>436</cp:revision>
  <cp:lastPrinted>2014-09-21T13:36:36Z</cp:lastPrinted>
  <dcterms:created xsi:type="dcterms:W3CDTF">2004-11-20T00:58:40Z</dcterms:created>
  <dcterms:modified xsi:type="dcterms:W3CDTF">2020-04-06T02:46:12Z</dcterms:modified>
</cp:coreProperties>
</file>