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296" r:id="rId2"/>
    <p:sldId id="392" r:id="rId3"/>
    <p:sldId id="393" r:id="rId4"/>
    <p:sldId id="394" r:id="rId5"/>
    <p:sldId id="455" r:id="rId6"/>
    <p:sldId id="456" r:id="rId7"/>
    <p:sldId id="481" r:id="rId8"/>
    <p:sldId id="459" r:id="rId9"/>
    <p:sldId id="479" r:id="rId10"/>
    <p:sldId id="460" r:id="rId11"/>
    <p:sldId id="457" r:id="rId12"/>
    <p:sldId id="470" r:id="rId13"/>
    <p:sldId id="471" r:id="rId14"/>
    <p:sldId id="462" r:id="rId15"/>
    <p:sldId id="463" r:id="rId16"/>
    <p:sldId id="464" r:id="rId17"/>
    <p:sldId id="465" r:id="rId18"/>
    <p:sldId id="466" r:id="rId19"/>
    <p:sldId id="480" r:id="rId20"/>
    <p:sldId id="467" r:id="rId21"/>
    <p:sldId id="468" r:id="rId22"/>
    <p:sldId id="472" r:id="rId23"/>
    <p:sldId id="473" r:id="rId24"/>
    <p:sldId id="476" r:id="rId25"/>
    <p:sldId id="447" r:id="rId26"/>
    <p:sldId id="363" r:id="rId27"/>
    <p:sldId id="364" r:id="rId28"/>
    <p:sldId id="365" r:id="rId29"/>
    <p:sldId id="367" r:id="rId30"/>
    <p:sldId id="368" r:id="rId31"/>
    <p:sldId id="372" r:id="rId32"/>
    <p:sldId id="373" r:id="rId33"/>
    <p:sldId id="449" r:id="rId34"/>
    <p:sldId id="450" r:id="rId35"/>
    <p:sldId id="303" r:id="rId36"/>
    <p:sldId id="477" r:id="rId37"/>
    <p:sldId id="374" r:id="rId38"/>
    <p:sldId id="454" r:id="rId39"/>
    <p:sldId id="333" r:id="rId40"/>
    <p:sldId id="446" r:id="rId41"/>
    <p:sldId id="478" r:id="rId42"/>
    <p:sldId id="546" r:id="rId43"/>
    <p:sldId id="445" r:id="rId44"/>
    <p:sldId id="335" r:id="rId45"/>
    <p:sldId id="381" r:id="rId46"/>
    <p:sldId id="544" r:id="rId47"/>
    <p:sldId id="341" r:id="rId48"/>
  </p:sldIdLst>
  <p:sldSz cx="9144000" cy="6858000" type="screen4x3"/>
  <p:notesSz cx="6858000" cy="9947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CC"/>
    <a:srgbClr val="0000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55112" autoAdjust="0"/>
  </p:normalViewPr>
  <p:slideViewPr>
    <p:cSldViewPr>
      <p:cViewPr varScale="1">
        <p:scale>
          <a:sx n="26" d="100"/>
          <a:sy n="26" d="100"/>
        </p:scale>
        <p:origin x="237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-288"/>
    </p:cViewPr>
  </p:notesTextViewPr>
  <p:sorterViewPr>
    <p:cViewPr>
      <p:scale>
        <a:sx n="66" d="100"/>
        <a:sy n="66" d="100"/>
      </p:scale>
      <p:origin x="0" y="59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092" cy="49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3" tIns="46292" rIns="92583" bIns="4629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275" y="0"/>
            <a:ext cx="2971092" cy="49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3" tIns="46292" rIns="92583" bIns="4629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844"/>
            <a:ext cx="2971092" cy="49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3" tIns="46292" rIns="92583" bIns="4629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275" y="9447844"/>
            <a:ext cx="2971092" cy="49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3" tIns="46292" rIns="92583" bIns="4629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46EB1B2-E435-48F1-983F-8377B8C535E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1202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14-10-22T14:08:42.29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9552357-E650-46FF-98A2-E914E12B1A2B}" emma:medium="tactile" emma:mode="ink">
          <msink:context xmlns:msink="http://schemas.microsoft.com/ink/2010/main" type="inkDrawing" rotatedBoundingBox="6420,8854 6435,8854 6435,8869 6420,8869" shapeName="Other"/>
        </emma:interpretation>
      </emma:emma>
    </inkml:annotationXML>
    <inkml:trace contextRef="#ctx0" brushRef="#br0">0 0,'0'0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092" cy="49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3" tIns="46292" rIns="92583" bIns="4629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908" y="0"/>
            <a:ext cx="2971092" cy="49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3" tIns="46292" rIns="92583" bIns="4629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183" y="4725513"/>
            <a:ext cx="5029635" cy="4475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3" tIns="46292" rIns="92583" bIns="462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435"/>
            <a:ext cx="2971092" cy="49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3" tIns="46292" rIns="92583" bIns="4629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908" y="9449435"/>
            <a:ext cx="2971092" cy="49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3" tIns="46292" rIns="92583" bIns="4629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19AB9C6-3BEC-4C77-A3C5-F57F9BA9B1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6022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今朝有酒今朝醉 莫使金樽空對月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「</a:t>
            </a:r>
            <a:r>
              <a:rPr kumimoji="1" lang="zh-TW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今朝有酒今朝醉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，明日愁來明日愁」語出唐末詩人羅隱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〈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自遣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〉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：「得即高歌失即休，多愁多恨亦悠悠；今朝有酒今朝醉，明日愁來明日愁。」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http://mulberrypoems.blogspot.tw/2015/06/blog-post_25.html</a:t>
            </a:r>
          </a:p>
          <a:p>
            <a:r>
              <a:rPr kumimoji="1" lang="zh-TW" altLang="en-US" sz="1200" b="1" i="0" kern="1200" cap="all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人生得意須盡歡，莫使金樽空對月。（唐</a:t>
            </a:r>
            <a:r>
              <a:rPr kumimoji="1" lang="en-US" altLang="zh-TW" sz="1200" b="1" i="0" kern="1200" cap="all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‧</a:t>
            </a:r>
            <a:r>
              <a:rPr kumimoji="1" lang="zh-TW" altLang="en-US" sz="1200" b="1" i="0" kern="1200" cap="all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李白）</a:t>
            </a:r>
            <a:endParaRPr kumimoji="1" lang="en-US" altLang="zh-TW" sz="1200" b="1" i="0" kern="1200" cap="all" dirty="0" smtClean="0"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（唐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‧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李白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‧《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將進酒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》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）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君不見黃河之水天上來，奔流到海不復回。</a:t>
            </a:r>
            <a:b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</a:b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君不見高堂明鏡悲白髮，朝如青絲暮成雪。</a:t>
            </a:r>
            <a:b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</a:b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人生得意須盡歡，</a:t>
            </a:r>
            <a:r>
              <a:rPr kumimoji="1" lang="zh-TW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莫使金樽空對月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。</a:t>
            </a:r>
            <a:b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</a:b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天生我材必有用，千金散盡還復來。</a:t>
            </a:r>
            <a:b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</a:b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烹羊宰牛且為樂，會須一飲三百杯。</a:t>
            </a:r>
            <a:b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</a:b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岑夫子、丹丘生，</a:t>
            </a:r>
            <a:b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</a:b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將進酒，杯莫停。</a:t>
            </a:r>
            <a:b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</a:b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與君歌一曲，請君為我傾耳聽。</a:t>
            </a:r>
            <a:b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</a:b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鐘鼓饌玉不足貴，但願長醉不願醒。</a:t>
            </a:r>
            <a:b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</a:b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古來聖賢皆寂寞，惟有飲者留其名。</a:t>
            </a:r>
            <a:b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</a:b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陳王昔時宴平樂，斗酒十千恣歡謔。</a:t>
            </a:r>
            <a:b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</a:b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主人何為言少錢，徑須沽取對君酌。</a:t>
            </a:r>
            <a:b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</a:b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五花馬、千金裘，</a:t>
            </a:r>
            <a:b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</a:b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呼兒將出換美酒，與爾同銷萬古愁。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+mn-cs"/>
            </a:endParaRPr>
          </a:p>
          <a:p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+mn-cs"/>
            </a:endParaRPr>
          </a:p>
          <a:p>
            <a:r>
              <a:rPr kumimoji="1" lang="en-US" altLang="zh-TW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【</a:t>
            </a:r>
            <a:r>
              <a:rPr kumimoji="1" lang="zh-TW" alt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古話今談</a:t>
            </a:r>
            <a:r>
              <a:rPr kumimoji="1" lang="en-US" altLang="zh-TW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】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你們沒看見嗎？黃河之水從天上傾瀉而下，浩浩蕩蕩奔流至大海，再也不曾回來。你們沒看見嗎？高堂上有人對著明鏡中的白髮悲嘆，早晨還烏黑的青絲，入夜卻成了雪白一片。人生在世，得意的時候便該盡情歡樂，別讓金杯裡空蕩蕩的、空自對著明月。老天既然賦予我才華，就必然有其用處，即使散盡了千兩黃金，也總會失而復得。宰殺牛羊烹煮佳餚，且好好享樂，真該一口氣喝他個三百杯。岑老夫子呀，丹丘生呀，趕緊喝酒吧，不要停下你們的酒杯。讓我為你們唱一首歌，請你們側耳為我細細聆聽。豪門貴族那擊鐘鳴鼓、錦衣玉食的奢華生活不算珍貴，我只願長久沉醉於酒鄉、不願再清醒。自古以來，聖賢人無不感到孤獨寂寞，惟有寄情飲酒者留下了他們的名字。陳王曹植當年在平樂觀大擺宴席，大口喝著一斗十千兩的好酒，恣意歡樂嬉笑。主人啊，你怎麼會說錢不多呢？只管去買酒來，讓我和你繼續對酌。五花寶馬、千金皮裘，都叫孩子拿去換取美酒吧，我要與你們一同暢飲，消解這萬古的憂愁。</a:t>
            </a:r>
            <a:b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</a:b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9644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1239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1989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6717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6766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18483" indent="-27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07460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49479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1993106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456021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18936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381851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44766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EC57B39-A9AD-48B0-B5C5-0CB13E9765B6}" type="slidenum">
              <a:rPr lang="en-US" altLang="zh-TW" sz="1300">
                <a:latin typeface="Arial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zh-TW" sz="13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70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18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5063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5086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8265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mtClean="0"/>
              <a:t>The greedy algorithm: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Step 1: Sort p</a:t>
            </a:r>
            <a:r>
              <a:rPr lang="en-US" altLang="zh-TW" baseline="-30000" smtClean="0"/>
              <a:t>i</a:t>
            </a:r>
            <a:r>
              <a:rPr lang="en-US" altLang="zh-TW" smtClean="0"/>
              <a:t>/w</a:t>
            </a:r>
            <a:r>
              <a:rPr lang="en-US" altLang="zh-TW" baseline="-30000" smtClean="0"/>
              <a:t>i</a:t>
            </a:r>
            <a:r>
              <a:rPr lang="en-US" altLang="zh-TW" smtClean="0"/>
              <a:t> into non-increasing order.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Step 2: Put the objects into the knapsack according to the sorted sequence as much as possible. </a:t>
            </a:r>
          </a:p>
          <a:p>
            <a:endParaRPr lang="zh-TW" altLang="en-US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52237" indent="-289322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57288" indent="-23145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20203" indent="-23145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83118" indent="-23145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46033" indent="-23145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3008948" indent="-23145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71863" indent="-23145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934778" indent="-23145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A6AB2F1-6DE1-43F5-B558-2D96706464B0}" type="slidenum">
              <a:rPr lang="zh-TW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zh-TW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44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18483" indent="-27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07460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49479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1993106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456021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18936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381851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44766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EC57B39-A9AD-48B0-B5C5-0CB13E9765B6}" type="slidenum">
              <a:rPr lang="en-US" altLang="zh-TW" sz="1300">
                <a:latin typeface="Arial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zh-TW" sz="13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47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3207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948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7072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0880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4873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18483" indent="-27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07460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49479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1993106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456021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18936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381851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44766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EC57B39-A9AD-48B0-B5C5-0CB13E9765B6}" type="slidenum">
              <a:rPr lang="en-US" altLang="zh-TW" sz="1300">
                <a:latin typeface="Arial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altLang="zh-TW" sz="13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85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055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3100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03565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448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18483" indent="-27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07460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49479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1993106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456021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18936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381851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44766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A049B77-B0FD-4772-B9D4-C3B4C36FAD97}" type="slidenum">
              <a:rPr lang="en-US" altLang="zh-TW" sz="1300">
                <a:latin typeface="Arial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zh-TW" sz="13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894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94539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6496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19125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18483" indent="-27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07460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49479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1993106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456021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18936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381851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44766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EC57B39-A9AD-48B0-B5C5-0CB13E9765B6}" type="slidenum">
              <a:rPr lang="en-US" altLang="zh-TW" sz="1300">
                <a:latin typeface="Arial" charset="0"/>
              </a:rPr>
              <a:pPr eaLnBrk="1" hangingPunct="1">
                <a:spcBef>
                  <a:spcPct val="0"/>
                </a:spcBef>
              </a:pPr>
              <a:t>33</a:t>
            </a:fld>
            <a:endParaRPr lang="en-US" altLang="zh-TW" sz="13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006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6013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28781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29483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02150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18483" indent="-27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07460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49479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1993106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456021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18936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381851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44766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EC57B39-A9AD-48B0-B5C5-0CB13E9765B6}" type="slidenum">
              <a:rPr lang="en-US" altLang="zh-TW" sz="1300">
                <a:latin typeface="Arial" charset="0"/>
              </a:rPr>
              <a:pPr eaLnBrk="1" hangingPunct="1">
                <a:spcBef>
                  <a:spcPct val="0"/>
                </a:spcBef>
              </a:pPr>
              <a:t>38</a:t>
            </a:fld>
            <a:endParaRPr lang="en-US" altLang="zh-TW" sz="13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253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52237" indent="-289322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57288" indent="-23145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20203" indent="-23145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83118" indent="-23145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46033" indent="-23145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3008948" indent="-23145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71863" indent="-23145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934778" indent="-23145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CDE1C9F-3C2F-4C68-9619-1F8FE72D0AF4}" type="slidenum">
              <a:rPr lang="en-US" altLang="zh-TW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TW" smtClean="0"/>
              <a:t>(a)</a:t>
            </a:r>
            <a:r>
              <a:rPr kumimoji="0" lang="zh-TW" altLang="en-US" smtClean="0"/>
              <a:t>是初始狀態，</a:t>
            </a:r>
            <a:r>
              <a:rPr kumimoji="0" lang="en-US" altLang="zh-TW" smtClean="0"/>
              <a:t>(b)</a:t>
            </a:r>
            <a:r>
              <a:rPr kumimoji="0" lang="zh-TW" altLang="en-US" smtClean="0"/>
              <a:t>是</a:t>
            </a:r>
            <a:r>
              <a:rPr kumimoji="0" lang="en-US" altLang="zh-TW" smtClean="0"/>
              <a:t>first iteration</a:t>
            </a:r>
            <a:r>
              <a:rPr kumimoji="0" lang="zh-TW" altLang="en-US" smtClean="0"/>
              <a:t>之後的狀況，</a:t>
            </a:r>
            <a:r>
              <a:rPr kumimoji="0" lang="en-US" altLang="zh-TW" smtClean="0"/>
              <a:t>(c)</a:t>
            </a:r>
            <a:r>
              <a:rPr kumimoji="0" lang="zh-TW" altLang="en-US" smtClean="0"/>
              <a:t>跟</a:t>
            </a:r>
            <a:r>
              <a:rPr kumimoji="0" lang="en-US" altLang="zh-TW" smtClean="0"/>
              <a:t>(d)</a:t>
            </a:r>
            <a:r>
              <a:rPr kumimoji="0" lang="zh-TW" altLang="en-US" smtClean="0"/>
              <a:t>類推。</a:t>
            </a:r>
          </a:p>
          <a:p>
            <a:pPr eaLnBrk="1" hangingPunct="1"/>
            <a:r>
              <a:rPr lang="zh-TW" altLang="en-US" smtClean="0"/>
              <a:t>塗成藍色的虛線邊是對應的</a:t>
            </a:r>
            <a:r>
              <a:rPr lang="en-US" altLang="zh-TW" smtClean="0"/>
              <a:t>Predecessor graph</a:t>
            </a:r>
            <a:r>
              <a:rPr lang="zh-TW" altLang="en-US" smtClean="0"/>
              <a:t>所有的邊，</a:t>
            </a:r>
          </a:p>
          <a:p>
            <a:pPr eaLnBrk="1" hangingPunct="1"/>
            <a:r>
              <a:rPr lang="zh-TW" altLang="en-US" smtClean="0"/>
              <a:t>點內的數字代表</a:t>
            </a:r>
            <a:r>
              <a:rPr lang="en-US" altLang="zh-TW" smtClean="0"/>
              <a:t>d[v]</a:t>
            </a:r>
            <a:r>
              <a:rPr lang="zh-TW" altLang="en-US" smtClean="0"/>
              <a:t>，是現存最短路徑，</a:t>
            </a:r>
          </a:p>
          <a:p>
            <a:pPr eaLnBrk="1" hangingPunct="1"/>
            <a:r>
              <a:rPr lang="zh-TW" altLang="en-US" smtClean="0"/>
              <a:t>綠色的點代表已經將該點的所有邊</a:t>
            </a:r>
            <a:r>
              <a:rPr lang="en-US" altLang="zh-TW" smtClean="0"/>
              <a:t>Relax</a:t>
            </a:r>
            <a:r>
              <a:rPr lang="zh-TW" altLang="en-US" smtClean="0"/>
              <a:t>過了。</a:t>
            </a:r>
          </a:p>
          <a:p>
            <a:pPr eaLnBrk="1" hangingPunct="1"/>
            <a:endParaRPr lang="zh-TW" altLang="en-US" smtClean="0"/>
          </a:p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00563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18483" indent="-27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07460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49479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1993106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456021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18936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381851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44766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F71F230-5625-4DC1-BAE8-EF00C36E582A}" type="slidenum">
              <a:rPr lang="en-US" altLang="zh-TW" sz="1300">
                <a:latin typeface="Arial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zh-TW" sz="13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121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70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18483" indent="-27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07460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49479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1993106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456021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18936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381851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44766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EC57B39-A9AD-48B0-B5C5-0CB13E9765B6}" type="slidenum">
              <a:rPr lang="en-US" altLang="zh-TW" sz="1300">
                <a:latin typeface="Arial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zh-TW" sz="13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6873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9559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mtClean="0"/>
              <a:t>The greedy algorithm: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Step 1: Sort p</a:t>
            </a:r>
            <a:r>
              <a:rPr lang="en-US" altLang="zh-TW" baseline="-30000" smtClean="0"/>
              <a:t>i</a:t>
            </a:r>
            <a:r>
              <a:rPr lang="en-US" altLang="zh-TW" smtClean="0"/>
              <a:t>/w</a:t>
            </a:r>
            <a:r>
              <a:rPr lang="en-US" altLang="zh-TW" baseline="-30000" smtClean="0"/>
              <a:t>i</a:t>
            </a:r>
            <a:r>
              <a:rPr lang="en-US" altLang="zh-TW" smtClean="0"/>
              <a:t> into non-increasing order.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Step 2: Put the objects into the knapsack according to the sorted sequence as much as possible. </a:t>
            </a:r>
          </a:p>
          <a:p>
            <a:endParaRPr lang="zh-TW" altLang="en-US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52237" indent="-289322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57288" indent="-23145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20203" indent="-23145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83118" indent="-23145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46033" indent="-23145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3008948" indent="-23145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71863" indent="-23145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934778" indent="-23145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A6AB2F1-6DE1-43F5-B558-2D96706464B0}" type="slidenum">
              <a:rPr lang="zh-TW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zh-TW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45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mtClean="0"/>
              <a:t>The greedy algorithm: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Step 1: Sort p</a:t>
            </a:r>
            <a:r>
              <a:rPr lang="en-US" altLang="zh-TW" baseline="-30000" smtClean="0"/>
              <a:t>i</a:t>
            </a:r>
            <a:r>
              <a:rPr lang="en-US" altLang="zh-TW" smtClean="0"/>
              <a:t>/w</a:t>
            </a:r>
            <a:r>
              <a:rPr lang="en-US" altLang="zh-TW" baseline="-30000" smtClean="0"/>
              <a:t>i</a:t>
            </a:r>
            <a:r>
              <a:rPr lang="en-US" altLang="zh-TW" smtClean="0"/>
              <a:t> into non-increasing order.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	Step 2: Put the objects into the knapsack according to the sorted sequence as much as possible. </a:t>
            </a:r>
          </a:p>
          <a:p>
            <a:endParaRPr lang="zh-TW" altLang="en-US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52237" indent="-289322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57288" indent="-23145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20203" indent="-23145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83118" indent="-23145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46033" indent="-23145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3008948" indent="-23145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71863" indent="-23145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934778" indent="-23145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A6AB2F1-6DE1-43F5-B558-2D96706464B0}" type="slidenum">
              <a:rPr lang="zh-TW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zh-TW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09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6479D-C9AF-4DA8-812B-4498C293F80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619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D0BC3-88D4-4F70-8F11-04E1422EBC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691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DBCDA-B5E7-4C93-8EF2-CF3921D17E9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2160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AAC9A-95AB-477B-9DF2-DFB34C0235F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488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0CC45-7452-4DAB-A2F7-F98704FF973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983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35004-7083-4D78-BDEF-F564AE30826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176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E007A-9BAE-4EAA-9B26-22D327638F8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05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3CAAE-E592-4F68-A294-C2516A627F9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716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1B96-0C5D-48C6-82A9-E9A65F09A72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0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54711-2668-4113-ACC5-3DEE0ED4500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470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2A811-90CB-47D0-960F-C15FD62519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583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80E55-D1C3-44F6-80B1-D91848191D1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268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9D5FBF2-D7EC-4A50-9234-30945A377CC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2060575"/>
            <a:ext cx="7885112" cy="1127125"/>
          </a:xfrm>
        </p:spPr>
        <p:txBody>
          <a:bodyPr/>
          <a:lstStyle/>
          <a:p>
            <a:pPr eaLnBrk="1" hangingPunct="1"/>
            <a:r>
              <a:rPr lang="zh-TW" altLang="en-US" sz="5400" b="1" smtClean="0">
                <a:solidFill>
                  <a:srgbClr val="0000CC"/>
                </a:solidFill>
              </a:rPr>
              <a:t>貪婪演算法</a:t>
            </a:r>
            <a:endParaRPr lang="en-US" altLang="zh-TW" sz="5400" b="1" dirty="0" smtClean="0">
              <a:solidFill>
                <a:srgbClr val="0000CC"/>
              </a:solidFill>
            </a:endParaRP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27584" y="3886200"/>
            <a:ext cx="6944816" cy="1991072"/>
          </a:xfrm>
        </p:spPr>
        <p:txBody>
          <a:bodyPr/>
          <a:lstStyle/>
          <a:p>
            <a:pPr algn="l" eaLnBrk="1" hangingPunct="1"/>
            <a:r>
              <a:rPr lang="zh-TW" altLang="en-US" dirty="0" smtClean="0">
                <a:solidFill>
                  <a:srgbClr val="0000CC"/>
                </a:solidFill>
              </a:rPr>
              <a:t>短視近利且好逸惡勞，但也功成名就</a:t>
            </a:r>
            <a:r>
              <a:rPr lang="en-US" altLang="zh-TW" dirty="0" smtClean="0">
                <a:solidFill>
                  <a:srgbClr val="0000CC"/>
                </a:solidFill>
              </a:rPr>
              <a:t>!!</a:t>
            </a:r>
          </a:p>
          <a:p>
            <a:pPr algn="l" eaLnBrk="1" hangingPunct="1"/>
            <a:endParaRPr lang="en-US" altLang="zh-TW" dirty="0" smtClean="0">
              <a:solidFill>
                <a:srgbClr val="0000FF"/>
              </a:solidFill>
            </a:endParaRPr>
          </a:p>
          <a:p>
            <a:pPr algn="l" eaLnBrk="1" hangingPunct="1"/>
            <a:r>
              <a:rPr lang="zh-TW" altLang="en-US" dirty="0" smtClean="0">
                <a:solidFill>
                  <a:srgbClr val="0000FF"/>
                </a:solidFill>
              </a:rPr>
              <a:t>今朝有酒今朝醉 </a:t>
            </a:r>
            <a:r>
              <a:rPr lang="zh-TW" altLang="en-US" dirty="0">
                <a:solidFill>
                  <a:srgbClr val="0000FF"/>
                </a:solidFill>
              </a:rPr>
              <a:t>莫使金樽空對月</a:t>
            </a:r>
            <a:endParaRPr lang="en-US" altLang="zh-TW" dirty="0">
              <a:solidFill>
                <a:srgbClr val="0000FF"/>
              </a:solidFill>
            </a:endParaRPr>
          </a:p>
          <a:p>
            <a:pPr algn="l" eaLnBrk="1" hangingPunct="1"/>
            <a:endParaRPr lang="en-US" altLang="zh-TW" dirty="0" smtClean="0">
              <a:solidFill>
                <a:srgbClr val="0000CC"/>
              </a:solidFill>
            </a:endParaRPr>
          </a:p>
          <a:p>
            <a:pPr algn="l" eaLnBrk="1" hangingPunct="1"/>
            <a:endParaRPr lang="en-US" altLang="zh-TW" dirty="0">
              <a:solidFill>
                <a:srgbClr val="0000CC"/>
              </a:solidFill>
            </a:endParaRPr>
          </a:p>
          <a:p>
            <a:pPr algn="l" eaLnBrk="1" hangingPunct="1"/>
            <a:endParaRPr lang="en-US" altLang="zh-TW" dirty="0" smtClean="0">
              <a:solidFill>
                <a:srgbClr val="0000CC"/>
              </a:solidFill>
            </a:endParaRPr>
          </a:p>
          <a:p>
            <a:pPr algn="l" eaLnBrk="1" hangingPunct="1"/>
            <a:endParaRPr lang="en-US" altLang="zh-TW" dirty="0">
              <a:solidFill>
                <a:srgbClr val="0000CC"/>
              </a:solidFill>
            </a:endParaRPr>
          </a:p>
          <a:p>
            <a:pPr algn="l" eaLnBrk="1" hangingPunct="1"/>
            <a:endParaRPr lang="en-US" altLang="zh-TW" dirty="0" smtClean="0">
              <a:solidFill>
                <a:srgbClr val="0000CC"/>
              </a:solidFill>
            </a:endParaRPr>
          </a:p>
          <a:p>
            <a:pPr algn="l" eaLnBrk="1" hangingPunct="1"/>
            <a:endParaRPr lang="en-US" altLang="zh-TW" dirty="0">
              <a:solidFill>
                <a:srgbClr val="0000CC"/>
              </a:solidFill>
            </a:endParaRPr>
          </a:p>
          <a:p>
            <a:pPr algn="l" eaLnBrk="1" hangingPunct="1"/>
            <a:endParaRPr lang="en-US" altLang="zh-TW" dirty="0" smtClean="0">
              <a:solidFill>
                <a:srgbClr val="0000CC"/>
              </a:solidFill>
            </a:endParaRPr>
          </a:p>
          <a:p>
            <a:pPr algn="l" eaLnBrk="1" hangingPunct="1"/>
            <a:endParaRPr lang="en-US" altLang="zh-TW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zh-TW" dirty="0" smtClean="0"/>
              <a:t>背包</a:t>
            </a:r>
            <a:r>
              <a:rPr lang="zh-TW" altLang="en-US" dirty="0" smtClean="0"/>
              <a:t>演算法範例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給</a:t>
            </a:r>
            <a:r>
              <a:rPr lang="zh-TW" altLang="en-US" dirty="0" smtClean="0"/>
              <a:t>定</a:t>
            </a:r>
            <a:r>
              <a:rPr lang="en-US" altLang="zh-TW" dirty="0" smtClean="0"/>
              <a:t>:</a:t>
            </a:r>
          </a:p>
          <a:p>
            <a:pPr lvl="1" eaLnBrk="1" hangingPunct="1">
              <a:buNone/>
            </a:pPr>
            <a:r>
              <a:rPr lang="en-US" altLang="zh-TW" dirty="0" smtClean="0"/>
              <a:t>n = 3, m = 5, </a:t>
            </a:r>
            <a:r>
              <a:rPr lang="en-US" altLang="zh-TW" dirty="0"/>
              <a:t>(w</a:t>
            </a:r>
            <a:r>
              <a:rPr lang="en-US" altLang="zh-TW" baseline="-30000" dirty="0"/>
              <a:t>1</a:t>
            </a:r>
            <a:r>
              <a:rPr lang="en-US" altLang="zh-TW" dirty="0"/>
              <a:t>, w</a:t>
            </a:r>
            <a:r>
              <a:rPr lang="en-US" altLang="zh-TW" baseline="-30000" dirty="0"/>
              <a:t>2</a:t>
            </a:r>
            <a:r>
              <a:rPr lang="en-US" altLang="zh-TW" dirty="0"/>
              <a:t>, w</a:t>
            </a:r>
            <a:r>
              <a:rPr lang="en-US" altLang="zh-TW" baseline="-30000" dirty="0"/>
              <a:t>3</a:t>
            </a:r>
            <a:r>
              <a:rPr lang="en-US" altLang="zh-TW" dirty="0"/>
              <a:t>) = (</a:t>
            </a:r>
            <a:r>
              <a:rPr lang="en-US" altLang="zh-TW" dirty="0" smtClean="0"/>
              <a:t>1, 2, 3) </a:t>
            </a:r>
            <a:endParaRPr lang="en-US" altLang="zh-TW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dirty="0" smtClean="0"/>
              <a:t>(p</a:t>
            </a:r>
            <a:r>
              <a:rPr lang="en-US" altLang="zh-TW" baseline="-30000" dirty="0" smtClean="0"/>
              <a:t>1</a:t>
            </a:r>
            <a:r>
              <a:rPr lang="en-US" altLang="zh-TW" dirty="0" smtClean="0"/>
              <a:t>, p</a:t>
            </a:r>
            <a:r>
              <a:rPr lang="en-US" altLang="zh-TW" baseline="-30000" dirty="0" smtClean="0"/>
              <a:t>2</a:t>
            </a:r>
            <a:r>
              <a:rPr lang="en-US" altLang="zh-TW" dirty="0" smtClean="0"/>
              <a:t>, p</a:t>
            </a:r>
            <a:r>
              <a:rPr lang="en-US" altLang="zh-TW" baseline="-30000" dirty="0" smtClean="0"/>
              <a:t>3</a:t>
            </a:r>
            <a:r>
              <a:rPr lang="en-US" altLang="zh-TW" dirty="0" smtClean="0"/>
              <a:t>) = (20, 60, 45) </a:t>
            </a:r>
          </a:p>
          <a:p>
            <a:pPr eaLnBrk="1" hangingPunct="1"/>
            <a:r>
              <a:rPr lang="zh-TW" altLang="en-US" dirty="0"/>
              <a:t>貪婪策略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dirty="0" smtClean="0"/>
              <a:t>p</a:t>
            </a:r>
            <a:r>
              <a:rPr lang="en-US" altLang="zh-TW" baseline="-30000" dirty="0" smtClean="0"/>
              <a:t>1</a:t>
            </a:r>
            <a:r>
              <a:rPr lang="en-US" altLang="zh-TW" dirty="0" smtClean="0"/>
              <a:t>/w</a:t>
            </a:r>
            <a:r>
              <a:rPr lang="en-US" altLang="zh-TW" baseline="-30000" dirty="0" smtClean="0"/>
              <a:t>1</a:t>
            </a:r>
            <a:r>
              <a:rPr lang="en-US" altLang="zh-TW" dirty="0" smtClean="0"/>
              <a:t> = 20/1 = 20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dirty="0" smtClean="0"/>
              <a:t>p</a:t>
            </a:r>
            <a:r>
              <a:rPr lang="en-US" altLang="zh-TW" baseline="-30000" dirty="0" smtClean="0"/>
              <a:t>2</a:t>
            </a:r>
            <a:r>
              <a:rPr lang="en-US" altLang="zh-TW" dirty="0" smtClean="0"/>
              <a:t>/w</a:t>
            </a:r>
            <a:r>
              <a:rPr lang="en-US" altLang="zh-TW" baseline="-30000" dirty="0" smtClean="0"/>
              <a:t>2</a:t>
            </a:r>
            <a:r>
              <a:rPr lang="en-US" altLang="zh-TW" dirty="0" smtClean="0"/>
              <a:t> = 60/2 = 30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dirty="0" smtClean="0"/>
              <a:t>p</a:t>
            </a:r>
            <a:r>
              <a:rPr lang="en-US" altLang="zh-TW" baseline="-30000" dirty="0" smtClean="0"/>
              <a:t>3</a:t>
            </a:r>
            <a:r>
              <a:rPr lang="en-US" altLang="zh-TW" dirty="0" smtClean="0"/>
              <a:t>/w</a:t>
            </a:r>
            <a:r>
              <a:rPr lang="en-US" altLang="zh-TW" baseline="-30000" dirty="0" smtClean="0"/>
              <a:t>3</a:t>
            </a:r>
            <a:r>
              <a:rPr lang="en-US" altLang="zh-TW" dirty="0" smtClean="0"/>
              <a:t> = 45/3 = 15 </a:t>
            </a:r>
          </a:p>
          <a:p>
            <a:pPr lvl="1" eaLnBrk="1" hangingPunct="1">
              <a:buNone/>
            </a:pPr>
            <a:r>
              <a:rPr lang="zh-TW" altLang="en-US" dirty="0" smtClean="0"/>
              <a:t>最佳解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x</a:t>
            </a:r>
            <a:r>
              <a:rPr lang="en-US" altLang="zh-TW" baseline="-30000" dirty="0"/>
              <a:t>2</a:t>
            </a:r>
            <a:r>
              <a:rPr lang="en-US" altLang="zh-TW" dirty="0"/>
              <a:t> = 1, x</a:t>
            </a:r>
            <a:r>
              <a:rPr lang="en-US" altLang="zh-TW" baseline="-30000" dirty="0" smtClean="0"/>
              <a:t>1</a:t>
            </a:r>
            <a:r>
              <a:rPr lang="en-US" altLang="zh-TW" dirty="0" smtClean="0"/>
              <a:t> = 1, x</a:t>
            </a:r>
            <a:r>
              <a:rPr lang="en-US" altLang="zh-TW" baseline="-30000" dirty="0" smtClean="0"/>
              <a:t>3</a:t>
            </a:r>
            <a:r>
              <a:rPr lang="en-US" altLang="zh-TW" dirty="0" smtClean="0"/>
              <a:t> = 2/3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TW" altLang="en-US" dirty="0"/>
              <a:t>最大總</a:t>
            </a:r>
            <a:r>
              <a:rPr lang="zh-TW" altLang="en-US" dirty="0" smtClean="0"/>
              <a:t>價值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60</a:t>
            </a:r>
            <a:r>
              <a:rPr lang="en-US" altLang="zh-TW" dirty="0" smtClean="0">
                <a:sym typeface="Symbol"/>
              </a:rPr>
              <a:t>1+201+45(2/3)=</a:t>
            </a:r>
            <a:r>
              <a:rPr lang="en-US" altLang="zh-TW" dirty="0" smtClean="0"/>
              <a:t>110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筆跡 8"/>
              <p14:cNvContentPartPr/>
              <p14:nvPr/>
            </p14:nvContentPartPr>
            <p14:xfrm>
              <a:off x="2311360" y="3187620"/>
              <a:ext cx="360" cy="360"/>
            </p14:xfrm>
          </p:contentPart>
        </mc:Choice>
        <mc:Fallback xmlns="">
          <p:pic>
            <p:nvPicPr>
              <p:cNvPr id="9" name="筆跡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3360" y="3169620"/>
                <a:ext cx="36360" cy="36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21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定義 </a:t>
            </a:r>
            <a:r>
              <a:rPr lang="en-US" altLang="zh-TW" dirty="0" smtClean="0"/>
              <a:t>-- 0/1</a:t>
            </a:r>
            <a:r>
              <a:rPr lang="zh-TW" altLang="zh-TW" dirty="0" smtClean="0"/>
              <a:t>背包問題</a:t>
            </a:r>
            <a:endParaRPr lang="en-US" altLang="zh-TW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r>
              <a:rPr lang="zh-TW" altLang="en-US" dirty="0" smtClean="0"/>
              <a:t>給定一個最大</a:t>
            </a:r>
            <a:r>
              <a:rPr lang="zh-TW" altLang="zh-TW" dirty="0" smtClean="0"/>
              <a:t>載重</a:t>
            </a:r>
            <a:r>
              <a:rPr lang="zh-TW" altLang="en-US" dirty="0"/>
              <a:t>容量</a:t>
            </a:r>
            <a:r>
              <a:rPr lang="en-US" altLang="zh-TW" dirty="0"/>
              <a:t>(capacity)</a:t>
            </a:r>
            <a:r>
              <a:rPr lang="zh-TW" altLang="en-US" dirty="0" smtClean="0"/>
              <a:t>為</a:t>
            </a:r>
            <a:r>
              <a:rPr lang="en-US" altLang="zh-TW" dirty="0" smtClean="0"/>
              <a:t>m</a:t>
            </a:r>
            <a:r>
              <a:rPr lang="zh-TW" altLang="en-US" dirty="0" smtClean="0"/>
              <a:t>的背包，以及</a:t>
            </a:r>
            <a:r>
              <a:rPr lang="en-US" altLang="zh-TW" dirty="0" smtClean="0"/>
              <a:t>n</a:t>
            </a:r>
            <a:r>
              <a:rPr lang="zh-TW" altLang="zh-TW" dirty="0" smtClean="0"/>
              <a:t>個</a:t>
            </a:r>
            <a:r>
              <a:rPr lang="zh-TW" altLang="en-US" dirty="0" smtClean="0"/>
              <a:t>可以放入背包的物品，其中</a:t>
            </a:r>
            <a:r>
              <a:rPr lang="zh-TW" altLang="zh-TW" dirty="0" smtClean="0"/>
              <a:t>第</a:t>
            </a:r>
            <a:r>
              <a:rPr lang="en-US" altLang="zh-TW" dirty="0" err="1" smtClean="0"/>
              <a:t>i</a:t>
            </a:r>
            <a:r>
              <a:rPr lang="zh-TW" altLang="zh-TW" dirty="0" smtClean="0"/>
              <a:t>個</a:t>
            </a:r>
            <a:r>
              <a:rPr lang="zh-TW" altLang="en-US" dirty="0" smtClean="0"/>
              <a:t>物品</a:t>
            </a:r>
            <a:r>
              <a:rPr lang="zh-TW" altLang="zh-TW" dirty="0" smtClean="0"/>
              <a:t>的重量為</a:t>
            </a:r>
            <a:r>
              <a:rPr lang="en-US" altLang="zh-TW" dirty="0" err="1" smtClean="0"/>
              <a:t>w</a:t>
            </a:r>
            <a:r>
              <a:rPr lang="en-US" altLang="zh-TW" baseline="-25000" dirty="0" err="1" smtClean="0"/>
              <a:t>i</a:t>
            </a:r>
            <a:r>
              <a:rPr lang="en-US" altLang="zh-TW" dirty="0" smtClean="0"/>
              <a:t>&gt;0</a:t>
            </a:r>
            <a:r>
              <a:rPr lang="zh-TW" altLang="en-US" dirty="0" smtClean="0"/>
              <a:t>，價格為</a:t>
            </a:r>
            <a:r>
              <a:rPr lang="en-US" altLang="zh-TW" dirty="0" smtClean="0"/>
              <a:t>p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&gt;0</a:t>
            </a:r>
          </a:p>
          <a:p>
            <a:pPr algn="just" eaLnBrk="1" hangingPunct="1"/>
            <a:endParaRPr lang="en-US" altLang="zh-TW" dirty="0" smtClean="0"/>
          </a:p>
          <a:p>
            <a:pPr algn="just" eaLnBrk="1" hangingPunct="1"/>
            <a:r>
              <a:rPr lang="zh-TW" altLang="en-US" dirty="0" smtClean="0"/>
              <a:t>目標</a:t>
            </a:r>
            <a:r>
              <a:rPr lang="en-US" altLang="zh-TW" dirty="0" smtClean="0"/>
              <a:t>: </a:t>
            </a:r>
            <a:r>
              <a:rPr lang="zh-TW" altLang="en-US" dirty="0" smtClean="0"/>
              <a:t>  找出</a:t>
            </a:r>
            <a:r>
              <a:rPr lang="en-US" altLang="zh-TW" dirty="0" smtClean="0"/>
              <a:t>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,…,</a:t>
            </a:r>
            <a:r>
              <a:rPr lang="en-US" altLang="zh-TW" dirty="0" err="1" smtClean="0"/>
              <a:t>X</a:t>
            </a:r>
            <a:r>
              <a:rPr lang="en-US" altLang="zh-TW" baseline="-25000" dirty="0" err="1" smtClean="0"/>
              <a:t>n</a:t>
            </a:r>
            <a:r>
              <a:rPr lang="zh-TW" altLang="en-US" dirty="0" smtClean="0"/>
              <a:t>以最大化</a:t>
            </a:r>
            <a:endParaRPr lang="en-US" altLang="zh-TW" dirty="0" smtClean="0"/>
          </a:p>
          <a:p>
            <a:pPr algn="just" eaLnBrk="1" hangingPunct="1">
              <a:buFont typeface="Wingdings" pitchFamily="2" charset="2"/>
              <a:buNone/>
            </a:pPr>
            <a:endParaRPr lang="en-US" altLang="zh-TW" dirty="0" smtClean="0"/>
          </a:p>
          <a:p>
            <a:pPr algn="just" eaLnBrk="1" hangingPunct="1"/>
            <a:r>
              <a:rPr lang="zh-TW" altLang="en-US" dirty="0" smtClean="0"/>
              <a:t>限制條件為</a:t>
            </a:r>
            <a:r>
              <a:rPr lang="en-US" altLang="zh-TW" dirty="0" smtClean="0"/>
              <a:t> </a:t>
            </a:r>
          </a:p>
          <a:p>
            <a:pPr eaLnBrk="1" hangingPunct="1">
              <a:buNone/>
            </a:pPr>
            <a:r>
              <a:rPr lang="zh-TW" altLang="en-US" dirty="0" smtClean="0"/>
              <a:t>   其中 </a:t>
            </a:r>
            <a:r>
              <a:rPr lang="en-US" altLang="zh-TW" dirty="0"/>
              <a:t>x</a:t>
            </a:r>
            <a:r>
              <a:rPr lang="en-US" altLang="zh-TW" baseline="-30000" dirty="0"/>
              <a:t>i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=0 or </a:t>
            </a:r>
            <a:r>
              <a:rPr lang="en-US" altLang="zh-TW" dirty="0"/>
              <a:t>x</a:t>
            </a:r>
            <a:r>
              <a:rPr lang="en-US" altLang="zh-TW" baseline="-30000" dirty="0"/>
              <a:t>i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dirty="0"/>
              <a:t>1, </a:t>
            </a:r>
            <a:r>
              <a:rPr lang="en-US" altLang="zh-TW" dirty="0" smtClean="0"/>
              <a:t>1 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dirty="0" smtClean="0"/>
              <a:t> n   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148138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graphicFrame>
        <p:nvGraphicFramePr>
          <p:cNvPr id="317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826796"/>
              </p:ext>
            </p:extLst>
          </p:nvPr>
        </p:nvGraphicFramePr>
        <p:xfrm>
          <a:off x="6372200" y="4149080"/>
          <a:ext cx="1095276" cy="7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7" name="方程式" r:id="rId4" imgW="495000" imgH="342720" progId="Equation.3">
                  <p:embed/>
                </p:oleObj>
              </mc:Choice>
              <mc:Fallback>
                <p:oleObj name="方程式" r:id="rId4" imgW="4950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4149080"/>
                        <a:ext cx="1095276" cy="756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386715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graphicFrame>
        <p:nvGraphicFramePr>
          <p:cNvPr id="317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557835"/>
              </p:ext>
            </p:extLst>
          </p:nvPr>
        </p:nvGraphicFramePr>
        <p:xfrm>
          <a:off x="3419871" y="5157192"/>
          <a:ext cx="2046691" cy="86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8" name="方程式" r:id="rId6" imgW="812520" imgH="342720" progId="Equation.3">
                  <p:embed/>
                </p:oleObj>
              </mc:Choice>
              <mc:Fallback>
                <p:oleObj name="方程式" r:id="rId6" imgW="8125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1" y="5157192"/>
                        <a:ext cx="2046691" cy="864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08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0/1</a:t>
            </a:r>
            <a:r>
              <a:rPr lang="zh-TW" altLang="zh-TW" dirty="0" smtClean="0"/>
              <a:t>背包</a:t>
            </a:r>
            <a:r>
              <a:rPr lang="zh-TW" altLang="en-US" dirty="0" smtClean="0"/>
              <a:t>演算法範例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1916832"/>
            <a:ext cx="8589328" cy="4215681"/>
          </a:xfrm>
        </p:spPr>
        <p:txBody>
          <a:bodyPr/>
          <a:lstStyle/>
          <a:p>
            <a:pPr eaLnBrk="1" hangingPunct="1"/>
            <a:r>
              <a:rPr lang="zh-TW" altLang="en-US" sz="2800" dirty="0"/>
              <a:t>給</a:t>
            </a:r>
            <a:r>
              <a:rPr lang="zh-TW" altLang="en-US" sz="2800" dirty="0" smtClean="0"/>
              <a:t>定</a:t>
            </a:r>
            <a:r>
              <a:rPr lang="en-US" altLang="zh-TW" sz="2800" dirty="0" smtClean="0"/>
              <a:t>:</a:t>
            </a:r>
          </a:p>
          <a:p>
            <a:pPr lvl="1" eaLnBrk="1" hangingPunct="1">
              <a:buNone/>
            </a:pPr>
            <a:r>
              <a:rPr lang="en-US" altLang="zh-TW" sz="2400" dirty="0" smtClean="0"/>
              <a:t>n = 3, m= 5, </a:t>
            </a:r>
            <a:r>
              <a:rPr lang="en-US" altLang="zh-TW" sz="2400" dirty="0"/>
              <a:t>(w</a:t>
            </a:r>
            <a:r>
              <a:rPr lang="en-US" altLang="zh-TW" sz="2400" baseline="-30000" dirty="0"/>
              <a:t>1</a:t>
            </a:r>
            <a:r>
              <a:rPr lang="en-US" altLang="zh-TW" sz="2400" dirty="0"/>
              <a:t>, w</a:t>
            </a:r>
            <a:r>
              <a:rPr lang="en-US" altLang="zh-TW" sz="2400" baseline="-30000" dirty="0"/>
              <a:t>2</a:t>
            </a:r>
            <a:r>
              <a:rPr lang="en-US" altLang="zh-TW" sz="2400" dirty="0"/>
              <a:t>, w</a:t>
            </a:r>
            <a:r>
              <a:rPr lang="en-US" altLang="zh-TW" sz="2400" baseline="-30000" dirty="0"/>
              <a:t>3</a:t>
            </a:r>
            <a:r>
              <a:rPr lang="en-US" altLang="zh-TW" sz="2400" dirty="0"/>
              <a:t>) = (</a:t>
            </a:r>
            <a:r>
              <a:rPr lang="en-US" altLang="zh-TW" sz="2400" dirty="0" smtClean="0"/>
              <a:t>1, 2, 3) </a:t>
            </a:r>
            <a:endParaRPr lang="en-US" altLang="zh-TW" sz="24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dirty="0" smtClean="0"/>
              <a:t>(p</a:t>
            </a:r>
            <a:r>
              <a:rPr lang="en-US" altLang="zh-TW" sz="2400" baseline="-30000" dirty="0" smtClean="0"/>
              <a:t>1</a:t>
            </a:r>
            <a:r>
              <a:rPr lang="en-US" altLang="zh-TW" sz="2400" dirty="0" smtClean="0"/>
              <a:t>, p</a:t>
            </a:r>
            <a:r>
              <a:rPr lang="en-US" altLang="zh-TW" sz="2400" baseline="-30000" dirty="0" smtClean="0"/>
              <a:t>2</a:t>
            </a:r>
            <a:r>
              <a:rPr lang="en-US" altLang="zh-TW" sz="2400" dirty="0" smtClean="0"/>
              <a:t>, p</a:t>
            </a:r>
            <a:r>
              <a:rPr lang="en-US" altLang="zh-TW" sz="2400" baseline="-30000" dirty="0" smtClean="0"/>
              <a:t>3</a:t>
            </a:r>
            <a:r>
              <a:rPr lang="en-US" altLang="zh-TW" sz="2400" dirty="0" smtClean="0"/>
              <a:t>) = (20, 60, 45) </a:t>
            </a:r>
          </a:p>
          <a:p>
            <a:pPr eaLnBrk="1" hangingPunct="1"/>
            <a:r>
              <a:rPr lang="zh-TW" altLang="en-US" sz="2800" dirty="0" smtClean="0"/>
              <a:t>貪婪策略解答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endParaRPr lang="en-US" altLang="zh-TW" sz="28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dirty="0" smtClean="0"/>
              <a:t>p</a:t>
            </a:r>
            <a:r>
              <a:rPr lang="en-US" altLang="zh-TW" sz="2400" baseline="-30000" dirty="0" smtClean="0"/>
              <a:t>1</a:t>
            </a:r>
            <a:r>
              <a:rPr lang="en-US" altLang="zh-TW" sz="2400" dirty="0" smtClean="0"/>
              <a:t>/w</a:t>
            </a:r>
            <a:r>
              <a:rPr lang="en-US" altLang="zh-TW" sz="2400" baseline="-30000" dirty="0" smtClean="0"/>
              <a:t>1</a:t>
            </a:r>
            <a:r>
              <a:rPr lang="en-US" altLang="zh-TW" sz="2400" dirty="0" smtClean="0"/>
              <a:t> = 20/1 = 20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dirty="0" smtClean="0"/>
              <a:t>p</a:t>
            </a:r>
            <a:r>
              <a:rPr lang="en-US" altLang="zh-TW" sz="2400" baseline="-30000" dirty="0" smtClean="0"/>
              <a:t>2</a:t>
            </a:r>
            <a:r>
              <a:rPr lang="en-US" altLang="zh-TW" sz="2400" dirty="0" smtClean="0"/>
              <a:t>/w</a:t>
            </a:r>
            <a:r>
              <a:rPr lang="en-US" altLang="zh-TW" sz="2400" baseline="-30000" dirty="0" smtClean="0"/>
              <a:t>2</a:t>
            </a:r>
            <a:r>
              <a:rPr lang="en-US" altLang="zh-TW" sz="2400" dirty="0" smtClean="0"/>
              <a:t> = 60/2 = 30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dirty="0" smtClean="0"/>
              <a:t>p</a:t>
            </a:r>
            <a:r>
              <a:rPr lang="en-US" altLang="zh-TW" sz="2400" baseline="-30000" dirty="0" smtClean="0"/>
              <a:t>3</a:t>
            </a:r>
            <a:r>
              <a:rPr lang="en-US" altLang="zh-TW" sz="2400" dirty="0" smtClean="0"/>
              <a:t>/w</a:t>
            </a:r>
            <a:r>
              <a:rPr lang="en-US" altLang="zh-TW" sz="2400" baseline="-30000" dirty="0" smtClean="0"/>
              <a:t>3</a:t>
            </a:r>
            <a:r>
              <a:rPr lang="en-US" altLang="zh-TW" sz="2400" dirty="0" smtClean="0"/>
              <a:t> = 45/3 = 15 </a:t>
            </a:r>
          </a:p>
          <a:p>
            <a:pPr lvl="1" eaLnBrk="1" hangingPunct="1">
              <a:buNone/>
            </a:pPr>
            <a:r>
              <a:rPr lang="zh-TW" altLang="en-US" sz="2400" dirty="0" smtClean="0"/>
              <a:t>解答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x</a:t>
            </a:r>
            <a:r>
              <a:rPr lang="en-US" altLang="zh-TW" sz="2400" baseline="-30000" dirty="0"/>
              <a:t>2</a:t>
            </a:r>
            <a:r>
              <a:rPr lang="en-US" altLang="zh-TW" sz="2400" dirty="0"/>
              <a:t> = 1, x</a:t>
            </a:r>
            <a:r>
              <a:rPr lang="en-US" altLang="zh-TW" sz="2400" baseline="-30000" dirty="0" smtClean="0"/>
              <a:t>1</a:t>
            </a:r>
            <a:r>
              <a:rPr lang="en-US" altLang="zh-TW" sz="2400" dirty="0" smtClean="0"/>
              <a:t> = 1, x</a:t>
            </a:r>
            <a:r>
              <a:rPr lang="en-US" altLang="zh-TW" sz="2400" baseline="-30000" dirty="0" smtClean="0"/>
              <a:t>3</a:t>
            </a:r>
            <a:r>
              <a:rPr lang="en-US" altLang="zh-TW" sz="2400" dirty="0" smtClean="0"/>
              <a:t> = 0</a:t>
            </a:r>
          </a:p>
          <a:p>
            <a:pPr lvl="1" eaLnBrk="1" hangingPunct="1">
              <a:buNone/>
            </a:pPr>
            <a:r>
              <a:rPr lang="zh-TW" altLang="en-US" sz="2400" dirty="0" smtClean="0"/>
              <a:t>總價值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60</a:t>
            </a:r>
            <a:r>
              <a:rPr lang="en-US" altLang="zh-TW" sz="2400" dirty="0">
                <a:sym typeface="Symbol"/>
              </a:rPr>
              <a:t>1+201+45</a:t>
            </a:r>
            <a:r>
              <a:rPr lang="en-US" altLang="zh-TW" sz="2400" dirty="0" smtClean="0">
                <a:sym typeface="Symbol"/>
              </a:rPr>
              <a:t>0=</a:t>
            </a:r>
            <a:r>
              <a:rPr lang="en-US" altLang="zh-TW" sz="2400" dirty="0" smtClean="0"/>
              <a:t>80</a:t>
            </a:r>
          </a:p>
          <a:p>
            <a:pPr marL="342900" lvl="1" indent="-342900" eaLnBrk="1" hangingPunct="1">
              <a:buClr>
                <a:schemeClr val="folHlink"/>
              </a:buClr>
              <a:buSzPct val="60000"/>
            </a:pPr>
            <a:r>
              <a:rPr lang="zh-TW" altLang="en-US" sz="2400" dirty="0"/>
              <a:t>最佳解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x</a:t>
            </a:r>
            <a:r>
              <a:rPr lang="en-US" altLang="zh-TW" sz="2400" baseline="-30000" dirty="0"/>
              <a:t>1</a:t>
            </a:r>
            <a:r>
              <a:rPr lang="en-US" altLang="zh-TW" sz="2400" dirty="0"/>
              <a:t> = </a:t>
            </a:r>
            <a:r>
              <a:rPr lang="en-US" altLang="zh-TW" sz="2400" dirty="0" smtClean="0"/>
              <a:t>0, </a:t>
            </a:r>
            <a:r>
              <a:rPr lang="en-US" altLang="zh-TW" sz="2400" dirty="0"/>
              <a:t>x</a:t>
            </a:r>
            <a:r>
              <a:rPr lang="en-US" altLang="zh-TW" sz="2400" baseline="-30000" dirty="0"/>
              <a:t>2</a:t>
            </a:r>
            <a:r>
              <a:rPr lang="en-US" altLang="zh-TW" sz="2400" dirty="0"/>
              <a:t> = 1, x</a:t>
            </a:r>
            <a:r>
              <a:rPr lang="en-US" altLang="zh-TW" sz="2400" baseline="-30000" dirty="0"/>
              <a:t>3</a:t>
            </a:r>
            <a:r>
              <a:rPr lang="en-US" altLang="zh-TW" sz="2400" dirty="0"/>
              <a:t> = </a:t>
            </a:r>
            <a:r>
              <a:rPr lang="en-US" altLang="zh-TW" sz="2400" dirty="0" smtClean="0"/>
              <a:t>1</a:t>
            </a:r>
          </a:p>
          <a:p>
            <a:pPr marL="0" lvl="1" indent="0" eaLnBrk="1" hangingPunct="1">
              <a:buClr>
                <a:schemeClr val="folHlink"/>
              </a:buClr>
              <a:buSzPct val="60000"/>
              <a:buNone/>
            </a:pPr>
            <a:r>
              <a:rPr lang="zh-TW" altLang="en-US" sz="2400" dirty="0" smtClean="0"/>
              <a:t>     總</a:t>
            </a:r>
            <a:r>
              <a:rPr lang="zh-TW" altLang="en-US" sz="2400" dirty="0"/>
              <a:t>價值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20</a:t>
            </a:r>
            <a:r>
              <a:rPr lang="en-US" altLang="zh-TW" sz="2400" dirty="0" smtClean="0">
                <a:sym typeface="Symbol"/>
              </a:rPr>
              <a:t>0+60</a:t>
            </a:r>
            <a:r>
              <a:rPr lang="en-US" altLang="zh-TW" sz="2400" dirty="0">
                <a:sym typeface="Symbol"/>
              </a:rPr>
              <a:t>1+45</a:t>
            </a:r>
            <a:r>
              <a:rPr lang="en-US" altLang="zh-TW" sz="2400" dirty="0" smtClean="0">
                <a:sym typeface="Symbol"/>
              </a:rPr>
              <a:t>1=105</a:t>
            </a:r>
            <a:endParaRPr lang="en-US" altLang="zh-TW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72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zh-TW" dirty="0"/>
              <a:t>背包</a:t>
            </a:r>
            <a:r>
              <a:rPr lang="zh-TW" altLang="en-US" dirty="0" smtClean="0"/>
              <a:t>演算法與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0/1</a:t>
            </a:r>
            <a:r>
              <a:rPr lang="zh-TW" altLang="zh-TW" dirty="0" smtClean="0"/>
              <a:t>背包</a:t>
            </a:r>
            <a:r>
              <a:rPr lang="zh-TW" altLang="en-US" dirty="0" smtClean="0"/>
              <a:t>演算法範例圖示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7867650" cy="4739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935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4400" b="1" dirty="0" smtClean="0"/>
              <a:t>3. Huffman</a:t>
            </a:r>
            <a:r>
              <a:rPr lang="zh-TW" altLang="en-US" sz="4400" b="1" dirty="0" smtClean="0"/>
              <a:t>編碼演算法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20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Huffman</a:t>
            </a:r>
            <a:r>
              <a:rPr lang="zh-TW" altLang="en-US" dirty="0" smtClean="0"/>
              <a:t>編碼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844824"/>
            <a:ext cx="8775576" cy="4114800"/>
          </a:xfrm>
        </p:spPr>
        <p:txBody>
          <a:bodyPr/>
          <a:lstStyle/>
          <a:p>
            <a:pPr marL="609600" indent="-609600" eaLnBrk="1" hangingPunct="1"/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字元編碼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(character coding)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可以分為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/>
            <a:r>
              <a:rPr lang="zh-TW" altLang="en-US" dirty="0"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固定長度</a:t>
            </a:r>
            <a:r>
              <a:rPr lang="zh-TW" altLang="en-US" dirty="0" smtClean="0"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編碼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 如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ACSII</a:t>
            </a:r>
            <a:r>
              <a:rPr lang="zh-TW" altLang="en-US" dirty="0" smtClean="0"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Unicode</a:t>
            </a:r>
            <a:endParaRPr lang="en-US" altLang="zh-TW" dirty="0">
              <a:latin typeface="Times New Roman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1009650" lvl="1" indent="-609600" eaLnBrk="1" hangingPunct="1"/>
            <a:r>
              <a:rPr lang="zh-TW" altLang="en-US" dirty="0"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可變長度</a:t>
            </a:r>
            <a:r>
              <a:rPr lang="zh-TW" altLang="en-US" dirty="0" smtClean="0"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編碼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anose="02020603050405020304" pitchFamily="18" charset="0"/>
              </a:rPr>
              <a:t>: Huffman code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Huffman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編碼以</a:t>
            </a:r>
            <a:r>
              <a:rPr lang="zh-TW" alt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字首碼</a:t>
            </a:r>
            <a:r>
              <a:rPr lang="en-US" altLang="zh-TW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(prefix code)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方式達到字元編碼最佳資料壓縮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(optimal data compression)</a:t>
            </a:r>
          </a:p>
          <a:p>
            <a:pPr marL="1009650" lvl="1" indent="-609600" eaLnBrk="1" hangingPunct="1"/>
            <a:r>
              <a:rPr lang="zh-TW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字首碼 </a:t>
            </a:r>
            <a:r>
              <a:rPr lang="en-US" altLang="zh-TW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(prefix code):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任何字元編碼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一定不是其他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字元編碼的字首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(prefix)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/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可以使用</a:t>
            </a:r>
            <a:r>
              <a:rPr lang="zh-TW" alt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二元樹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來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呈現，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達到簡單編碼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(encoding)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與解碼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(decoding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的功能。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845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Huffman</a:t>
            </a:r>
            <a:r>
              <a:rPr lang="zh-TW" altLang="en-US" dirty="0" smtClean="0"/>
              <a:t>編碼範例</a:t>
            </a:r>
            <a:endParaRPr lang="en-US" altLang="zh-TW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988840"/>
            <a:ext cx="8496944" cy="1143000"/>
          </a:xfrm>
        </p:spPr>
        <p:txBody>
          <a:bodyPr/>
          <a:lstStyle/>
          <a:p>
            <a:pPr eaLnBrk="1" hangingPunct="1"/>
            <a:r>
              <a:rPr lang="zh-TW" altLang="en-US" sz="2800" dirty="0" smtClean="0"/>
              <a:t>假設給定一個僅用到</a:t>
            </a:r>
            <a:r>
              <a:rPr lang="en-US" altLang="zh-TW" sz="2800" dirty="0"/>
              <a:t>a, b, c, d, </a:t>
            </a:r>
            <a:r>
              <a:rPr lang="en-US" altLang="zh-TW" sz="2800" dirty="0" smtClean="0"/>
              <a:t>e</a:t>
            </a:r>
            <a:r>
              <a:rPr lang="zh-TW" altLang="en-US" sz="2800" dirty="0" smtClean="0"/>
              <a:t>五個字元的文件，現在</a:t>
            </a:r>
            <a:r>
              <a:rPr lang="zh-TW" altLang="en-US" sz="2800" dirty="0"/>
              <a:t>欲</a:t>
            </a:r>
            <a:r>
              <a:rPr lang="zh-TW" altLang="en-US" sz="2800" dirty="0" smtClean="0"/>
              <a:t>針對五個</a:t>
            </a:r>
            <a:r>
              <a:rPr lang="zh-TW" altLang="en-US" sz="2800" dirty="0"/>
              <a:t>字元進行</a:t>
            </a:r>
            <a:r>
              <a:rPr lang="zh-TW" altLang="en-US" sz="2800" dirty="0" smtClean="0"/>
              <a:t>編碼，以下是可能的固定長度編碼與可變長度的</a:t>
            </a:r>
            <a:r>
              <a:rPr lang="en-US" altLang="zh-TW" sz="2800" dirty="0"/>
              <a:t>Huffman</a:t>
            </a:r>
            <a:r>
              <a:rPr lang="zh-TW" altLang="en-US" sz="2800" dirty="0" smtClean="0"/>
              <a:t>字首碼。</a:t>
            </a:r>
            <a:endParaRPr lang="en-US" altLang="zh-TW" sz="2800" dirty="0" smtClean="0"/>
          </a:p>
          <a:p>
            <a:pPr eaLnBrk="1" hangingPunct="1"/>
            <a:r>
              <a:rPr lang="zh-TW" altLang="en-US" sz="2800" dirty="0" smtClean="0"/>
              <a:t>字首碼讓出現頻率較高字元的編碼較短，以達到使用最少位元就可以將所有資料儲存的目標。</a:t>
            </a:r>
            <a:endParaRPr lang="en-US" altLang="zh-TW" sz="2800" dirty="0" smtClean="0"/>
          </a:p>
        </p:txBody>
      </p:sp>
      <p:graphicFrame>
        <p:nvGraphicFramePr>
          <p:cNvPr id="77834" name="Group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65098378"/>
              </p:ext>
            </p:extLst>
          </p:nvPr>
        </p:nvGraphicFramePr>
        <p:xfrm>
          <a:off x="1259632" y="4437112"/>
          <a:ext cx="5472608" cy="1928519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59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出現頻率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14%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17%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23%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6%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40%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88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固定長度編碼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000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001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010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011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91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可變長度編碼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1111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110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1110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AAC9A-95AB-477B-9DF2-DFB34C0235F2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4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0" y="-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143000" y="853440"/>
            <a:ext cx="653796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000" dirty="0" smtClean="0">
                <a:solidFill>
                  <a:schemeClr val="tx2"/>
                </a:solidFill>
              </a:rPr>
              <a:t>對應不同編碼的樹及其成本</a:t>
            </a:r>
            <a:endParaRPr lang="en-US" altLang="zh-TW" sz="4000" dirty="0">
              <a:solidFill>
                <a:schemeClr val="tx2"/>
              </a:solidFill>
            </a:endParaRPr>
          </a:p>
        </p:txBody>
      </p:sp>
      <p:graphicFrame>
        <p:nvGraphicFramePr>
          <p:cNvPr id="2765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109011"/>
              </p:ext>
            </p:extLst>
          </p:nvPr>
        </p:nvGraphicFramePr>
        <p:xfrm>
          <a:off x="1158240" y="1988840"/>
          <a:ext cx="400367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6" name="方程式" r:id="rId4" imgW="2082600" imgH="583920" progId="Equation.3">
                  <p:embed/>
                </p:oleObj>
              </mc:Choice>
              <mc:Fallback>
                <p:oleObj name="方程式" r:id="rId4" imgW="20826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240" y="1988840"/>
                        <a:ext cx="4003675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35696" y="5953125"/>
            <a:ext cx="159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Cost(T)=3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438176" y="6014085"/>
            <a:ext cx="2021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Cost(T)=2.17</a:t>
            </a:r>
            <a:endParaRPr lang="zh-TW" altLang="en-US" dirty="0"/>
          </a:p>
        </p:txBody>
      </p:sp>
      <p:pic>
        <p:nvPicPr>
          <p:cNvPr id="97297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1" y="3211974"/>
            <a:ext cx="4864968" cy="274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98" name="Picture 1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0"/>
          <a:stretch/>
        </p:blipFill>
        <p:spPr bwMode="auto">
          <a:xfrm>
            <a:off x="5404832" y="2003688"/>
            <a:ext cx="3518639" cy="396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154711-2668-4113-ACC5-3DEE0ED45003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374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Huffman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編碼演算法</a:t>
            </a:r>
            <a:endParaRPr lang="en-US" altLang="zh-TW" dirty="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88840"/>
            <a:ext cx="8712968" cy="448816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Huffman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編碼演算法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字元集合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與每個字元的出現頻率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Huffman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編碼樹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</a:rPr>
              <a:t>1.	n </a:t>
            </a: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 |C|   //C: the set of n characters</a:t>
            </a:r>
            <a:endParaRPr lang="en-US" altLang="zh-TW" sz="24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</a:rPr>
              <a:t>2.	Q </a:t>
            </a: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 C</a:t>
            </a:r>
            <a:r>
              <a:rPr lang="zh-TW" altLang="en-US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   </a:t>
            </a: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//Q: </a:t>
            </a:r>
            <a:r>
              <a:rPr lang="zh-TW" altLang="en-US" sz="24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優先</a:t>
            </a:r>
            <a:r>
              <a:rPr lang="zh-TW" altLang="en-US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佇列，以字元頻率為優先次序</a:t>
            </a:r>
            <a:endParaRPr lang="en-US" altLang="zh-TW" sz="24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</a:rPr>
              <a:t>3.	</a:t>
            </a:r>
            <a:r>
              <a:rPr lang="en-US" altLang="zh-TW" sz="2400" b="1" dirty="0" smtClean="0">
                <a:latin typeface="Times New Roman" pitchFamily="18" charset="0"/>
                <a:cs typeface="Times New Roman" panose="02020603050405020304" pitchFamily="18" charset="0"/>
              </a:rPr>
              <a:t>for</a:t>
            </a: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err="1" smtClean="0">
                <a:latin typeface="Times New Roman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 1</a:t>
            </a: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itchFamily="18" charset="0"/>
                <a:cs typeface="Times New Roman" panose="02020603050405020304" pitchFamily="18" charset="0"/>
              </a:rPr>
              <a:t>to</a:t>
            </a: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</a:rPr>
              <a:t>  n – 1 //</a:t>
            </a:r>
            <a:r>
              <a:rPr lang="en-US" altLang="zh-TW" sz="1600" dirty="0">
                <a:latin typeface="Times New Roman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sz="1600" dirty="0">
                <a:latin typeface="Times New Roman" pitchFamily="18" charset="0"/>
                <a:cs typeface="Times New Roman" panose="02020603050405020304" pitchFamily="18" charset="0"/>
              </a:rPr>
              <a:t>個字元</a:t>
            </a:r>
            <a:r>
              <a:rPr lang="en-US" altLang="zh-TW" sz="1600" dirty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Times New Roman" pitchFamily="18" charset="0"/>
                <a:cs typeface="Times New Roman" panose="02020603050405020304" pitchFamily="18" charset="0"/>
              </a:rPr>
              <a:t>節點</a:t>
            </a:r>
            <a:r>
              <a:rPr lang="en-US" altLang="zh-TW" sz="1600" dirty="0" smtClean="0"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1600" dirty="0" smtClean="0">
                <a:latin typeface="Times New Roman" pitchFamily="18" charset="0"/>
                <a:cs typeface="Times New Roman" panose="02020603050405020304" pitchFamily="18" charset="0"/>
              </a:rPr>
              <a:t>欲合併</a:t>
            </a:r>
            <a:r>
              <a:rPr lang="zh-TW" altLang="en-US" sz="1600" dirty="0">
                <a:latin typeface="Times New Roman" pitchFamily="18" charset="0"/>
                <a:cs typeface="Times New Roman" panose="02020603050405020304" pitchFamily="18" charset="0"/>
              </a:rPr>
              <a:t>成一個節點，</a:t>
            </a:r>
            <a:r>
              <a:rPr lang="zh-TW" altLang="en-US" sz="1600" dirty="0" smtClean="0">
                <a:latin typeface="Times New Roman" pitchFamily="18" charset="0"/>
                <a:cs typeface="Times New Roman" panose="02020603050405020304" pitchFamily="18" charset="0"/>
              </a:rPr>
              <a:t>每迭代合併一次可少</a:t>
            </a:r>
            <a:r>
              <a:rPr lang="zh-TW" altLang="en-US" sz="1600" dirty="0">
                <a:latin typeface="Times New Roman" pitchFamily="18" charset="0"/>
                <a:cs typeface="Times New Roman" panose="02020603050405020304" pitchFamily="18" charset="0"/>
              </a:rPr>
              <a:t>一節點</a:t>
            </a:r>
            <a:endParaRPr lang="en-US" altLang="zh-TW" sz="24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</a:rPr>
              <a:t>4.	    </a:t>
            </a:r>
            <a:r>
              <a:rPr lang="zh-TW" altLang="en-US" sz="2400" dirty="0" smtClean="0">
                <a:latin typeface="Times New Roman" pitchFamily="18" charset="0"/>
                <a:cs typeface="Times New Roman" panose="02020603050405020304" pitchFamily="18" charset="0"/>
              </a:rPr>
              <a:t>配置一個新的樹節點</a:t>
            </a: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</a:rPr>
              <a:t>u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</a:rPr>
              <a:t>5.	</a:t>
            </a:r>
            <a:r>
              <a:rPr lang="en-US" altLang="zh-TW" sz="2400" dirty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400" dirty="0" err="1" smtClean="0">
                <a:latin typeface="Times New Roman" pitchFamily="18" charset="0"/>
                <a:cs typeface="Times New Roman" panose="02020603050405020304" pitchFamily="18" charset="0"/>
              </a:rPr>
              <a:t>u.left</a:t>
            </a: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 x  </a:t>
            </a:r>
            <a:r>
              <a:rPr lang="en-US" altLang="zh-TW" sz="2400" dirty="0" err="1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GetMin</a:t>
            </a: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(Q)</a:t>
            </a:r>
            <a:endParaRPr lang="en-US" altLang="zh-TW" sz="24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</a:rPr>
              <a:t>6.	</a:t>
            </a:r>
            <a:r>
              <a:rPr lang="en-US" altLang="zh-TW" sz="2400" dirty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400" dirty="0" err="1" smtClean="0">
                <a:latin typeface="Times New Roman" pitchFamily="18" charset="0"/>
                <a:cs typeface="Times New Roman" panose="02020603050405020304" pitchFamily="18" charset="0"/>
              </a:rPr>
              <a:t>u.right</a:t>
            </a: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 y  </a:t>
            </a:r>
            <a:r>
              <a:rPr lang="en-US" altLang="zh-TW" sz="2400" dirty="0" err="1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GetMin</a:t>
            </a: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(Q)</a:t>
            </a:r>
            <a:endParaRPr lang="en-US" altLang="zh-TW" sz="24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</a:rPr>
              <a:t>7.	</a:t>
            </a:r>
            <a:r>
              <a:rPr lang="en-US" altLang="zh-TW" sz="2400" dirty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400" dirty="0" err="1" smtClean="0">
                <a:latin typeface="Times New Roman" pitchFamily="18" charset="0"/>
                <a:cs typeface="Times New Roman" panose="02020603050405020304" pitchFamily="18" charset="0"/>
              </a:rPr>
              <a:t>u.f</a:t>
            </a: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 </a:t>
            </a:r>
            <a:r>
              <a:rPr lang="en-US" altLang="zh-TW" sz="2400" dirty="0" err="1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x.f</a:t>
            </a: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 + </a:t>
            </a:r>
            <a:r>
              <a:rPr lang="en-US" altLang="zh-TW" sz="2400" dirty="0" err="1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y.f</a:t>
            </a:r>
            <a:endParaRPr lang="en-US" altLang="zh-TW" sz="24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</a:rPr>
              <a:t>8.	    Insert </a:t>
            </a:r>
            <a:r>
              <a:rPr lang="en-US" altLang="zh-TW" sz="2000" dirty="0" smtClean="0">
                <a:latin typeface="Times New Roman" pitchFamily="18" charset="0"/>
                <a:cs typeface="Times New Roman" panose="02020603050405020304" pitchFamily="18" charset="0"/>
              </a:rPr>
              <a:t>u into </a:t>
            </a: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</a:rPr>
              <a:t>Q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</a:rPr>
              <a:t>9.	</a:t>
            </a:r>
            <a:r>
              <a:rPr lang="en-US" altLang="zh-TW" sz="2400" b="1" dirty="0" smtClean="0">
                <a:latin typeface="Times New Roman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latin typeface="Times New Roman" pitchFamily="18" charset="0"/>
                <a:cs typeface="Times New Roman" panose="02020603050405020304" pitchFamily="18" charset="0"/>
              </a:rPr>
              <a:t>GetM</a:t>
            </a:r>
            <a:r>
              <a:rPr lang="en-US" altLang="zh-TW" sz="2000" dirty="0" err="1" smtClean="0">
                <a:latin typeface="Times New Roman" pitchFamily="18" charset="0"/>
                <a:cs typeface="Times New Roman" panose="02020603050405020304" pitchFamily="18" charset="0"/>
              </a:rPr>
              <a:t>IN</a:t>
            </a: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</a:rPr>
              <a:t>(Q) </a:t>
            </a:r>
            <a:r>
              <a:rPr lang="zh-TW" altLang="en-US" sz="2400" dirty="0" smtClean="0">
                <a:latin typeface="Times New Roman" pitchFamily="18" charset="0"/>
                <a:cs typeface="Times New Roman" panose="02020603050405020304" pitchFamily="18" charset="0"/>
              </a:rPr>
              <a:t>作為</a:t>
            </a:r>
            <a:r>
              <a:rPr lang="en-US" altLang="zh-TW" sz="2400" dirty="0">
                <a:latin typeface="Times New Roman" pitchFamily="18" charset="0"/>
                <a:cs typeface="Times New Roman" panose="02020603050405020304" pitchFamily="18" charset="0"/>
              </a:rPr>
              <a:t>Huffman</a:t>
            </a:r>
            <a:r>
              <a:rPr lang="zh-TW" altLang="en-US" sz="2400" dirty="0">
                <a:latin typeface="Times New Roman" pitchFamily="18" charset="0"/>
                <a:cs typeface="Times New Roman" panose="02020603050405020304" pitchFamily="18" charset="0"/>
              </a:rPr>
              <a:t>編碼</a:t>
            </a:r>
            <a:r>
              <a:rPr lang="zh-TW" altLang="en-US" sz="2400" dirty="0" smtClean="0">
                <a:latin typeface="Times New Roman" pitchFamily="18" charset="0"/>
                <a:cs typeface="Times New Roman" panose="02020603050405020304" pitchFamily="18" charset="0"/>
              </a:rPr>
              <a:t>樹的樹根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			</a:t>
            </a:r>
            <a:endParaRPr lang="en-US" altLang="zh-TW" sz="2400" dirty="0" smtClean="0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44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993062" cy="1143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Huffman</a:t>
            </a:r>
            <a:r>
              <a:rPr lang="zh-TW" altLang="en-US" dirty="0" smtClean="0"/>
              <a:t>編碼演算法</a:t>
            </a:r>
            <a:r>
              <a:rPr lang="zh-TW" altLang="en-US" dirty="0"/>
              <a:t>時間複雜度</a:t>
            </a:r>
            <a:endParaRPr lang="zh-TW" altLang="en-US" dirty="0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pPr latinLnBrk="1"/>
            <a:r>
              <a:rPr lang="zh-TW" altLang="en-US" dirty="0" smtClean="0"/>
              <a:t>行</a:t>
            </a:r>
            <a:r>
              <a:rPr lang="en-US" altLang="zh-TW" dirty="0" smtClean="0"/>
              <a:t>2: O(n)</a:t>
            </a:r>
            <a:r>
              <a:rPr lang="zh-TW" altLang="en-US" dirty="0" smtClean="0"/>
              <a:t>建立</a:t>
            </a:r>
            <a:r>
              <a:rPr lang="zh-TW" altLang="en-US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優先佇列</a:t>
            </a:r>
            <a:r>
              <a:rPr lang="en-US" altLang="zh-TW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Q</a:t>
            </a:r>
          </a:p>
          <a:p>
            <a:pPr latinLnBrk="1"/>
            <a:r>
              <a:rPr lang="zh-TW" altLang="en-US" dirty="0" smtClean="0"/>
              <a:t>行</a:t>
            </a:r>
            <a:r>
              <a:rPr lang="en-US" altLang="zh-TW" dirty="0" smtClean="0"/>
              <a:t>3-8: for</a:t>
            </a:r>
            <a:r>
              <a:rPr lang="zh-TW" altLang="en-US" dirty="0" smtClean="0"/>
              <a:t>迴圈一共執行</a:t>
            </a:r>
            <a:r>
              <a:rPr lang="en-US" altLang="zh-TW" dirty="0" smtClean="0"/>
              <a:t>n-1</a:t>
            </a:r>
            <a:r>
              <a:rPr lang="zh-TW" altLang="en-US" dirty="0" smtClean="0"/>
              <a:t>次，而且迴圈中的優先</a:t>
            </a:r>
            <a:r>
              <a:rPr lang="zh-TW" altLang="en-US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佇列操作均為</a:t>
            </a:r>
            <a:r>
              <a:rPr lang="en-US" altLang="zh-TW" dirty="0" smtClean="0"/>
              <a:t>O(log n)</a:t>
            </a:r>
            <a:r>
              <a:rPr lang="zh-TW" altLang="en-US" dirty="0" smtClean="0"/>
              <a:t>複雜度，因此整個迴圈具有</a:t>
            </a:r>
            <a:r>
              <a:rPr lang="en-US" altLang="zh-TW" dirty="0" smtClean="0"/>
              <a:t>O(n log n)</a:t>
            </a:r>
            <a:r>
              <a:rPr lang="zh-TW" altLang="en-US" dirty="0" smtClean="0"/>
              <a:t>的</a:t>
            </a:r>
            <a:r>
              <a:rPr lang="zh-TW" altLang="en-US" dirty="0"/>
              <a:t>複雜度</a:t>
            </a:r>
            <a:endParaRPr lang="en-US" altLang="zh-TW" dirty="0" smtClean="0"/>
          </a:p>
          <a:p>
            <a:pPr marL="0" indent="0" latinLnBrk="1">
              <a:buNone/>
            </a:pPr>
            <a:endParaRPr lang="en-US" altLang="zh-TW" dirty="0"/>
          </a:p>
          <a:p>
            <a:pPr marL="0" indent="0" latinLnBrk="1">
              <a:buNone/>
            </a:pPr>
            <a:r>
              <a:rPr lang="zh-TW" altLang="en-US" dirty="0"/>
              <a:t>總時間複雜</a:t>
            </a:r>
            <a:r>
              <a:rPr lang="zh-TW" altLang="en-US" dirty="0" smtClean="0"/>
              <a:t>度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O(n log n)</a:t>
            </a:r>
          </a:p>
          <a:p>
            <a:pPr eaLnBrk="1" hangingPunct="1"/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58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TW" sz="4400" b="1" dirty="0" smtClean="0"/>
              <a:t>1. </a:t>
            </a:r>
            <a:r>
              <a:rPr lang="zh-TW" altLang="en-US" sz="4400" b="1" dirty="0" smtClean="0"/>
              <a:t>貪婪演算法基本概念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295400" y="1066800"/>
            <a:ext cx="58416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Huffman</a:t>
            </a:r>
            <a:r>
              <a:rPr lang="zh-TW" altLang="en-US" dirty="0">
                <a:solidFill>
                  <a:schemeClr val="tx2"/>
                </a:solidFill>
              </a:rPr>
              <a:t>編碼演算法</a:t>
            </a:r>
            <a:r>
              <a:rPr lang="zh-TW" altLang="en-US" dirty="0" smtClean="0">
                <a:solidFill>
                  <a:schemeClr val="tx2"/>
                </a:solidFill>
              </a:rPr>
              <a:t>的執行範例</a:t>
            </a:r>
            <a:endParaRPr lang="en-US" altLang="zh-TW" dirty="0">
              <a:solidFill>
                <a:schemeClr val="tx2"/>
              </a:solidFill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76611"/>
            <a:ext cx="86201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154711-2668-4113-ACC5-3DEE0ED45003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78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584325" y="11858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95400" y="1066800"/>
            <a:ext cx="65662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Huffman</a:t>
            </a:r>
            <a:r>
              <a:rPr lang="zh-TW" altLang="en-US" dirty="0">
                <a:solidFill>
                  <a:schemeClr val="tx2"/>
                </a:solidFill>
              </a:rPr>
              <a:t>編碼演算法</a:t>
            </a:r>
            <a:r>
              <a:rPr lang="zh-TW" altLang="en-US" dirty="0" smtClean="0">
                <a:solidFill>
                  <a:schemeClr val="tx2"/>
                </a:solidFill>
              </a:rPr>
              <a:t>的執行範例</a:t>
            </a:r>
            <a:r>
              <a:rPr lang="en-US" altLang="zh-TW" dirty="0" smtClean="0">
                <a:solidFill>
                  <a:schemeClr val="tx2"/>
                </a:solidFill>
              </a:rPr>
              <a:t>(</a:t>
            </a:r>
            <a:r>
              <a:rPr lang="zh-TW" altLang="en-US" dirty="0" smtClean="0">
                <a:solidFill>
                  <a:schemeClr val="tx2"/>
                </a:solidFill>
              </a:rPr>
              <a:t>續</a:t>
            </a:r>
            <a:r>
              <a:rPr lang="en-US" altLang="zh-TW" dirty="0" smtClean="0">
                <a:solidFill>
                  <a:schemeClr val="tx2"/>
                </a:solidFill>
              </a:rPr>
              <a:t>)</a:t>
            </a:r>
            <a:endParaRPr lang="en-US" altLang="zh-TW" dirty="0">
              <a:solidFill>
                <a:schemeClr val="tx2"/>
              </a:solidFill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783151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154711-2668-4113-ACC5-3DEE0ED45003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00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584325" y="11858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95400" y="1066800"/>
            <a:ext cx="65662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Huffman</a:t>
            </a:r>
            <a:r>
              <a:rPr lang="zh-TW" altLang="en-US" dirty="0">
                <a:solidFill>
                  <a:schemeClr val="tx2"/>
                </a:solidFill>
              </a:rPr>
              <a:t>編碼演算法</a:t>
            </a:r>
            <a:r>
              <a:rPr lang="zh-TW" altLang="en-US" dirty="0" smtClean="0">
                <a:solidFill>
                  <a:schemeClr val="tx2"/>
                </a:solidFill>
              </a:rPr>
              <a:t>的執行範例</a:t>
            </a:r>
            <a:r>
              <a:rPr lang="en-US" altLang="zh-TW" dirty="0" smtClean="0">
                <a:solidFill>
                  <a:schemeClr val="tx2"/>
                </a:solidFill>
              </a:rPr>
              <a:t>(</a:t>
            </a:r>
            <a:r>
              <a:rPr lang="zh-TW" altLang="en-US" dirty="0" smtClean="0">
                <a:solidFill>
                  <a:schemeClr val="tx2"/>
                </a:solidFill>
              </a:rPr>
              <a:t>續</a:t>
            </a:r>
            <a:r>
              <a:rPr lang="en-US" altLang="zh-TW" dirty="0" smtClean="0">
                <a:solidFill>
                  <a:schemeClr val="tx2"/>
                </a:solidFill>
              </a:rPr>
              <a:t>)</a:t>
            </a:r>
            <a:endParaRPr lang="en-US" altLang="zh-TW" dirty="0">
              <a:solidFill>
                <a:schemeClr val="tx2"/>
              </a:solidFill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783151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154711-2668-4113-ACC5-3DEE0ED45003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96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584325" y="11858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95400" y="1066800"/>
            <a:ext cx="65662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Huffman</a:t>
            </a:r>
            <a:r>
              <a:rPr lang="zh-TW" altLang="en-US" dirty="0">
                <a:solidFill>
                  <a:schemeClr val="tx2"/>
                </a:solidFill>
              </a:rPr>
              <a:t>編碼演算法</a:t>
            </a:r>
            <a:r>
              <a:rPr lang="zh-TW" altLang="en-US" dirty="0" smtClean="0">
                <a:solidFill>
                  <a:schemeClr val="tx2"/>
                </a:solidFill>
              </a:rPr>
              <a:t>的執行範例</a:t>
            </a:r>
            <a:r>
              <a:rPr lang="en-US" altLang="zh-TW" dirty="0" smtClean="0">
                <a:solidFill>
                  <a:schemeClr val="tx2"/>
                </a:solidFill>
              </a:rPr>
              <a:t>(</a:t>
            </a:r>
            <a:r>
              <a:rPr lang="zh-TW" altLang="en-US" dirty="0" smtClean="0">
                <a:solidFill>
                  <a:schemeClr val="tx2"/>
                </a:solidFill>
              </a:rPr>
              <a:t>續</a:t>
            </a:r>
            <a:r>
              <a:rPr lang="en-US" altLang="zh-TW" dirty="0" smtClean="0">
                <a:solidFill>
                  <a:schemeClr val="tx2"/>
                </a:solidFill>
              </a:rPr>
              <a:t>)</a:t>
            </a:r>
            <a:endParaRPr lang="en-US" altLang="zh-TW" dirty="0">
              <a:solidFill>
                <a:schemeClr val="tx2"/>
              </a:solidFill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231607" cy="468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154711-2668-4113-ACC5-3DEE0ED45003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255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584325" y="11858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95400" y="1066800"/>
            <a:ext cx="65662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Huffman</a:t>
            </a:r>
            <a:r>
              <a:rPr lang="zh-TW" altLang="en-US" dirty="0">
                <a:solidFill>
                  <a:schemeClr val="tx2"/>
                </a:solidFill>
              </a:rPr>
              <a:t>編碼演算法</a:t>
            </a:r>
            <a:r>
              <a:rPr lang="zh-TW" altLang="en-US" dirty="0" smtClean="0">
                <a:solidFill>
                  <a:schemeClr val="tx2"/>
                </a:solidFill>
              </a:rPr>
              <a:t>的執行範例</a:t>
            </a:r>
            <a:r>
              <a:rPr lang="en-US" altLang="zh-TW" dirty="0" smtClean="0">
                <a:solidFill>
                  <a:schemeClr val="tx2"/>
                </a:solidFill>
              </a:rPr>
              <a:t>(</a:t>
            </a:r>
            <a:r>
              <a:rPr lang="zh-TW" altLang="en-US" dirty="0" smtClean="0">
                <a:solidFill>
                  <a:schemeClr val="tx2"/>
                </a:solidFill>
              </a:rPr>
              <a:t>續</a:t>
            </a:r>
            <a:r>
              <a:rPr lang="en-US" altLang="zh-TW" dirty="0" smtClean="0">
                <a:solidFill>
                  <a:schemeClr val="tx2"/>
                </a:solidFill>
              </a:rPr>
              <a:t>)</a:t>
            </a:r>
            <a:endParaRPr lang="en-US" altLang="zh-TW" dirty="0">
              <a:solidFill>
                <a:schemeClr val="tx2"/>
              </a:solidFill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534035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03648" y="2060848"/>
            <a:ext cx="5437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154711-2668-4113-ACC5-3DEE0ED45003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33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4400" b="1" dirty="0" smtClean="0"/>
              <a:t>4. </a:t>
            </a:r>
            <a:r>
              <a:rPr lang="en-US" altLang="zh-TW" sz="4400" dirty="0" err="1"/>
              <a:t>Kruskal</a:t>
            </a:r>
            <a:r>
              <a:rPr lang="zh-TW" altLang="zh-TW" sz="4400" dirty="0"/>
              <a:t>最小含括</a:t>
            </a:r>
            <a:r>
              <a:rPr lang="zh-TW" altLang="zh-TW" sz="4400" dirty="0" smtClean="0"/>
              <a:t>樹演算法</a:t>
            </a:r>
            <a:endParaRPr lang="zh-TW" altLang="zh-TW" sz="4400" dirty="0" smtClean="0">
              <a:effectLst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676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800" dirty="0" smtClean="0"/>
              <a:t>最小含括樹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800" b="1" dirty="0" smtClean="0">
                <a:solidFill>
                  <a:srgbClr val="0000CC"/>
                </a:solidFill>
              </a:rPr>
              <a:t>最小含括樹</a:t>
            </a:r>
            <a:r>
              <a:rPr lang="en-US" altLang="zh-TW" sz="2800" b="1" dirty="0" smtClean="0">
                <a:solidFill>
                  <a:srgbClr val="0000CC"/>
                </a:solidFill>
              </a:rPr>
              <a:t>(Minimum Spanning Tree, MST)</a:t>
            </a:r>
            <a:r>
              <a:rPr lang="zh-TW" altLang="en-US" sz="2800" dirty="0" smtClean="0"/>
              <a:t>可以定義在歐式空間</a:t>
            </a:r>
            <a:r>
              <a:rPr lang="en-US" altLang="zh-TW" sz="2800" dirty="0" smtClean="0"/>
              <a:t>(Euclidean space)</a:t>
            </a:r>
            <a:r>
              <a:rPr lang="zh-TW" altLang="en-US" sz="2800" dirty="0" smtClean="0"/>
              <a:t>或者一個圖</a:t>
            </a:r>
            <a:r>
              <a:rPr lang="en-US" altLang="zh-TW" sz="2800" dirty="0" smtClean="0"/>
              <a:t>(graph)</a:t>
            </a:r>
            <a:r>
              <a:rPr lang="zh-TW" altLang="en-US" sz="2800" dirty="0" smtClean="0"/>
              <a:t>上。</a:t>
            </a:r>
            <a:endParaRPr lang="en-US" altLang="zh-TW" sz="2800" dirty="0" smtClean="0"/>
          </a:p>
          <a:p>
            <a:pPr eaLnBrk="1" hangingPunct="1"/>
            <a:r>
              <a:rPr lang="zh-TW" altLang="en-US" sz="2800" dirty="0"/>
              <a:t>給定</a:t>
            </a:r>
            <a:r>
              <a:rPr lang="zh-TW" altLang="en-US" sz="2800" dirty="0" smtClean="0"/>
              <a:t>一個加權連通無向圖</a:t>
            </a:r>
            <a:r>
              <a:rPr lang="en-US" altLang="zh-TW" sz="2800" dirty="0" smtClean="0"/>
              <a:t>(weighted connected undirected graph)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G = (V, E)</a:t>
            </a:r>
          </a:p>
          <a:p>
            <a:pPr eaLnBrk="1" hangingPunct="1"/>
            <a:r>
              <a:rPr lang="zh-TW" altLang="en-US" sz="2800" b="1" dirty="0" smtClean="0">
                <a:solidFill>
                  <a:srgbClr val="0000CC"/>
                </a:solidFill>
              </a:rPr>
              <a:t>含括樹</a:t>
            </a:r>
            <a:r>
              <a:rPr lang="en-US" altLang="zh-TW" sz="2800" b="1" dirty="0" smtClean="0">
                <a:solidFill>
                  <a:srgbClr val="0000CC"/>
                </a:solidFill>
              </a:rPr>
              <a:t>(spanning tree)</a:t>
            </a:r>
            <a:r>
              <a:rPr lang="en-US" altLang="zh-TW" sz="2800" dirty="0" smtClean="0">
                <a:solidFill>
                  <a:srgbClr val="0000CC"/>
                </a:solidFill>
              </a:rPr>
              <a:t> </a:t>
            </a:r>
            <a:r>
              <a:rPr lang="en-US" altLang="zh-TW" sz="2800" dirty="0" smtClean="0"/>
              <a:t>H= (V, T), T </a:t>
            </a:r>
            <a:r>
              <a:rPr lang="en-US" altLang="zh-TW" sz="2800" dirty="0" smtClean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TW" sz="2800" dirty="0" smtClean="0"/>
              <a:t> E,</a:t>
            </a:r>
            <a:r>
              <a:rPr lang="zh-TW" altLang="en-US" sz="2800" dirty="0" smtClean="0"/>
              <a:t> 是一個無向樹</a:t>
            </a:r>
            <a:r>
              <a:rPr lang="en-US" altLang="zh-TW" sz="2800" dirty="0" smtClean="0"/>
              <a:t>(undirected tree)</a:t>
            </a:r>
            <a:r>
              <a:rPr lang="zh-TW" altLang="en-US" sz="2800" dirty="0" smtClean="0"/>
              <a:t>，它是</a:t>
            </a:r>
            <a:r>
              <a:rPr lang="en-US" altLang="zh-TW" sz="2800" dirty="0" smtClean="0"/>
              <a:t>G</a:t>
            </a:r>
            <a:r>
              <a:rPr lang="zh-TW" altLang="en-US" sz="2800" dirty="0" smtClean="0"/>
              <a:t>的子圖，包含</a:t>
            </a:r>
            <a:r>
              <a:rPr lang="en-US" altLang="zh-TW" sz="2800" dirty="0" smtClean="0"/>
              <a:t>G</a:t>
            </a:r>
            <a:r>
              <a:rPr lang="zh-TW" altLang="en-US" sz="2800" dirty="0" smtClean="0"/>
              <a:t>的所有節點</a:t>
            </a:r>
            <a:endParaRPr lang="en-US" altLang="zh-TW" sz="2800" dirty="0" smtClean="0"/>
          </a:p>
          <a:p>
            <a:pPr algn="just" eaLnBrk="1" hangingPunct="1"/>
            <a:r>
              <a:rPr lang="zh-TW" altLang="en-US" sz="2800" b="1" dirty="0" smtClean="0"/>
              <a:t>最小含括樹</a:t>
            </a:r>
            <a:r>
              <a:rPr lang="en-US" altLang="zh-TW" sz="2800" b="1" dirty="0" smtClean="0"/>
              <a:t>MST</a:t>
            </a:r>
            <a:r>
              <a:rPr lang="zh-TW" altLang="en-US" sz="2800" dirty="0" smtClean="0"/>
              <a:t>是一個擁有</a:t>
            </a:r>
            <a:r>
              <a:rPr lang="zh-TW" altLang="en-US" sz="2800" dirty="0" smtClean="0">
                <a:solidFill>
                  <a:srgbClr val="0000CC"/>
                </a:solidFill>
              </a:rPr>
              <a:t>最小</a:t>
            </a:r>
            <a:r>
              <a:rPr lang="en-US" altLang="zh-TW" sz="2800" dirty="0" smtClean="0">
                <a:solidFill>
                  <a:srgbClr val="0000CC"/>
                </a:solidFill>
              </a:rPr>
              <a:t>(minimum)</a:t>
            </a:r>
            <a:r>
              <a:rPr lang="zh-TW" altLang="en-US" sz="2800" dirty="0" smtClean="0">
                <a:solidFill>
                  <a:srgbClr val="0000CC"/>
                </a:solidFill>
              </a:rPr>
              <a:t>總權重</a:t>
            </a:r>
            <a:r>
              <a:rPr lang="en-US" altLang="zh-TW" sz="2800" dirty="0" smtClean="0">
                <a:solidFill>
                  <a:srgbClr val="0000CC"/>
                </a:solidFill>
              </a:rPr>
              <a:t>(weight)</a:t>
            </a:r>
            <a:r>
              <a:rPr lang="zh-TW" altLang="en-US" sz="2800" dirty="0" smtClean="0"/>
              <a:t>或總成本</a:t>
            </a:r>
            <a:r>
              <a:rPr lang="en-US" altLang="zh-TW" sz="2800" dirty="0" smtClean="0"/>
              <a:t>(cost)</a:t>
            </a:r>
            <a:r>
              <a:rPr lang="zh-TW" altLang="en-US" sz="2800" dirty="0" smtClean="0"/>
              <a:t>的含括樹。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最小含括樹範例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3000349"/>
            <a:ext cx="3029272" cy="4114800"/>
          </a:xfrm>
        </p:spPr>
        <p:txBody>
          <a:bodyPr/>
          <a:lstStyle/>
          <a:p>
            <a:pPr eaLnBrk="1" hangingPunct="1"/>
            <a:r>
              <a:rPr lang="zh-TW" altLang="en-US" sz="2800" dirty="0" smtClean="0"/>
              <a:t>一個圖</a:t>
            </a:r>
            <a:r>
              <a:rPr lang="en-US" altLang="zh-TW" sz="2800" dirty="0" smtClean="0"/>
              <a:t>G</a:t>
            </a:r>
            <a:endParaRPr lang="zh-TW" altLang="en-US" sz="2800" dirty="0" smtClean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938338" y="2586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27984" y="1772816"/>
            <a:ext cx="4464496" cy="425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TW" altLang="en-US" sz="2800" kern="0" dirty="0" smtClean="0"/>
              <a:t>圖</a:t>
            </a:r>
            <a:r>
              <a:rPr lang="en-US" altLang="zh-TW" sz="2800" kern="0" dirty="0" smtClean="0"/>
              <a:t>G</a:t>
            </a:r>
            <a:r>
              <a:rPr lang="zh-TW" altLang="en-US" sz="2800" dirty="0" smtClean="0"/>
              <a:t>的</a:t>
            </a:r>
            <a:r>
              <a:rPr lang="zh-TW" altLang="en-US" sz="2800" dirty="0"/>
              <a:t>最小含括</a:t>
            </a:r>
            <a:r>
              <a:rPr lang="zh-TW" altLang="en-US" sz="2800" dirty="0" smtClean="0"/>
              <a:t>樹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非唯一</a:t>
            </a:r>
            <a:r>
              <a:rPr lang="en-US" altLang="zh-TW" sz="2800" dirty="0" smtClean="0"/>
              <a:t>)</a:t>
            </a:r>
            <a:endParaRPr lang="zh-TW" altLang="en-US" sz="2800" kern="0" dirty="0" smtClean="0"/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30838"/>
            <a:ext cx="3490664" cy="242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76872"/>
            <a:ext cx="3232408" cy="224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53" y="4581128"/>
            <a:ext cx="3310347" cy="2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/>
              <a:t>Kruskal</a:t>
            </a:r>
            <a:r>
              <a:rPr lang="zh-TW" altLang="zh-TW" dirty="0"/>
              <a:t>最小含括</a:t>
            </a:r>
            <a:r>
              <a:rPr lang="zh-TW" altLang="zh-TW" dirty="0" smtClean="0"/>
              <a:t>樹演算法</a:t>
            </a:r>
            <a:r>
              <a:rPr lang="zh-TW" altLang="en-US" dirty="0" smtClean="0"/>
              <a:t>概念</a:t>
            </a:r>
            <a:endParaRPr lang="en-US" altLang="zh-TW" dirty="0" smtClean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7920880" cy="4579937"/>
          </a:xfrm>
        </p:spPr>
        <p:txBody>
          <a:bodyPr/>
          <a:lstStyle/>
          <a:p>
            <a:pPr algn="just" eaLnBrk="1" hangingPunct="1"/>
            <a:r>
              <a:rPr lang="en-US" altLang="zh-TW" dirty="0" err="1" smtClean="0">
                <a:solidFill>
                  <a:srgbClr val="0000CC"/>
                </a:solidFill>
                <a:latin typeface="Times New Roman" pitchFamily="18" charset="0"/>
              </a:rPr>
              <a:t>Kruskal</a:t>
            </a:r>
            <a:r>
              <a:rPr lang="zh-TW" altLang="zh-TW" dirty="0" smtClean="0">
                <a:solidFill>
                  <a:srgbClr val="0000CC"/>
                </a:solidFill>
              </a:rPr>
              <a:t>最小含括樹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</a:rPr>
              <a:t>演算法</a:t>
            </a:r>
            <a:r>
              <a:rPr lang="zh-TW" altLang="en-US" dirty="0" smtClean="0">
                <a:latin typeface="Times New Roman" pitchFamily="18" charset="0"/>
              </a:rPr>
              <a:t>是一個貪婪演算法</a:t>
            </a:r>
            <a:r>
              <a:rPr lang="en-US" altLang="zh-TW" dirty="0" smtClean="0">
                <a:latin typeface="Times New Roman" pitchFamily="18" charset="0"/>
              </a:rPr>
              <a:t>(greedy algorithm)</a:t>
            </a:r>
          </a:p>
          <a:p>
            <a:pPr algn="just" eaLnBrk="1" hangingPunct="1"/>
            <a:r>
              <a:rPr lang="zh-TW" altLang="en-US" dirty="0" smtClean="0">
                <a:latin typeface="Times New Roman" pitchFamily="18" charset="0"/>
                <a:cs typeface="Times New Roman" panose="02020603050405020304" pitchFamily="18" charset="0"/>
              </a:rPr>
              <a:t>它採取貪婪解題策略產生給定圖</a:t>
            </a:r>
            <a:r>
              <a:rPr lang="en-US" altLang="zh-TW" dirty="0" smtClean="0">
                <a:latin typeface="Times New Roman" pitchFamily="18" charset="0"/>
                <a:cs typeface="Times New Roman" panose="02020603050405020304" pitchFamily="18" charset="0"/>
              </a:rPr>
              <a:t>G=(V, E)</a:t>
            </a:r>
            <a:r>
              <a:rPr lang="zh-TW" altLang="en-US" dirty="0" smtClean="0">
                <a:latin typeface="Times New Roman" pitchFamily="18" charset="0"/>
                <a:cs typeface="Times New Roman" panose="02020603050405020304" pitchFamily="18" charset="0"/>
              </a:rPr>
              <a:t>的</a:t>
            </a:r>
            <a:r>
              <a:rPr lang="zh-TW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最小含括樹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H=(V, T)</a:t>
            </a:r>
            <a:r>
              <a:rPr lang="zh-TW" altLang="en-US" dirty="0" smtClean="0">
                <a:latin typeface="Times New Roman" pitchFamily="18" charset="0"/>
                <a:cs typeface="Times New Roman" panose="02020603050405020304" pitchFamily="18" charset="0"/>
              </a:rPr>
              <a:t>，每次都是挑選最小成本且不形成</a:t>
            </a:r>
            <a:r>
              <a:rPr lang="en-US" altLang="zh-TW" dirty="0" smtClean="0">
                <a:latin typeface="Times New Roman" pitchFamily="18" charset="0"/>
                <a:cs typeface="Times New Roman" panose="02020603050405020304" pitchFamily="18" charset="0"/>
              </a:rPr>
              <a:t>cycle</a:t>
            </a:r>
            <a:r>
              <a:rPr lang="zh-TW" altLang="en-US" dirty="0" smtClean="0">
                <a:latin typeface="Times New Roman" pitchFamily="18" charset="0"/>
                <a:cs typeface="Times New Roman" panose="02020603050405020304" pitchFamily="18" charset="0"/>
              </a:rPr>
              <a:t>的邊加入</a:t>
            </a:r>
            <a:r>
              <a:rPr lang="zh-TW" altLang="en-US" dirty="0">
                <a:latin typeface="Times New Roman" pitchFamily="18" charset="0"/>
                <a:cs typeface="Times New Roman" panose="02020603050405020304" pitchFamily="18" charset="0"/>
              </a:rPr>
              <a:t>目前的</a:t>
            </a:r>
            <a:r>
              <a:rPr lang="zh-TW" altLang="en-US" dirty="0" smtClean="0">
                <a:latin typeface="Times New Roman" pitchFamily="18" charset="0"/>
                <a:cs typeface="Times New Roman" panose="02020603050405020304" pitchFamily="18" charset="0"/>
              </a:rPr>
              <a:t>最小含括樹</a:t>
            </a:r>
            <a:r>
              <a:rPr lang="zh-TW" altLang="en-US" dirty="0">
                <a:latin typeface="Times New Roman" pitchFamily="18" charset="0"/>
                <a:cs typeface="Times New Roman" panose="02020603050405020304" pitchFamily="18" charset="0"/>
              </a:rPr>
              <a:t>的</a:t>
            </a:r>
            <a:r>
              <a:rPr lang="zh-TW" altLang="en-US" dirty="0">
                <a:solidFill>
                  <a:srgbClr val="0000CC"/>
                </a:solidFill>
                <a:latin typeface="Times New Roman" pitchFamily="18" charset="0"/>
                <a:cs typeface="Times New Roman" panose="02020603050405020304" pitchFamily="18" charset="0"/>
              </a:rPr>
              <a:t>邊集合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anose="02020603050405020304" pitchFamily="18" charset="0"/>
              </a:rPr>
              <a:t>T</a:t>
            </a:r>
            <a:r>
              <a:rPr lang="zh-TW" altLang="en-US" dirty="0" smtClean="0">
                <a:latin typeface="Times New Roman" pitchFamily="18" charset="0"/>
                <a:cs typeface="Times New Roman" panose="02020603050405020304" pitchFamily="18" charset="0"/>
              </a:rPr>
              <a:t>之中</a:t>
            </a:r>
            <a:endParaRPr lang="en-US" altLang="zh-TW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TW" altLang="en-US" dirty="0" smtClean="0">
                <a:latin typeface="Times New Roman" pitchFamily="18" charset="0"/>
                <a:cs typeface="Times New Roman" panose="02020603050405020304" pitchFamily="18" charset="0"/>
              </a:rPr>
              <a:t>因為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cs typeface="Times New Roman" panose="02020603050405020304" pitchFamily="18" charset="0"/>
              </a:rPr>
              <a:t>個節點的樹具有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anose="02020603050405020304" pitchFamily="18" charset="0"/>
              </a:rPr>
              <a:t>n-1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cs typeface="Times New Roman" panose="02020603050405020304" pitchFamily="18" charset="0"/>
              </a:rPr>
              <a:t>個邊</a:t>
            </a:r>
            <a:r>
              <a:rPr lang="zh-TW" altLang="en-US" dirty="0" smtClean="0">
                <a:latin typeface="Times New Roman" pitchFamily="18" charset="0"/>
                <a:cs typeface="Times New Roman" panose="02020603050405020304" pitchFamily="18" charset="0"/>
              </a:rPr>
              <a:t>，因此，經過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anose="02020603050405020304" pitchFamily="18" charset="0"/>
              </a:rPr>
              <a:t>n-1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cs typeface="Times New Roman" panose="02020603050405020304" pitchFamily="18" charset="0"/>
              </a:rPr>
              <a:t>次邊的挑選</a:t>
            </a:r>
            <a:r>
              <a:rPr lang="zh-TW" altLang="en-US" dirty="0" smtClean="0">
                <a:latin typeface="Times New Roman" pitchFamily="18" charset="0"/>
                <a:cs typeface="Times New Roman" panose="02020603050405020304" pitchFamily="18" charset="0"/>
              </a:rPr>
              <a:t>之後，就可以形成累積成本最小的含括樹。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Kruskal</a:t>
            </a:r>
            <a:r>
              <a:rPr lang="zh-TW" altLang="en-US" dirty="0"/>
              <a:t>最小含括</a:t>
            </a:r>
            <a:r>
              <a:rPr lang="zh-TW" altLang="en-US" dirty="0" smtClean="0"/>
              <a:t>樹演算法</a:t>
            </a:r>
          </a:p>
        </p:txBody>
      </p:sp>
      <p:sp>
        <p:nvSpPr>
          <p:cNvPr id="14340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179512" y="1988840"/>
            <a:ext cx="9145017" cy="45799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zh-TW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zh-TW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最小含括樹演算法</a:t>
            </a:r>
            <a:endParaRPr lang="en-US" altLang="zh-TW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zh-TW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無向加權圖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G=(V, E)</a:t>
            </a:r>
            <a:r>
              <a:rPr lang="zh-TW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|V|=n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G</a:t>
            </a:r>
            <a:r>
              <a:rPr lang="zh-TW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的最小含括樹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(MST)H=(V, T)</a:t>
            </a:r>
          </a:p>
          <a:p>
            <a:pPr marL="514350" indent="-514350" eaLnBrk="1" hangingPunct="1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T←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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//T</a:t>
            </a:r>
            <a:r>
              <a:rPr lang="zh-TW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MST</a:t>
            </a:r>
            <a:r>
              <a:rPr lang="zh-TW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的邊集合，一開始設為空集合</a:t>
            </a:r>
          </a:p>
          <a:p>
            <a:pPr marL="514350" indent="-514350" eaLnBrk="1" hangingPunct="1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 T</a:t>
            </a:r>
            <a:r>
              <a:rPr lang="zh-TW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包含少於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TW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個邊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514350" indent="-514350" eaLnBrk="1" hangingPunct="1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TW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選出邊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(u, v)</a:t>
            </a:r>
            <a:r>
              <a:rPr lang="zh-TW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(u, v)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TW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(u, v)</a:t>
            </a:r>
            <a:r>
              <a:rPr lang="zh-TW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的加權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(weight)</a:t>
            </a:r>
            <a:r>
              <a:rPr lang="zh-TW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</a:p>
          <a:p>
            <a:pPr marL="514350" indent="-514350" eaLnBrk="1" hangingPunct="1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zh-TW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E←E-(u, v)</a:t>
            </a:r>
          </a:p>
          <a:p>
            <a:pPr marL="514350" indent="-514350" eaLnBrk="1" hangingPunct="1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( (u, v)</a:t>
            </a:r>
            <a:r>
              <a:rPr lang="zh-TW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加入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TW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中形成循環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(cycle) )  then  </a:t>
            </a:r>
            <a:r>
              <a:rPr lang="zh-TW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將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(u, v)</a:t>
            </a:r>
            <a:r>
              <a:rPr lang="zh-TW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丟棄</a:t>
            </a:r>
          </a:p>
          <a:p>
            <a:pPr marL="514350" indent="-514350" eaLnBrk="1" hangingPunct="1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zh-TW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 T←T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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(u, v)</a:t>
            </a:r>
          </a:p>
          <a:p>
            <a:pPr marL="514350" indent="-514350" eaLnBrk="1" hangingPunct="1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H=(V, T) </a:t>
            </a:r>
            <a:endParaRPr lang="zh-TW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solidFill>
                  <a:srgbClr val="0000CC"/>
                </a:solidFill>
              </a:rPr>
              <a:t>貪婪解題策略</a:t>
            </a:r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71688"/>
            <a:ext cx="8229600" cy="5389562"/>
          </a:xfrm>
        </p:spPr>
        <p:txBody>
          <a:bodyPr/>
          <a:lstStyle/>
          <a:p>
            <a:pPr algn="just" eaLnBrk="1" hangingPunct="1"/>
            <a:r>
              <a:rPr lang="zh-TW" altLang="en-US" sz="2400" dirty="0" smtClean="0">
                <a:solidFill>
                  <a:srgbClr val="0000FF"/>
                </a:solidFill>
              </a:rPr>
              <a:t>貪婪演算法</a:t>
            </a:r>
            <a:r>
              <a:rPr lang="en-US" altLang="zh-TW" sz="2400" dirty="0">
                <a:solidFill>
                  <a:srgbClr val="0000FF"/>
                </a:solidFill>
              </a:rPr>
              <a:t>(</a:t>
            </a:r>
            <a:r>
              <a:rPr lang="en-US" altLang="zh-TW" sz="2400" dirty="0" smtClean="0">
                <a:solidFill>
                  <a:srgbClr val="0000FF"/>
                </a:solidFill>
              </a:rPr>
              <a:t>greedy algorithm)</a:t>
            </a:r>
            <a:r>
              <a:rPr lang="zh-TW" altLang="en-US" sz="2400" dirty="0" smtClean="0"/>
              <a:t>使用</a:t>
            </a:r>
            <a:r>
              <a:rPr lang="zh-TW" altLang="en-US" sz="2400" dirty="0" smtClean="0">
                <a:solidFill>
                  <a:srgbClr val="0000FF"/>
                </a:solidFill>
              </a:rPr>
              <a:t>貪婪策略</a:t>
            </a:r>
            <a:r>
              <a:rPr lang="en-US" altLang="zh-TW" sz="2400" dirty="0" smtClean="0">
                <a:solidFill>
                  <a:srgbClr val="0000FF"/>
                </a:solidFill>
              </a:rPr>
              <a:t>(greedy strategy)</a:t>
            </a:r>
            <a:r>
              <a:rPr lang="zh-TW" altLang="en-US" sz="2400" dirty="0" smtClean="0"/>
              <a:t>解決問題。</a:t>
            </a:r>
            <a:endParaRPr lang="en-US" altLang="zh-TW" sz="2400" dirty="0" smtClean="0"/>
          </a:p>
          <a:p>
            <a:pPr algn="just" eaLnBrk="1" hangingPunct="1"/>
            <a:r>
              <a:rPr lang="zh-TW" altLang="en-US" sz="2400" dirty="0" smtClean="0"/>
              <a:t>假設一個問題可以藉由一系列的選擇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或決策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來解決，貪婪演算法的特性為每一次選擇皆採取</a:t>
            </a:r>
            <a:r>
              <a:rPr lang="zh-TW" altLang="en-US" sz="2400" dirty="0" smtClean="0">
                <a:solidFill>
                  <a:srgbClr val="0000CC"/>
                </a:solidFill>
              </a:rPr>
              <a:t>區域最佳解</a:t>
            </a:r>
            <a:r>
              <a:rPr lang="en-US" altLang="zh-TW" sz="2400" dirty="0" smtClean="0">
                <a:solidFill>
                  <a:srgbClr val="0000CC"/>
                </a:solidFill>
              </a:rPr>
              <a:t>(locally optimal solution)</a:t>
            </a:r>
            <a:r>
              <a:rPr lang="zh-TW" altLang="en-US" sz="2400" dirty="0" smtClean="0"/>
              <a:t>，而透過每一個區域最佳解最後綜合成為</a:t>
            </a:r>
            <a:r>
              <a:rPr lang="zh-TW" altLang="en-US" sz="2400" dirty="0" smtClean="0">
                <a:solidFill>
                  <a:srgbClr val="0000CC"/>
                </a:solidFill>
              </a:rPr>
              <a:t>全域最佳解</a:t>
            </a:r>
            <a:r>
              <a:rPr lang="en-US" altLang="zh-TW" sz="2400" dirty="0" smtClean="0">
                <a:solidFill>
                  <a:srgbClr val="0000CC"/>
                </a:solidFill>
              </a:rPr>
              <a:t>(globally optimal solution)</a:t>
            </a:r>
            <a:r>
              <a:rPr lang="zh-TW" altLang="en-US" sz="2400" dirty="0" smtClean="0"/>
              <a:t>而將問題解決。</a:t>
            </a:r>
            <a:endParaRPr lang="en-US" altLang="zh-TW" sz="2400" dirty="0" smtClean="0"/>
          </a:p>
          <a:p>
            <a:pPr algn="just" eaLnBrk="1" hangingPunct="1"/>
            <a:endParaRPr lang="zh-TW" altLang="en-US" sz="2400" dirty="0" smtClean="0"/>
          </a:p>
          <a:p>
            <a:pPr algn="just" eaLnBrk="1" hangingPunct="1"/>
            <a:r>
              <a:rPr lang="zh-TW" altLang="en-US" sz="2400" dirty="0" smtClean="0"/>
              <a:t>換句話說，貪婪演算法一步步地建構出一個問題的完整解答。其每一步都藉由貪婪解題策略</a:t>
            </a:r>
            <a:r>
              <a:rPr lang="zh-TW" altLang="en-US" sz="2400" dirty="0" smtClean="0">
                <a:solidFill>
                  <a:srgbClr val="0000CC"/>
                </a:solidFill>
              </a:rPr>
              <a:t>選擇當下最好的部份解答</a:t>
            </a:r>
            <a:r>
              <a:rPr lang="zh-TW" altLang="en-US" sz="2400" dirty="0" smtClean="0"/>
              <a:t>加入完整解答中以解決問題。</a:t>
            </a:r>
            <a:endParaRPr lang="en-US" altLang="zh-TW" sz="24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17538"/>
            <a:ext cx="7972375" cy="1143000"/>
          </a:xfrm>
        </p:spPr>
        <p:txBody>
          <a:bodyPr/>
          <a:lstStyle/>
          <a:p>
            <a:pPr eaLnBrk="1" hangingPunct="1"/>
            <a:r>
              <a:rPr lang="zh-TW" altLang="en-US" sz="3600" dirty="0" smtClean="0"/>
              <a:t/>
            </a:r>
            <a:br>
              <a:rPr lang="zh-TW" altLang="en-US" sz="3600" dirty="0" smtClean="0"/>
            </a:br>
            <a:r>
              <a:rPr lang="zh-TW" altLang="en-US" sz="3600" dirty="0" smtClean="0"/>
              <a:t> </a:t>
            </a:r>
            <a:r>
              <a:rPr lang="en-US" altLang="zh-TW" sz="3600" dirty="0" err="1" smtClean="0"/>
              <a:t>Kruskal</a:t>
            </a:r>
            <a:r>
              <a:rPr lang="zh-TW" altLang="en-US" sz="3600" dirty="0"/>
              <a:t>最小含括樹</a:t>
            </a:r>
            <a:r>
              <a:rPr lang="zh-TW" altLang="en-US" sz="3600" dirty="0" smtClean="0"/>
              <a:t>演算法執行範例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028950" y="2224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2305050" y="976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2060848"/>
            <a:ext cx="7884368" cy="466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E007A-9BAE-4EAA-9B26-22D327638F80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err="1" smtClean="0"/>
              <a:t>Kruskal</a:t>
            </a:r>
            <a:r>
              <a:rPr lang="zh-TW" altLang="en-US" sz="3600" dirty="0"/>
              <a:t>最小含括樹</a:t>
            </a:r>
            <a:r>
              <a:rPr lang="zh-TW" altLang="en-US" sz="3600" dirty="0" smtClean="0"/>
              <a:t>演算法討論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2017713"/>
            <a:ext cx="8383588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我們如何檢查加入新的邊是否會形成循環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eaLnBrk="1" hangingPunct="1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使用 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(SET) 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尋找與 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聯集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(UNION)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 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與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聯集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(UNION)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操作。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考慮樹的節點集合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一開始產生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個包含單一節點的集合；也就是說若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，則產生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{v</a:t>
            </a:r>
            <a:r>
              <a:rPr lang="en-US" altLang="zh-TW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{v</a:t>
            </a:r>
            <a:r>
              <a:rPr lang="en-US" altLang="zh-TW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},…,{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zh-TW" altLang="zh-TW" sz="24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TW" alt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加入邊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(u, v)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是否會形成循環</a:t>
            </a:r>
            <a:r>
              <a:rPr lang="en-US" altLang="zh-TW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找出</a:t>
            </a:r>
            <a:r>
              <a:rPr lang="en-US" altLang="zh-TW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zh-TW" alt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所屬的集合，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u, v 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在相同的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則加入邊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(u, v)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會形成循環。反之，若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TW" altLang="en-US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400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v</a:t>
            </a:r>
            <a:r>
              <a:rPr lang="zh-TW" altLang="en-US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400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而且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TW" sz="2400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400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則加入邊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(u, v)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不會形成循環，此時應對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TW" sz="2400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TW" sz="2400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進行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聯集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操作。</a:t>
            </a:r>
            <a:endParaRPr lang="zh-TW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4000" dirty="0" err="1" smtClean="0"/>
              <a:t>Kruskal</a:t>
            </a:r>
            <a:r>
              <a:rPr lang="zh-TW" altLang="en-US" sz="4000" dirty="0" smtClean="0"/>
              <a:t>演算法的時間複雜度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017713"/>
            <a:ext cx="8775576" cy="4114800"/>
          </a:xfrm>
        </p:spPr>
        <p:txBody>
          <a:bodyPr/>
          <a:lstStyle/>
          <a:p>
            <a:pPr algn="just" eaLnBrk="1" hangingPunct="1"/>
            <a:r>
              <a:rPr lang="zh-TW" altLang="en-US" dirty="0" smtClean="0"/>
              <a:t>時間複雜度</a:t>
            </a:r>
            <a:r>
              <a:rPr lang="en-US" altLang="zh-TW" dirty="0" smtClean="0"/>
              <a:t>: O(|E| </a:t>
            </a:r>
            <a:r>
              <a:rPr lang="en-US" altLang="zh-TW" dirty="0" err="1" smtClean="0"/>
              <a:t>log|E</a:t>
            </a:r>
            <a:r>
              <a:rPr lang="en-US" altLang="zh-TW" dirty="0" smtClean="0"/>
              <a:t>|)</a:t>
            </a:r>
          </a:p>
          <a:p>
            <a:pPr eaLnBrk="1" hangingPunct="1"/>
            <a:endParaRPr lang="zh-TW" altLang="en-US" dirty="0" smtClean="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618282" y="2886076"/>
            <a:ext cx="6413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500" dirty="0">
                <a:latin typeface="Times New Roman" pitchFamily="18" charset="0"/>
              </a:rPr>
              <a:t>排序</a:t>
            </a:r>
            <a:endParaRPr lang="en-US" altLang="zh-TW" sz="2400" dirty="0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2052066" y="3003550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TW" altLang="en-US" sz="2400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725291" y="2930525"/>
            <a:ext cx="21066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50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US" altLang="zh-TW" sz="2500">
                <a:solidFill>
                  <a:srgbClr val="000000"/>
                </a:solidFill>
                <a:latin typeface="Times New Roman" pitchFamily="18" charset="0"/>
              </a:rPr>
              <a:t>O(|E| log|E|)</a:t>
            </a:r>
            <a:endParaRPr lang="en-US" altLang="zh-TW" sz="2400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6606524" y="2930153"/>
            <a:ext cx="2571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TW" altLang="en-US" sz="2400"/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617919" y="3819525"/>
            <a:ext cx="426078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500" dirty="0" smtClean="0">
                <a:latin typeface="Times New Roman" pitchFamily="18" charset="0"/>
              </a:rPr>
              <a:t>找</a:t>
            </a:r>
            <a:r>
              <a:rPr lang="zh-TW" altLang="en-US" sz="2500" dirty="0">
                <a:latin typeface="Times New Roman" pitchFamily="18" charset="0"/>
              </a:rPr>
              <a:t>出</a:t>
            </a:r>
            <a:r>
              <a:rPr lang="zh-TW" altLang="en-US" sz="2500" dirty="0" smtClean="0">
                <a:latin typeface="Times New Roman" pitchFamily="18" charset="0"/>
              </a:rPr>
              <a:t>元素</a:t>
            </a:r>
            <a:r>
              <a:rPr lang="zh-TW" altLang="en-US" sz="2500" dirty="0">
                <a:latin typeface="Times New Roman" pitchFamily="18" charset="0"/>
              </a:rPr>
              <a:t>所在的</a:t>
            </a:r>
            <a:r>
              <a:rPr lang="zh-TW" altLang="en-US" sz="2500" dirty="0" smtClean="0">
                <a:latin typeface="Times New Roman" pitchFamily="18" charset="0"/>
              </a:rPr>
              <a:t>集合 </a:t>
            </a:r>
            <a:r>
              <a:rPr lang="en-US" altLang="zh-TW" sz="2500" dirty="0" smtClean="0">
                <a:latin typeface="Times New Roman" pitchFamily="18" charset="0"/>
              </a:rPr>
              <a:t>O(log |V|)</a:t>
            </a:r>
            <a:endParaRPr lang="en-US" altLang="zh-TW" sz="2400" dirty="0"/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2944241" y="3489325"/>
            <a:ext cx="2571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TW" altLang="en-US" sz="2400"/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617919" y="4260850"/>
            <a:ext cx="297837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500" dirty="0">
                <a:latin typeface="Times New Roman" pitchFamily="18" charset="0"/>
              </a:rPr>
              <a:t>聯集兩</a:t>
            </a:r>
            <a:r>
              <a:rPr lang="zh-TW" altLang="en-US" sz="2500" dirty="0" smtClean="0">
                <a:latin typeface="Times New Roman" pitchFamily="18" charset="0"/>
              </a:rPr>
              <a:t>集合 </a:t>
            </a:r>
            <a:r>
              <a:rPr lang="en-US" altLang="zh-TW" sz="2500" dirty="0">
                <a:latin typeface="Times New Roman" pitchFamily="18" charset="0"/>
              </a:rPr>
              <a:t>O(log |V|)</a:t>
            </a:r>
            <a:endParaRPr lang="en-US" altLang="zh-TW" sz="2400" dirty="0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2944241" y="4048125"/>
            <a:ext cx="2571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TW" altLang="en-US" sz="2400"/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3418904" y="3727450"/>
            <a:ext cx="2571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TW" altLang="en-US" sz="2400"/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5401612" y="4004891"/>
            <a:ext cx="15922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US" altLang="zh-TW" sz="2000" dirty="0">
                <a:solidFill>
                  <a:srgbClr val="000000"/>
                </a:solidFill>
                <a:latin typeface="Times New Roman" pitchFamily="18" charset="0"/>
              </a:rPr>
              <a:t>O(|E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</a:rPr>
              <a:t>| log |V|)</a:t>
            </a:r>
            <a:endParaRPr lang="en-US" altLang="zh-TW" sz="1800" dirty="0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7106587" y="3777878"/>
            <a:ext cx="2571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TW" altLang="en-US" sz="2400"/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940816" y="4532313"/>
            <a:ext cx="1539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TW" altLang="en-US" sz="2400"/>
          </a:p>
        </p:txBody>
      </p:sp>
      <p:graphicFrame>
        <p:nvGraphicFramePr>
          <p:cNvPr id="2049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702216"/>
              </p:ext>
            </p:extLst>
          </p:nvPr>
        </p:nvGraphicFramePr>
        <p:xfrm>
          <a:off x="5148064" y="3489325"/>
          <a:ext cx="252412" cy="1241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6" name="方程式" r:id="rId4" imgW="190440" imgH="711000" progId="Equation.3">
                  <p:embed/>
                </p:oleObj>
              </mc:Choice>
              <mc:Fallback>
                <p:oleObj name="方程式" r:id="rId4" imgW="190440" imgH="711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3489325"/>
                        <a:ext cx="252412" cy="1241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AutoShape 17"/>
          <p:cNvSpPr>
            <a:spLocks/>
          </p:cNvSpPr>
          <p:nvPr/>
        </p:nvSpPr>
        <p:spPr bwMode="auto">
          <a:xfrm>
            <a:off x="6831801" y="2780928"/>
            <a:ext cx="225425" cy="1922463"/>
          </a:xfrm>
          <a:prstGeom prst="rightBrace">
            <a:avLst>
              <a:gd name="adj1" fmla="val 71068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20499" name="Rectangle 18"/>
          <p:cNvSpPr>
            <a:spLocks noChangeArrowheads="1"/>
          </p:cNvSpPr>
          <p:nvPr/>
        </p:nvSpPr>
        <p:spPr bwMode="auto">
          <a:xfrm>
            <a:off x="7128812" y="3514353"/>
            <a:ext cx="21066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5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500" dirty="0">
                <a:solidFill>
                  <a:srgbClr val="000000"/>
                </a:solidFill>
                <a:latin typeface="Times New Roman" pitchFamily="18" charset="0"/>
              </a:rPr>
              <a:t>O(|E| </a:t>
            </a:r>
            <a:r>
              <a:rPr lang="en-US" altLang="zh-TW" sz="2500" dirty="0" err="1">
                <a:solidFill>
                  <a:srgbClr val="000000"/>
                </a:solidFill>
                <a:latin typeface="Times New Roman" pitchFamily="18" charset="0"/>
              </a:rPr>
              <a:t>log|E</a:t>
            </a:r>
            <a:r>
              <a:rPr lang="en-US" altLang="zh-TW" sz="2500" dirty="0">
                <a:solidFill>
                  <a:srgbClr val="000000"/>
                </a:solidFill>
                <a:latin typeface="Times New Roman" pitchFamily="18" charset="0"/>
              </a:rPr>
              <a:t>|)</a:t>
            </a:r>
            <a:endParaRPr lang="en-US" altLang="zh-TW" sz="2400" dirty="0"/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7001891" y="5518199"/>
            <a:ext cx="21066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</a:rPr>
              <a:t>=O(|V|</a:t>
            </a:r>
            <a:r>
              <a:rPr lang="en-US" altLang="zh-TW" sz="2500" baseline="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500" dirty="0">
                <a:solidFill>
                  <a:srgbClr val="000000"/>
                </a:solidFill>
                <a:latin typeface="Times New Roman" pitchFamily="18" charset="0"/>
              </a:rPr>
              <a:t>log 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</a:rPr>
              <a:t>|V|)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</a:rPr>
              <a:t>=O(n</a:t>
            </a:r>
            <a:r>
              <a:rPr lang="en-US" altLang="zh-TW" sz="2500" baseline="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</a:rPr>
              <a:t> log n)</a:t>
            </a:r>
            <a:endParaRPr lang="en-US" altLang="zh-TW" sz="2400" dirty="0"/>
          </a:p>
        </p:txBody>
      </p:sp>
      <p:sp>
        <p:nvSpPr>
          <p:cNvPr id="59412" name="AutoShape 20"/>
          <p:cNvSpPr>
            <a:spLocks noChangeArrowheads="1"/>
          </p:cNvSpPr>
          <p:nvPr/>
        </p:nvSpPr>
        <p:spPr bwMode="auto">
          <a:xfrm>
            <a:off x="7721029" y="4437112"/>
            <a:ext cx="485775" cy="976312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7596336" y="4076328"/>
            <a:ext cx="133162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100" dirty="0" smtClean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US" altLang="zh-TW" sz="21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TW" sz="2100" dirty="0" smtClean="0">
                <a:solidFill>
                  <a:srgbClr val="000000"/>
                </a:solidFill>
                <a:latin typeface="Times New Roman" pitchFamily="18" charset="0"/>
              </a:rPr>
              <a:t>| </a:t>
            </a:r>
            <a:r>
              <a:rPr lang="en-US" altLang="zh-TW" sz="2100" dirty="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 |V|</a:t>
            </a:r>
            <a:r>
              <a:rPr lang="en-US" altLang="zh-TW" sz="2100" baseline="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TW" sz="2000" dirty="0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539427" y="3429000"/>
            <a:ext cx="4461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dirty="0" smtClean="0">
                <a:solidFill>
                  <a:schemeClr val="hlink"/>
                </a:solidFill>
                <a:latin typeface="Times New Roman" pitchFamily="18" charset="0"/>
              </a:rPr>
              <a:t>行</a:t>
            </a:r>
            <a:r>
              <a:rPr lang="en-US" altLang="zh-TW" sz="2000" smtClean="0">
                <a:solidFill>
                  <a:schemeClr val="hlink"/>
                </a:solidFill>
                <a:latin typeface="Times New Roman" pitchFamily="18" charset="0"/>
              </a:rPr>
              <a:t>2-6 </a:t>
            </a:r>
            <a:r>
              <a:rPr lang="zh-TW" altLang="en-US" sz="2000" dirty="0" smtClean="0">
                <a:solidFill>
                  <a:schemeClr val="hlink"/>
                </a:solidFill>
                <a:latin typeface="Times New Roman" pitchFamily="18" charset="0"/>
              </a:rPr>
              <a:t>迴圈 </a:t>
            </a:r>
            <a:r>
              <a:rPr lang="en-US" altLang="zh-TW" sz="2000" dirty="0" smtClean="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zh-TW" altLang="en-US" sz="2000" dirty="0" smtClean="0">
                <a:solidFill>
                  <a:schemeClr val="hlink"/>
                </a:solidFill>
                <a:latin typeface="Times New Roman" pitchFamily="18" charset="0"/>
              </a:rPr>
              <a:t>幾乎每個邊都要檢查</a:t>
            </a:r>
            <a:r>
              <a:rPr lang="en-US" altLang="zh-TW" sz="2000" dirty="0" smtClean="0">
                <a:solidFill>
                  <a:schemeClr val="hlink"/>
                </a:solidFill>
                <a:latin typeface="Times New Roman" pitchFamily="18" charset="0"/>
              </a:rPr>
              <a:t>)</a:t>
            </a:r>
            <a:r>
              <a:rPr lang="zh-TW" altLang="en-US" sz="2000" dirty="0" smtClean="0">
                <a:solidFill>
                  <a:schemeClr val="hlink"/>
                </a:solidFill>
                <a:latin typeface="Times New Roman" pitchFamily="18" charset="0"/>
              </a:rPr>
              <a:t>  </a:t>
            </a:r>
            <a:r>
              <a:rPr lang="en-US" altLang="zh-TW" sz="2000" dirty="0" smtClean="0">
                <a:solidFill>
                  <a:schemeClr val="hlink"/>
                </a:solidFill>
                <a:latin typeface="Times New Roman" pitchFamily="18" charset="0"/>
              </a:rPr>
              <a:t>O(|E|)</a:t>
            </a:r>
            <a:endParaRPr lang="en-US" altLang="zh-TW" sz="1800" dirty="0">
              <a:solidFill>
                <a:schemeClr val="hlink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9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9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  <p:bldP spid="20485" grpId="0"/>
      <p:bldP spid="20486" grpId="0"/>
      <p:bldP spid="20487" grpId="0"/>
      <p:bldP spid="20489" grpId="0"/>
      <p:bldP spid="20491" grpId="0"/>
      <p:bldP spid="20494" grpId="0"/>
      <p:bldP spid="20498" grpId="0" animBg="1"/>
      <p:bldP spid="20499" grpId="0"/>
      <p:bldP spid="59411" grpId="0"/>
      <p:bldP spid="59412" grpId="0" animBg="1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1043608" y="2564904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4400" b="1" dirty="0" smtClean="0"/>
              <a:t>5. Prim</a:t>
            </a:r>
            <a:r>
              <a:rPr lang="zh-TW" altLang="zh-TW" sz="4400" dirty="0" smtClean="0"/>
              <a:t>最小</a:t>
            </a:r>
            <a:r>
              <a:rPr lang="zh-TW" altLang="zh-TW" sz="4400" dirty="0"/>
              <a:t>含括</a:t>
            </a:r>
            <a:r>
              <a:rPr lang="zh-TW" altLang="zh-TW" sz="4400" dirty="0" smtClean="0"/>
              <a:t>樹演算法</a:t>
            </a:r>
            <a:endParaRPr lang="zh-TW" altLang="zh-TW" sz="4400" dirty="0" smtClean="0">
              <a:effectLst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10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Prim</a:t>
            </a:r>
            <a:r>
              <a:rPr lang="zh-TW" altLang="zh-TW" dirty="0" smtClean="0"/>
              <a:t>最小</a:t>
            </a:r>
            <a:r>
              <a:rPr lang="zh-TW" altLang="zh-TW" dirty="0"/>
              <a:t>含括</a:t>
            </a:r>
            <a:r>
              <a:rPr lang="zh-TW" altLang="zh-TW" dirty="0" smtClean="0"/>
              <a:t>樹演算法</a:t>
            </a:r>
            <a:r>
              <a:rPr lang="zh-TW" altLang="en-US" dirty="0" smtClean="0"/>
              <a:t>概念</a:t>
            </a:r>
            <a:endParaRPr lang="en-US" altLang="zh-TW" dirty="0" smtClean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132856"/>
            <a:ext cx="8352606" cy="4464794"/>
          </a:xfrm>
        </p:spPr>
        <p:txBody>
          <a:bodyPr/>
          <a:lstStyle/>
          <a:p>
            <a:pPr algn="just" eaLnBrk="1" hangingPunct="1"/>
            <a:r>
              <a:rPr lang="en-US" altLang="zh-TW" sz="2800" dirty="0" smtClean="0">
                <a:solidFill>
                  <a:srgbClr val="0000CC"/>
                </a:solidFill>
                <a:latin typeface="Times New Roman" pitchFamily="18" charset="0"/>
              </a:rPr>
              <a:t>Prim</a:t>
            </a:r>
            <a:r>
              <a:rPr lang="zh-TW" altLang="zh-TW" sz="2800" dirty="0" smtClean="0">
                <a:solidFill>
                  <a:srgbClr val="0000CC"/>
                </a:solidFill>
              </a:rPr>
              <a:t>最小含括樹</a:t>
            </a:r>
            <a:r>
              <a:rPr lang="zh-TW" altLang="en-US" sz="2800" dirty="0" smtClean="0">
                <a:solidFill>
                  <a:srgbClr val="0000CC"/>
                </a:solidFill>
                <a:latin typeface="Times New Roman" pitchFamily="18" charset="0"/>
              </a:rPr>
              <a:t>演算法</a:t>
            </a:r>
            <a:r>
              <a:rPr lang="zh-TW" altLang="en-US" sz="2800" dirty="0" smtClean="0">
                <a:latin typeface="Times New Roman" pitchFamily="18" charset="0"/>
              </a:rPr>
              <a:t>是一個貪婪演算法</a:t>
            </a:r>
            <a:r>
              <a:rPr lang="en-US" altLang="zh-TW" sz="2800" dirty="0" smtClean="0">
                <a:latin typeface="Times New Roman" pitchFamily="18" charset="0"/>
              </a:rPr>
              <a:t>(greedy algorithm)</a:t>
            </a:r>
            <a:r>
              <a:rPr lang="zh-TW" altLang="en-US" sz="2800" dirty="0" smtClean="0">
                <a:latin typeface="Times New Roman" pitchFamily="18" charset="0"/>
              </a:rPr>
              <a:t>。</a:t>
            </a:r>
            <a:endParaRPr lang="en-US" altLang="zh-TW" sz="2800" dirty="0" smtClean="0">
              <a:latin typeface="Times New Roman" pitchFamily="18" charset="0"/>
            </a:endParaRPr>
          </a:p>
          <a:p>
            <a:pPr algn="just" eaLnBrk="1" hangingPunct="1"/>
            <a:r>
              <a:rPr lang="zh-TW" altLang="en-US" sz="2800" dirty="0" smtClean="0">
                <a:latin typeface="Times New Roman" pitchFamily="18" charset="0"/>
              </a:rPr>
              <a:t>它採取貪婪解題策略產生給定圖</a:t>
            </a:r>
            <a:r>
              <a:rPr lang="en-US" altLang="zh-TW" sz="2800" dirty="0" smtClean="0">
                <a:latin typeface="Times New Roman" pitchFamily="18" charset="0"/>
              </a:rPr>
              <a:t>G=(V, E)</a:t>
            </a:r>
            <a:r>
              <a:rPr lang="zh-TW" altLang="en-US" sz="2800" dirty="0" smtClean="0">
                <a:latin typeface="Times New Roman" pitchFamily="18" charset="0"/>
              </a:rPr>
              <a:t>的</a:t>
            </a:r>
            <a:r>
              <a:rPr lang="zh-TW" altLang="zh-TW" sz="2800" dirty="0" smtClean="0"/>
              <a:t>最小含括樹</a:t>
            </a:r>
            <a:r>
              <a:rPr lang="en-US" altLang="zh-TW" sz="2800" dirty="0" smtClean="0"/>
              <a:t>H</a:t>
            </a:r>
            <a:r>
              <a:rPr lang="en-US" altLang="zh-TW" sz="2800" dirty="0" smtClean="0">
                <a:latin typeface="Times New Roman" pitchFamily="18" charset="0"/>
              </a:rPr>
              <a:t>=(</a:t>
            </a:r>
            <a:r>
              <a:rPr lang="en-US" altLang="zh-TW" sz="2800" dirty="0">
                <a:latin typeface="Times New Roman" pitchFamily="18" charset="0"/>
              </a:rPr>
              <a:t>V, </a:t>
            </a:r>
            <a:r>
              <a:rPr lang="en-US" altLang="zh-TW" sz="2800" dirty="0" smtClean="0">
                <a:latin typeface="Times New Roman" pitchFamily="18" charset="0"/>
              </a:rPr>
              <a:t>T)</a:t>
            </a:r>
            <a:r>
              <a:rPr lang="zh-TW" altLang="en-US" sz="2800" dirty="0" smtClean="0"/>
              <a:t>。</a:t>
            </a:r>
            <a:r>
              <a:rPr lang="zh-TW" altLang="en-US" sz="2800" dirty="0">
                <a:latin typeface="Times New Roman" pitchFamily="18" charset="0"/>
              </a:rPr>
              <a:t>此</a:t>
            </a:r>
            <a:r>
              <a:rPr lang="zh-TW" altLang="en-US" sz="2800" dirty="0" smtClean="0">
                <a:latin typeface="Times New Roman" pitchFamily="18" charset="0"/>
              </a:rPr>
              <a:t>演算法先隨意挑一個節點加入集合</a:t>
            </a:r>
            <a:r>
              <a:rPr lang="en-US" altLang="zh-TW" sz="2800" dirty="0" smtClean="0">
                <a:latin typeface="Times New Roman" pitchFamily="18" charset="0"/>
              </a:rPr>
              <a:t>X</a:t>
            </a:r>
            <a:r>
              <a:rPr lang="zh-TW" altLang="en-US" sz="2800" dirty="0" smtClean="0">
                <a:latin typeface="Times New Roman" pitchFamily="18" charset="0"/>
              </a:rPr>
              <a:t>中，此後每次都挑選一個</a:t>
            </a:r>
            <a:r>
              <a:rPr lang="zh-TW" altLang="en-US" sz="2800" dirty="0" smtClean="0">
                <a:solidFill>
                  <a:srgbClr val="0000CC"/>
                </a:solidFill>
                <a:latin typeface="Times New Roman" pitchFamily="18" charset="0"/>
              </a:rPr>
              <a:t>一端</a:t>
            </a:r>
            <a:r>
              <a:rPr lang="zh-TW" altLang="en-US" sz="2800" dirty="0">
                <a:solidFill>
                  <a:srgbClr val="0000CC"/>
                </a:solidFill>
                <a:latin typeface="Times New Roman" pitchFamily="18" charset="0"/>
              </a:rPr>
              <a:t>的</a:t>
            </a:r>
            <a:r>
              <a:rPr lang="zh-TW" altLang="en-US" sz="2800" dirty="0" smtClean="0">
                <a:solidFill>
                  <a:srgbClr val="0000CC"/>
                </a:solidFill>
                <a:latin typeface="Times New Roman" pitchFamily="18" charset="0"/>
              </a:rPr>
              <a:t>節點在</a:t>
            </a:r>
            <a:r>
              <a:rPr lang="en-US" altLang="zh-TW" sz="2800" dirty="0" smtClean="0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lang="zh-TW" altLang="en-US" sz="2800" dirty="0" smtClean="0">
                <a:solidFill>
                  <a:srgbClr val="0000CC"/>
                </a:solidFill>
                <a:latin typeface="Times New Roman" pitchFamily="18" charset="0"/>
              </a:rPr>
              <a:t>中</a:t>
            </a:r>
            <a:r>
              <a:rPr lang="zh-TW" altLang="en-US" sz="2800" dirty="0" smtClean="0">
                <a:latin typeface="Times New Roman" pitchFamily="18" charset="0"/>
              </a:rPr>
              <a:t>，而</a:t>
            </a:r>
            <a:r>
              <a:rPr lang="zh-TW" altLang="en-US" sz="2800" dirty="0" smtClean="0">
                <a:solidFill>
                  <a:srgbClr val="0000CC"/>
                </a:solidFill>
                <a:latin typeface="Times New Roman" pitchFamily="18" charset="0"/>
              </a:rPr>
              <a:t>另一端的節點在</a:t>
            </a:r>
            <a:r>
              <a:rPr lang="en-US" altLang="zh-TW" sz="2800" dirty="0" smtClean="0">
                <a:solidFill>
                  <a:srgbClr val="0000CC"/>
                </a:solidFill>
                <a:latin typeface="Times New Roman" pitchFamily="18" charset="0"/>
              </a:rPr>
              <a:t>(V-X)</a:t>
            </a:r>
            <a:r>
              <a:rPr lang="zh-TW" altLang="en-US" sz="2800" dirty="0" smtClean="0">
                <a:solidFill>
                  <a:srgbClr val="0000CC"/>
                </a:solidFill>
                <a:latin typeface="Times New Roman" pitchFamily="18" charset="0"/>
              </a:rPr>
              <a:t>中</a:t>
            </a:r>
            <a:r>
              <a:rPr lang="zh-TW" altLang="en-US" sz="2800" dirty="0" smtClean="0">
                <a:latin typeface="Times New Roman" pitchFamily="18" charset="0"/>
              </a:rPr>
              <a:t>的</a:t>
            </a:r>
            <a:r>
              <a:rPr lang="zh-TW" altLang="en-US" sz="2800" dirty="0" smtClean="0">
                <a:solidFill>
                  <a:srgbClr val="0000CC"/>
                </a:solidFill>
                <a:latin typeface="Times New Roman" pitchFamily="18" charset="0"/>
              </a:rPr>
              <a:t>最小成本的邊</a:t>
            </a:r>
            <a:r>
              <a:rPr lang="zh-TW" altLang="en-US" sz="2800" dirty="0" smtClean="0">
                <a:latin typeface="Times New Roman" pitchFamily="18" charset="0"/>
              </a:rPr>
              <a:t>。如此，可保證將所挑選的邊加入</a:t>
            </a:r>
            <a:r>
              <a:rPr lang="en-US" altLang="zh-TW" sz="2800" dirty="0" smtClean="0">
                <a:latin typeface="Times New Roman" pitchFamily="18" charset="0"/>
              </a:rPr>
              <a:t>T</a:t>
            </a:r>
            <a:r>
              <a:rPr lang="zh-TW" altLang="en-US" sz="2800" dirty="0" smtClean="0">
                <a:latin typeface="Times New Roman" pitchFamily="18" charset="0"/>
              </a:rPr>
              <a:t>之後不會形成</a:t>
            </a:r>
            <a:r>
              <a:rPr lang="zh-TW" altLang="en-US" sz="2800" dirty="0" smtClean="0">
                <a:solidFill>
                  <a:srgbClr val="0000CC"/>
                </a:solidFill>
                <a:latin typeface="Times New Roman" pitchFamily="18" charset="0"/>
              </a:rPr>
              <a:t>循環</a:t>
            </a:r>
            <a:r>
              <a:rPr lang="en-US" altLang="zh-TW" sz="2800" dirty="0" smtClean="0">
                <a:solidFill>
                  <a:srgbClr val="0000CC"/>
                </a:solidFill>
                <a:latin typeface="Times New Roman" pitchFamily="18" charset="0"/>
              </a:rPr>
              <a:t>(cycle)</a:t>
            </a:r>
            <a:r>
              <a:rPr lang="zh-TW" altLang="en-US" sz="2800" dirty="0" smtClean="0">
                <a:latin typeface="Times New Roman" pitchFamily="18" charset="0"/>
              </a:rPr>
              <a:t>，這代表</a:t>
            </a:r>
            <a:r>
              <a:rPr lang="en-US" altLang="zh-TW" sz="2800" dirty="0" smtClean="0">
                <a:latin typeface="Times New Roman" pitchFamily="18" charset="0"/>
              </a:rPr>
              <a:t>H=(V, T)</a:t>
            </a:r>
            <a:r>
              <a:rPr lang="zh-TW" altLang="en-US" sz="2800" dirty="0" smtClean="0">
                <a:latin typeface="Times New Roman" pitchFamily="18" charset="0"/>
              </a:rPr>
              <a:t>是一棵樹</a:t>
            </a:r>
            <a:r>
              <a:rPr lang="en-US" altLang="zh-TW" sz="2800" dirty="0" smtClean="0">
                <a:latin typeface="Times New Roman" pitchFamily="18" charset="0"/>
              </a:rPr>
              <a:t>(tree)</a:t>
            </a:r>
            <a:r>
              <a:rPr lang="zh-TW" altLang="en-US" sz="2800" dirty="0" smtClean="0">
                <a:latin typeface="Times New Roman" pitchFamily="18" charset="0"/>
              </a:rPr>
              <a:t>。</a:t>
            </a:r>
            <a:endParaRPr lang="en-US" altLang="zh-TW" sz="2800" dirty="0" smtClean="0">
              <a:latin typeface="Times New Roman" pitchFamily="18" charset="0"/>
            </a:endParaRPr>
          </a:p>
          <a:p>
            <a:pPr algn="just" eaLnBrk="1" hangingPunct="1"/>
            <a:r>
              <a:rPr lang="zh-TW" altLang="en-US" sz="2800" dirty="0">
                <a:latin typeface="Times New Roman" pitchFamily="18" charset="0"/>
              </a:rPr>
              <a:t>等挑</a:t>
            </a:r>
            <a:r>
              <a:rPr lang="zh-TW" altLang="en-US" sz="2800" dirty="0" smtClean="0">
                <a:latin typeface="Times New Roman" pitchFamily="18" charset="0"/>
              </a:rPr>
              <a:t>完</a:t>
            </a:r>
            <a:r>
              <a:rPr lang="en-US" altLang="zh-TW" sz="2800" dirty="0" smtClean="0">
                <a:latin typeface="Times New Roman" pitchFamily="18" charset="0"/>
              </a:rPr>
              <a:t>n-1</a:t>
            </a:r>
            <a:r>
              <a:rPr lang="zh-TW" altLang="en-US" sz="2800" dirty="0" smtClean="0">
                <a:latin typeface="Times New Roman" pitchFamily="18" charset="0"/>
              </a:rPr>
              <a:t>個邊之後，</a:t>
            </a:r>
            <a:r>
              <a:rPr lang="en-US" altLang="zh-TW" sz="2800" dirty="0" smtClean="0">
                <a:latin typeface="Times New Roman" pitchFamily="18" charset="0"/>
              </a:rPr>
              <a:t>H</a:t>
            </a:r>
            <a:r>
              <a:rPr lang="en-US" altLang="zh-TW" sz="2800" dirty="0">
                <a:latin typeface="Times New Roman" pitchFamily="18" charset="0"/>
              </a:rPr>
              <a:t>=(V, T</a:t>
            </a:r>
            <a:r>
              <a:rPr lang="en-US" altLang="zh-TW" sz="2800" dirty="0" smtClean="0">
                <a:latin typeface="Times New Roman" pitchFamily="18" charset="0"/>
              </a:rPr>
              <a:t>)</a:t>
            </a:r>
            <a:r>
              <a:rPr lang="zh-TW" altLang="en-US" sz="2800" dirty="0" smtClean="0">
                <a:latin typeface="Times New Roman" pitchFamily="18" charset="0"/>
              </a:rPr>
              <a:t>就是最小含括樹</a:t>
            </a:r>
            <a:r>
              <a:rPr lang="en-US" altLang="zh-TW" sz="2800" dirty="0" smtClean="0">
                <a:latin typeface="Times New Roman" pitchFamily="18" charset="0"/>
              </a:rPr>
              <a:t>(MST)</a:t>
            </a:r>
            <a:r>
              <a:rPr lang="zh-TW" altLang="en-US" sz="2800" dirty="0" smtClean="0">
                <a:latin typeface="Times New Roman" pitchFamily="18" charset="0"/>
              </a:rPr>
              <a:t>。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793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Prim</a:t>
            </a:r>
            <a:r>
              <a:rPr lang="zh-TW" altLang="zh-TW" dirty="0"/>
              <a:t>最小含括樹演算法</a:t>
            </a:r>
            <a:endParaRPr lang="en-US" altLang="zh-TW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04864"/>
            <a:ext cx="9324528" cy="4464224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TW" sz="2400" dirty="0" smtClean="0"/>
              <a:t>Algorithm  Prim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含括樹演算法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TW" sz="2400" dirty="0" smtClean="0"/>
              <a:t>Input: G=(V, E)</a:t>
            </a:r>
            <a:r>
              <a:rPr lang="zh-TW" altLang="en-US" sz="2400" dirty="0" smtClean="0"/>
              <a:t>為無向加權圖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|V|=n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 smtClean="0"/>
              <a:t>Output</a:t>
            </a:r>
            <a:r>
              <a:rPr lang="zh-TW" altLang="en-US" sz="2400" dirty="0" smtClean="0"/>
              <a:t>：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的最小含括樹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(MST)H=(V, T)</a:t>
            </a:r>
          </a:p>
          <a:p>
            <a:pPr marL="457200" indent="-457200" eaLnBrk="1" hangingPunct="1">
              <a:lnSpc>
                <a:spcPct val="80000"/>
              </a:lnSpc>
              <a:buSzPct val="100000"/>
              <a:buFont typeface="+mj-lt"/>
              <a:buAutoNum type="arabicPeriod"/>
            </a:pPr>
            <a:r>
              <a:rPr lang="en-US" altLang="zh-TW" sz="2400" dirty="0" smtClean="0"/>
              <a:t>T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</a:t>
            </a:r>
            <a:r>
              <a:rPr lang="en-US" altLang="zh-TW" sz="2400" dirty="0"/>
              <a:t>    //T</a:t>
            </a:r>
            <a:r>
              <a:rPr lang="zh-TW" altLang="en-US" sz="2400" dirty="0"/>
              <a:t>為</a:t>
            </a:r>
            <a:r>
              <a:rPr lang="en-US" altLang="zh-TW" sz="2400" dirty="0"/>
              <a:t>MST</a:t>
            </a:r>
            <a:r>
              <a:rPr lang="zh-TW" altLang="en-US" sz="2400" dirty="0"/>
              <a:t>的邊集合，一開始設為空集合</a:t>
            </a:r>
          </a:p>
          <a:p>
            <a:pPr marL="457200" indent="-457200" eaLnBrk="1" hangingPunct="1">
              <a:lnSpc>
                <a:spcPct val="80000"/>
              </a:lnSpc>
              <a:buSzPct val="100000"/>
              <a:buFont typeface="+mj-lt"/>
              <a:buAutoNum type="arabicPeriod"/>
            </a:pPr>
            <a:r>
              <a:rPr lang="en-US" altLang="zh-TW" sz="2400" dirty="0" smtClean="0"/>
              <a:t>X←{</a:t>
            </a:r>
            <a:r>
              <a:rPr lang="en-US" altLang="zh-TW" sz="2400" i="1" dirty="0" smtClean="0"/>
              <a:t>v</a:t>
            </a:r>
            <a:r>
              <a:rPr lang="en-US" altLang="zh-TW" sz="2400" dirty="0" smtClean="0"/>
              <a:t>} //</a:t>
            </a:r>
            <a:r>
              <a:rPr lang="zh-TW" altLang="en-US" sz="2400" dirty="0" smtClean="0"/>
              <a:t>隨意選擇一個節點</a:t>
            </a:r>
            <a:r>
              <a:rPr lang="en-US" altLang="zh-TW" sz="2400" i="1" dirty="0" smtClean="0"/>
              <a:t>v</a:t>
            </a:r>
            <a:r>
              <a:rPr lang="zh-TW" altLang="en-US" sz="2400" dirty="0" smtClean="0"/>
              <a:t>加入集合</a:t>
            </a:r>
            <a:r>
              <a:rPr lang="en-US" altLang="zh-TW" sz="2400" dirty="0" smtClean="0"/>
              <a:t>X</a:t>
            </a:r>
            <a:r>
              <a:rPr lang="zh-TW" altLang="en-US" sz="2400" dirty="0" smtClean="0"/>
              <a:t>中</a:t>
            </a:r>
          </a:p>
          <a:p>
            <a:pPr marL="457200" indent="-457200" eaLnBrk="1" hangingPunct="1">
              <a:lnSpc>
                <a:spcPct val="80000"/>
              </a:lnSpc>
              <a:buSzPct val="100000"/>
              <a:buFont typeface="+mj-lt"/>
              <a:buAutoNum type="arabicPeriod"/>
            </a:pPr>
            <a:r>
              <a:rPr lang="en-US" altLang="zh-TW" sz="2400" dirty="0" smtClean="0"/>
              <a:t>while  T</a:t>
            </a:r>
            <a:r>
              <a:rPr lang="zh-TW" altLang="en-US" sz="2400" dirty="0" smtClean="0"/>
              <a:t>包含少於</a:t>
            </a:r>
            <a:r>
              <a:rPr lang="en-US" altLang="zh-TW" sz="2400" dirty="0" smtClean="0"/>
              <a:t>n-1</a:t>
            </a:r>
            <a:r>
              <a:rPr lang="zh-TW" altLang="en-US" sz="2400" dirty="0" smtClean="0"/>
              <a:t>個邊 </a:t>
            </a:r>
            <a:r>
              <a:rPr lang="en-US" altLang="zh-TW" sz="2400" dirty="0" smtClean="0"/>
              <a:t>do</a:t>
            </a:r>
          </a:p>
          <a:p>
            <a:pPr marL="457200" indent="-457200" eaLnBrk="1" hangingPunct="1">
              <a:lnSpc>
                <a:spcPct val="80000"/>
              </a:lnSpc>
              <a:buSzPct val="100000"/>
              <a:buFont typeface="+mj-lt"/>
              <a:buAutoNum type="arabicPeriod"/>
            </a:pPr>
            <a:r>
              <a:rPr lang="en-US" altLang="zh-TW" sz="2400" dirty="0" smtClean="0"/>
              <a:t>  </a:t>
            </a:r>
            <a:r>
              <a:rPr lang="zh-TW" altLang="en-US" sz="2400" dirty="0" smtClean="0"/>
              <a:t>選出</a:t>
            </a:r>
            <a:r>
              <a:rPr lang="en-US" altLang="zh-TW" sz="2400" dirty="0" smtClean="0"/>
              <a:t>(u, v)</a:t>
            </a:r>
            <a:r>
              <a:rPr lang="en-US" altLang="zh-TW" sz="2400" dirty="0" smtClean="0">
                <a:sym typeface="Symbol" pitchFamily="18" charset="2"/>
              </a:rPr>
              <a:t>E</a:t>
            </a:r>
            <a:r>
              <a:rPr lang="zh-TW" altLang="en-US" sz="2400" dirty="0" smtClean="0"/>
              <a:t>，其中</a:t>
            </a:r>
            <a:r>
              <a:rPr lang="en-US" altLang="zh-TW" sz="2400" dirty="0" err="1" smtClean="0"/>
              <a:t>u</a:t>
            </a:r>
            <a:r>
              <a:rPr lang="en-US" altLang="zh-TW" sz="2400" dirty="0" err="1" smtClean="0">
                <a:sym typeface="Symbol" pitchFamily="18" charset="2"/>
              </a:rPr>
              <a:t>X</a:t>
            </a:r>
            <a:r>
              <a:rPr lang="zh-TW" altLang="en-US" sz="2400" dirty="0" smtClean="0"/>
              <a:t>且</a:t>
            </a:r>
            <a:r>
              <a:rPr lang="en-US" altLang="zh-TW" sz="2400" dirty="0" err="1" smtClean="0"/>
              <a:t>v</a:t>
            </a:r>
            <a:r>
              <a:rPr lang="en-US" altLang="zh-TW" sz="2400" dirty="0" err="1" smtClean="0">
                <a:sym typeface="Symbol" pitchFamily="18" charset="2"/>
              </a:rPr>
              <a:t>V-X</a:t>
            </a:r>
            <a:r>
              <a:rPr lang="zh-TW" altLang="en-US" sz="2400" dirty="0" smtClean="0"/>
              <a:t>，且</a:t>
            </a:r>
            <a:r>
              <a:rPr lang="en-US" altLang="zh-TW" sz="2400" dirty="0" smtClean="0"/>
              <a:t>(u, v)</a:t>
            </a:r>
            <a:r>
              <a:rPr lang="zh-TW" altLang="en-US" sz="2400" dirty="0" smtClean="0"/>
              <a:t>的加權</a:t>
            </a:r>
            <a:r>
              <a:rPr lang="en-US" altLang="zh-TW" sz="2400" dirty="0" smtClean="0"/>
              <a:t>(weight)</a:t>
            </a:r>
            <a:r>
              <a:rPr lang="zh-TW" altLang="en-US" sz="2400" dirty="0" smtClean="0"/>
              <a:t>最小</a:t>
            </a:r>
          </a:p>
          <a:p>
            <a:pPr marL="457200" indent="-457200" eaLnBrk="1" hangingPunct="1">
              <a:lnSpc>
                <a:spcPct val="80000"/>
              </a:lnSpc>
              <a:buSzPct val="100000"/>
              <a:buFont typeface="+mj-lt"/>
              <a:buAutoNum type="arabicPeriod"/>
            </a:pPr>
            <a:r>
              <a:rPr lang="zh-TW" altLang="en-US" sz="2400" dirty="0" smtClean="0"/>
              <a:t>  </a:t>
            </a:r>
            <a:r>
              <a:rPr lang="en-US" altLang="zh-TW" sz="2400" dirty="0" smtClean="0"/>
              <a:t>T←T</a:t>
            </a:r>
            <a:r>
              <a:rPr lang="en-US" altLang="zh-TW" sz="2400" dirty="0" smtClean="0">
                <a:sym typeface="Symbol" pitchFamily="18" charset="2"/>
              </a:rPr>
              <a:t></a:t>
            </a:r>
            <a:r>
              <a:rPr lang="en-US" altLang="zh-TW" sz="2400" dirty="0" smtClean="0"/>
              <a:t>(u, v)   //(u, v)</a:t>
            </a:r>
            <a:r>
              <a:rPr lang="zh-TW" altLang="en-US" sz="2400" dirty="0" smtClean="0"/>
              <a:t>是一個邊</a:t>
            </a:r>
            <a:endParaRPr lang="en-US" altLang="zh-TW" sz="2400" dirty="0" smtClean="0"/>
          </a:p>
          <a:p>
            <a:pPr marL="457200" indent="-457200" eaLnBrk="1" hangingPunct="1">
              <a:lnSpc>
                <a:spcPct val="80000"/>
              </a:lnSpc>
              <a:buSzPct val="100000"/>
              <a:buFont typeface="+mj-lt"/>
              <a:buAutoNum type="arabicPeriod"/>
            </a:pPr>
            <a:r>
              <a:rPr lang="en-US" altLang="zh-TW" sz="2400" dirty="0" smtClean="0"/>
              <a:t>  X←X</a:t>
            </a:r>
            <a:r>
              <a:rPr lang="en-US" altLang="zh-TW" sz="2400" dirty="0" smtClean="0">
                <a:sym typeface="Symbol" pitchFamily="18" charset="2"/>
              </a:rPr>
              <a:t></a:t>
            </a:r>
            <a:r>
              <a:rPr lang="en-US" altLang="zh-TW" sz="2400" dirty="0" smtClean="0"/>
              <a:t>{v}</a:t>
            </a:r>
          </a:p>
          <a:p>
            <a:pPr marL="457200" indent="-457200" eaLnBrk="1" hangingPunct="1">
              <a:lnSpc>
                <a:spcPct val="80000"/>
              </a:lnSpc>
              <a:buSzPct val="100000"/>
              <a:buFont typeface="+mj-lt"/>
              <a:buAutoNum type="arabicPeriod"/>
            </a:pPr>
            <a:r>
              <a:rPr lang="en-US" altLang="zh-TW" sz="2400" dirty="0" smtClean="0"/>
              <a:t>return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=(V,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T)</a:t>
            </a:r>
            <a:endParaRPr lang="zh-TW" altLang="en-US" sz="24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17538"/>
            <a:ext cx="7972375" cy="1143000"/>
          </a:xfrm>
        </p:spPr>
        <p:txBody>
          <a:bodyPr/>
          <a:lstStyle/>
          <a:p>
            <a:pPr eaLnBrk="1" hangingPunct="1"/>
            <a:r>
              <a:rPr lang="zh-TW" altLang="en-US" sz="3600" dirty="0" smtClean="0"/>
              <a:t/>
            </a:r>
            <a:br>
              <a:rPr lang="zh-TW" altLang="en-US" sz="3600" dirty="0" smtClean="0"/>
            </a:br>
            <a:r>
              <a:rPr lang="zh-TW" altLang="en-US" sz="3600" dirty="0" smtClean="0"/>
              <a:t> </a:t>
            </a:r>
            <a:r>
              <a:rPr lang="en-US" altLang="zh-TW" sz="3600" dirty="0" smtClean="0"/>
              <a:t>Prim</a:t>
            </a:r>
            <a:r>
              <a:rPr lang="zh-TW" altLang="en-US" sz="3600" dirty="0" smtClean="0"/>
              <a:t>最小</a:t>
            </a:r>
            <a:r>
              <a:rPr lang="zh-TW" altLang="en-US" sz="3600" dirty="0"/>
              <a:t>含括樹</a:t>
            </a:r>
            <a:r>
              <a:rPr lang="zh-TW" altLang="en-US" sz="3600" dirty="0" smtClean="0"/>
              <a:t>演算法執行範例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028950" y="2224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2305050" y="976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2" y="2055872"/>
            <a:ext cx="8028384" cy="4667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E007A-9BAE-4EAA-9B26-22D327638F80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96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Prim</a:t>
            </a:r>
            <a:r>
              <a:rPr lang="zh-TW" altLang="en-US" sz="4000" dirty="0"/>
              <a:t>最小含括樹演算法</a:t>
            </a:r>
            <a:r>
              <a:rPr lang="zh-TW" altLang="en-US" sz="4000" dirty="0" smtClean="0"/>
              <a:t>時間複雜度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203450"/>
            <a:ext cx="8856984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TW" altLang="en-US" dirty="0"/>
              <a:t>總時間複雜度</a:t>
            </a:r>
            <a:r>
              <a:rPr lang="en-US" altLang="zh-TW" dirty="0"/>
              <a:t>: O(n</a:t>
            </a:r>
            <a:r>
              <a:rPr lang="en-US" altLang="zh-TW" baseline="30000" dirty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，因為</a:t>
            </a:r>
            <a:endParaRPr lang="en-US" altLang="zh-TW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zh-TW" altLang="en-US" sz="3600" dirty="0" smtClean="0"/>
              <a:t>外層的</a:t>
            </a:r>
            <a:r>
              <a:rPr lang="en-US" altLang="zh-TW" sz="3600" dirty="0" smtClean="0"/>
              <a:t>while</a:t>
            </a:r>
            <a:r>
              <a:rPr lang="zh-TW" altLang="en-US" sz="3600" dirty="0" smtClean="0"/>
              <a:t>迴圈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行</a:t>
            </a:r>
            <a:r>
              <a:rPr lang="en-US" altLang="zh-TW" sz="3600" dirty="0" smtClean="0"/>
              <a:t>3-6): n-1 </a:t>
            </a:r>
            <a:r>
              <a:rPr lang="en-US" altLang="zh-TW" sz="3600" dirty="0" smtClean="0">
                <a:sym typeface="Wingdings" pitchFamily="2" charset="2"/>
              </a:rPr>
              <a:t> O(n)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3600" dirty="0" smtClean="0">
                <a:sym typeface="Wingdings" pitchFamily="2" charset="2"/>
              </a:rPr>
              <a:t>內層迴圈</a:t>
            </a:r>
            <a:r>
              <a:rPr lang="en-US" altLang="zh-TW" sz="3600" dirty="0" smtClean="0">
                <a:sym typeface="Wingdings" pitchFamily="2" charset="2"/>
              </a:rPr>
              <a:t>(</a:t>
            </a:r>
            <a:r>
              <a:rPr lang="zh-TW" altLang="en-US" sz="3600" dirty="0" smtClean="0">
                <a:sym typeface="Wingdings" pitchFamily="2" charset="2"/>
              </a:rPr>
              <a:t>行</a:t>
            </a:r>
            <a:r>
              <a:rPr lang="en-US" altLang="zh-TW" sz="3600" dirty="0" smtClean="0">
                <a:sym typeface="Wingdings" pitchFamily="2" charset="2"/>
              </a:rPr>
              <a:t>4): </a:t>
            </a:r>
            <a:r>
              <a:rPr lang="zh-TW" altLang="en-US" sz="3600" dirty="0" smtClean="0">
                <a:sym typeface="Wingdings" pitchFamily="2" charset="2"/>
              </a:rPr>
              <a:t>在</a:t>
            </a:r>
            <a:r>
              <a:rPr lang="en-US" altLang="zh-TW" sz="3600" dirty="0" smtClean="0">
                <a:sym typeface="Wingdings" pitchFamily="2" charset="2"/>
              </a:rPr>
              <a:t>(u,</a:t>
            </a:r>
            <a:r>
              <a:rPr lang="zh-TW" altLang="en-US" sz="3600" dirty="0" smtClean="0">
                <a:sym typeface="Wingdings" pitchFamily="2" charset="2"/>
              </a:rPr>
              <a:t> </a:t>
            </a:r>
            <a:r>
              <a:rPr lang="en-US" altLang="zh-TW" sz="3600" dirty="0" smtClean="0">
                <a:sym typeface="Wingdings" pitchFamily="2" charset="2"/>
              </a:rPr>
              <a:t>v)</a:t>
            </a:r>
            <a:r>
              <a:rPr lang="zh-TW" altLang="en-US" sz="3600" dirty="0" smtClean="0">
                <a:sym typeface="Wingdings" pitchFamily="2" charset="2"/>
              </a:rPr>
              <a:t>中選擇最小權重，其中</a:t>
            </a:r>
            <a:r>
              <a:rPr lang="en-US" altLang="zh-TW" sz="3600" dirty="0" smtClean="0">
                <a:sym typeface="Wingdings" pitchFamily="2" charset="2"/>
              </a:rPr>
              <a:t>u</a:t>
            </a:r>
            <a:r>
              <a:rPr lang="zh-TW" altLang="en-US" sz="3600" dirty="0" smtClean="0">
                <a:sym typeface="Wingdings" pitchFamily="2" charset="2"/>
              </a:rPr>
              <a:t>屬於</a:t>
            </a:r>
            <a:r>
              <a:rPr lang="en-US" altLang="zh-TW" sz="3600" dirty="0" smtClean="0">
                <a:sym typeface="Wingdings" pitchFamily="2" charset="2"/>
              </a:rPr>
              <a:t>X</a:t>
            </a:r>
            <a:r>
              <a:rPr lang="zh-TW" altLang="en-US" sz="3600" dirty="0" smtClean="0">
                <a:sym typeface="Wingdings" pitchFamily="2" charset="2"/>
              </a:rPr>
              <a:t>，</a:t>
            </a:r>
            <a:r>
              <a:rPr lang="en-US" altLang="zh-TW" sz="3600" dirty="0" smtClean="0">
                <a:sym typeface="Wingdings" pitchFamily="2" charset="2"/>
              </a:rPr>
              <a:t>v</a:t>
            </a:r>
            <a:r>
              <a:rPr lang="zh-TW" altLang="en-US" sz="3600" dirty="0" smtClean="0">
                <a:sym typeface="Wingdings" pitchFamily="2" charset="2"/>
              </a:rPr>
              <a:t>屬於</a:t>
            </a:r>
            <a:r>
              <a:rPr lang="en-US" altLang="zh-TW" sz="3600" dirty="0" smtClean="0">
                <a:sym typeface="Wingdings" pitchFamily="2" charset="2"/>
              </a:rPr>
              <a:t>V-X  O(n)</a:t>
            </a:r>
            <a:br>
              <a:rPr lang="en-US" altLang="zh-TW" sz="3600" dirty="0" smtClean="0">
                <a:sym typeface="Wingdings" pitchFamily="2" charset="2"/>
              </a:rPr>
            </a:br>
            <a:r>
              <a:rPr lang="en-US" altLang="zh-TW" sz="3600" dirty="0" smtClean="0">
                <a:sym typeface="Wingdings" pitchFamily="2" charset="2"/>
              </a:rPr>
              <a:t>(</a:t>
            </a:r>
            <a:r>
              <a:rPr lang="zh-TW" altLang="en-US" sz="3600" dirty="0" smtClean="0">
                <a:sym typeface="Wingdings" pitchFamily="2" charset="2"/>
              </a:rPr>
              <a:t>藉著使用</a:t>
            </a:r>
            <a:r>
              <a:rPr lang="en-US" altLang="zh-TW" sz="3600" dirty="0" smtClean="0">
                <a:sym typeface="Wingdings" pitchFamily="2" charset="2"/>
              </a:rPr>
              <a:t>Prim</a:t>
            </a:r>
            <a:r>
              <a:rPr lang="zh-TW" altLang="en-US" sz="3600" dirty="0" smtClean="0">
                <a:sym typeface="Wingdings" pitchFamily="2" charset="2"/>
              </a:rPr>
              <a:t>提出的兩個向量</a:t>
            </a:r>
            <a:r>
              <a:rPr lang="en-US" altLang="zh-TW" sz="3600" dirty="0" smtClean="0">
                <a:sym typeface="Wingdings" pitchFamily="2" charset="2"/>
              </a:rPr>
              <a:t>C1</a:t>
            </a:r>
            <a:r>
              <a:rPr lang="zh-TW" altLang="en-US" sz="3600" dirty="0" smtClean="0">
                <a:sym typeface="Wingdings" pitchFamily="2" charset="2"/>
              </a:rPr>
              <a:t>和</a:t>
            </a:r>
            <a:r>
              <a:rPr lang="en-US" altLang="zh-TW" sz="3600" dirty="0" smtClean="0">
                <a:sym typeface="Wingdings" pitchFamily="2" charset="2"/>
              </a:rPr>
              <a:t>C2)</a:t>
            </a:r>
            <a:br>
              <a:rPr lang="en-US" altLang="zh-TW" sz="3600" dirty="0" smtClean="0">
                <a:sym typeface="Wingdings" pitchFamily="2" charset="2"/>
              </a:rPr>
            </a:br>
            <a:r>
              <a:rPr lang="en-US" altLang="zh-TW" sz="2000" dirty="0" smtClean="0">
                <a:sym typeface="Wingdings" pitchFamily="2" charset="2"/>
              </a:rPr>
              <a:t>(</a:t>
            </a:r>
            <a:r>
              <a:rPr lang="en-US" altLang="zh-TW" sz="2000" dirty="0">
                <a:sym typeface="Wingdings" pitchFamily="2" charset="2"/>
              </a:rPr>
              <a:t>Ref: R. C. </a:t>
            </a:r>
            <a:r>
              <a:rPr lang="en-US" altLang="zh-TW" sz="2000" dirty="0" smtClean="0">
                <a:sym typeface="Wingdings" pitchFamily="2" charset="2"/>
              </a:rPr>
              <a:t>Prim, “Shortest </a:t>
            </a:r>
            <a:r>
              <a:rPr lang="en-US" altLang="zh-TW" sz="2000" dirty="0">
                <a:sym typeface="Wingdings" pitchFamily="2" charset="2"/>
              </a:rPr>
              <a:t>connection networks and some </a:t>
            </a:r>
            <a:r>
              <a:rPr lang="en-US" altLang="zh-TW" sz="2000" dirty="0" smtClean="0">
                <a:sym typeface="Wingdings" pitchFamily="2" charset="2"/>
              </a:rPr>
              <a:t>generalizations,” </a:t>
            </a:r>
            <a:r>
              <a:rPr lang="en-US" altLang="zh-TW" sz="2000" i="1" dirty="0">
                <a:sym typeface="Wingdings" pitchFamily="2" charset="2"/>
              </a:rPr>
              <a:t>Bell System Technical Journal</a:t>
            </a:r>
            <a:r>
              <a:rPr lang="en-US" altLang="zh-TW" sz="2000" dirty="0">
                <a:sym typeface="Wingdings" pitchFamily="2" charset="2"/>
              </a:rPr>
              <a:t>, 36(1389–1401), </a:t>
            </a:r>
            <a:r>
              <a:rPr lang="en-US" altLang="zh-TW" sz="2000" dirty="0" smtClean="0">
                <a:sym typeface="Wingdings" pitchFamily="2" charset="2"/>
              </a:rPr>
              <a:t>1957.)</a:t>
            </a:r>
            <a:endParaRPr lang="zh-TW" altLang="en-US" sz="2000" dirty="0" smtClean="0"/>
          </a:p>
          <a:p>
            <a:pPr algn="just" eaLnBrk="1" hangingPunct="1">
              <a:lnSpc>
                <a:spcPct val="90000"/>
              </a:lnSpc>
            </a:pPr>
            <a:r>
              <a:rPr lang="zh-TW" altLang="en-US" dirty="0" smtClean="0"/>
              <a:t>比較</a:t>
            </a:r>
            <a:r>
              <a:rPr lang="en-US" altLang="zh-TW" dirty="0"/>
              <a:t>: </a:t>
            </a:r>
            <a:r>
              <a:rPr lang="zh-TW" altLang="en-US" dirty="0" smtClean="0"/>
              <a:t>如果</a:t>
            </a:r>
            <a:r>
              <a:rPr lang="en-US" altLang="zh-TW" dirty="0" smtClean="0"/>
              <a:t> |E|&lt;&lt;n</a:t>
            </a:r>
            <a:r>
              <a:rPr lang="en-US" altLang="zh-TW" baseline="30000" dirty="0" smtClean="0"/>
              <a:t>2</a:t>
            </a:r>
            <a:r>
              <a:rPr lang="zh-TW" altLang="en-US" dirty="0" smtClean="0"/>
              <a:t>，則採用</a:t>
            </a:r>
            <a:r>
              <a:rPr lang="en-US" altLang="zh-TW" dirty="0" err="1" smtClean="0"/>
              <a:t>Kruskal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複雜度</a:t>
            </a:r>
            <a:r>
              <a:rPr lang="en-US" altLang="zh-TW" dirty="0"/>
              <a:t>O(|E| </a:t>
            </a:r>
            <a:r>
              <a:rPr lang="en-US" altLang="zh-TW" dirty="0" err="1"/>
              <a:t>log|E</a:t>
            </a:r>
            <a:r>
              <a:rPr lang="en-US" altLang="zh-TW" dirty="0" smtClean="0"/>
              <a:t>|)</a:t>
            </a:r>
            <a:r>
              <a:rPr lang="zh-TW" altLang="en-US" dirty="0" smtClean="0"/>
              <a:t>效能較佳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908175" y="3003550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TW" altLang="en-US" sz="2400"/>
          </a:p>
        </p:txBody>
      </p:sp>
      <p:sp>
        <p:nvSpPr>
          <p:cNvPr id="24582" name="Rectangle 9"/>
          <p:cNvSpPr>
            <a:spLocks noChangeArrowheads="1"/>
          </p:cNvSpPr>
          <p:nvPr/>
        </p:nvSpPr>
        <p:spPr bwMode="auto">
          <a:xfrm>
            <a:off x="2800350" y="3489325"/>
            <a:ext cx="2571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TW" altLang="en-US" sz="2400"/>
          </a:p>
        </p:txBody>
      </p:sp>
      <p:sp>
        <p:nvSpPr>
          <p:cNvPr id="24583" name="Rectangle 11"/>
          <p:cNvSpPr>
            <a:spLocks noChangeArrowheads="1"/>
          </p:cNvSpPr>
          <p:nvPr/>
        </p:nvSpPr>
        <p:spPr bwMode="auto">
          <a:xfrm>
            <a:off x="2800350" y="4048125"/>
            <a:ext cx="2571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TW" altLang="en-US" sz="2400"/>
          </a:p>
        </p:txBody>
      </p:sp>
      <p:sp>
        <p:nvSpPr>
          <p:cNvPr id="24584" name="Rectangle 12"/>
          <p:cNvSpPr>
            <a:spLocks noChangeArrowheads="1"/>
          </p:cNvSpPr>
          <p:nvPr/>
        </p:nvSpPr>
        <p:spPr bwMode="auto">
          <a:xfrm>
            <a:off x="3275013" y="3727450"/>
            <a:ext cx="2571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TW" altLang="en-US" sz="2400"/>
          </a:p>
        </p:txBody>
      </p:sp>
      <p:sp>
        <p:nvSpPr>
          <p:cNvPr id="24585" name="Rectangle 15"/>
          <p:cNvSpPr>
            <a:spLocks noChangeArrowheads="1"/>
          </p:cNvSpPr>
          <p:nvPr/>
        </p:nvSpPr>
        <p:spPr bwMode="auto">
          <a:xfrm>
            <a:off x="796925" y="4532313"/>
            <a:ext cx="1539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TW" altLang="en-US" sz="24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1182688" y="2492895"/>
            <a:ext cx="7772400" cy="363961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4400" b="1" dirty="0" smtClean="0"/>
              <a:t>6.</a:t>
            </a:r>
            <a:r>
              <a:rPr lang="zh-TW" altLang="en-US" sz="4400" b="1" dirty="0" smtClean="0"/>
              <a:t> </a:t>
            </a:r>
            <a:r>
              <a:rPr lang="en-US" altLang="zh-TW" sz="4400" b="1" dirty="0" err="1" smtClean="0"/>
              <a:t>Dijkstra</a:t>
            </a:r>
            <a:r>
              <a:rPr lang="zh-TW" altLang="en-US" sz="4400" b="1" dirty="0" smtClean="0"/>
              <a:t>最短路徑演算法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40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圖的最短路徑</a:t>
            </a:r>
            <a:endParaRPr lang="en-US" altLang="zh-TW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579937"/>
          </a:xfrm>
        </p:spPr>
        <p:txBody>
          <a:bodyPr/>
          <a:lstStyle/>
          <a:p>
            <a:pPr eaLnBrk="1" hangingPunct="1"/>
            <a:r>
              <a:rPr lang="zh-TW" altLang="en-US" sz="2400" dirty="0" smtClean="0">
                <a:latin typeface="Times New Roman" pitchFamily="18" charset="0"/>
              </a:rPr>
              <a:t>由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圖</a:t>
            </a:r>
            <a:r>
              <a:rPr lang="en-US" altLang="zh-TW" sz="2400" dirty="0" smtClean="0">
                <a:solidFill>
                  <a:srgbClr val="0000CC"/>
                </a:solidFill>
                <a:latin typeface="Times New Roman" pitchFamily="18" charset="0"/>
              </a:rPr>
              <a:t>(graph)</a:t>
            </a:r>
            <a:r>
              <a:rPr lang="zh-TW" altLang="en-US" sz="2400" dirty="0" smtClean="0">
                <a:latin typeface="Times New Roman" pitchFamily="18" charset="0"/>
              </a:rPr>
              <a:t>中的某個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節點</a:t>
            </a:r>
            <a:r>
              <a:rPr lang="en-US" altLang="zh-TW" sz="2400" dirty="0" smtClean="0">
                <a:solidFill>
                  <a:srgbClr val="0000CC"/>
                </a:solidFill>
                <a:latin typeface="Times New Roman" pitchFamily="18" charset="0"/>
              </a:rPr>
              <a:t>(vertex or node)v</a:t>
            </a:r>
            <a:r>
              <a:rPr lang="zh-TW" altLang="en-US" sz="2400" dirty="0" smtClean="0">
                <a:latin typeface="Times New Roman" pitchFamily="18" charset="0"/>
              </a:rPr>
              <a:t>到圖中的另一節點</a:t>
            </a:r>
            <a:r>
              <a:rPr lang="en-US" altLang="zh-TW" sz="2400" dirty="0" smtClean="0">
                <a:latin typeface="Times New Roman" pitchFamily="18" charset="0"/>
              </a:rPr>
              <a:t>u</a:t>
            </a:r>
            <a:r>
              <a:rPr lang="zh-TW" altLang="en-US" sz="2400" dirty="0" smtClean="0">
                <a:latin typeface="Times New Roman" pitchFamily="18" charset="0"/>
              </a:rPr>
              <a:t>，若</a:t>
            </a:r>
            <a:r>
              <a:rPr lang="en-US" altLang="zh-TW" sz="2400" dirty="0" smtClean="0">
                <a:latin typeface="Times New Roman" pitchFamily="18" charset="0"/>
              </a:rPr>
              <a:t>v</a:t>
            </a:r>
            <a:r>
              <a:rPr lang="zh-TW" altLang="en-US" sz="2400" dirty="0" smtClean="0">
                <a:latin typeface="Times New Roman" pitchFamily="18" charset="0"/>
              </a:rPr>
              <a:t>到</a:t>
            </a:r>
            <a:r>
              <a:rPr lang="en-US" altLang="zh-TW" sz="2400" dirty="0" smtClean="0">
                <a:latin typeface="Times New Roman" pitchFamily="18" charset="0"/>
              </a:rPr>
              <a:t>u</a:t>
            </a:r>
            <a:r>
              <a:rPr lang="zh-TW" altLang="en-US" sz="2400" dirty="0" smtClean="0">
                <a:latin typeface="Times New Roman" pitchFamily="18" charset="0"/>
              </a:rPr>
              <a:t>之間存在一條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路徑</a:t>
            </a:r>
            <a:r>
              <a:rPr lang="en-US" altLang="zh-TW" sz="2400" dirty="0" smtClean="0">
                <a:solidFill>
                  <a:srgbClr val="0000CC"/>
                </a:solidFill>
                <a:latin typeface="Times New Roman" pitchFamily="18" charset="0"/>
              </a:rPr>
              <a:t>(path)</a:t>
            </a:r>
            <a:r>
              <a:rPr lang="zh-TW" altLang="en-US" sz="2400" dirty="0" smtClean="0">
                <a:latin typeface="Times New Roman" pitchFamily="18" charset="0"/>
              </a:rPr>
              <a:t>，則路徑中所經過的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邊</a:t>
            </a:r>
            <a:r>
              <a:rPr lang="en-US" altLang="zh-TW" sz="2400" dirty="0" smtClean="0">
                <a:solidFill>
                  <a:srgbClr val="0000CC"/>
                </a:solidFill>
                <a:latin typeface="Times New Roman" pitchFamily="18" charset="0"/>
              </a:rPr>
              <a:t>(edge)</a:t>
            </a:r>
            <a:r>
              <a:rPr lang="zh-TW" altLang="en-US" sz="2400" dirty="0" smtClean="0">
                <a:latin typeface="Times New Roman" pitchFamily="18" charset="0"/>
              </a:rPr>
              <a:t>的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權值</a:t>
            </a:r>
            <a:r>
              <a:rPr lang="en-US" altLang="zh-TW" sz="2400" dirty="0" smtClean="0">
                <a:solidFill>
                  <a:srgbClr val="0000CC"/>
                </a:solidFill>
                <a:latin typeface="Times New Roman" pitchFamily="18" charset="0"/>
              </a:rPr>
              <a:t>(weight)</a:t>
            </a:r>
            <a:r>
              <a:rPr lang="zh-TW" altLang="en-US" sz="2400" dirty="0" smtClean="0">
                <a:latin typeface="Times New Roman" pitchFamily="18" charset="0"/>
              </a:rPr>
              <a:t>的總合稱為路徑的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成本</a:t>
            </a:r>
            <a:r>
              <a:rPr lang="en-US" altLang="zh-TW" sz="2400" dirty="0" smtClean="0">
                <a:solidFill>
                  <a:srgbClr val="0000CC"/>
                </a:solidFill>
                <a:latin typeface="Times New Roman" pitchFamily="18" charset="0"/>
              </a:rPr>
              <a:t>(cost)</a:t>
            </a:r>
            <a:r>
              <a:rPr lang="zh-TW" altLang="en-US" sz="2400" dirty="0" smtClean="0">
                <a:latin typeface="Times New Roman" pitchFamily="18" charset="0"/>
              </a:rPr>
              <a:t>或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距離</a:t>
            </a:r>
            <a:r>
              <a:rPr lang="en-US" altLang="zh-TW" sz="2400" dirty="0" smtClean="0">
                <a:solidFill>
                  <a:srgbClr val="0000CC"/>
                </a:solidFill>
                <a:latin typeface="Times New Roman" pitchFamily="18" charset="0"/>
              </a:rPr>
              <a:t>(distance)</a:t>
            </a:r>
            <a:r>
              <a:rPr lang="zh-TW" altLang="en-US" sz="2400" dirty="0" smtClean="0">
                <a:latin typeface="Times New Roman" pitchFamily="18" charset="0"/>
              </a:rPr>
              <a:t>。所有路徑中具有最小成本的稱為</a:t>
            </a:r>
            <a:r>
              <a:rPr lang="zh-TW" altLang="en-US" sz="2400" dirty="0" smtClean="0">
                <a:solidFill>
                  <a:srgbClr val="CC00CC"/>
                </a:solidFill>
                <a:latin typeface="Times New Roman" pitchFamily="18" charset="0"/>
              </a:rPr>
              <a:t>最短路徑</a:t>
            </a:r>
            <a:r>
              <a:rPr lang="en-US" altLang="zh-TW" sz="2400" dirty="0" smtClean="0">
                <a:solidFill>
                  <a:srgbClr val="CC00CC"/>
                </a:solidFill>
                <a:latin typeface="Times New Roman" pitchFamily="18" charset="0"/>
              </a:rPr>
              <a:t>(shortest path)</a:t>
            </a:r>
            <a:r>
              <a:rPr lang="zh-TW" altLang="en-US" sz="2400" dirty="0" smtClean="0">
                <a:latin typeface="Times New Roman" pitchFamily="18" charset="0"/>
              </a:rPr>
              <a:t>。</a:t>
            </a:r>
          </a:p>
          <a:p>
            <a:pPr eaLnBrk="1" hangingPunct="1"/>
            <a:r>
              <a:rPr lang="zh-TW" altLang="en-US" sz="2400" dirty="0" smtClean="0">
                <a:latin typeface="Times New Roman" pitchFamily="18" charset="0"/>
              </a:rPr>
              <a:t>由於最短路徑具有許多應用，因此有許多求取最短路徑的演算法，</a:t>
            </a:r>
            <a:r>
              <a:rPr lang="zh-TW" altLang="en-US" sz="2400" dirty="0">
                <a:latin typeface="Times New Roman" pitchFamily="18" charset="0"/>
              </a:rPr>
              <a:t>著名</a:t>
            </a:r>
            <a:r>
              <a:rPr lang="zh-TW" altLang="en-US" sz="2400" dirty="0" smtClean="0">
                <a:latin typeface="Times New Roman" pitchFamily="18" charset="0"/>
              </a:rPr>
              <a:t>的演算法包括：</a:t>
            </a:r>
            <a:endParaRPr lang="en-US" altLang="zh-TW" sz="2400" dirty="0" smtClean="0">
              <a:latin typeface="Times New Roman" pitchFamily="18" charset="0"/>
            </a:endParaRPr>
          </a:p>
          <a:p>
            <a:pPr marL="400050" lvl="1" indent="0" eaLnBrk="1" hangingPunct="1">
              <a:buNone/>
            </a:pPr>
            <a:r>
              <a:rPr lang="en-US" altLang="zh-TW" sz="2400" dirty="0" smtClean="0">
                <a:solidFill>
                  <a:srgbClr val="0000CC"/>
                </a:solidFill>
                <a:latin typeface="Times New Roman" pitchFamily="18" charset="0"/>
              </a:rPr>
              <a:t>(1) Dijkstra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演算法</a:t>
            </a:r>
            <a:r>
              <a:rPr lang="en-US" altLang="zh-TW" sz="2400" dirty="0" smtClean="0">
                <a:latin typeface="Times New Roman" pitchFamily="18" charset="0"/>
              </a:rPr>
              <a:t>(</a:t>
            </a:r>
            <a:r>
              <a:rPr lang="zh-TW" altLang="en-US" sz="2400" dirty="0" smtClean="0">
                <a:latin typeface="Times New Roman" pitchFamily="18" charset="0"/>
              </a:rPr>
              <a:t>使用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貪婪</a:t>
            </a:r>
            <a:r>
              <a:rPr lang="zh-TW" altLang="en-US" sz="2400" dirty="0" smtClean="0">
                <a:latin typeface="Times New Roman" pitchFamily="18" charset="0"/>
              </a:rPr>
              <a:t>解題策略</a:t>
            </a:r>
            <a:r>
              <a:rPr lang="en-US" altLang="zh-TW" sz="2400" dirty="0" smtClean="0">
                <a:latin typeface="Times New Roman" pitchFamily="18" charset="0"/>
              </a:rPr>
              <a:t>)</a:t>
            </a:r>
          </a:p>
          <a:p>
            <a:pPr marL="400050" lvl="1" indent="0" eaLnBrk="1" hangingPunct="1">
              <a:buNone/>
            </a:pPr>
            <a:r>
              <a:rPr lang="en-US" altLang="zh-TW" sz="2400" dirty="0" smtClean="0">
                <a:solidFill>
                  <a:srgbClr val="0000CC"/>
                </a:solidFill>
                <a:latin typeface="Times New Roman" pitchFamily="18" charset="0"/>
              </a:rPr>
              <a:t>(2) Bellman-Ford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演算法</a:t>
            </a:r>
            <a:r>
              <a:rPr lang="en-US" altLang="zh-TW" sz="2400" dirty="0" smtClean="0">
                <a:latin typeface="Times New Roman" pitchFamily="18" charset="0"/>
              </a:rPr>
              <a:t>(</a:t>
            </a:r>
            <a:r>
              <a:rPr lang="zh-TW" altLang="en-US" sz="2400" dirty="0" smtClean="0">
                <a:latin typeface="Times New Roman" pitchFamily="18" charset="0"/>
              </a:rPr>
              <a:t>使用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動態規劃</a:t>
            </a:r>
            <a:r>
              <a:rPr lang="zh-TW" altLang="en-US" sz="2400" dirty="0" smtClean="0">
                <a:latin typeface="Times New Roman" pitchFamily="18" charset="0"/>
              </a:rPr>
              <a:t>解題策略</a:t>
            </a:r>
            <a:r>
              <a:rPr lang="en-US" altLang="zh-TW" sz="2400" dirty="0" smtClean="0">
                <a:latin typeface="Times New Roman" pitchFamily="18" charset="0"/>
              </a:rPr>
              <a:t>)</a:t>
            </a:r>
          </a:p>
          <a:p>
            <a:pPr marL="400050" lvl="1" indent="0" eaLnBrk="1" hangingPunct="1">
              <a:buNone/>
            </a:pPr>
            <a:r>
              <a:rPr lang="en-US" altLang="zh-TW" sz="2400" dirty="0" smtClean="0">
                <a:solidFill>
                  <a:srgbClr val="0000CC"/>
                </a:solidFill>
                <a:latin typeface="Times New Roman" pitchFamily="18" charset="0"/>
              </a:rPr>
              <a:t>(3) Floyd-</a:t>
            </a:r>
            <a:r>
              <a:rPr lang="en-US" altLang="zh-TW" sz="2400" dirty="0" err="1" smtClean="0">
                <a:solidFill>
                  <a:srgbClr val="0000CC"/>
                </a:solidFill>
                <a:latin typeface="Times New Roman" pitchFamily="18" charset="0"/>
              </a:rPr>
              <a:t>Warshall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演算法</a:t>
            </a:r>
            <a:r>
              <a:rPr lang="en-US" altLang="zh-TW" sz="2400" dirty="0" smtClean="0">
                <a:latin typeface="Times New Roman" pitchFamily="18" charset="0"/>
              </a:rPr>
              <a:t>(</a:t>
            </a:r>
            <a:r>
              <a:rPr lang="zh-TW" altLang="en-US" sz="2400" dirty="0" smtClean="0">
                <a:latin typeface="Times New Roman" pitchFamily="18" charset="0"/>
              </a:rPr>
              <a:t>使用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動態規劃</a:t>
            </a:r>
            <a:r>
              <a:rPr lang="zh-TW" altLang="en-US" sz="2400" dirty="0" smtClean="0">
                <a:latin typeface="Times New Roman" pitchFamily="18" charset="0"/>
              </a:rPr>
              <a:t>解題策略</a:t>
            </a:r>
            <a:r>
              <a:rPr lang="en-US" altLang="zh-TW" sz="2400" dirty="0" smtClean="0">
                <a:latin typeface="Times New Roman" pitchFamily="18" charset="0"/>
              </a:rPr>
              <a:t>)</a:t>
            </a:r>
            <a:endParaRPr lang="zh-TW" altLang="en-US" sz="2400" dirty="0" smtClean="0">
              <a:latin typeface="Times New Roman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14313"/>
            <a:ext cx="8101012" cy="1462087"/>
          </a:xfrm>
        </p:spPr>
        <p:txBody>
          <a:bodyPr/>
          <a:lstStyle/>
          <a:p>
            <a:pPr eaLnBrk="1" hangingPunct="1"/>
            <a:r>
              <a:rPr lang="zh-TW" altLang="en-US" smtClean="0"/>
              <a:t>使用貪婪解題策略的演算法</a:t>
            </a:r>
            <a:endParaRPr lang="en-US" altLang="zh-TW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71688"/>
            <a:ext cx="8229600" cy="5389562"/>
          </a:xfrm>
        </p:spPr>
        <p:txBody>
          <a:bodyPr/>
          <a:lstStyle/>
          <a:p>
            <a:pPr eaLnBrk="1" hangingPunct="1"/>
            <a:r>
              <a:rPr lang="zh-TW" altLang="en-US" sz="2800" dirty="0"/>
              <a:t>背包</a:t>
            </a:r>
            <a:r>
              <a:rPr lang="en-US" altLang="zh-TW" sz="2800" dirty="0"/>
              <a:t>(Knapsack)</a:t>
            </a:r>
            <a:r>
              <a:rPr lang="zh-TW" altLang="en-US" sz="2800" dirty="0"/>
              <a:t>演算法</a:t>
            </a:r>
            <a:endParaRPr lang="en-US" altLang="zh-TW" sz="2800" dirty="0"/>
          </a:p>
          <a:p>
            <a:pPr eaLnBrk="1" hangingPunct="1"/>
            <a:r>
              <a:rPr lang="en-US" altLang="zh-TW" sz="2800" dirty="0"/>
              <a:t>Huffman</a:t>
            </a:r>
            <a:r>
              <a:rPr lang="zh-TW" altLang="en-US" sz="2800" dirty="0"/>
              <a:t>編碼</a:t>
            </a:r>
            <a:r>
              <a:rPr lang="zh-TW" altLang="en-US" sz="2800" dirty="0" smtClean="0"/>
              <a:t>演算法</a:t>
            </a:r>
            <a:endParaRPr lang="en-US" altLang="zh-TW" sz="2800" dirty="0" smtClean="0"/>
          </a:p>
          <a:p>
            <a:pPr eaLnBrk="1" hangingPunct="1"/>
            <a:r>
              <a:rPr lang="en-US" altLang="zh-TW" sz="2800" dirty="0" err="1" smtClean="0"/>
              <a:t>Kruskal</a:t>
            </a:r>
            <a:r>
              <a:rPr lang="zh-TW" altLang="en-US" sz="2800" dirty="0" smtClean="0">
                <a:latin typeface="Times New Roman" pitchFamily="18" charset="0"/>
              </a:rPr>
              <a:t>最小含括樹</a:t>
            </a:r>
            <a:r>
              <a:rPr lang="zh-TW" altLang="en-US" sz="2800" dirty="0" smtClean="0"/>
              <a:t>演算法</a:t>
            </a:r>
            <a:endParaRPr lang="en-US" altLang="zh-TW" sz="2800" dirty="0" smtClean="0"/>
          </a:p>
          <a:p>
            <a:pPr eaLnBrk="1" hangingPunct="1"/>
            <a:r>
              <a:rPr lang="en-US" altLang="zh-TW" sz="2800" dirty="0" smtClean="0"/>
              <a:t>Prim</a:t>
            </a:r>
            <a:r>
              <a:rPr lang="zh-TW" altLang="en-US" sz="2800" dirty="0" smtClean="0">
                <a:latin typeface="Times New Roman" pitchFamily="18" charset="0"/>
              </a:rPr>
              <a:t>最小含括樹</a:t>
            </a:r>
            <a:r>
              <a:rPr lang="zh-TW" altLang="en-US" sz="2800" dirty="0" smtClean="0"/>
              <a:t>演算法</a:t>
            </a:r>
            <a:endParaRPr lang="en-US" altLang="zh-TW" sz="2800" dirty="0" smtClean="0"/>
          </a:p>
          <a:p>
            <a:pPr eaLnBrk="1" hangingPunct="1"/>
            <a:r>
              <a:rPr lang="en-US" altLang="zh-TW" sz="2800" dirty="0" smtClean="0"/>
              <a:t>Dijkstra</a:t>
            </a:r>
            <a:r>
              <a:rPr lang="zh-TW" altLang="en-US" sz="2800" dirty="0" smtClean="0"/>
              <a:t>最短路徑演算法</a:t>
            </a:r>
            <a:endParaRPr lang="en-US" altLang="zh-TW" sz="28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56568"/>
            <a:ext cx="5194920" cy="416877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altLang="zh-TW" dirty="0" smtClean="0"/>
              <a:t>E. W. </a:t>
            </a:r>
            <a:r>
              <a:rPr lang="en-US" altLang="zh-TW" dirty="0" err="1" smtClean="0"/>
              <a:t>Dijkstra</a:t>
            </a:r>
            <a:r>
              <a:rPr lang="en-US" altLang="zh-TW" dirty="0" smtClean="0"/>
              <a:t>(1930</a:t>
            </a:r>
            <a:r>
              <a:rPr lang="zh-TW" altLang="en-US" dirty="0"/>
              <a:t>年</a:t>
            </a:r>
            <a:r>
              <a:rPr lang="en-US" altLang="zh-TW" dirty="0"/>
              <a:t>5</a:t>
            </a:r>
            <a:r>
              <a:rPr lang="zh-TW" altLang="en-US" dirty="0"/>
              <a:t>月</a:t>
            </a:r>
            <a:r>
              <a:rPr lang="en-US" altLang="zh-TW" dirty="0"/>
              <a:t>11</a:t>
            </a:r>
            <a:r>
              <a:rPr lang="zh-TW" altLang="en-US" dirty="0"/>
              <a:t>日－</a:t>
            </a:r>
            <a:r>
              <a:rPr lang="en-US" altLang="zh-TW" dirty="0"/>
              <a:t>2002</a:t>
            </a:r>
            <a:r>
              <a:rPr lang="zh-TW" altLang="en-US" dirty="0"/>
              <a:t>年</a:t>
            </a:r>
            <a:r>
              <a:rPr lang="en-US" altLang="zh-TW" dirty="0"/>
              <a:t>8</a:t>
            </a:r>
            <a:r>
              <a:rPr lang="zh-TW" altLang="en-US" dirty="0"/>
              <a:t>月</a:t>
            </a:r>
            <a:r>
              <a:rPr lang="en-US" altLang="zh-TW" dirty="0"/>
              <a:t>6</a:t>
            </a:r>
            <a:r>
              <a:rPr lang="zh-TW" altLang="en-US" dirty="0" smtClean="0"/>
              <a:t>日</a:t>
            </a:r>
            <a:r>
              <a:rPr lang="en-US" altLang="zh-TW" dirty="0" smtClean="0"/>
              <a:t>)</a:t>
            </a:r>
            <a:r>
              <a:rPr lang="zh-TW" altLang="en-US" dirty="0" smtClean="0"/>
              <a:t>生</a:t>
            </a:r>
            <a:r>
              <a:rPr lang="zh-TW" altLang="en-US" dirty="0"/>
              <a:t>於</a:t>
            </a:r>
            <a:r>
              <a:rPr lang="zh-TW" altLang="en-US" dirty="0">
                <a:solidFill>
                  <a:srgbClr val="0000CC"/>
                </a:solidFill>
              </a:rPr>
              <a:t>荷蘭鹿特</a:t>
            </a:r>
            <a:r>
              <a:rPr lang="zh-TW" altLang="en-US" dirty="0" smtClean="0">
                <a:solidFill>
                  <a:srgbClr val="0000CC"/>
                </a:solidFill>
              </a:rPr>
              <a:t>丹</a:t>
            </a:r>
            <a:endParaRPr lang="en-US" altLang="zh-TW" dirty="0" smtClean="0"/>
          </a:p>
          <a:p>
            <a:endParaRPr lang="en-US" altLang="zh-TW" dirty="0" smtClean="0"/>
          </a:p>
          <a:p>
            <a:pPr algn="just"/>
            <a:r>
              <a:rPr lang="zh-TW" altLang="en-US" dirty="0" smtClean="0"/>
              <a:t>在</a:t>
            </a:r>
            <a:r>
              <a:rPr lang="en-US" altLang="zh-TW" dirty="0"/>
              <a:t>1972</a:t>
            </a:r>
            <a:r>
              <a:rPr lang="zh-TW" altLang="en-US" dirty="0"/>
              <a:t>年獲得</a:t>
            </a:r>
            <a:r>
              <a:rPr lang="zh-TW" altLang="en-US" dirty="0">
                <a:solidFill>
                  <a:srgbClr val="0000CC"/>
                </a:solidFill>
              </a:rPr>
              <a:t>圖靈</a:t>
            </a:r>
            <a:r>
              <a:rPr lang="zh-TW" altLang="en-US" dirty="0" smtClean="0">
                <a:solidFill>
                  <a:srgbClr val="0000CC"/>
                </a:solidFill>
              </a:rPr>
              <a:t>獎</a:t>
            </a:r>
            <a:r>
              <a:rPr lang="en-US" altLang="zh-TW" dirty="0" smtClean="0">
                <a:solidFill>
                  <a:srgbClr val="0000CC"/>
                </a:solidFill>
              </a:rPr>
              <a:t>(Turing Award)</a:t>
            </a:r>
          </a:p>
          <a:p>
            <a:endParaRPr lang="en-US" altLang="zh-TW" sz="2800" dirty="0"/>
          </a:p>
          <a:p>
            <a:pPr algn="just"/>
            <a:r>
              <a:rPr lang="en-US" altLang="zh-TW" sz="3100" dirty="0"/>
              <a:t>2002</a:t>
            </a:r>
            <a:r>
              <a:rPr lang="zh-TW" altLang="en-US" sz="3100" dirty="0"/>
              <a:t>年</a:t>
            </a:r>
            <a:r>
              <a:rPr lang="zh-TW" altLang="en-US" sz="3100" dirty="0" smtClean="0"/>
              <a:t>，</a:t>
            </a:r>
            <a:r>
              <a:rPr lang="en-US" altLang="zh-TW" sz="3100" dirty="0" smtClean="0"/>
              <a:t>Dijkstra</a:t>
            </a:r>
            <a:r>
              <a:rPr lang="zh-TW" altLang="en-US" sz="3100" dirty="0" smtClean="0"/>
              <a:t>獲得</a:t>
            </a:r>
            <a:r>
              <a:rPr lang="zh-TW" altLang="en-US" sz="3100" dirty="0"/>
              <a:t>了</a:t>
            </a:r>
            <a:r>
              <a:rPr lang="en-US" altLang="zh-TW" sz="3100" dirty="0">
                <a:solidFill>
                  <a:srgbClr val="0000CC"/>
                </a:solidFill>
              </a:rPr>
              <a:t>ACM </a:t>
            </a:r>
            <a:r>
              <a:rPr lang="en-US" altLang="zh-TW" sz="3100" dirty="0" smtClean="0">
                <a:solidFill>
                  <a:srgbClr val="0000CC"/>
                </a:solidFill>
              </a:rPr>
              <a:t>PODC (Principles of Distributed Computing) </a:t>
            </a:r>
            <a:r>
              <a:rPr lang="zh-TW" altLang="en-US" sz="3100" dirty="0" smtClean="0">
                <a:solidFill>
                  <a:srgbClr val="0000CC"/>
                </a:solidFill>
              </a:rPr>
              <a:t>最</a:t>
            </a:r>
            <a:r>
              <a:rPr lang="zh-TW" altLang="en-US" sz="3100" dirty="0">
                <a:solidFill>
                  <a:srgbClr val="0000CC"/>
                </a:solidFill>
              </a:rPr>
              <a:t>具影響力論文</a:t>
            </a:r>
            <a:r>
              <a:rPr lang="zh-TW" altLang="en-US" sz="3100" dirty="0" smtClean="0">
                <a:solidFill>
                  <a:srgbClr val="0000CC"/>
                </a:solidFill>
              </a:rPr>
              <a:t>獎</a:t>
            </a:r>
            <a:r>
              <a:rPr lang="en-US" altLang="zh-TW" sz="3100" dirty="0" smtClean="0">
                <a:solidFill>
                  <a:srgbClr val="0000CC"/>
                </a:solidFill>
              </a:rPr>
              <a:t>(Influential Paper Award)</a:t>
            </a:r>
            <a:r>
              <a:rPr lang="zh-TW" altLang="en-US" sz="3100" dirty="0" smtClean="0"/>
              <a:t>，</a:t>
            </a:r>
            <a:r>
              <a:rPr lang="zh-TW" altLang="en-US" sz="3100" dirty="0"/>
              <a:t>以表彰他在</a:t>
            </a:r>
            <a:r>
              <a:rPr lang="zh-TW" altLang="en-US" sz="3100" dirty="0" smtClean="0"/>
              <a:t>分散式計算</a:t>
            </a:r>
            <a:r>
              <a:rPr lang="en-US" altLang="zh-TW" sz="3100" dirty="0" smtClean="0"/>
              <a:t>(distributed computing)</a:t>
            </a:r>
            <a:r>
              <a:rPr lang="zh-TW" altLang="en-US" sz="3100" dirty="0" smtClean="0"/>
              <a:t>領域</a:t>
            </a:r>
            <a:r>
              <a:rPr lang="zh-TW" altLang="en-US" sz="3100" dirty="0"/>
              <a:t>中</a:t>
            </a:r>
            <a:r>
              <a:rPr lang="zh-TW" altLang="en-US" sz="3100" dirty="0" smtClean="0"/>
              <a:t>關於</a:t>
            </a:r>
            <a:r>
              <a:rPr lang="zh-TW" altLang="en-US" sz="3100" dirty="0" smtClean="0">
                <a:solidFill>
                  <a:srgbClr val="0000CC"/>
                </a:solidFill>
              </a:rPr>
              <a:t>自</a:t>
            </a:r>
            <a:r>
              <a:rPr lang="zh-TW" altLang="en-US" sz="3100" dirty="0">
                <a:solidFill>
                  <a:srgbClr val="0000CC"/>
                </a:solidFill>
              </a:rPr>
              <a:t>我</a:t>
            </a:r>
            <a:r>
              <a:rPr lang="zh-TW" altLang="en-US" sz="3100" dirty="0" smtClean="0">
                <a:solidFill>
                  <a:srgbClr val="0000CC"/>
                </a:solidFill>
              </a:rPr>
              <a:t>穩定</a:t>
            </a:r>
            <a:r>
              <a:rPr lang="en-US" altLang="zh-TW" sz="3100" dirty="0" smtClean="0">
                <a:solidFill>
                  <a:srgbClr val="0000CC"/>
                </a:solidFill>
              </a:rPr>
              <a:t>(self stabilization)</a:t>
            </a:r>
            <a:r>
              <a:rPr lang="zh-TW" altLang="en-US" sz="3100" dirty="0" smtClean="0"/>
              <a:t>計算模式的</a:t>
            </a:r>
            <a:r>
              <a:rPr lang="zh-TW" altLang="en-US" sz="3100" dirty="0"/>
              <a:t>貢獻。為了紀念他，這個每年一度獎項也在此後被更名</a:t>
            </a:r>
            <a:r>
              <a:rPr lang="zh-TW" altLang="en-US" sz="3100" dirty="0" smtClean="0"/>
              <a:t>為</a:t>
            </a:r>
            <a:r>
              <a:rPr lang="en-US" altLang="zh-TW" sz="3100" dirty="0" smtClean="0">
                <a:solidFill>
                  <a:srgbClr val="0000CC"/>
                </a:solidFill>
              </a:rPr>
              <a:t>Dijkstra</a:t>
            </a:r>
            <a:r>
              <a:rPr lang="zh-TW" altLang="en-US" sz="3100" dirty="0" smtClean="0">
                <a:solidFill>
                  <a:srgbClr val="0000CC"/>
                </a:solidFill>
              </a:rPr>
              <a:t>獎</a:t>
            </a:r>
            <a:r>
              <a:rPr lang="en-US" altLang="zh-TW" sz="3100" dirty="0" smtClean="0">
                <a:solidFill>
                  <a:srgbClr val="0000CC"/>
                </a:solidFill>
              </a:rPr>
              <a:t>(Dijkstra Prize)</a:t>
            </a:r>
            <a:endParaRPr lang="en-US" altLang="zh-TW" sz="3100" dirty="0" smtClean="0"/>
          </a:p>
          <a:p>
            <a:endParaRPr lang="en-US" altLang="zh-TW" sz="2000" dirty="0"/>
          </a:p>
          <a:p>
            <a:endParaRPr lang="zh-TW" alt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369" y="2348880"/>
            <a:ext cx="2859087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303338" y="54868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kern="0" dirty="0" err="1" smtClean="0"/>
              <a:t>Dijkstra</a:t>
            </a:r>
            <a:r>
              <a:rPr lang="zh-TW" altLang="zh-TW" kern="0" dirty="0" smtClean="0"/>
              <a:t>最短路徑</a:t>
            </a:r>
            <a:r>
              <a:rPr lang="zh-TW" altLang="en-US" kern="0" dirty="0" smtClean="0"/>
              <a:t>演算法設計者</a:t>
            </a:r>
            <a:endParaRPr lang="en-US" altLang="zh-TW" kern="0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5817369" y="6237312"/>
            <a:ext cx="285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Source: http</a:t>
            </a:r>
            <a:r>
              <a:rPr lang="en-US" altLang="zh-TW" sz="800" dirty="0"/>
              <a:t>://en.wikipedia.org/wiki/Edsger_W._</a:t>
            </a:r>
            <a:r>
              <a:rPr lang="en-US" altLang="zh-TW" sz="800" dirty="0" smtClean="0"/>
              <a:t>Dijkstra</a:t>
            </a:r>
            <a:endParaRPr lang="en-US" altLang="zh-TW" sz="800" dirty="0"/>
          </a:p>
          <a:p>
            <a:r>
              <a:rPr lang="en-US" altLang="zh-TW" sz="800" dirty="0"/>
              <a:t>Creative Commons Attribution-Share Alike 3.0 </a:t>
            </a:r>
            <a:r>
              <a:rPr lang="en-US" altLang="zh-TW" sz="800" dirty="0" err="1"/>
              <a:t>Unported</a:t>
            </a:r>
            <a:endParaRPr lang="en-US" altLang="zh-TW" sz="800" dirty="0"/>
          </a:p>
          <a:p>
            <a:r>
              <a:rPr lang="en-US" altLang="zh-TW" sz="800" dirty="0" err="1"/>
              <a:t>Author:Hamilton</a:t>
            </a:r>
            <a:r>
              <a:rPr lang="en-US" altLang="zh-TW" sz="800" dirty="0"/>
              <a:t> </a:t>
            </a:r>
            <a:r>
              <a:rPr lang="en-US" altLang="zh-TW" sz="800" dirty="0" smtClean="0"/>
              <a:t>Richards</a:t>
            </a:r>
            <a:endParaRPr lang="en-US" altLang="zh-TW" sz="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97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C:\Users\雅軒\Desktop\0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6165304"/>
            <a:ext cx="307887" cy="2747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方塊 5"/>
          <p:cNvSpPr txBox="1"/>
          <p:nvPr/>
        </p:nvSpPr>
        <p:spPr>
          <a:xfrm>
            <a:off x="5580224" y="6165304"/>
            <a:ext cx="33393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Attribution 2.0 Generic (CC BY 2.0</a:t>
            </a:r>
            <a:r>
              <a:rPr lang="en-US" altLang="zh-TW" sz="1050" dirty="0" smtClean="0"/>
              <a:t>)        Elliott </a:t>
            </a:r>
            <a:r>
              <a:rPr lang="en-US" altLang="zh-TW" sz="1050" dirty="0"/>
              <a:t>Brown</a:t>
            </a:r>
            <a:endParaRPr lang="zh-TW" altLang="en-US" sz="105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Dijkstra</a:t>
            </a:r>
            <a:r>
              <a:rPr lang="zh-TW" altLang="zh-TW" dirty="0" smtClean="0"/>
              <a:t>最</a:t>
            </a:r>
            <a:r>
              <a:rPr lang="zh-TW" altLang="zh-TW" dirty="0"/>
              <a:t>短路徑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2132857"/>
            <a:ext cx="5184576" cy="3999656"/>
          </a:xfrm>
        </p:spPr>
        <p:txBody>
          <a:bodyPr/>
          <a:lstStyle/>
          <a:p>
            <a:pPr algn="just"/>
            <a:r>
              <a:rPr lang="en-US" altLang="zh-TW" sz="2400" dirty="0" smtClean="0"/>
              <a:t>“One </a:t>
            </a:r>
            <a:r>
              <a:rPr lang="en-US" altLang="zh-TW" sz="2400" dirty="0"/>
              <a:t>morning I was shopping in Amsterdam </a:t>
            </a:r>
            <a:r>
              <a:rPr lang="en-US" altLang="zh-TW" sz="2400" dirty="0" smtClean="0"/>
              <a:t>with </a:t>
            </a:r>
            <a:r>
              <a:rPr lang="en-US" altLang="zh-TW" sz="2400" dirty="0"/>
              <a:t>my young fiancée, and tired, we sat  down on the café terrace to drink a cup of coffee and I was just thinking about </a:t>
            </a:r>
            <a:r>
              <a:rPr lang="en-US" altLang="zh-TW" sz="2400" dirty="0" smtClean="0"/>
              <a:t>whether I could do this</a:t>
            </a:r>
            <a:r>
              <a:rPr lang="en-US" altLang="zh-TW" sz="2400" dirty="0"/>
              <a:t>, </a:t>
            </a:r>
            <a:r>
              <a:rPr lang="en-US" altLang="zh-TW" sz="2400" dirty="0" smtClean="0"/>
              <a:t>and I then </a:t>
            </a:r>
            <a:r>
              <a:rPr lang="en-US" altLang="zh-TW" sz="2400" dirty="0"/>
              <a:t>designed </a:t>
            </a:r>
            <a:r>
              <a:rPr lang="en-US" altLang="zh-TW" sz="2400" dirty="0" smtClean="0"/>
              <a:t>the algorithm for the </a:t>
            </a:r>
            <a:r>
              <a:rPr lang="en-US" altLang="zh-TW" sz="2400" dirty="0"/>
              <a:t>shortest path. As I said, </a:t>
            </a:r>
            <a:r>
              <a:rPr lang="en-US" altLang="zh-TW" sz="2400" dirty="0">
                <a:solidFill>
                  <a:srgbClr val="0000CC"/>
                </a:solidFill>
              </a:rPr>
              <a:t>it was a 20-minute invention</a:t>
            </a:r>
            <a:r>
              <a:rPr lang="en-US" altLang="zh-TW" sz="2400" dirty="0"/>
              <a:t>. </a:t>
            </a:r>
            <a:r>
              <a:rPr lang="en-US" altLang="zh-TW" sz="2400" dirty="0" smtClean="0"/>
              <a:t>In </a:t>
            </a:r>
            <a:r>
              <a:rPr lang="en-US" altLang="zh-TW" sz="2400" dirty="0"/>
              <a:t>fact, it was </a:t>
            </a:r>
            <a:r>
              <a:rPr lang="en-US" altLang="zh-TW" sz="2400" dirty="0">
                <a:solidFill>
                  <a:srgbClr val="0000CC"/>
                </a:solidFill>
              </a:rPr>
              <a:t>published in 1959</a:t>
            </a:r>
            <a:r>
              <a:rPr lang="en-US" altLang="zh-TW" sz="2400" dirty="0"/>
              <a:t>, three years later</a:t>
            </a:r>
            <a:r>
              <a:rPr lang="en-US" altLang="zh-TW" sz="2400" dirty="0" smtClean="0"/>
              <a:t>.”</a:t>
            </a:r>
            <a:endParaRPr lang="zh-TW" altLang="en-US" sz="2400" dirty="0"/>
          </a:p>
          <a:p>
            <a:pPr marL="400050" lvl="1" indent="0">
              <a:buNone/>
            </a:pPr>
            <a:r>
              <a:rPr lang="zh-TW" altLang="zh-TW" sz="1400" dirty="0" smtClean="0"/>
              <a:t>Thomas </a:t>
            </a:r>
            <a:r>
              <a:rPr lang="zh-TW" altLang="zh-TW" sz="1400" dirty="0"/>
              <a:t>J. </a:t>
            </a:r>
            <a:r>
              <a:rPr lang="zh-TW" altLang="zh-TW" sz="1400" dirty="0" smtClean="0"/>
              <a:t>Misa</a:t>
            </a:r>
            <a:r>
              <a:rPr lang="en-US" altLang="zh-TW" sz="1400" dirty="0" smtClean="0"/>
              <a:t> (Editor)</a:t>
            </a:r>
            <a:r>
              <a:rPr lang="zh-TW" altLang="zh-TW" sz="1400" dirty="0" smtClean="0"/>
              <a:t>, "An </a:t>
            </a:r>
            <a:r>
              <a:rPr lang="zh-TW" altLang="zh-TW" sz="1400" dirty="0"/>
              <a:t>Interview with Edsger W. </a:t>
            </a:r>
            <a:r>
              <a:rPr lang="zh-TW" altLang="zh-TW" sz="1400" dirty="0" smtClean="0"/>
              <a:t>Dijkstra</a:t>
            </a:r>
            <a:r>
              <a:rPr lang="en-US" altLang="zh-TW" sz="1400" dirty="0" smtClean="0"/>
              <a:t>,</a:t>
            </a:r>
            <a:r>
              <a:rPr lang="zh-TW" altLang="zh-TW" sz="1400" dirty="0" smtClean="0"/>
              <a:t>" </a:t>
            </a:r>
            <a:r>
              <a:rPr lang="zh-TW" altLang="zh-TW" sz="1400" dirty="0"/>
              <a:t>Communications of the ACM 53 (8): 41–</a:t>
            </a:r>
            <a:r>
              <a:rPr lang="zh-TW" altLang="zh-TW" sz="1400" dirty="0" smtClean="0"/>
              <a:t>47</a:t>
            </a:r>
            <a:r>
              <a:rPr lang="en-US" altLang="zh-TW" sz="1400" dirty="0" smtClean="0"/>
              <a:t>, 2010</a:t>
            </a:r>
            <a:r>
              <a:rPr lang="zh-TW" altLang="zh-TW" sz="1400" dirty="0" smtClean="0"/>
              <a:t>. </a:t>
            </a:r>
            <a:endParaRPr lang="zh-TW" altLang="en-US" sz="1400" dirty="0"/>
          </a:p>
        </p:txBody>
      </p:sp>
      <p:sp>
        <p:nvSpPr>
          <p:cNvPr id="8" name="標題 1"/>
          <p:cNvSpPr txBox="1">
            <a:spLocks/>
          </p:cNvSpPr>
          <p:nvPr/>
        </p:nvSpPr>
        <p:spPr bwMode="auto">
          <a:xfrm>
            <a:off x="1691680" y="59452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lang="en-US" altLang="zh-TW" kern="0" dirty="0" smtClean="0"/>
              <a:t/>
            </a:r>
            <a:br>
              <a:rPr lang="en-US" altLang="zh-TW" kern="0" dirty="0" smtClean="0"/>
            </a:br>
            <a:r>
              <a:rPr lang="zh-TW" altLang="en-US" kern="0" dirty="0" smtClean="0">
                <a:solidFill>
                  <a:schemeClr val="tx1"/>
                </a:solidFill>
              </a:rPr>
              <a:t>是喝咖啡時</a:t>
            </a:r>
            <a:r>
              <a:rPr lang="en-US" altLang="zh-TW" kern="0" dirty="0" smtClean="0">
                <a:solidFill>
                  <a:schemeClr val="tx1"/>
                </a:solidFill>
              </a:rPr>
              <a:t>20</a:t>
            </a:r>
            <a:r>
              <a:rPr lang="zh-TW" altLang="en-US" kern="0" dirty="0" smtClean="0">
                <a:solidFill>
                  <a:schemeClr val="tx1"/>
                </a:solidFill>
              </a:rPr>
              <a:t>分鐘想出的發明</a:t>
            </a:r>
            <a:endParaRPr lang="zh-TW" altLang="en-US" kern="0" dirty="0">
              <a:solidFill>
                <a:schemeClr val="tx1"/>
              </a:solidFill>
            </a:endParaRPr>
          </a:p>
        </p:txBody>
      </p:sp>
      <p:pic>
        <p:nvPicPr>
          <p:cNvPr id="99330" name="Picture 2" descr="E:\Downloads\14165662691_a48c0f729a_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596" y="3595072"/>
            <a:ext cx="3426976" cy="257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580112" y="6397878"/>
            <a:ext cx="34563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Source: https://www.flickr.com/photos/ell-r-brown/14165662691/in/photolist-</a:t>
            </a:r>
            <a:endParaRPr lang="zh-TW" altLang="en-US" sz="105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379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 uiExpand="1" build="p"/>
      <p:bldP spid="8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Dijkstra</a:t>
            </a:r>
            <a:r>
              <a:rPr lang="zh-TW" altLang="zh-TW" dirty="0"/>
              <a:t>最短路徑</a:t>
            </a:r>
            <a:r>
              <a:rPr lang="zh-TW" altLang="en-US" dirty="0" smtClean="0"/>
              <a:t>演算法介紹</a:t>
            </a:r>
            <a:endParaRPr lang="en-US" altLang="zh-TW" dirty="0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45406"/>
            <a:ext cx="8208912" cy="4579938"/>
          </a:xfrm>
          <a:ln>
            <a:noFill/>
          </a:ln>
        </p:spPr>
        <p:txBody>
          <a:bodyPr/>
          <a:lstStyle/>
          <a:p>
            <a:pPr marL="182563" indent="-182563">
              <a:defRPr/>
            </a:pPr>
            <a:r>
              <a:rPr lang="en-US" altLang="zh-TW" sz="2400" b="1" dirty="0" err="1" smtClean="0">
                <a:latin typeface="Times New Roman" pitchFamily="18" charset="0"/>
              </a:rPr>
              <a:t>Dijkstra</a:t>
            </a:r>
            <a:r>
              <a:rPr lang="zh-TW" altLang="en-US" sz="2400" b="1" dirty="0" smtClean="0">
                <a:latin typeface="Times New Roman" pitchFamily="18" charset="0"/>
              </a:rPr>
              <a:t>演算法</a:t>
            </a:r>
            <a:r>
              <a:rPr lang="en-US" altLang="zh-TW" sz="2400" b="1" dirty="0" smtClean="0">
                <a:latin typeface="Times New Roman" pitchFamily="18" charset="0"/>
              </a:rPr>
              <a:t>: </a:t>
            </a:r>
            <a:r>
              <a:rPr lang="en-US" altLang="zh-TW" sz="2400" dirty="0" err="1" smtClean="0">
                <a:latin typeface="Times New Roman" pitchFamily="18" charset="0"/>
              </a:rPr>
              <a:t>Dijkstra</a:t>
            </a:r>
            <a:r>
              <a:rPr lang="zh-TW" altLang="en-US" sz="2400" dirty="0" smtClean="0">
                <a:latin typeface="Times New Roman" pitchFamily="18" charset="0"/>
              </a:rPr>
              <a:t>演算法屬於求取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單一</a:t>
            </a:r>
            <a:r>
              <a:rPr lang="en-US" altLang="zh-TW" sz="2400" dirty="0" smtClean="0">
                <a:solidFill>
                  <a:srgbClr val="0000CC"/>
                </a:solidFill>
                <a:latin typeface="Times New Roman" pitchFamily="18" charset="0"/>
              </a:rPr>
              <a:t>(single)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源</a:t>
            </a:r>
            <a:r>
              <a:rPr lang="en-US" altLang="zh-TW" sz="2400" dirty="0" smtClean="0">
                <a:solidFill>
                  <a:srgbClr val="0000CC"/>
                </a:solidFill>
                <a:latin typeface="Times New Roman" pitchFamily="18" charset="0"/>
              </a:rPr>
              <a:t>(source)</a:t>
            </a:r>
            <a:r>
              <a:rPr lang="zh-TW" altLang="en-US" sz="2400" dirty="0" smtClean="0">
                <a:latin typeface="Times New Roman" pitchFamily="18" charset="0"/>
              </a:rPr>
              <a:t>節點至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全部</a:t>
            </a:r>
            <a:r>
              <a:rPr lang="en-US" altLang="zh-TW" sz="2400" dirty="0" smtClean="0">
                <a:solidFill>
                  <a:srgbClr val="0000CC"/>
                </a:solidFill>
                <a:latin typeface="Times New Roman" pitchFamily="18" charset="0"/>
              </a:rPr>
              <a:t>(all)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終</a:t>
            </a:r>
            <a:r>
              <a:rPr lang="en-US" altLang="zh-TW" sz="2400" dirty="0" smtClean="0">
                <a:solidFill>
                  <a:srgbClr val="0000CC"/>
                </a:solidFill>
                <a:latin typeface="Times New Roman" pitchFamily="18" charset="0"/>
              </a:rPr>
              <a:t>(destination)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節點</a:t>
            </a:r>
            <a:r>
              <a:rPr lang="zh-TW" altLang="en-US" sz="2400" dirty="0" smtClean="0">
                <a:latin typeface="Times New Roman" pitchFamily="18" charset="0"/>
              </a:rPr>
              <a:t>的</a:t>
            </a:r>
            <a:r>
              <a:rPr lang="zh-TW" altLang="en-US" sz="2400" dirty="0" smtClean="0">
                <a:solidFill>
                  <a:srgbClr val="CC00CC"/>
                </a:solidFill>
                <a:latin typeface="Times New Roman" pitchFamily="18" charset="0"/>
              </a:rPr>
              <a:t>單源點至全終點</a:t>
            </a:r>
            <a:r>
              <a:rPr lang="zh-TW" altLang="en-US" sz="2400" dirty="0" smtClean="0">
                <a:latin typeface="Times New Roman" pitchFamily="18" charset="0"/>
              </a:rPr>
              <a:t>之</a:t>
            </a:r>
            <a:r>
              <a:rPr lang="zh-TW" altLang="en-US" sz="2400" dirty="0" smtClean="0">
                <a:solidFill>
                  <a:srgbClr val="CC00CC"/>
                </a:solidFill>
                <a:latin typeface="Times New Roman" pitchFamily="18" charset="0"/>
              </a:rPr>
              <a:t>一至全</a:t>
            </a:r>
            <a:r>
              <a:rPr lang="en-US" altLang="zh-TW" sz="2400" dirty="0" smtClean="0">
                <a:solidFill>
                  <a:srgbClr val="CC00CC"/>
                </a:solidFill>
                <a:latin typeface="Times New Roman" pitchFamily="18" charset="0"/>
              </a:rPr>
              <a:t>(one-to-all)</a:t>
            </a:r>
            <a:r>
              <a:rPr lang="zh-TW" altLang="en-US" sz="2400" dirty="0" smtClean="0">
                <a:latin typeface="Times New Roman" pitchFamily="18" charset="0"/>
              </a:rPr>
              <a:t>最短路徑演算法。</a:t>
            </a:r>
            <a:endParaRPr lang="en-US" altLang="zh-TW" sz="2400" dirty="0" smtClean="0">
              <a:latin typeface="Times New Roman" pitchFamily="18" charset="0"/>
            </a:endParaRPr>
          </a:p>
          <a:p>
            <a:pPr marL="182563" indent="-182563">
              <a:defRPr/>
            </a:pPr>
            <a:r>
              <a:rPr lang="en-US" altLang="zh-TW" sz="2400" dirty="0" smtClean="0">
                <a:latin typeface="Times New Roman" pitchFamily="18" charset="0"/>
              </a:rPr>
              <a:t>Dijkstra</a:t>
            </a:r>
            <a:r>
              <a:rPr lang="zh-TW" altLang="en-US" sz="2400" dirty="0" smtClean="0">
                <a:latin typeface="Times New Roman" pitchFamily="18" charset="0"/>
              </a:rPr>
              <a:t>演算法只能用在所有的邊都是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非負邊</a:t>
            </a:r>
            <a:r>
              <a:rPr lang="en-US" altLang="zh-TW" sz="2400" dirty="0" smtClean="0">
                <a:solidFill>
                  <a:srgbClr val="0000CC"/>
                </a:solidFill>
                <a:latin typeface="Times New Roman" pitchFamily="18" charset="0"/>
              </a:rPr>
              <a:t>(non-negative weighted edge)</a:t>
            </a:r>
            <a:r>
              <a:rPr lang="zh-TW" altLang="en-US" sz="2400" dirty="0" smtClean="0">
                <a:latin typeface="Times New Roman" pitchFamily="18" charset="0"/>
              </a:rPr>
              <a:t>的圖。因為負邊有可能產生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負循環</a:t>
            </a:r>
            <a:r>
              <a:rPr lang="zh-TW" altLang="en-US" sz="2400" dirty="0" smtClean="0">
                <a:latin typeface="Times New Roman" pitchFamily="18" charset="0"/>
              </a:rPr>
              <a:t>，因而無法產生正確的最短路徑，而</a:t>
            </a:r>
            <a:r>
              <a:rPr lang="en-US" altLang="zh-TW" sz="2400" dirty="0">
                <a:latin typeface="Times New Roman" pitchFamily="18" charset="0"/>
              </a:rPr>
              <a:t>Dijkstra</a:t>
            </a:r>
            <a:r>
              <a:rPr lang="zh-TW" altLang="en-US" sz="2400" dirty="0" smtClean="0">
                <a:latin typeface="Times New Roman" pitchFamily="18" charset="0"/>
              </a:rPr>
              <a:t>演算法並無法檢查給定的圖是否有負循環。</a:t>
            </a:r>
            <a:endParaRPr lang="en-US" altLang="zh-TW" sz="2400" dirty="0" smtClean="0">
              <a:latin typeface="Times New Roman" pitchFamily="18" charset="0"/>
            </a:endParaRPr>
          </a:p>
          <a:p>
            <a:pPr marL="182563" indent="-182563">
              <a:defRPr/>
            </a:pPr>
            <a:r>
              <a:rPr lang="en-US" altLang="zh-TW" sz="2400" dirty="0" smtClean="0">
                <a:latin typeface="Times New Roman" pitchFamily="18" charset="0"/>
              </a:rPr>
              <a:t>Dijkstra</a:t>
            </a:r>
            <a:r>
              <a:rPr lang="zh-TW" altLang="en-US" sz="2400" dirty="0">
                <a:latin typeface="Times New Roman" pitchFamily="18" charset="0"/>
              </a:rPr>
              <a:t>最短路徑</a:t>
            </a:r>
            <a:r>
              <a:rPr lang="zh-TW" altLang="en-US" sz="2400" dirty="0" smtClean="0">
                <a:latin typeface="Times New Roman" pitchFamily="18" charset="0"/>
              </a:rPr>
              <a:t>演算法採用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貪婪策略</a:t>
            </a:r>
            <a:r>
              <a:rPr lang="zh-TW" altLang="en-US" sz="2400" dirty="0" smtClean="0">
                <a:latin typeface="Times New Roman" pitchFamily="18" charset="0"/>
              </a:rPr>
              <a:t>解決問題，每次都挑選一個目前可以由源節點抵達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距離</a:t>
            </a:r>
            <a:r>
              <a:rPr lang="en-US" altLang="zh-TW" sz="2400" dirty="0" smtClean="0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累積邊加權</a:t>
            </a:r>
            <a:r>
              <a:rPr lang="en-US" altLang="zh-TW" sz="2400" dirty="0" smtClean="0">
                <a:solidFill>
                  <a:srgbClr val="0000CC"/>
                </a:solidFill>
                <a:latin typeface="Times New Roman" pitchFamily="18" charset="0"/>
              </a:rPr>
              <a:t>)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最小</a:t>
            </a:r>
            <a:r>
              <a:rPr lang="zh-TW" altLang="en-US" sz="2400" dirty="0" smtClean="0">
                <a:latin typeface="Times New Roman" pitchFamily="18" charset="0"/>
              </a:rPr>
              <a:t>的節點往外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調整其鄰居節點的最短路徑距離</a:t>
            </a:r>
            <a:r>
              <a:rPr lang="zh-TW" altLang="en-US" sz="2400" dirty="0" smtClean="0">
                <a:latin typeface="Times New Roman" pitchFamily="18" charset="0"/>
              </a:rPr>
              <a:t>。在經過</a:t>
            </a:r>
            <a:r>
              <a:rPr lang="en-US" altLang="zh-TW" sz="2400" dirty="0" smtClean="0">
                <a:latin typeface="Times New Roman" pitchFamily="18" charset="0"/>
              </a:rPr>
              <a:t>n</a:t>
            </a:r>
            <a:r>
              <a:rPr lang="zh-TW" altLang="en-US" sz="2400" dirty="0" smtClean="0">
                <a:latin typeface="Times New Roman" pitchFamily="18" charset="0"/>
              </a:rPr>
              <a:t>次</a:t>
            </a:r>
            <a:r>
              <a:rPr lang="en-US" altLang="zh-TW" sz="2400" dirty="0" smtClean="0">
                <a:latin typeface="Times New Roman" pitchFamily="18" charset="0"/>
              </a:rPr>
              <a:t>(</a:t>
            </a:r>
            <a:r>
              <a:rPr lang="en-US" altLang="zh-TW" sz="2400" dirty="0" smtClean="0">
                <a:solidFill>
                  <a:srgbClr val="0000CC"/>
                </a:solidFill>
                <a:latin typeface="Times New Roman" pitchFamily="18" charset="0"/>
              </a:rPr>
              <a:t>n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為節點個數</a:t>
            </a:r>
            <a:r>
              <a:rPr lang="en-US" altLang="zh-TW" sz="2400" dirty="0" smtClean="0">
                <a:latin typeface="Times New Roman" pitchFamily="18" charset="0"/>
              </a:rPr>
              <a:t>)</a:t>
            </a:r>
            <a:r>
              <a:rPr lang="zh-TW" altLang="en-US" sz="2400" dirty="0" smtClean="0">
                <a:latin typeface="Times New Roman" pitchFamily="18" charset="0"/>
              </a:rPr>
              <a:t>的節點選擇之後，則所有的節點都可以求得由單一源節點可以抵達的最短路徑距離。</a:t>
            </a:r>
            <a:endParaRPr lang="en-US" altLang="zh-TW" sz="2400" dirty="0" smtClean="0">
              <a:latin typeface="Times New Roman" pitchFamily="18" charset="0"/>
            </a:endParaRPr>
          </a:p>
          <a:p>
            <a:pPr marL="0" indent="0">
              <a:buNone/>
              <a:defRPr/>
            </a:pPr>
            <a:endParaRPr lang="zh-TW" altLang="zh-TW" sz="2000" dirty="0"/>
          </a:p>
          <a:p>
            <a:pPr eaLnBrk="1" hangingPunct="1">
              <a:defRPr/>
            </a:pPr>
            <a:endParaRPr lang="zh-TW" altLang="en-US" sz="2400" dirty="0" smtClean="0">
              <a:latin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40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Dijkstra</a:t>
            </a:r>
            <a:r>
              <a:rPr lang="zh-TW" altLang="zh-TW" dirty="0"/>
              <a:t>最短路徑</a:t>
            </a:r>
            <a:r>
              <a:rPr lang="zh-TW" altLang="en-US" dirty="0" smtClean="0"/>
              <a:t>演算法</a:t>
            </a:r>
            <a:endParaRPr lang="en-US" altLang="zh-TW" dirty="0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" y="1945406"/>
            <a:ext cx="8713470" cy="4579938"/>
          </a:xfrm>
          <a:ln>
            <a:noFill/>
          </a:ln>
        </p:spPr>
        <p:txBody>
          <a:bodyPr/>
          <a:lstStyle/>
          <a:p>
            <a:pPr marL="0" indent="0">
              <a:buNone/>
              <a:defRPr/>
            </a:pPr>
            <a:endParaRPr lang="en-US" altLang="zh-TW" sz="1800" dirty="0" smtClean="0"/>
          </a:p>
          <a:p>
            <a:pPr marL="0" indent="0">
              <a:buNone/>
              <a:defRPr/>
            </a:pPr>
            <a:r>
              <a:rPr lang="en-US" altLang="zh-TW" sz="1800" dirty="0" smtClean="0"/>
              <a:t>Algorithm  </a:t>
            </a:r>
            <a:r>
              <a:rPr lang="en-US" altLang="zh-TW" sz="1800" dirty="0"/>
              <a:t>Dijkstra</a:t>
            </a:r>
            <a:r>
              <a:rPr lang="zh-TW" altLang="zh-TW" sz="1800" dirty="0"/>
              <a:t>最短路徑</a:t>
            </a:r>
            <a:r>
              <a:rPr lang="zh-TW" altLang="en-US" sz="1800" dirty="0" smtClean="0"/>
              <a:t>演算法</a:t>
            </a:r>
            <a:endParaRPr lang="zh-TW" altLang="zh-TW" sz="1800" dirty="0"/>
          </a:p>
          <a:p>
            <a:pPr marL="0" indent="0">
              <a:buNone/>
              <a:defRPr/>
            </a:pPr>
            <a:r>
              <a:rPr lang="en-US" altLang="zh-TW" sz="1800" dirty="0"/>
              <a:t>Input</a:t>
            </a:r>
            <a:r>
              <a:rPr lang="zh-TW" altLang="zh-TW" sz="1800" dirty="0" smtClean="0"/>
              <a:t>：</a:t>
            </a:r>
            <a:r>
              <a:rPr lang="zh-TW" altLang="en-US" sz="1800" dirty="0" smtClean="0"/>
              <a:t>給定</a:t>
            </a:r>
            <a:r>
              <a:rPr lang="zh-TW" altLang="zh-TW" sz="1800" dirty="0" smtClean="0"/>
              <a:t>一個</a:t>
            </a:r>
            <a:r>
              <a:rPr lang="zh-TW" altLang="en-US" sz="1800" dirty="0" smtClean="0"/>
              <a:t>非負</a:t>
            </a:r>
            <a:r>
              <a:rPr lang="zh-TW" altLang="zh-TW" sz="1800" dirty="0" smtClean="0"/>
              <a:t>加權</a:t>
            </a:r>
            <a:r>
              <a:rPr lang="zh-TW" altLang="en-US" sz="1800" dirty="0" smtClean="0"/>
              <a:t>有向</a:t>
            </a:r>
            <a:r>
              <a:rPr lang="zh-TW" altLang="zh-TW" sz="1800" dirty="0" smtClean="0"/>
              <a:t>圖</a:t>
            </a:r>
            <a:r>
              <a:rPr lang="en-US" altLang="zh-TW" sz="1800" dirty="0" smtClean="0"/>
              <a:t>(non-negative weighted digraph)G=(V, E)</a:t>
            </a:r>
            <a:r>
              <a:rPr lang="zh-TW" altLang="zh-TW" sz="1800" dirty="0" smtClean="0"/>
              <a:t>，</a:t>
            </a:r>
            <a:r>
              <a:rPr lang="zh-TW" altLang="en-US" sz="1800" dirty="0"/>
              <a:t>及</a:t>
            </a:r>
            <a:r>
              <a:rPr lang="zh-TW" altLang="en-US" sz="1800" dirty="0" smtClean="0"/>
              <a:t>一個</a:t>
            </a:r>
            <a:r>
              <a:rPr lang="zh-TW" altLang="zh-TW" sz="1800" dirty="0" smtClean="0"/>
              <a:t>來源</a:t>
            </a:r>
            <a:r>
              <a:rPr lang="en-US" altLang="zh-TW" sz="1800" dirty="0"/>
              <a:t>(source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節點</a:t>
            </a:r>
            <a:r>
              <a:rPr lang="en-US" altLang="zh-TW" sz="1800" dirty="0" smtClean="0"/>
              <a:t>s</a:t>
            </a:r>
            <a:r>
              <a:rPr lang="zh-TW" altLang="zh-TW" sz="1800" dirty="0" smtClean="0"/>
              <a:t>。</a:t>
            </a:r>
            <a:r>
              <a:rPr lang="en-US" altLang="zh-TW" sz="1800" dirty="0"/>
              <a:t>G</a:t>
            </a:r>
            <a:r>
              <a:rPr lang="zh-TW" altLang="zh-TW" sz="1800" dirty="0"/>
              <a:t>各邊的加權值以</a:t>
            </a:r>
            <a:r>
              <a:rPr lang="en-US" altLang="zh-TW" sz="1800" dirty="0"/>
              <a:t>w[x][y]</a:t>
            </a:r>
            <a:r>
              <a:rPr lang="zh-TW" altLang="zh-TW" sz="1800" dirty="0"/>
              <a:t>表示，其中</a:t>
            </a:r>
            <a:r>
              <a:rPr lang="en-US" altLang="zh-TW" sz="1800" dirty="0"/>
              <a:t>x </a:t>
            </a:r>
            <a:r>
              <a:rPr lang="zh-TW" altLang="zh-TW" sz="1800" dirty="0"/>
              <a:t>及</a:t>
            </a:r>
            <a:r>
              <a:rPr lang="en-US" altLang="zh-TW" sz="1800" dirty="0"/>
              <a:t>y</a:t>
            </a:r>
            <a:r>
              <a:rPr lang="zh-TW" altLang="zh-TW" sz="1800" dirty="0"/>
              <a:t>為邊的二</a:t>
            </a:r>
            <a:r>
              <a:rPr lang="zh-TW" altLang="zh-TW" sz="1800" dirty="0" smtClean="0"/>
              <a:t>個</a:t>
            </a:r>
            <a:r>
              <a:rPr lang="zh-TW" altLang="en-US" sz="1800" dirty="0" smtClean="0"/>
              <a:t>節點</a:t>
            </a:r>
            <a:r>
              <a:rPr lang="zh-TW" altLang="zh-TW" sz="1800" dirty="0" smtClean="0"/>
              <a:t>。</a:t>
            </a:r>
            <a:r>
              <a:rPr lang="en-US" altLang="zh-TW" sz="1800" dirty="0" smtClean="0"/>
              <a:t> </a:t>
            </a:r>
            <a:endParaRPr lang="zh-TW" altLang="zh-TW" sz="18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TW" sz="1800" dirty="0"/>
              <a:t>Output</a:t>
            </a:r>
            <a:r>
              <a:rPr lang="zh-TW" altLang="zh-TW" sz="1800" dirty="0"/>
              <a:t>：對每</a:t>
            </a:r>
            <a:r>
              <a:rPr lang="zh-TW" altLang="zh-TW" sz="1800" dirty="0" smtClean="0"/>
              <a:t>一個</a:t>
            </a:r>
            <a:r>
              <a:rPr lang="zh-TW" altLang="en-US" sz="1800" dirty="0" smtClean="0"/>
              <a:t>節點</a:t>
            </a:r>
            <a:r>
              <a:rPr lang="en-US" altLang="zh-TW" sz="1800" dirty="0" smtClean="0"/>
              <a:t>u</a:t>
            </a:r>
            <a:r>
              <a:rPr lang="zh-TW" altLang="zh-TW" sz="1800" dirty="0"/>
              <a:t>而言，傳回一個</a:t>
            </a:r>
            <a:r>
              <a:rPr lang="zh-TW" altLang="zh-TW" sz="1800" dirty="0" smtClean="0"/>
              <a:t>由</a:t>
            </a:r>
            <a:r>
              <a:rPr lang="en-US" altLang="zh-TW" sz="1800" dirty="0" smtClean="0"/>
              <a:t>s</a:t>
            </a:r>
            <a:r>
              <a:rPr lang="zh-TW" altLang="zh-TW" sz="1800" dirty="0" smtClean="0"/>
              <a:t>到</a:t>
            </a:r>
            <a:r>
              <a:rPr lang="en-US" altLang="zh-TW" sz="1800" dirty="0"/>
              <a:t>u</a:t>
            </a:r>
            <a:r>
              <a:rPr lang="zh-TW" altLang="zh-TW" sz="1800" dirty="0"/>
              <a:t>的最短</a:t>
            </a:r>
            <a:r>
              <a:rPr lang="zh-TW" altLang="zh-TW" sz="1800" dirty="0" smtClean="0"/>
              <a:t>路徑</a:t>
            </a:r>
            <a:r>
              <a:rPr lang="zh-TW" altLang="en-US" sz="1800" dirty="0" smtClean="0"/>
              <a:t>距離</a:t>
            </a:r>
            <a:r>
              <a:rPr lang="en-US" altLang="zh-TW" sz="1800" dirty="0" smtClean="0"/>
              <a:t>(</a:t>
            </a:r>
            <a:r>
              <a:rPr lang="zh-TW" altLang="en-US" sz="1800" dirty="0"/>
              <a:t>累積邊</a:t>
            </a:r>
            <a:r>
              <a:rPr lang="zh-TW" altLang="en-US" sz="1800" dirty="0" smtClean="0"/>
              <a:t>加權</a:t>
            </a:r>
            <a:r>
              <a:rPr lang="en-US" altLang="zh-TW" sz="1800" dirty="0" smtClean="0"/>
              <a:t>)d[u</a:t>
            </a:r>
            <a:r>
              <a:rPr lang="en-US" altLang="zh-TW" sz="1800" dirty="0"/>
              <a:t>]</a:t>
            </a:r>
            <a:r>
              <a:rPr lang="zh-TW" altLang="zh-TW" sz="1800" dirty="0"/>
              <a:t>。</a:t>
            </a:r>
          </a:p>
          <a:p>
            <a:pPr>
              <a:buSzPct val="100000"/>
              <a:buFont typeface="+mj-lt"/>
              <a:buAutoNum type="arabicPeriod"/>
              <a:defRPr/>
            </a:pPr>
            <a:r>
              <a:rPr lang="en-US" altLang="zh-TW" sz="1800" dirty="0" smtClean="0"/>
              <a:t>d[s]</a:t>
            </a:r>
            <a:r>
              <a:rPr lang="zh-TW" altLang="zh-TW" sz="1800" dirty="0"/>
              <a:t>←</a:t>
            </a:r>
            <a:r>
              <a:rPr lang="en-US" altLang="zh-TW" sz="1800" dirty="0"/>
              <a:t>0; </a:t>
            </a:r>
            <a:r>
              <a:rPr lang="en-US" altLang="zh-TW" sz="1800" dirty="0" smtClean="0"/>
              <a:t>d[u</a:t>
            </a:r>
            <a:r>
              <a:rPr lang="en-US" altLang="zh-TW" sz="1800" dirty="0"/>
              <a:t>]</a:t>
            </a:r>
            <a:r>
              <a:rPr lang="zh-TW" altLang="zh-TW" sz="1800" dirty="0"/>
              <a:t>←∞</a:t>
            </a:r>
            <a:r>
              <a:rPr lang="en-US" altLang="zh-TW" sz="1800" dirty="0"/>
              <a:t> for each u</a:t>
            </a:r>
            <a:r>
              <a:rPr lang="zh-TW" altLang="zh-TW" sz="1800" dirty="0" smtClean="0"/>
              <a:t>≠</a:t>
            </a:r>
            <a:r>
              <a:rPr lang="en-US" altLang="zh-TW" sz="1800" dirty="0" smtClean="0"/>
              <a:t>s</a:t>
            </a:r>
            <a:endParaRPr lang="zh-TW" altLang="zh-TW" sz="1800" dirty="0"/>
          </a:p>
          <a:p>
            <a:pPr>
              <a:buSzPct val="100000"/>
              <a:buFont typeface="+mj-lt"/>
              <a:buAutoNum type="arabicPeriod"/>
              <a:defRPr/>
            </a:pPr>
            <a:r>
              <a:rPr lang="zh-TW" altLang="zh-TW" sz="1800" dirty="0"/>
              <a:t>將每</a:t>
            </a:r>
            <a:r>
              <a:rPr lang="zh-TW" altLang="zh-TW" sz="1800" dirty="0" smtClean="0"/>
              <a:t>一個</a:t>
            </a:r>
            <a:r>
              <a:rPr lang="zh-TW" altLang="en-US" sz="1800" dirty="0" smtClean="0"/>
              <a:t>節點</a:t>
            </a:r>
            <a:r>
              <a:rPr lang="zh-TW" altLang="zh-TW" sz="1800" dirty="0" smtClean="0"/>
              <a:t>加入</a:t>
            </a:r>
            <a:r>
              <a:rPr lang="zh-TW" altLang="en-US" sz="1800" dirty="0" smtClean="0"/>
              <a:t>優先佇列</a:t>
            </a:r>
            <a:r>
              <a:rPr lang="en-US" altLang="zh-TW" sz="1800" dirty="0" smtClean="0"/>
              <a:t>Q</a:t>
            </a:r>
            <a:endParaRPr lang="zh-TW" altLang="zh-TW" sz="1800" dirty="0" smtClean="0">
              <a:solidFill>
                <a:srgbClr val="00B050"/>
              </a:solidFill>
            </a:endParaRPr>
          </a:p>
          <a:p>
            <a:pPr>
              <a:buSzPct val="100000"/>
              <a:buFont typeface="+mj-lt"/>
              <a:buAutoNum type="arabicPeriod"/>
              <a:defRPr/>
            </a:pPr>
            <a:r>
              <a:rPr lang="en-US" altLang="zh-TW" sz="1800" dirty="0" smtClean="0"/>
              <a:t>while Q</a:t>
            </a:r>
            <a:r>
              <a:rPr lang="zh-TW" altLang="zh-TW" sz="1800" dirty="0" smtClean="0"/>
              <a:t>≠</a:t>
            </a:r>
            <a:r>
              <a:rPr lang="en-US" altLang="zh-TW" sz="1800" dirty="0" smtClean="0">
                <a:sym typeface="Symbol"/>
              </a:rPr>
              <a:t></a:t>
            </a:r>
            <a:r>
              <a:rPr lang="en-US" altLang="zh-TW" sz="1800" dirty="0" smtClean="0"/>
              <a:t> do</a:t>
            </a:r>
            <a:endParaRPr lang="zh-TW" altLang="zh-TW" sz="1800" dirty="0" smtClean="0"/>
          </a:p>
          <a:p>
            <a:pPr>
              <a:buSzPct val="100000"/>
              <a:buFont typeface="+mj-lt"/>
              <a:buAutoNum type="arabicPeriod"/>
              <a:defRPr/>
            </a:pPr>
            <a:r>
              <a:rPr lang="en-US" altLang="zh-TW" sz="1800" dirty="0" smtClean="0"/>
              <a:t>   </a:t>
            </a:r>
            <a:r>
              <a:rPr lang="zh-TW" altLang="zh-TW" sz="1800" dirty="0" smtClean="0"/>
              <a:t>自</a:t>
            </a:r>
            <a:r>
              <a:rPr lang="en-US" altLang="zh-TW" sz="1800" dirty="0" smtClean="0"/>
              <a:t>Q</a:t>
            </a:r>
            <a:r>
              <a:rPr lang="zh-TW" altLang="zh-TW" sz="1800" dirty="0" smtClean="0"/>
              <a:t>中移出具有最小</a:t>
            </a:r>
            <a:r>
              <a:rPr lang="en-US" altLang="zh-TW" sz="1800" dirty="0" smtClean="0"/>
              <a:t>d[u]</a:t>
            </a:r>
            <a:r>
              <a:rPr lang="zh-TW" altLang="zh-TW" sz="1800" dirty="0" smtClean="0"/>
              <a:t>值之</a:t>
            </a:r>
            <a:r>
              <a:rPr lang="zh-TW" altLang="en-US" sz="1800" dirty="0" smtClean="0"/>
              <a:t>節點</a:t>
            </a:r>
            <a:r>
              <a:rPr lang="en-US" altLang="zh-TW" sz="1800" dirty="0" smtClean="0"/>
              <a:t>u</a:t>
            </a:r>
            <a:r>
              <a:rPr lang="zh-TW" altLang="en-US" sz="1800" dirty="0" smtClean="0"/>
              <a:t>  </a:t>
            </a:r>
            <a:endParaRPr lang="zh-TW" altLang="zh-TW" sz="1800" dirty="0" smtClean="0"/>
          </a:p>
          <a:p>
            <a:pPr>
              <a:buSzPct val="100000"/>
              <a:buFont typeface="+mj-lt"/>
              <a:buAutoNum type="arabicPeriod"/>
              <a:defRPr/>
            </a:pPr>
            <a:r>
              <a:rPr lang="en-US" altLang="zh-TW" sz="1800" dirty="0" smtClean="0"/>
              <a:t>   </a:t>
            </a:r>
            <a:r>
              <a:rPr lang="en-US" altLang="zh-TW" sz="1800" dirty="0"/>
              <a:t>for </a:t>
            </a:r>
            <a:r>
              <a:rPr lang="zh-TW" altLang="zh-TW" sz="1800" dirty="0"/>
              <a:t>每一個</a:t>
            </a:r>
            <a:r>
              <a:rPr lang="zh-TW" altLang="zh-TW" sz="1800" dirty="0" smtClean="0"/>
              <a:t>與</a:t>
            </a:r>
            <a:r>
              <a:rPr lang="en-US" altLang="zh-TW" sz="1800" dirty="0" smtClean="0"/>
              <a:t>u</a:t>
            </a:r>
            <a:r>
              <a:rPr lang="zh-TW" altLang="zh-TW" sz="1800" dirty="0" smtClean="0"/>
              <a:t>相鄰之</a:t>
            </a:r>
            <a:r>
              <a:rPr lang="zh-TW" altLang="en-US" sz="1800" dirty="0" smtClean="0"/>
              <a:t>節點</a:t>
            </a:r>
            <a:r>
              <a:rPr lang="en-US" altLang="zh-TW" sz="1800" dirty="0" smtClean="0"/>
              <a:t>x</a:t>
            </a:r>
            <a:r>
              <a:rPr lang="zh-TW" altLang="en-US" sz="1800" dirty="0" smtClean="0"/>
              <a:t>  </a:t>
            </a:r>
            <a:r>
              <a:rPr lang="en-US" altLang="zh-TW" sz="1800" dirty="0" smtClean="0"/>
              <a:t>do</a:t>
            </a:r>
            <a:endParaRPr lang="zh-TW" altLang="zh-TW" sz="1800" dirty="0"/>
          </a:p>
          <a:p>
            <a:pPr>
              <a:buSzPct val="100000"/>
              <a:buFont typeface="+mj-lt"/>
              <a:buAutoNum type="arabicPeriod"/>
              <a:defRPr/>
            </a:pPr>
            <a:r>
              <a:rPr lang="en-US" altLang="zh-TW" sz="1800" dirty="0"/>
              <a:t>   </a:t>
            </a:r>
            <a:r>
              <a:rPr lang="en-US" altLang="zh-TW" sz="1800" dirty="0" smtClean="0"/>
              <a:t>  if  </a:t>
            </a:r>
            <a:r>
              <a:rPr lang="en-US" altLang="zh-TW" sz="1800" dirty="0"/>
              <a:t>d[x</a:t>
            </a:r>
            <a:r>
              <a:rPr lang="en-US" altLang="zh-TW" sz="1800" dirty="0" smtClean="0"/>
              <a:t>]</a:t>
            </a:r>
            <a:r>
              <a:rPr lang="en-US" altLang="zh-TW" sz="1100" dirty="0" smtClean="0"/>
              <a:t> </a:t>
            </a:r>
            <a:r>
              <a:rPr lang="zh-TW" altLang="en-US" sz="1100" dirty="0" smtClean="0"/>
              <a:t> </a:t>
            </a:r>
            <a:r>
              <a:rPr lang="en-US" altLang="zh-TW" sz="1800" dirty="0" smtClean="0"/>
              <a:t>&gt;</a:t>
            </a:r>
            <a:r>
              <a:rPr lang="en-US" altLang="zh-TW" sz="1050" dirty="0" smtClean="0"/>
              <a:t> </a:t>
            </a:r>
            <a:r>
              <a:rPr lang="en-US" altLang="zh-TW" sz="1800" dirty="0" smtClean="0"/>
              <a:t>d[u</a:t>
            </a:r>
            <a:r>
              <a:rPr lang="en-US" altLang="zh-TW" sz="1800" dirty="0"/>
              <a:t>]+w[u][x</a:t>
            </a:r>
            <a:r>
              <a:rPr lang="en-US" altLang="zh-TW" sz="1800" dirty="0" smtClean="0"/>
              <a:t>] then</a:t>
            </a:r>
            <a:endParaRPr lang="zh-TW" altLang="zh-TW" sz="1800" dirty="0"/>
          </a:p>
          <a:p>
            <a:pPr>
              <a:buSzPct val="100000"/>
              <a:buFont typeface="+mj-lt"/>
              <a:buAutoNum type="arabicPeriod"/>
              <a:defRPr/>
            </a:pPr>
            <a:r>
              <a:rPr lang="en-US" altLang="zh-TW" sz="1800" dirty="0"/>
              <a:t>       </a:t>
            </a:r>
            <a:r>
              <a:rPr lang="en-US" altLang="zh-TW" sz="1800" dirty="0" smtClean="0"/>
              <a:t>  d[x</a:t>
            </a:r>
            <a:r>
              <a:rPr lang="en-US" altLang="zh-TW" sz="1800" dirty="0"/>
              <a:t>]</a:t>
            </a:r>
            <a:r>
              <a:rPr lang="zh-TW" altLang="zh-TW" sz="1800" dirty="0" smtClean="0"/>
              <a:t>←</a:t>
            </a:r>
            <a:r>
              <a:rPr lang="en-US" altLang="zh-TW" sz="1800" dirty="0" smtClean="0"/>
              <a:t>d[u</a:t>
            </a:r>
            <a:r>
              <a:rPr lang="en-US" altLang="zh-TW" sz="1800" dirty="0"/>
              <a:t>]+w[u][x]</a:t>
            </a:r>
            <a:endParaRPr lang="zh-TW" altLang="zh-TW" sz="1800" dirty="0"/>
          </a:p>
          <a:p>
            <a:pPr>
              <a:buSzPct val="100000"/>
              <a:buFont typeface="+mj-lt"/>
              <a:buAutoNum type="arabicPeriod"/>
              <a:defRPr/>
            </a:pPr>
            <a:r>
              <a:rPr lang="en-US" altLang="zh-TW" sz="1800" dirty="0"/>
              <a:t>return </a:t>
            </a:r>
            <a:r>
              <a:rPr lang="en-US" altLang="zh-TW" sz="1800" dirty="0" smtClean="0"/>
              <a:t>d</a:t>
            </a:r>
            <a:endParaRPr lang="zh-TW" altLang="zh-TW" sz="1800" dirty="0"/>
          </a:p>
          <a:p>
            <a:pPr eaLnBrk="1" hangingPunct="1">
              <a:defRPr/>
            </a:pPr>
            <a:endParaRPr lang="zh-TW" altLang="en-US" sz="2200" dirty="0" smtClean="0">
              <a:latin typeface="Times New Roman" pitchFamily="18" charset="0"/>
            </a:endParaRPr>
          </a:p>
        </p:txBody>
      </p:sp>
      <p:sp>
        <p:nvSpPr>
          <p:cNvPr id="36870" name="矩形 8"/>
          <p:cNvSpPr>
            <a:spLocks noChangeArrowheads="1"/>
          </p:cNvSpPr>
          <p:nvPr/>
        </p:nvSpPr>
        <p:spPr bwMode="auto">
          <a:xfrm>
            <a:off x="107504" y="2276872"/>
            <a:ext cx="8712646" cy="396044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2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Dijkstra</a:t>
            </a:r>
            <a:r>
              <a:rPr lang="zh-TW" altLang="en-US" dirty="0" smtClean="0"/>
              <a:t>最</a:t>
            </a:r>
            <a:r>
              <a:rPr lang="zh-TW" altLang="en-US" dirty="0"/>
              <a:t>短</a:t>
            </a:r>
            <a:r>
              <a:rPr lang="zh-TW" altLang="en-US" dirty="0" smtClean="0"/>
              <a:t>路徑演算法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如何記錄所有的路徑</a:t>
            </a:r>
            <a:r>
              <a:rPr lang="en-US" altLang="zh-TW" dirty="0" smtClean="0"/>
              <a:t>?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16113"/>
            <a:ext cx="8704263" cy="4681537"/>
          </a:xfrm>
        </p:spPr>
        <p:txBody>
          <a:bodyPr/>
          <a:lstStyle/>
          <a:p>
            <a:pPr eaLnBrk="1" hangingPunct="1"/>
            <a:r>
              <a:rPr lang="zh-TW" altLang="en-US" sz="2400" dirty="0" smtClean="0">
                <a:latin typeface="Times New Roman" pitchFamily="18" charset="0"/>
              </a:rPr>
              <a:t>我們將</a:t>
            </a:r>
            <a:r>
              <a:rPr lang="en-US" altLang="zh-TW" sz="2400" dirty="0" smtClean="0">
                <a:latin typeface="Times New Roman" pitchFamily="18" charset="0"/>
              </a:rPr>
              <a:t>d[u]</a:t>
            </a:r>
            <a:r>
              <a:rPr lang="zh-TW" altLang="en-US" sz="2400" dirty="0" smtClean="0">
                <a:latin typeface="Times New Roman" pitchFamily="18" charset="0"/>
              </a:rPr>
              <a:t>以加中括號的方式標記在每一個節點旁，使用下圖說明</a:t>
            </a:r>
            <a:r>
              <a:rPr lang="en-US" altLang="zh-TW" sz="2400" dirty="0" smtClean="0">
                <a:latin typeface="Times New Roman" pitchFamily="18" charset="0"/>
              </a:rPr>
              <a:t>Dijkstra</a:t>
            </a:r>
            <a:r>
              <a:rPr lang="zh-TW" altLang="en-US" sz="2400" dirty="0" smtClean="0">
                <a:latin typeface="Times New Roman" pitchFamily="18" charset="0"/>
              </a:rPr>
              <a:t>演算法求節點</a:t>
            </a:r>
            <a:r>
              <a:rPr lang="en-US" altLang="zh-TW" sz="2400" dirty="0" smtClean="0">
                <a:latin typeface="Times New Roman" pitchFamily="18" charset="0"/>
              </a:rPr>
              <a:t>A</a:t>
            </a:r>
            <a:r>
              <a:rPr lang="zh-TW" altLang="en-US" sz="2400" dirty="0" smtClean="0">
                <a:latin typeface="Times New Roman" pitchFamily="18" charset="0"/>
              </a:rPr>
              <a:t>到每一個節點最短路徑的過程。</a:t>
            </a:r>
          </a:p>
          <a:p>
            <a:pPr eaLnBrk="1" hangingPunct="1"/>
            <a:r>
              <a:rPr lang="zh-TW" altLang="en-US" sz="2400" dirty="0" smtClean="0">
                <a:latin typeface="Times New Roman" pitchFamily="18" charset="0"/>
              </a:rPr>
              <a:t>若要讓</a:t>
            </a:r>
            <a:r>
              <a:rPr lang="en-US" altLang="zh-TW" sz="2400" dirty="0" smtClean="0">
                <a:solidFill>
                  <a:schemeClr val="hlink"/>
                </a:solidFill>
                <a:latin typeface="Times New Roman" pitchFamily="18" charset="0"/>
              </a:rPr>
              <a:t>Dijkstra</a:t>
            </a:r>
            <a:r>
              <a:rPr lang="zh-TW" altLang="en-US" sz="2400" dirty="0" smtClean="0">
                <a:solidFill>
                  <a:schemeClr val="hlink"/>
                </a:solidFill>
                <a:latin typeface="Times New Roman" pitchFamily="18" charset="0"/>
              </a:rPr>
              <a:t>演算法</a:t>
            </a:r>
            <a:r>
              <a:rPr lang="zh-TW" altLang="en-US" sz="2400" dirty="0" smtClean="0">
                <a:latin typeface="Times New Roman" pitchFamily="18" charset="0"/>
              </a:rPr>
              <a:t>也能夠求出每一條最短路徑所經過的每一個節點，則我們要將每一節點在最短路徑中的前一節點紀錄下來，其作法為增加一個</a:t>
            </a:r>
            <a:r>
              <a:rPr lang="zh-TW" altLang="en-US" sz="2400" dirty="0" smtClean="0">
                <a:solidFill>
                  <a:schemeClr val="hlink"/>
                </a:solidFill>
                <a:latin typeface="Times New Roman" pitchFamily="18" charset="0"/>
              </a:rPr>
              <a:t>陣列</a:t>
            </a:r>
            <a:r>
              <a:rPr lang="en-US" altLang="zh-TW" sz="2400" dirty="0" smtClean="0">
                <a:solidFill>
                  <a:schemeClr val="hlink"/>
                </a:solidFill>
                <a:latin typeface="Times New Roman" pitchFamily="18" charset="0"/>
              </a:rPr>
              <a:t>p(</a:t>
            </a:r>
            <a:r>
              <a:rPr lang="zh-TW" altLang="en-US" sz="2400" dirty="0" smtClean="0">
                <a:solidFill>
                  <a:schemeClr val="hlink"/>
                </a:solidFill>
                <a:latin typeface="Times New Roman" pitchFamily="18" charset="0"/>
              </a:rPr>
              <a:t>代表</a:t>
            </a:r>
            <a:r>
              <a:rPr lang="en-US" altLang="zh-TW" sz="2400" dirty="0" smtClean="0">
                <a:solidFill>
                  <a:schemeClr val="hlink"/>
                </a:solidFill>
                <a:latin typeface="Times New Roman" pitchFamily="18" charset="0"/>
              </a:rPr>
              <a:t>predecessor</a:t>
            </a:r>
            <a:r>
              <a:rPr lang="zh-TW" altLang="en-US" sz="2400" dirty="0" smtClean="0">
                <a:solidFill>
                  <a:schemeClr val="hlink"/>
                </a:solidFill>
                <a:latin typeface="Times New Roman" pitchFamily="18" charset="0"/>
              </a:rPr>
              <a:t>，前行者</a:t>
            </a:r>
            <a:r>
              <a:rPr lang="en-US" altLang="zh-TW" sz="2400" dirty="0" smtClean="0">
                <a:solidFill>
                  <a:schemeClr val="hlink"/>
                </a:solidFill>
                <a:latin typeface="Times New Roman" pitchFamily="18" charset="0"/>
              </a:rPr>
              <a:t>)</a:t>
            </a:r>
            <a:r>
              <a:rPr lang="zh-TW" altLang="en-US" sz="2400" dirty="0" smtClean="0">
                <a:latin typeface="Times New Roman" pitchFamily="18" charset="0"/>
              </a:rPr>
              <a:t>來記錄最短路徑中的每一個節點的前一節點。並將</a:t>
            </a:r>
            <a:r>
              <a:rPr lang="en-US" altLang="zh-TW" sz="2400" dirty="0" smtClean="0">
                <a:latin typeface="Times New Roman" pitchFamily="18" charset="0"/>
              </a:rPr>
              <a:t>Dijkstra</a:t>
            </a:r>
            <a:r>
              <a:rPr lang="zh-TW" altLang="en-US" sz="2400" dirty="0" smtClean="0">
                <a:latin typeface="Times New Roman" pitchFamily="18" charset="0"/>
              </a:rPr>
              <a:t>演算法之</a:t>
            </a:r>
            <a:r>
              <a:rPr lang="en-US" altLang="zh-TW" sz="2400" dirty="0" smtClean="0">
                <a:solidFill>
                  <a:schemeClr val="hlink"/>
                </a:solidFill>
                <a:latin typeface="Times New Roman" pitchFamily="18" charset="0"/>
              </a:rPr>
              <a:t>if</a:t>
            </a:r>
            <a:r>
              <a:rPr lang="zh-TW" altLang="en-US" sz="2400" dirty="0" smtClean="0">
                <a:solidFill>
                  <a:schemeClr val="hlink"/>
                </a:solidFill>
                <a:latin typeface="Times New Roman" pitchFamily="18" charset="0"/>
              </a:rPr>
              <a:t>敘述</a:t>
            </a:r>
            <a:r>
              <a:rPr lang="zh-TW" altLang="en-US" sz="2400" dirty="0" smtClean="0">
                <a:latin typeface="Times New Roman" pitchFamily="18" charset="0"/>
              </a:rPr>
              <a:t>修改如下：</a:t>
            </a:r>
          </a:p>
          <a:p>
            <a:pPr eaLnBrk="1" hangingPunct="1"/>
            <a:r>
              <a:rPr lang="en-US" altLang="zh-TW" sz="2000" dirty="0" smtClean="0">
                <a:latin typeface="Times New Roman" pitchFamily="18" charset="0"/>
              </a:rPr>
              <a:t>if (d[x]</a:t>
            </a:r>
            <a:r>
              <a:rPr lang="zh-TW" altLang="en-US" sz="2000" dirty="0" smtClean="0">
                <a:latin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&gt;</a:t>
            </a:r>
            <a:r>
              <a:rPr lang="zh-TW" altLang="en-US" sz="2000" dirty="0" smtClean="0">
                <a:latin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d[u]+w[u][x]) then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 smtClean="0">
                <a:latin typeface="Times New Roman" pitchFamily="18" charset="0"/>
              </a:rPr>
              <a:t>        </a:t>
            </a:r>
            <a:r>
              <a:rPr lang="zh-TW" altLang="en-US" sz="2000" dirty="0" smtClean="0">
                <a:latin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d[x]←d[u]+w[u][x]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 smtClean="0">
                <a:latin typeface="Times New Roman" pitchFamily="18" charset="0"/>
              </a:rPr>
              <a:t>        </a:t>
            </a:r>
            <a:r>
              <a:rPr lang="zh-TW" altLang="en-US" sz="2000" dirty="0" smtClean="0">
                <a:latin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p[x]←u  //</a:t>
            </a:r>
            <a:r>
              <a:rPr lang="zh-TW" altLang="en-US" sz="2000" dirty="0" smtClean="0">
                <a:latin typeface="Times New Roman" pitchFamily="18" charset="0"/>
              </a:rPr>
              <a:t>此敘述為新加入者，代表在最短路徑中節點ｘ的前一節點為</a:t>
            </a:r>
            <a:r>
              <a:rPr lang="en-US" altLang="zh-TW" sz="2000" dirty="0" smtClean="0">
                <a:latin typeface="Times New Roman" pitchFamily="18" charset="0"/>
              </a:rPr>
              <a:t>u</a:t>
            </a:r>
            <a:endParaRPr lang="zh-TW" altLang="en-US" sz="24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Dijkstra</a:t>
            </a:r>
            <a:r>
              <a:rPr lang="zh-TW" altLang="en-US" b="1" dirty="0" smtClean="0"/>
              <a:t>演算法執行範例</a:t>
            </a: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7" y="2132855"/>
            <a:ext cx="8887433" cy="432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Dijkstra</a:t>
            </a:r>
            <a:r>
              <a:rPr lang="zh-TW" altLang="zh-TW" dirty="0"/>
              <a:t>最短路徑</a:t>
            </a:r>
            <a:r>
              <a:rPr lang="zh-TW" altLang="en-US" dirty="0" smtClean="0"/>
              <a:t>演算法複雜度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276871"/>
            <a:ext cx="8487544" cy="3855641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dirty="0" smtClean="0"/>
              <a:t>假設</a:t>
            </a:r>
            <a:r>
              <a:rPr lang="en-US" altLang="zh-TW" sz="2400" dirty="0" smtClean="0">
                <a:solidFill>
                  <a:srgbClr val="0000FF"/>
                </a:solidFill>
              </a:rPr>
              <a:t>G</a:t>
            </a:r>
            <a:r>
              <a:rPr lang="zh-TW" altLang="en-US" sz="2400" dirty="0" smtClean="0">
                <a:solidFill>
                  <a:srgbClr val="0000FF"/>
                </a:solidFill>
              </a:rPr>
              <a:t>一共有</a:t>
            </a:r>
            <a:r>
              <a:rPr lang="en-US" altLang="zh-TW" sz="2400" dirty="0" smtClean="0">
                <a:solidFill>
                  <a:srgbClr val="0000FF"/>
                </a:solidFill>
              </a:rPr>
              <a:t>n</a:t>
            </a:r>
            <a:r>
              <a:rPr lang="zh-TW" altLang="en-US" sz="2400" dirty="0" smtClean="0">
                <a:solidFill>
                  <a:srgbClr val="0000FF"/>
                </a:solidFill>
              </a:rPr>
              <a:t>個節點，</a:t>
            </a:r>
            <a:r>
              <a:rPr lang="en-US" altLang="zh-TW" sz="2400" dirty="0" smtClean="0">
                <a:solidFill>
                  <a:srgbClr val="0000FF"/>
                </a:solidFill>
              </a:rPr>
              <a:t>m</a:t>
            </a:r>
            <a:r>
              <a:rPr lang="zh-TW" altLang="en-US" sz="2400" dirty="0" smtClean="0">
                <a:solidFill>
                  <a:srgbClr val="0000FF"/>
                </a:solidFill>
              </a:rPr>
              <a:t>個邊</a:t>
            </a:r>
            <a:r>
              <a:rPr lang="en-US" altLang="zh-TW" sz="2400" dirty="0" smtClean="0">
                <a:solidFill>
                  <a:srgbClr val="0000FF"/>
                </a:solidFill>
              </a:rPr>
              <a:t>(</a:t>
            </a:r>
            <a:r>
              <a:rPr lang="zh-TW" altLang="en-US" sz="2400" dirty="0" smtClean="0">
                <a:solidFill>
                  <a:srgbClr val="0000FF"/>
                </a:solidFill>
              </a:rPr>
              <a:t>也就是</a:t>
            </a:r>
            <a:r>
              <a:rPr lang="en-US" altLang="zh-TW" sz="2400" dirty="0" smtClean="0">
                <a:solidFill>
                  <a:srgbClr val="0000FF"/>
                </a:solidFill>
              </a:rPr>
              <a:t>|V|=n, |E|=m)</a:t>
            </a:r>
          </a:p>
          <a:p>
            <a:r>
              <a:rPr lang="zh-TW" altLang="en-US" sz="2400" b="1" u="sng" dirty="0" smtClean="0">
                <a:solidFill>
                  <a:srgbClr val="0000FF"/>
                </a:solidFill>
              </a:rPr>
              <a:t>行</a:t>
            </a:r>
            <a:r>
              <a:rPr lang="en-US" altLang="zh-TW" sz="2400" b="1" u="sng" dirty="0" smtClean="0">
                <a:solidFill>
                  <a:srgbClr val="0000FF"/>
                </a:solidFill>
              </a:rPr>
              <a:t>2</a:t>
            </a:r>
            <a:r>
              <a:rPr lang="zh-TW" altLang="zh-TW" sz="2400" dirty="0" smtClean="0"/>
              <a:t>將</a:t>
            </a:r>
            <a:r>
              <a:rPr lang="zh-TW" altLang="zh-TW" sz="2400" dirty="0"/>
              <a:t>每一個</a:t>
            </a:r>
            <a:r>
              <a:rPr lang="zh-TW" altLang="en-US" sz="2400" dirty="0"/>
              <a:t>節點</a:t>
            </a:r>
            <a:r>
              <a:rPr lang="zh-TW" altLang="zh-TW" sz="2400" dirty="0"/>
              <a:t>加入</a:t>
            </a:r>
            <a:r>
              <a:rPr lang="zh-TW" altLang="en-US" sz="2400" dirty="0"/>
              <a:t>優先佇列</a:t>
            </a:r>
            <a:r>
              <a:rPr lang="en-US" altLang="zh-TW" sz="2400" dirty="0" smtClean="0"/>
              <a:t>Q</a:t>
            </a:r>
            <a:r>
              <a:rPr lang="zh-TW" altLang="en-US" sz="2400" dirty="0" smtClean="0"/>
              <a:t>，因此</a:t>
            </a:r>
            <a:r>
              <a:rPr lang="en-US" altLang="zh-TW" sz="2400" dirty="0" smtClean="0"/>
              <a:t>Q</a:t>
            </a:r>
            <a:r>
              <a:rPr lang="zh-TW" altLang="en-US" sz="2400" dirty="0" smtClean="0"/>
              <a:t>具有</a:t>
            </a:r>
            <a:r>
              <a:rPr lang="en-US" altLang="zh-TW" sz="2400" dirty="0" smtClean="0"/>
              <a:t>n</a:t>
            </a:r>
            <a:r>
              <a:rPr lang="zh-TW" altLang="en-US" sz="2400" dirty="0" smtClean="0"/>
              <a:t>個元素</a:t>
            </a:r>
            <a:endParaRPr lang="zh-TW" altLang="zh-TW" sz="2400" dirty="0">
              <a:solidFill>
                <a:srgbClr val="00B050"/>
              </a:solidFill>
            </a:endParaRPr>
          </a:p>
          <a:p>
            <a:r>
              <a:rPr lang="zh-TW" altLang="en-US" sz="2400" b="1" u="sng" dirty="0" smtClean="0">
                <a:solidFill>
                  <a:srgbClr val="0000FF"/>
                </a:solidFill>
              </a:rPr>
              <a:t>行</a:t>
            </a:r>
            <a:r>
              <a:rPr lang="en-US" altLang="zh-TW" sz="2400" b="1" u="sng" dirty="0" smtClean="0">
                <a:solidFill>
                  <a:srgbClr val="0000FF"/>
                </a:solidFill>
              </a:rPr>
              <a:t>3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while</a:t>
            </a:r>
            <a:r>
              <a:rPr lang="zh-TW" altLang="en-US" sz="2400" dirty="0" smtClean="0"/>
              <a:t>迴圈每次迭代會自</a:t>
            </a:r>
            <a:r>
              <a:rPr lang="en-US" altLang="zh-TW" sz="2400" dirty="0" smtClean="0"/>
              <a:t>Q</a:t>
            </a:r>
            <a:r>
              <a:rPr lang="zh-TW" altLang="en-US" sz="2400" dirty="0" smtClean="0"/>
              <a:t>中次</a:t>
            </a:r>
            <a:r>
              <a:rPr lang="zh-TW" altLang="en-US" sz="2400" dirty="0"/>
              <a:t>移出一個節點，因此會執行</a:t>
            </a:r>
            <a:r>
              <a:rPr lang="en-US" altLang="zh-TW" sz="2400" dirty="0"/>
              <a:t>n</a:t>
            </a:r>
            <a:r>
              <a:rPr lang="zh-TW" altLang="en-US" sz="2400" dirty="0"/>
              <a:t>次</a:t>
            </a:r>
            <a:r>
              <a:rPr lang="zh-TW" altLang="en-US" sz="2400" dirty="0" smtClean="0"/>
              <a:t>迭代</a:t>
            </a:r>
            <a:endParaRPr lang="en-US" altLang="zh-TW" sz="2400" dirty="0" smtClean="0"/>
          </a:p>
          <a:p>
            <a:r>
              <a:rPr lang="zh-TW" altLang="en-US" sz="2400" b="1" u="sng" dirty="0" smtClean="0">
                <a:solidFill>
                  <a:srgbClr val="0000FF"/>
                </a:solidFill>
              </a:rPr>
              <a:t>行</a:t>
            </a:r>
            <a:r>
              <a:rPr lang="en-US" altLang="zh-TW" sz="2400" b="1" u="sng" dirty="0" smtClean="0">
                <a:solidFill>
                  <a:srgbClr val="0000FF"/>
                </a:solidFill>
              </a:rPr>
              <a:t>4</a:t>
            </a:r>
            <a:r>
              <a:rPr lang="zh-TW" altLang="en-US" sz="2400" dirty="0" smtClean="0"/>
              <a:t>使用</a:t>
            </a:r>
            <a:r>
              <a:rPr lang="en-US" altLang="zh-TW" sz="2400" dirty="0" smtClean="0"/>
              <a:t>O(log n)</a:t>
            </a:r>
            <a:r>
              <a:rPr lang="zh-TW" altLang="en-US" sz="2400" dirty="0" smtClean="0"/>
              <a:t>時間自</a:t>
            </a:r>
            <a:r>
              <a:rPr lang="en-US" altLang="zh-TW" sz="2400" dirty="0" smtClean="0"/>
              <a:t>Q</a:t>
            </a:r>
            <a:r>
              <a:rPr lang="zh-TW" altLang="en-US" sz="2400" dirty="0" smtClean="0"/>
              <a:t>中移出</a:t>
            </a:r>
            <a:r>
              <a:rPr lang="zh-TW" altLang="zh-TW" sz="2400" dirty="0"/>
              <a:t>最小</a:t>
            </a:r>
            <a:r>
              <a:rPr lang="en-US" altLang="zh-TW" sz="2400" dirty="0"/>
              <a:t>d[u]</a:t>
            </a:r>
            <a:r>
              <a:rPr lang="zh-TW" altLang="zh-TW" sz="2400" dirty="0"/>
              <a:t>值之節點</a:t>
            </a:r>
            <a:r>
              <a:rPr lang="en-US" altLang="zh-TW" sz="2400" dirty="0"/>
              <a:t>u</a:t>
            </a:r>
            <a:endParaRPr lang="zh-TW" altLang="zh-TW" sz="2400" dirty="0"/>
          </a:p>
          <a:p>
            <a:r>
              <a:rPr lang="zh-TW" altLang="en-US" sz="2400" b="1" u="sng" dirty="0" smtClean="0">
                <a:solidFill>
                  <a:srgbClr val="0000FF"/>
                </a:solidFill>
              </a:rPr>
              <a:t>行</a:t>
            </a:r>
            <a:r>
              <a:rPr lang="en-US" altLang="zh-TW" sz="2400" b="1" u="sng" dirty="0" smtClean="0">
                <a:solidFill>
                  <a:srgbClr val="0000FF"/>
                </a:solidFill>
              </a:rPr>
              <a:t>5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for</a:t>
            </a:r>
            <a:r>
              <a:rPr lang="zh-TW" altLang="en-US" sz="2400" dirty="0"/>
              <a:t>迴</a:t>
            </a:r>
            <a:r>
              <a:rPr lang="zh-TW" altLang="en-US" sz="2400" dirty="0" smtClean="0"/>
              <a:t>圈</a:t>
            </a:r>
            <a:r>
              <a:rPr lang="zh-TW" altLang="en-US" sz="2400" dirty="0"/>
              <a:t>在整個演算法的執行過程中</a:t>
            </a:r>
            <a:r>
              <a:rPr lang="zh-TW" altLang="en-US" sz="2400" dirty="0" smtClean="0"/>
              <a:t>一共執行</a:t>
            </a:r>
            <a:r>
              <a:rPr lang="en-US" altLang="zh-TW" sz="2400" dirty="0" smtClean="0"/>
              <a:t>m</a:t>
            </a:r>
            <a:r>
              <a:rPr lang="zh-TW" altLang="en-US" sz="2400" dirty="0" smtClean="0"/>
              <a:t>次迭代</a:t>
            </a:r>
            <a:endParaRPr lang="en-US" altLang="zh-TW" sz="2400" dirty="0"/>
          </a:p>
          <a:p>
            <a:r>
              <a:rPr lang="zh-TW" altLang="en-US" sz="2400" b="1" u="sng" dirty="0" smtClean="0">
                <a:solidFill>
                  <a:srgbClr val="0000FF"/>
                </a:solidFill>
              </a:rPr>
              <a:t>行</a:t>
            </a:r>
            <a:r>
              <a:rPr lang="en-US" altLang="zh-TW" sz="2400" b="1" u="sng" dirty="0" smtClean="0">
                <a:solidFill>
                  <a:srgbClr val="0000FF"/>
                </a:solidFill>
              </a:rPr>
              <a:t>7</a:t>
            </a:r>
            <a:r>
              <a:rPr lang="zh-TW" altLang="en-US" sz="2400" dirty="0" smtClean="0"/>
              <a:t>使用</a:t>
            </a:r>
            <a:r>
              <a:rPr lang="en-US" altLang="zh-TW" sz="2400" dirty="0"/>
              <a:t>O(log </a:t>
            </a:r>
            <a:r>
              <a:rPr lang="en-US" altLang="zh-TW" sz="2400" dirty="0" smtClean="0"/>
              <a:t>n)</a:t>
            </a:r>
            <a:r>
              <a:rPr lang="zh-TW" altLang="en-US" sz="2400" dirty="0" smtClean="0"/>
              <a:t>的時間根據新的</a:t>
            </a:r>
            <a:r>
              <a:rPr lang="en-US" altLang="zh-TW" sz="2400" dirty="0" smtClean="0"/>
              <a:t>d[u]</a:t>
            </a:r>
            <a:r>
              <a:rPr lang="zh-TW" altLang="en-US" sz="2400" dirty="0" smtClean="0"/>
              <a:t>值更新</a:t>
            </a:r>
            <a:r>
              <a:rPr lang="en-US" altLang="zh-TW" sz="2400" dirty="0" smtClean="0"/>
              <a:t>u</a:t>
            </a:r>
            <a:r>
              <a:rPr lang="zh-TW" altLang="en-US" sz="2400" dirty="0" smtClean="0"/>
              <a:t>在</a:t>
            </a:r>
            <a:r>
              <a:rPr lang="en-US" altLang="zh-TW" sz="2400" dirty="0" smtClean="0"/>
              <a:t>Q</a:t>
            </a:r>
            <a:r>
              <a:rPr lang="zh-TW" altLang="en-US" sz="2400" dirty="0" smtClean="0"/>
              <a:t>中的位置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先刪除</a:t>
            </a:r>
            <a:r>
              <a:rPr lang="en-US" altLang="zh-TW" sz="2400" dirty="0" smtClean="0"/>
              <a:t>u</a:t>
            </a:r>
            <a:r>
              <a:rPr lang="zh-TW" altLang="en-US" sz="2400" dirty="0" smtClean="0"/>
              <a:t>在新增</a:t>
            </a:r>
            <a:r>
              <a:rPr lang="en-US" altLang="zh-TW" sz="2400" dirty="0" smtClean="0"/>
              <a:t>u</a:t>
            </a:r>
          </a:p>
          <a:p>
            <a:pPr marL="0" indent="0">
              <a:buNone/>
            </a:pPr>
            <a:r>
              <a:rPr lang="zh-TW" altLang="en-US" sz="2400" dirty="0" smtClean="0"/>
              <a:t>因此</a:t>
            </a:r>
            <a:r>
              <a:rPr lang="zh-TW" altLang="en-US" sz="2400" dirty="0" smtClean="0">
                <a:solidFill>
                  <a:srgbClr val="0000FF"/>
                </a:solidFill>
              </a:rPr>
              <a:t>總時間複雜度為</a:t>
            </a:r>
            <a:r>
              <a:rPr lang="en-US" altLang="zh-TW" sz="2400" dirty="0" smtClean="0">
                <a:solidFill>
                  <a:srgbClr val="0000FF"/>
                </a:solidFill>
              </a:rPr>
              <a:t>O((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n+m</a:t>
            </a:r>
            <a:r>
              <a:rPr lang="en-US" altLang="zh-TW" sz="2400" dirty="0" smtClean="0">
                <a:solidFill>
                  <a:srgbClr val="0000FF"/>
                </a:solidFill>
              </a:rPr>
              <a:t>) log n)=O( (|V|+|E|)  log |V|)</a:t>
            </a:r>
            <a:endParaRPr lang="zh-TW" altLang="zh-TW" sz="2400" dirty="0">
              <a:solidFill>
                <a:srgbClr val="0000FF"/>
              </a:solidFill>
            </a:endParaRPr>
          </a:p>
          <a:p>
            <a:endParaRPr lang="zh-TW" altLang="zh-TW" sz="2400" dirty="0"/>
          </a:p>
          <a:p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29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017713"/>
            <a:ext cx="8775700" cy="436403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zh-TW" altLang="en-US" sz="7400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TW" sz="7400" i="1" dirty="0" smtClean="0">
                <a:solidFill>
                  <a:srgbClr val="0000CC"/>
                </a:solidFill>
                <a:latin typeface="Times New Roman" pitchFamily="18" charset="0"/>
              </a:rPr>
              <a:t>The End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4400" b="1" dirty="0" smtClean="0"/>
              <a:t>2.  </a:t>
            </a:r>
            <a:r>
              <a:rPr lang="zh-TW" altLang="en-US" sz="4400" dirty="0" smtClean="0"/>
              <a:t>背包演算法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35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zh-TW" dirty="0" smtClean="0"/>
              <a:t>背包</a:t>
            </a:r>
            <a:r>
              <a:rPr lang="zh-TW" altLang="en-US" dirty="0" smtClean="0"/>
              <a:t>演算法背景介紹</a:t>
            </a:r>
            <a:endParaRPr lang="en-US" altLang="zh-TW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492896"/>
            <a:ext cx="8343528" cy="4176463"/>
          </a:xfrm>
        </p:spPr>
        <p:txBody>
          <a:bodyPr/>
          <a:lstStyle/>
          <a:p>
            <a:r>
              <a:rPr lang="zh-TW" altLang="en-US" dirty="0" smtClean="0">
                <a:solidFill>
                  <a:srgbClr val="0000FF"/>
                </a:solidFill>
              </a:rPr>
              <a:t>背包演算法</a:t>
            </a:r>
            <a:r>
              <a:rPr lang="en-US" altLang="zh-TW" dirty="0" smtClean="0">
                <a:solidFill>
                  <a:srgbClr val="0000FF"/>
                </a:solidFill>
              </a:rPr>
              <a:t>(knapsack algorithm)</a:t>
            </a:r>
            <a:r>
              <a:rPr lang="zh-TW" altLang="en-US" dirty="0" smtClean="0"/>
              <a:t>使用貪婪</a:t>
            </a:r>
            <a:r>
              <a:rPr lang="zh-TW" altLang="en-US" dirty="0"/>
              <a:t>解題策略解決</a:t>
            </a:r>
            <a:r>
              <a:rPr lang="zh-TW" altLang="en-US" dirty="0" smtClean="0">
                <a:solidFill>
                  <a:srgbClr val="0000FF"/>
                </a:solidFill>
              </a:rPr>
              <a:t>背包問題</a:t>
            </a:r>
            <a:r>
              <a:rPr lang="en-US" altLang="zh-TW" dirty="0" smtClean="0">
                <a:solidFill>
                  <a:srgbClr val="0000FF"/>
                </a:solidFill>
              </a:rPr>
              <a:t>(knapsack problem)</a:t>
            </a:r>
            <a:r>
              <a:rPr lang="zh-TW" altLang="en-US" dirty="0" smtClean="0"/>
              <a:t>或</a:t>
            </a:r>
            <a:r>
              <a:rPr lang="zh-TW" altLang="en-US" dirty="0"/>
              <a:t>稱為</a:t>
            </a:r>
            <a:r>
              <a:rPr lang="zh-TW" altLang="en-US" dirty="0" smtClean="0">
                <a:solidFill>
                  <a:srgbClr val="0000FF"/>
                </a:solidFill>
              </a:rPr>
              <a:t>零碎背包問題</a:t>
            </a:r>
            <a:r>
              <a:rPr lang="en-US" altLang="zh-TW" dirty="0" smtClean="0">
                <a:solidFill>
                  <a:srgbClr val="0000FF"/>
                </a:solidFill>
              </a:rPr>
              <a:t>(fractional knapsack problem)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以下</a:t>
            </a:r>
            <a:r>
              <a:rPr lang="zh-TW" altLang="en-US" dirty="0"/>
              <a:t>我們先</a:t>
            </a:r>
            <a:r>
              <a:rPr lang="zh-TW" altLang="en-US" dirty="0" smtClean="0"/>
              <a:t>定義背包問題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148138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386715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07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定義 </a:t>
            </a:r>
            <a:r>
              <a:rPr lang="en-US" altLang="zh-TW" dirty="0" smtClean="0"/>
              <a:t>-- </a:t>
            </a:r>
            <a:r>
              <a:rPr lang="zh-TW" altLang="zh-TW" dirty="0" smtClean="0"/>
              <a:t>背包問題</a:t>
            </a:r>
            <a:endParaRPr lang="en-US" altLang="zh-TW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r>
              <a:rPr lang="zh-TW" altLang="en-US" dirty="0" smtClean="0"/>
              <a:t>給定一個最大</a:t>
            </a:r>
            <a:r>
              <a:rPr lang="zh-TW" altLang="zh-TW" dirty="0" smtClean="0"/>
              <a:t>載重</a:t>
            </a:r>
            <a:r>
              <a:rPr lang="zh-TW" altLang="en-US" dirty="0"/>
              <a:t>容量</a:t>
            </a:r>
            <a:r>
              <a:rPr lang="en-US" altLang="zh-TW" dirty="0"/>
              <a:t>(capacity)</a:t>
            </a:r>
            <a:r>
              <a:rPr lang="zh-TW" altLang="en-US" dirty="0" smtClean="0"/>
              <a:t>為</a:t>
            </a:r>
            <a:r>
              <a:rPr lang="en-US" altLang="zh-TW" dirty="0" smtClean="0"/>
              <a:t>m</a:t>
            </a:r>
            <a:r>
              <a:rPr lang="zh-TW" altLang="en-US" dirty="0" smtClean="0"/>
              <a:t>的背包，以及</a:t>
            </a:r>
            <a:r>
              <a:rPr lang="en-US" altLang="zh-TW" dirty="0" smtClean="0"/>
              <a:t>n</a:t>
            </a:r>
            <a:r>
              <a:rPr lang="zh-TW" altLang="zh-TW" dirty="0" smtClean="0"/>
              <a:t>個</a:t>
            </a:r>
            <a:r>
              <a:rPr lang="zh-TW" altLang="en-US" dirty="0" smtClean="0"/>
              <a:t>可以放入背包的物品，其中</a:t>
            </a:r>
            <a:r>
              <a:rPr lang="zh-TW" altLang="zh-TW" dirty="0" smtClean="0"/>
              <a:t>第</a:t>
            </a:r>
            <a:r>
              <a:rPr lang="en-US" altLang="zh-TW" dirty="0" err="1" smtClean="0"/>
              <a:t>i</a:t>
            </a:r>
            <a:r>
              <a:rPr lang="zh-TW" altLang="zh-TW" dirty="0" smtClean="0"/>
              <a:t>個</a:t>
            </a:r>
            <a:r>
              <a:rPr lang="zh-TW" altLang="en-US" dirty="0" smtClean="0"/>
              <a:t>物品</a:t>
            </a:r>
            <a:r>
              <a:rPr lang="zh-TW" altLang="zh-TW" dirty="0" smtClean="0"/>
              <a:t>的重量為</a:t>
            </a:r>
            <a:r>
              <a:rPr lang="en-US" altLang="zh-TW" dirty="0" err="1" smtClean="0"/>
              <a:t>w</a:t>
            </a:r>
            <a:r>
              <a:rPr lang="en-US" altLang="zh-TW" baseline="-25000" dirty="0" err="1" smtClean="0"/>
              <a:t>i</a:t>
            </a:r>
            <a:r>
              <a:rPr lang="en-US" altLang="zh-TW" dirty="0" smtClean="0"/>
              <a:t>&gt;0</a:t>
            </a:r>
            <a:r>
              <a:rPr lang="zh-TW" altLang="en-US" dirty="0" smtClean="0"/>
              <a:t>，價格為</a:t>
            </a:r>
            <a:r>
              <a:rPr lang="en-US" altLang="zh-TW" dirty="0" smtClean="0"/>
              <a:t>p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&gt;0</a:t>
            </a:r>
          </a:p>
          <a:p>
            <a:pPr algn="just" eaLnBrk="1" hangingPunct="1"/>
            <a:endParaRPr lang="en-US" altLang="zh-TW" dirty="0" smtClean="0"/>
          </a:p>
          <a:p>
            <a:pPr algn="just" eaLnBrk="1" hangingPunct="1"/>
            <a:r>
              <a:rPr lang="zh-TW" altLang="en-US" dirty="0" smtClean="0"/>
              <a:t>目標</a:t>
            </a:r>
            <a:r>
              <a:rPr lang="en-US" altLang="zh-TW" dirty="0" smtClean="0"/>
              <a:t>: </a:t>
            </a:r>
            <a:r>
              <a:rPr lang="zh-TW" altLang="en-US" dirty="0" smtClean="0"/>
              <a:t>  找出</a:t>
            </a:r>
            <a:r>
              <a:rPr lang="en-US" altLang="zh-TW" dirty="0" smtClean="0"/>
              <a:t>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,…,</a:t>
            </a:r>
            <a:r>
              <a:rPr lang="en-US" altLang="zh-TW" dirty="0" err="1" smtClean="0"/>
              <a:t>X</a:t>
            </a:r>
            <a:r>
              <a:rPr lang="en-US" altLang="zh-TW" baseline="-25000" dirty="0" err="1" smtClean="0"/>
              <a:t>n</a:t>
            </a:r>
            <a:r>
              <a:rPr lang="zh-TW" altLang="en-US" dirty="0" smtClean="0"/>
              <a:t>以最大化</a:t>
            </a:r>
            <a:endParaRPr lang="en-US" altLang="zh-TW" dirty="0" smtClean="0"/>
          </a:p>
          <a:p>
            <a:pPr algn="just" eaLnBrk="1" hangingPunct="1">
              <a:buFont typeface="Wingdings" pitchFamily="2" charset="2"/>
              <a:buNone/>
            </a:pPr>
            <a:endParaRPr lang="en-US" altLang="zh-TW" dirty="0" smtClean="0"/>
          </a:p>
          <a:p>
            <a:pPr algn="just" eaLnBrk="1" hangingPunct="1"/>
            <a:r>
              <a:rPr lang="zh-TW" altLang="en-US" dirty="0" smtClean="0"/>
              <a:t>限制條件為</a:t>
            </a:r>
            <a:r>
              <a:rPr lang="en-US" altLang="zh-TW" dirty="0" smtClean="0"/>
              <a:t> </a:t>
            </a:r>
          </a:p>
          <a:p>
            <a:pPr eaLnBrk="1" hangingPunct="1">
              <a:buNone/>
            </a:pPr>
            <a:r>
              <a:rPr lang="zh-TW" altLang="en-US" dirty="0" smtClean="0"/>
              <a:t>   其中 </a:t>
            </a:r>
            <a:r>
              <a:rPr lang="en-US" altLang="zh-TW" dirty="0" smtClean="0"/>
              <a:t>0</a:t>
            </a:r>
            <a:r>
              <a:rPr lang="zh-TW" altLang="en-US" dirty="0" smtClean="0">
                <a:sym typeface="Symbol"/>
              </a:rPr>
              <a:t></a:t>
            </a:r>
            <a:r>
              <a:rPr lang="en-US" altLang="zh-TW" dirty="0" smtClean="0"/>
              <a:t>x</a:t>
            </a:r>
            <a:r>
              <a:rPr lang="en-US" altLang="zh-TW" baseline="-30000" dirty="0" smtClean="0"/>
              <a:t>i</a:t>
            </a:r>
            <a:r>
              <a:rPr lang="en-US" altLang="zh-TW" dirty="0" smtClean="0">
                <a:latin typeface="Times New Roman" pitchFamily="18" charset="0"/>
                <a:sym typeface="Symbol"/>
              </a:rPr>
              <a:t>1</a:t>
            </a:r>
            <a:r>
              <a:rPr lang="en-US" altLang="zh-TW" dirty="0" smtClean="0"/>
              <a:t>, 1 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dirty="0" smtClean="0"/>
              <a:t> n   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148138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graphicFrame>
        <p:nvGraphicFramePr>
          <p:cNvPr id="317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98453"/>
              </p:ext>
            </p:extLst>
          </p:nvPr>
        </p:nvGraphicFramePr>
        <p:xfrm>
          <a:off x="6372200" y="4149080"/>
          <a:ext cx="1095276" cy="7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8" name="方程式" r:id="rId4" imgW="495000" imgH="342720" progId="Equation.3">
                  <p:embed/>
                </p:oleObj>
              </mc:Choice>
              <mc:Fallback>
                <p:oleObj name="方程式" r:id="rId4" imgW="4950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4149080"/>
                        <a:ext cx="1095276" cy="756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386715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graphicFrame>
        <p:nvGraphicFramePr>
          <p:cNvPr id="317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929958"/>
              </p:ext>
            </p:extLst>
          </p:nvPr>
        </p:nvGraphicFramePr>
        <p:xfrm>
          <a:off x="3419871" y="5157192"/>
          <a:ext cx="2046691" cy="86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9" name="方程式" r:id="rId6" imgW="812520" imgH="342720" progId="Equation.3">
                  <p:embed/>
                </p:oleObj>
              </mc:Choice>
              <mc:Fallback>
                <p:oleObj name="方程式" r:id="rId6" imgW="8125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1" y="5157192"/>
                        <a:ext cx="2046691" cy="864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175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zh-TW" dirty="0" smtClean="0"/>
              <a:t>背包</a:t>
            </a:r>
            <a:r>
              <a:rPr lang="zh-TW" altLang="en-US" dirty="0" smtClean="0"/>
              <a:t>演算法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pPr marL="0" indent="0" latinLnBrk="1">
              <a:buNone/>
            </a:pPr>
            <a:r>
              <a:rPr lang="en-US" altLang="zh-TW" dirty="0" smtClean="0"/>
              <a:t>Algorithm </a:t>
            </a:r>
            <a:r>
              <a:rPr lang="zh-TW" altLang="en-US" dirty="0" smtClean="0"/>
              <a:t>背包</a:t>
            </a:r>
            <a:r>
              <a:rPr lang="zh-TW" altLang="zh-TW" dirty="0" smtClean="0"/>
              <a:t>演算法</a:t>
            </a:r>
            <a:endParaRPr lang="en-US" altLang="zh-TW" dirty="0" smtClean="0"/>
          </a:p>
          <a:p>
            <a:pPr marL="0" indent="0" latinLnBrk="1">
              <a:buNone/>
            </a:pPr>
            <a:r>
              <a:rPr lang="en-US" altLang="zh-TW" dirty="0" smtClean="0"/>
              <a:t>Input: </a:t>
            </a:r>
            <a:r>
              <a:rPr lang="zh-TW" altLang="en-US" dirty="0" smtClean="0"/>
              <a:t>背包的最大容量</a:t>
            </a:r>
            <a:r>
              <a:rPr lang="en-US" altLang="zh-TW" dirty="0" smtClean="0"/>
              <a:t>m</a:t>
            </a:r>
            <a:r>
              <a:rPr lang="zh-TW" altLang="en-US" dirty="0" smtClean="0"/>
              <a:t>，以及可以放入背包的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個物品的非負</a:t>
            </a:r>
            <a:r>
              <a:rPr lang="zh-TW" altLang="zh-TW" dirty="0" smtClean="0"/>
              <a:t>重量</a:t>
            </a:r>
            <a:r>
              <a:rPr lang="en-US" altLang="zh-TW" dirty="0" err="1" smtClean="0"/>
              <a:t>w</a:t>
            </a:r>
            <a:r>
              <a:rPr lang="en-US" altLang="zh-TW" baseline="-25000" dirty="0" err="1" smtClean="0"/>
              <a:t>i</a:t>
            </a:r>
            <a:r>
              <a:rPr lang="zh-TW" altLang="en-US" dirty="0" smtClean="0"/>
              <a:t>與價格</a:t>
            </a:r>
            <a:r>
              <a:rPr lang="en-US" altLang="zh-TW" dirty="0" smtClean="0"/>
              <a:t>p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 </a:t>
            </a:r>
          </a:p>
          <a:p>
            <a:pPr marL="0" indent="0" latinLnBrk="1">
              <a:buNone/>
            </a:pPr>
            <a:r>
              <a:rPr lang="en-US" altLang="zh-TW" dirty="0" smtClean="0"/>
              <a:t>Output: </a:t>
            </a:r>
            <a:r>
              <a:rPr lang="zh-TW" altLang="en-US" dirty="0" smtClean="0"/>
              <a:t>介於</a:t>
            </a:r>
            <a:r>
              <a:rPr lang="en-US" altLang="zh-TW" dirty="0" smtClean="0"/>
              <a:t>0</a:t>
            </a:r>
            <a:r>
              <a:rPr lang="zh-TW" altLang="en-US" dirty="0" smtClean="0"/>
              <a:t>與</a:t>
            </a:r>
            <a:r>
              <a:rPr lang="en-US" altLang="zh-TW" dirty="0" smtClean="0"/>
              <a:t>1</a:t>
            </a:r>
            <a:r>
              <a:rPr lang="zh-TW" altLang="en-US" dirty="0" smtClean="0"/>
              <a:t>之間的</a:t>
            </a:r>
            <a:r>
              <a:rPr lang="en-US" altLang="zh-TW" dirty="0" smtClean="0"/>
              <a:t>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,…,</a:t>
            </a:r>
            <a:r>
              <a:rPr lang="en-US" altLang="zh-TW" dirty="0" err="1" smtClean="0"/>
              <a:t>x</a:t>
            </a:r>
            <a:r>
              <a:rPr lang="en-US" altLang="zh-TW" baseline="-25000" dirty="0" err="1" smtClean="0"/>
              <a:t>n</a:t>
            </a:r>
            <a:r>
              <a:rPr lang="zh-TW" altLang="en-US" dirty="0"/>
              <a:t>分別</a:t>
            </a:r>
            <a:r>
              <a:rPr lang="zh-TW" altLang="en-US" dirty="0" smtClean="0"/>
              <a:t>代表第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,…,</a:t>
            </a:r>
            <a:r>
              <a:rPr lang="zh-TW" altLang="en-US" dirty="0" smtClean="0"/>
              <a:t>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個物品放入背包中的零碎部份。可以最大化 </a:t>
            </a:r>
            <a:r>
              <a:rPr lang="en-US" altLang="zh-TW" dirty="0" smtClean="0"/>
              <a:t> </a:t>
            </a:r>
            <a:r>
              <a:rPr lang="zh-TW" altLang="en-US" dirty="0" smtClean="0"/>
              <a:t>     ，並且滿足               。</a:t>
            </a:r>
            <a:endParaRPr lang="en-US" altLang="zh-TW" dirty="0" smtClean="0"/>
          </a:p>
          <a:p>
            <a:pPr marL="0" indent="0" latinLnBrk="1">
              <a:buNone/>
            </a:pPr>
            <a:r>
              <a:rPr lang="en-US" altLang="zh-TW" dirty="0" smtClean="0"/>
              <a:t>1: </a:t>
            </a:r>
            <a:r>
              <a:rPr lang="zh-TW" altLang="zh-TW" dirty="0" smtClean="0"/>
              <a:t>將</a:t>
            </a:r>
            <a:r>
              <a:rPr lang="en-US" altLang="zh-TW" dirty="0" smtClean="0"/>
              <a:t>p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w</a:t>
            </a:r>
            <a:r>
              <a:rPr lang="en-US" altLang="zh-TW" baseline="-25000" dirty="0" err="1" smtClean="0"/>
              <a:t>i</a:t>
            </a:r>
            <a:r>
              <a:rPr lang="zh-TW" altLang="zh-TW" dirty="0" smtClean="0"/>
              <a:t>由大至小排序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 latinLnBrk="1">
              <a:buNone/>
            </a:pPr>
            <a:r>
              <a:rPr lang="en-US" altLang="zh-TW" dirty="0" smtClean="0"/>
              <a:t>2: </a:t>
            </a:r>
            <a:r>
              <a:rPr lang="zh-TW" altLang="zh-TW" dirty="0" smtClean="0"/>
              <a:t>根據此排序來將物品依序</a:t>
            </a:r>
            <a:r>
              <a:rPr lang="zh-TW" altLang="en-US" dirty="0" smtClean="0"/>
              <a:t>盡</a:t>
            </a:r>
            <a:r>
              <a:rPr lang="zh-TW" altLang="zh-TW" dirty="0" smtClean="0"/>
              <a:t>可能地放入背包中，直至背包</a:t>
            </a:r>
            <a:r>
              <a:rPr lang="zh-TW" altLang="en-US" dirty="0" smtClean="0"/>
              <a:t>容量</a:t>
            </a:r>
            <a:r>
              <a:rPr lang="en-US" altLang="zh-TW" dirty="0" smtClean="0"/>
              <a:t>m</a:t>
            </a:r>
            <a:r>
              <a:rPr lang="zh-TW" altLang="en-US" dirty="0" smtClean="0"/>
              <a:t>用完</a:t>
            </a:r>
            <a:r>
              <a:rPr lang="zh-TW" altLang="zh-TW" dirty="0" smtClean="0"/>
              <a:t>為止。</a:t>
            </a:r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788289"/>
              </p:ext>
            </p:extLst>
          </p:nvPr>
        </p:nvGraphicFramePr>
        <p:xfrm>
          <a:off x="2483768" y="4653135"/>
          <a:ext cx="1042800" cy="72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49" name="方程式" r:id="rId4" imgW="495000" imgH="342720" progId="Equation.3">
                  <p:embed/>
                </p:oleObj>
              </mc:Choice>
              <mc:Fallback>
                <p:oleObj name="方程式" r:id="rId4" imgW="495000" imgH="342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653135"/>
                        <a:ext cx="1042800" cy="720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382497"/>
              </p:ext>
            </p:extLst>
          </p:nvPr>
        </p:nvGraphicFramePr>
        <p:xfrm>
          <a:off x="5434013" y="4581524"/>
          <a:ext cx="1709737" cy="863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50" name="方程式" r:id="rId6" imgW="812520" imgH="342720" progId="Equation.3">
                  <p:embed/>
                </p:oleObj>
              </mc:Choice>
              <mc:Fallback>
                <p:oleObj name="方程式" r:id="rId6" imgW="812520" imgH="342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4581524"/>
                        <a:ext cx="1709737" cy="863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5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zh-TW" dirty="0" smtClean="0"/>
              <a:t>背包</a:t>
            </a:r>
            <a:r>
              <a:rPr lang="zh-TW" altLang="en-US" dirty="0" smtClean="0"/>
              <a:t>演算法</a:t>
            </a:r>
            <a:r>
              <a:rPr lang="zh-TW" altLang="en-US" dirty="0"/>
              <a:t>時間複雜度</a:t>
            </a:r>
            <a:endParaRPr lang="zh-TW" altLang="en-US" dirty="0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pPr latinLnBrk="1"/>
            <a:r>
              <a:rPr lang="zh-TW" altLang="en-US" dirty="0" smtClean="0"/>
              <a:t>行</a:t>
            </a:r>
            <a:r>
              <a:rPr lang="en-US" altLang="zh-TW" dirty="0" smtClean="0"/>
              <a:t>1: </a:t>
            </a:r>
            <a:r>
              <a:rPr lang="zh-TW" altLang="en-US" dirty="0" smtClean="0"/>
              <a:t>依</a:t>
            </a:r>
            <a:r>
              <a:rPr lang="en-US" altLang="zh-TW" dirty="0" smtClean="0"/>
              <a:t>p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w</a:t>
            </a:r>
            <a:r>
              <a:rPr lang="en-US" altLang="zh-TW" baseline="-25000" dirty="0" err="1" smtClean="0"/>
              <a:t>i</a:t>
            </a:r>
            <a:r>
              <a:rPr lang="zh-TW" altLang="zh-TW" dirty="0"/>
              <a:t>由大至小</a:t>
            </a:r>
            <a:r>
              <a:rPr lang="zh-TW" altLang="zh-TW" dirty="0" smtClean="0"/>
              <a:t>排序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O(n log n)</a:t>
            </a:r>
          </a:p>
          <a:p>
            <a:pPr latinLnBrk="1"/>
            <a:endParaRPr lang="en-US" altLang="zh-TW" dirty="0" smtClean="0"/>
          </a:p>
          <a:p>
            <a:pPr latinLnBrk="1"/>
            <a:r>
              <a:rPr lang="zh-TW" altLang="en-US" dirty="0"/>
              <a:t>行</a:t>
            </a:r>
            <a:r>
              <a:rPr lang="en-US" altLang="zh-TW" dirty="0" smtClean="0"/>
              <a:t>2: </a:t>
            </a:r>
            <a:r>
              <a:rPr lang="zh-TW" altLang="zh-TW" dirty="0" smtClean="0"/>
              <a:t>將物品依序放入背包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O(n)</a:t>
            </a:r>
          </a:p>
          <a:p>
            <a:pPr latinLnBrk="1"/>
            <a:endParaRPr lang="en-US" altLang="zh-TW" dirty="0"/>
          </a:p>
          <a:p>
            <a:pPr marL="0" indent="0" latinLnBrk="1">
              <a:buNone/>
            </a:pPr>
            <a:r>
              <a:rPr lang="zh-TW" altLang="en-US" dirty="0"/>
              <a:t>總時間複雜</a:t>
            </a:r>
            <a:r>
              <a:rPr lang="zh-TW" altLang="en-US" dirty="0" smtClean="0"/>
              <a:t>度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O(n log n)</a:t>
            </a:r>
          </a:p>
          <a:p>
            <a:pPr eaLnBrk="1" hangingPunct="1"/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041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10222</TotalTime>
  <Words>3294</Words>
  <Application>Microsoft Office PowerPoint</Application>
  <PresentationFormat>如螢幕大小 (4:3)</PresentationFormat>
  <Paragraphs>381</Paragraphs>
  <Slides>47</Slides>
  <Notes>40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5" baseType="lpstr">
      <vt:lpstr>新細明體</vt:lpstr>
      <vt:lpstr>Arial</vt:lpstr>
      <vt:lpstr>Symbol</vt:lpstr>
      <vt:lpstr>Tahoma</vt:lpstr>
      <vt:lpstr>Times New Roman</vt:lpstr>
      <vt:lpstr>Wingdings</vt:lpstr>
      <vt:lpstr>Blends</vt:lpstr>
      <vt:lpstr>方程式</vt:lpstr>
      <vt:lpstr>貪婪演算法</vt:lpstr>
      <vt:lpstr>PowerPoint 簡報</vt:lpstr>
      <vt:lpstr>貪婪解題策略</vt:lpstr>
      <vt:lpstr>使用貪婪解題策略的演算法</vt:lpstr>
      <vt:lpstr>PowerPoint 簡報</vt:lpstr>
      <vt:lpstr>背包演算法背景介紹</vt:lpstr>
      <vt:lpstr>定義 -- 背包問題</vt:lpstr>
      <vt:lpstr>背包演算法</vt:lpstr>
      <vt:lpstr>背包演算法時間複雜度</vt:lpstr>
      <vt:lpstr>背包演算法範例</vt:lpstr>
      <vt:lpstr>定義 -- 0/1背包問題</vt:lpstr>
      <vt:lpstr>0/1背包演算法範例</vt:lpstr>
      <vt:lpstr>背包演算法與 0/1背包演算法範例圖示</vt:lpstr>
      <vt:lpstr>PowerPoint 簡報</vt:lpstr>
      <vt:lpstr>Huffman編碼</vt:lpstr>
      <vt:lpstr>Huffman編碼範例</vt:lpstr>
      <vt:lpstr>PowerPoint 簡報</vt:lpstr>
      <vt:lpstr>Huffman編碼演算法</vt:lpstr>
      <vt:lpstr>Huffman編碼演算法時間複雜度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最小含括樹</vt:lpstr>
      <vt:lpstr>最小含括樹範例</vt:lpstr>
      <vt:lpstr>Kruskal最小含括樹演算法概念</vt:lpstr>
      <vt:lpstr>Kruskal最小含括樹演算法</vt:lpstr>
      <vt:lpstr>  Kruskal最小含括樹演算法執行範例</vt:lpstr>
      <vt:lpstr>Kruskal最小含括樹演算法討論</vt:lpstr>
      <vt:lpstr>Kruskal演算法的時間複雜度</vt:lpstr>
      <vt:lpstr>PowerPoint 簡報</vt:lpstr>
      <vt:lpstr>Prim最小含括樹演算法概念</vt:lpstr>
      <vt:lpstr>Prim最小含括樹演算法</vt:lpstr>
      <vt:lpstr>  Prim最小含括樹演算法執行範例</vt:lpstr>
      <vt:lpstr>Prim最小含括樹演算法時間複雜度</vt:lpstr>
      <vt:lpstr>PowerPoint 簡報</vt:lpstr>
      <vt:lpstr>圖的最短路徑</vt:lpstr>
      <vt:lpstr>PowerPoint 簡報</vt:lpstr>
      <vt:lpstr>Dijkstra最短路徑演算法 </vt:lpstr>
      <vt:lpstr>Dijkstra最短路徑演算法介紹</vt:lpstr>
      <vt:lpstr>Dijkstra最短路徑演算法</vt:lpstr>
      <vt:lpstr>Dijkstra最短路徑演算法 如何記錄所有的路徑?</vt:lpstr>
      <vt:lpstr>Dijkstra演算法執行範例</vt:lpstr>
      <vt:lpstr>Dijkstra最短路徑演算法複雜度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ACNlab</dc:creator>
  <cp:lastModifiedBy>USER</cp:lastModifiedBy>
  <cp:revision>291</cp:revision>
  <cp:lastPrinted>2014-10-27T07:13:12Z</cp:lastPrinted>
  <dcterms:created xsi:type="dcterms:W3CDTF">1601-01-01T00:00:00Z</dcterms:created>
  <dcterms:modified xsi:type="dcterms:W3CDTF">2017-10-23T23:37:54Z</dcterms:modified>
</cp:coreProperties>
</file>