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40"/>
  </p:notesMasterIdLst>
  <p:handoutMasterIdLst>
    <p:handoutMasterId r:id="rId41"/>
  </p:handoutMasterIdLst>
  <p:sldIdLst>
    <p:sldId id="296" r:id="rId2"/>
    <p:sldId id="532" r:id="rId3"/>
    <p:sldId id="729" r:id="rId4"/>
    <p:sldId id="727" r:id="rId5"/>
    <p:sldId id="695" r:id="rId6"/>
    <p:sldId id="696" r:id="rId7"/>
    <p:sldId id="728" r:id="rId8"/>
    <p:sldId id="698" r:id="rId9"/>
    <p:sldId id="699" r:id="rId10"/>
    <p:sldId id="730" r:id="rId11"/>
    <p:sldId id="700" r:id="rId12"/>
    <p:sldId id="701" r:id="rId13"/>
    <p:sldId id="702" r:id="rId14"/>
    <p:sldId id="703" r:id="rId15"/>
    <p:sldId id="704" r:id="rId16"/>
    <p:sldId id="718" r:id="rId17"/>
    <p:sldId id="720" r:id="rId18"/>
    <p:sldId id="721" r:id="rId19"/>
    <p:sldId id="722" r:id="rId20"/>
    <p:sldId id="723" r:id="rId21"/>
    <p:sldId id="724" r:id="rId22"/>
    <p:sldId id="725" r:id="rId23"/>
    <p:sldId id="726" r:id="rId24"/>
    <p:sldId id="705" r:id="rId25"/>
    <p:sldId id="706" r:id="rId26"/>
    <p:sldId id="707" r:id="rId27"/>
    <p:sldId id="731" r:id="rId28"/>
    <p:sldId id="708" r:id="rId29"/>
    <p:sldId id="709" r:id="rId30"/>
    <p:sldId id="710" r:id="rId31"/>
    <p:sldId id="711" r:id="rId32"/>
    <p:sldId id="712" r:id="rId33"/>
    <p:sldId id="713" r:id="rId34"/>
    <p:sldId id="714" r:id="rId35"/>
    <p:sldId id="715" r:id="rId36"/>
    <p:sldId id="716" r:id="rId37"/>
    <p:sldId id="717" r:id="rId38"/>
    <p:sldId id="341" r:id="rId39"/>
  </p:sldIdLst>
  <p:sldSz cx="9144000" cy="6858000" type="screen4x3"/>
  <p:notesSz cx="6797675" cy="98742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CC"/>
    <a:srgbClr val="0000CC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04" autoAdjust="0"/>
    <p:restoredTop sz="92430" autoAdjust="0"/>
  </p:normalViewPr>
  <p:slideViewPr>
    <p:cSldViewPr>
      <p:cViewPr>
        <p:scale>
          <a:sx n="50" d="100"/>
          <a:sy n="50" d="100"/>
        </p:scale>
        <p:origin x="669" y="-51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4957" cy="49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2" rIns="91842" bIns="45922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99" y="1"/>
            <a:ext cx="2944957" cy="49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2" rIns="91842" bIns="4592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69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86"/>
            <a:ext cx="2944957" cy="49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2" rIns="91842" bIns="45922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69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099" y="9378486"/>
            <a:ext cx="2944957" cy="49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2" rIns="91842" bIns="4592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46EB1B2-E435-48F1-983F-8377B8C535E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1202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4957" cy="49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2" rIns="91842" bIns="45922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718" y="1"/>
            <a:ext cx="2944957" cy="49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2" rIns="91842" bIns="45922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3950" cy="37004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142" y="4690823"/>
            <a:ext cx="4985393" cy="4442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2" rIns="91842" bIns="459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065"/>
            <a:ext cx="2944957" cy="49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2" rIns="91842" bIns="45922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718" y="9380065"/>
            <a:ext cx="2944957" cy="49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2" rIns="91842" bIns="4592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19AB9C6-3BEC-4C77-A3C5-F57F9BA9B1F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860221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漢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·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賈誼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《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過秦論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》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：“深謀遠慮，行軍用兵之道，非及曩時之士也。”</a:t>
            </a:r>
            <a:endParaRPr kumimoji="1" lang="en-US" altLang="zh-TW" sz="1200" b="0" i="0" kern="1200" dirty="0" smtClean="0"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  <a:cs typeface="+mn-cs"/>
            </a:endParaRPr>
          </a:p>
          <a:p>
            <a:endParaRPr kumimoji="1" lang="en-US" altLang="zh-TW" sz="1200" b="0" i="0" kern="1200" dirty="0" smtClean="0"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  <a:cs typeface="+mn-cs"/>
            </a:endParaRPr>
          </a:p>
          <a:p>
            <a:r>
              <a:rPr kumimoji="1"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且夫天下非小弱也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，</a:t>
            </a:r>
            <a:r>
              <a:rPr kumimoji="1"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雍州之地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，</a:t>
            </a:r>
            <a:r>
              <a:rPr kumimoji="1"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殽函之固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，</a:t>
            </a:r>
            <a:r>
              <a:rPr kumimoji="1"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自若也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；</a:t>
            </a:r>
            <a:r>
              <a:rPr kumimoji="1"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陳涉之位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，</a:t>
            </a:r>
            <a:r>
              <a:rPr kumimoji="1"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非尊於齊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、</a:t>
            </a:r>
            <a:r>
              <a:rPr kumimoji="1"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楚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、</a:t>
            </a:r>
            <a:r>
              <a:rPr kumimoji="1"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燕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、</a:t>
            </a:r>
            <a:r>
              <a:rPr kumimoji="1"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趙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、</a:t>
            </a:r>
            <a:r>
              <a:rPr kumimoji="1"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韓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、</a:t>
            </a:r>
            <a:r>
              <a:rPr kumimoji="1"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魏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、</a:t>
            </a:r>
            <a:r>
              <a:rPr kumimoji="1"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宋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、</a:t>
            </a:r>
            <a:r>
              <a:rPr kumimoji="1"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衛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、</a:t>
            </a:r>
            <a:r>
              <a:rPr kumimoji="1"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中山之君也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；</a:t>
            </a:r>
            <a:r>
              <a:rPr kumimoji="1"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鋤耰棘矜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，</a:t>
            </a:r>
            <a:r>
              <a:rPr kumimoji="1"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非銛於鉤戟長鎩也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；</a:t>
            </a:r>
            <a:r>
              <a:rPr kumimoji="1"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謫戍之眾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，</a:t>
            </a:r>
            <a:r>
              <a:rPr kumimoji="1"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非抗於九國之師也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；</a:t>
            </a:r>
            <a:r>
              <a:rPr kumimoji="1" lang="zh-TW" altLang="en-US" sz="1200" b="0" i="0" u="sng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深謀遠慮</a:t>
            </a:r>
            <a:r>
              <a:rPr kumimoji="1" lang="zh-TW" altLang="en-US" sz="1200" b="0" i="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，</a:t>
            </a:r>
            <a:r>
              <a:rPr kumimoji="1" lang="zh-TW" altLang="en-US" sz="1200" b="0" i="0" u="sng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行軍用兵之道</a:t>
            </a:r>
            <a:r>
              <a:rPr kumimoji="1" lang="zh-TW" altLang="en-US" sz="1200" b="0" i="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，</a:t>
            </a:r>
            <a:r>
              <a:rPr kumimoji="1" lang="zh-TW" altLang="en-US" sz="1200" b="0" i="0" u="sng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非及曩時之士也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；</a:t>
            </a:r>
            <a:r>
              <a:rPr kumimoji="1"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然而成敗異變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，</a:t>
            </a:r>
            <a:r>
              <a:rPr kumimoji="1"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功業相反也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。</a:t>
            </a:r>
            <a:r>
              <a:rPr kumimoji="1"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試使山東之國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，</a:t>
            </a:r>
            <a:r>
              <a:rPr kumimoji="1"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與陳涉度長絜大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，</a:t>
            </a:r>
            <a:r>
              <a:rPr kumimoji="1"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比權量力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，</a:t>
            </a:r>
            <a:r>
              <a:rPr kumimoji="1"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則不可同年而語矣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；</a:t>
            </a:r>
            <a:r>
              <a:rPr kumimoji="1"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然秦以區區之地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，</a:t>
            </a:r>
            <a:r>
              <a:rPr kumimoji="1"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致萬乘之權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，</a:t>
            </a:r>
            <a:r>
              <a:rPr kumimoji="1"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招八州而朝同列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，</a:t>
            </a:r>
            <a:r>
              <a:rPr kumimoji="1"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百有餘年矣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；</a:t>
            </a:r>
            <a:r>
              <a:rPr kumimoji="1"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然後以六合為家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，</a:t>
            </a:r>
            <a:r>
              <a:rPr kumimoji="1"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殽函為宮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，</a:t>
            </a:r>
            <a:r>
              <a:rPr kumimoji="1"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一夫作難而七廟隳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，</a:t>
            </a:r>
            <a:r>
              <a:rPr kumimoji="1"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身死人手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，</a:t>
            </a:r>
            <a:r>
              <a:rPr kumimoji="1"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為天下笑者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，</a:t>
            </a:r>
            <a:r>
              <a:rPr kumimoji="1"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何也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？</a:t>
            </a:r>
            <a:r>
              <a:rPr kumimoji="1"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仁義不施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，</a:t>
            </a:r>
            <a:r>
              <a:rPr kumimoji="1"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而攻守之勢異也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。</a:t>
            </a:r>
            <a:endParaRPr kumimoji="1" lang="en-US" altLang="zh-TW" sz="1200" b="0" i="0" kern="1200" dirty="0" smtClean="0"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  <a:cs typeface="+mn-cs"/>
            </a:endParaRPr>
          </a:p>
          <a:p>
            <a:endParaRPr kumimoji="1" lang="en-US" altLang="zh-TW" sz="1200" b="0" i="0" kern="1200" dirty="0" smtClean="0"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  <a:cs typeface="+mn-cs"/>
            </a:endParaRPr>
          </a:p>
          <a:p>
            <a:r>
              <a:rPr kumimoji="1"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此時秦朝的天下其實沒有變小變弱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，</a:t>
            </a:r>
            <a:r>
              <a:rPr kumimoji="1"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雍州的肥沃土地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，</a:t>
            </a:r>
            <a:r>
              <a:rPr kumimoji="1"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殽山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、</a:t>
            </a:r>
            <a:r>
              <a:rPr kumimoji="1"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函谷關的險固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，</a:t>
            </a:r>
            <a:r>
              <a:rPr kumimoji="1"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依舊像原來一樣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；</a:t>
            </a:r>
            <a:r>
              <a:rPr kumimoji="1"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陳涉的地位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，</a:t>
            </a:r>
            <a:r>
              <a:rPr kumimoji="1"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並不比齊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、</a:t>
            </a:r>
            <a:r>
              <a:rPr kumimoji="1"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楚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、</a:t>
            </a:r>
            <a:r>
              <a:rPr kumimoji="1"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燕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、</a:t>
            </a:r>
            <a:r>
              <a:rPr kumimoji="1"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趙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、</a:t>
            </a:r>
            <a:r>
              <a:rPr kumimoji="1"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韓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、</a:t>
            </a:r>
            <a:r>
              <a:rPr kumimoji="1"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魏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、</a:t>
            </a:r>
            <a:r>
              <a:rPr kumimoji="1"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宋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、</a:t>
            </a:r>
            <a:r>
              <a:rPr kumimoji="1"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衛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、</a:t>
            </a:r>
            <a:r>
              <a:rPr kumimoji="1"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中山的國君尊貴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；</a:t>
            </a:r>
            <a:r>
              <a:rPr kumimoji="1"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鋤柄和棘木柄菜刀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，</a:t>
            </a:r>
            <a:r>
              <a:rPr kumimoji="1"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並不比有勾的戟和長矛鋒利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；</a:t>
            </a:r>
            <a:r>
              <a:rPr kumimoji="1"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被抓來充軍的混混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，</a:t>
            </a:r>
            <a:r>
              <a:rPr kumimoji="1"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比不上九國的軍隊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；</a:t>
            </a:r>
            <a:r>
              <a:rPr kumimoji="1" lang="zh-TW" altLang="en-US" sz="1200" b="0" i="0" u="sng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創造點子</a:t>
            </a:r>
            <a:r>
              <a:rPr kumimoji="1" lang="zh-TW" altLang="en-US" sz="1200" b="0" i="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，</a:t>
            </a:r>
            <a:r>
              <a:rPr kumimoji="1" lang="zh-TW" altLang="en-US" sz="1200" b="0" i="0" u="sng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帶兵作戰的本領</a:t>
            </a:r>
            <a:r>
              <a:rPr kumimoji="1" lang="zh-TW" altLang="en-US" sz="1200" b="0" i="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，</a:t>
            </a:r>
            <a:r>
              <a:rPr kumimoji="1" lang="zh-TW" altLang="en-US" sz="1200" b="0" i="0" u="sng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也比不上從前六國的謀士將領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：</a:t>
            </a:r>
            <a:r>
              <a:rPr kumimoji="1"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然而成功失敗完全改變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，</a:t>
            </a:r>
            <a:r>
              <a:rPr kumimoji="1"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功業的大小恰恰相反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。</a:t>
            </a:r>
            <a:r>
              <a:rPr kumimoji="1"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假如拿殽山以東諸國和陳涉來量長短比大小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，</a:t>
            </a:r>
            <a:r>
              <a:rPr kumimoji="1"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比較權勢力量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，</a:t>
            </a:r>
            <a:r>
              <a:rPr kumimoji="1"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根本不能相提並論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！</a:t>
            </a:r>
            <a:r>
              <a:rPr kumimoji="1"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然而秦憑藉小小的雍州地方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，</a:t>
            </a:r>
            <a:r>
              <a:rPr kumimoji="1"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到取得帝王的權勢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，</a:t>
            </a:r>
            <a:r>
              <a:rPr kumimoji="1"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和其他八州的土地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，</a:t>
            </a:r>
            <a:r>
              <a:rPr kumimoji="1"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而使各國諸侯來朝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，</a:t>
            </a:r>
            <a:r>
              <a:rPr kumimoji="1"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長達一百多年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！</a:t>
            </a:r>
            <a:r>
              <a:rPr kumimoji="1"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此後秦始皇把天下當作一家所有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，</a:t>
            </a:r>
            <a:r>
              <a:rPr kumimoji="1"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把殽山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、</a:t>
            </a:r>
            <a:r>
              <a:rPr kumimoji="1"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函谷關當作自家宮牆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，</a:t>
            </a:r>
            <a:r>
              <a:rPr kumimoji="1"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但是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，</a:t>
            </a:r>
            <a:r>
              <a:rPr kumimoji="1"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一個小混混發難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，</a:t>
            </a:r>
            <a:r>
              <a:rPr kumimoji="1"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秦朝就消風了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。</a:t>
            </a:r>
            <a:r>
              <a:rPr kumimoji="1"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二世子嬰死在項羽手中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，</a:t>
            </a:r>
            <a:r>
              <a:rPr kumimoji="1"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被天下人笑到脫褲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，</a:t>
            </a:r>
            <a:r>
              <a:rPr kumimoji="1"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這到底是什麼情形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？</a:t>
            </a:r>
            <a:r>
              <a:rPr kumimoji="1"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由於不知施行仁義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，</a:t>
            </a:r>
            <a:r>
              <a:rPr kumimoji="1"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同時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，</a:t>
            </a:r>
            <a:r>
              <a:rPr kumimoji="1"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進攻和防守的情勢也改變了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9AB9C6-3BEC-4C77-A3C5-F57F9BA9B1FF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696444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9AB9C6-3BEC-4C77-A3C5-F57F9BA9B1FF}" type="slidenum">
              <a:rPr lang="zh-TW" altLang="en-US" smtClean="0"/>
              <a:pPr>
                <a:defRPr/>
              </a:pPr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35882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6219" indent="-287007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8030" indent="-229606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7241" indent="-229606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66453" indent="-229606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25665" indent="-229606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84876" indent="-229606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44088" indent="-229606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903300" indent="-229606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ACDE1C9F-3C2F-4C68-9619-1F8FE72D0AF4}" type="slidenum">
              <a:rPr lang="en-US" altLang="zh-TW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30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TW" smtClean="0"/>
              <a:t>(a)</a:t>
            </a:r>
            <a:r>
              <a:rPr kumimoji="0" lang="zh-TW" altLang="en-US" smtClean="0"/>
              <a:t>是初始狀態，</a:t>
            </a:r>
            <a:r>
              <a:rPr kumimoji="0" lang="en-US" altLang="zh-TW" smtClean="0"/>
              <a:t>(b)</a:t>
            </a:r>
            <a:r>
              <a:rPr kumimoji="0" lang="zh-TW" altLang="en-US" smtClean="0"/>
              <a:t>是</a:t>
            </a:r>
            <a:r>
              <a:rPr kumimoji="0" lang="en-US" altLang="zh-TW" smtClean="0"/>
              <a:t>first iteration</a:t>
            </a:r>
            <a:r>
              <a:rPr kumimoji="0" lang="zh-TW" altLang="en-US" smtClean="0"/>
              <a:t>之後的狀況，</a:t>
            </a:r>
            <a:r>
              <a:rPr kumimoji="0" lang="en-US" altLang="zh-TW" smtClean="0"/>
              <a:t>(c)</a:t>
            </a:r>
            <a:r>
              <a:rPr kumimoji="0" lang="zh-TW" altLang="en-US" smtClean="0"/>
              <a:t>跟</a:t>
            </a:r>
            <a:r>
              <a:rPr kumimoji="0" lang="en-US" altLang="zh-TW" smtClean="0"/>
              <a:t>(d)</a:t>
            </a:r>
            <a:r>
              <a:rPr kumimoji="0" lang="zh-TW" altLang="en-US" smtClean="0"/>
              <a:t>類推。</a:t>
            </a:r>
          </a:p>
          <a:p>
            <a:pPr eaLnBrk="1" hangingPunct="1"/>
            <a:r>
              <a:rPr lang="zh-TW" altLang="en-US" smtClean="0"/>
              <a:t>塗成藍色的虛線邊是對應的</a:t>
            </a:r>
            <a:r>
              <a:rPr lang="en-US" altLang="zh-TW" smtClean="0"/>
              <a:t>Predecessor graph</a:t>
            </a:r>
            <a:r>
              <a:rPr lang="zh-TW" altLang="en-US" smtClean="0"/>
              <a:t>所有的邊，</a:t>
            </a:r>
          </a:p>
          <a:p>
            <a:pPr eaLnBrk="1" hangingPunct="1"/>
            <a:r>
              <a:rPr lang="zh-TW" altLang="en-US" smtClean="0"/>
              <a:t>點內的數字代表</a:t>
            </a:r>
            <a:r>
              <a:rPr lang="en-US" altLang="zh-TW" smtClean="0"/>
              <a:t>d[v]</a:t>
            </a:r>
            <a:r>
              <a:rPr lang="zh-TW" altLang="en-US" smtClean="0"/>
              <a:t>，是現存最短路徑，</a:t>
            </a:r>
          </a:p>
          <a:p>
            <a:pPr eaLnBrk="1" hangingPunct="1"/>
            <a:r>
              <a:rPr lang="zh-TW" altLang="en-US" smtClean="0"/>
              <a:t>綠色的點代表已經將該點的所有邊</a:t>
            </a:r>
            <a:r>
              <a:rPr lang="en-US" altLang="zh-TW" smtClean="0"/>
              <a:t>Relax</a:t>
            </a:r>
            <a:r>
              <a:rPr lang="zh-TW" altLang="en-US" smtClean="0"/>
              <a:t>過了。</a:t>
            </a:r>
          </a:p>
          <a:p>
            <a:pPr eaLnBrk="1" hangingPunct="1"/>
            <a:endParaRPr lang="zh-TW" altLang="en-US" smtClean="0"/>
          </a:p>
          <a:p>
            <a:pPr eaLnBrk="1" hangingPunct="1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085870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530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12735" indent="-27425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098600" indent="-21844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537083" indent="-21844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1977161" indent="-21844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436373" indent="-2184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895585" indent="-2184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354796" indent="-2184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14008" indent="-2184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7EC57B39-A9AD-48B0-B5C5-0CB13E9765B6}" type="slidenum">
              <a:rPr lang="en-US" altLang="zh-TW" sz="1300">
                <a:latin typeface="Arial" charset="0"/>
              </a:rPr>
              <a:pPr eaLnBrk="1" hangingPunct="1">
                <a:spcBef>
                  <a:spcPct val="0"/>
                </a:spcBef>
              </a:pPr>
              <a:t>31</a:t>
            </a:fld>
            <a:endParaRPr lang="en-US" altLang="zh-TW" sz="13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0265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9AB9C6-3BEC-4C77-A3C5-F57F9BA9B1FF}" type="slidenum">
              <a:rPr lang="zh-TW" altLang="en-US" smtClean="0"/>
              <a:pPr>
                <a:defRPr/>
              </a:pPr>
              <a:t>38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6702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/>
          </a:p>
        </p:txBody>
      </p:sp>
      <p:sp>
        <p:nvSpPr>
          <p:cNvPr id="5734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12735" indent="-27425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098600" indent="-21844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537083" indent="-21844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1977161" indent="-21844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436373" indent="-2184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895585" indent="-2184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354796" indent="-2184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14008" indent="-2184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2F71F230-5625-4DC1-BAE8-EF00C36E582A}" type="slidenum">
              <a:rPr lang="en-US" altLang="zh-TW" sz="1300">
                <a:latin typeface="Arial" charset="0"/>
              </a:rPr>
              <a:pPr eaLnBrk="1" hangingPunct="1">
                <a:spcBef>
                  <a:spcPct val="0"/>
                </a:spcBef>
              </a:pPr>
              <a:t>2</a:t>
            </a:fld>
            <a:endParaRPr lang="en-US" altLang="zh-TW" sz="13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312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9AB9C6-3BEC-4C77-A3C5-F57F9BA9B1FF}" type="slidenum">
              <a:rPr lang="zh-TW" altLang="en-US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49485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530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12735" indent="-27425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098600" indent="-21844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537083" indent="-21844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1977161" indent="-21844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436373" indent="-2184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895585" indent="-2184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354796" indent="-2184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14008" indent="-2184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7EC57B39-A9AD-48B0-B5C5-0CB13E9765B6}" type="slidenum">
              <a:rPr lang="en-US" altLang="zh-TW" sz="1300">
                <a:latin typeface="Arial" charset="0"/>
              </a:rPr>
              <a:pPr eaLnBrk="1" hangingPunct="1">
                <a:spcBef>
                  <a:spcPct val="0"/>
                </a:spcBef>
              </a:pPr>
              <a:t>8</a:t>
            </a:fld>
            <a:endParaRPr lang="en-US" altLang="zh-TW" sz="13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41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就像買房子一樣，分三期付款，最終都可以得到房子的產權。有的付款方式第一期要繳</a:t>
            </a:r>
            <a:r>
              <a:rPr lang="en-US" altLang="zh-TW" dirty="0" smtClean="0"/>
              <a:t>1</a:t>
            </a:r>
            <a:r>
              <a:rPr lang="zh-TW" altLang="en-US" dirty="0" smtClean="0"/>
              <a:t>萬，有的要繳</a:t>
            </a:r>
            <a:r>
              <a:rPr lang="en-US" altLang="zh-TW" dirty="0" smtClean="0"/>
              <a:t>2</a:t>
            </a:r>
            <a:r>
              <a:rPr lang="zh-TW" altLang="en-US" dirty="0" smtClean="0"/>
              <a:t>萬，有的要繳</a:t>
            </a:r>
            <a:r>
              <a:rPr lang="en-US" altLang="zh-TW" dirty="0" smtClean="0"/>
              <a:t>5</a:t>
            </a:r>
            <a:r>
              <a:rPr lang="zh-TW" altLang="en-US" dirty="0" smtClean="0"/>
              <a:t>萬。但是依照不同的第一期繳法，則在第二期甚或第三期都有不同的繳款選擇，而造成總繳款數的不同。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9AB9C6-3BEC-4C77-A3C5-F57F9BA9B1FF}" type="slidenum">
              <a:rPr lang="zh-TW" altLang="en-US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8682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就像買房子一樣，分三期付款，最終都可以得到房子的產權。有的付款方式第一期要繳</a:t>
            </a:r>
            <a:r>
              <a:rPr lang="en-US" altLang="zh-TW" dirty="0" smtClean="0"/>
              <a:t>1</a:t>
            </a:r>
            <a:r>
              <a:rPr lang="zh-TW" altLang="en-US" dirty="0" smtClean="0"/>
              <a:t>萬，有的要繳</a:t>
            </a:r>
            <a:r>
              <a:rPr lang="en-US" altLang="zh-TW" dirty="0" smtClean="0"/>
              <a:t>2</a:t>
            </a:r>
            <a:r>
              <a:rPr lang="zh-TW" altLang="en-US" dirty="0" smtClean="0"/>
              <a:t>萬，有的要繳</a:t>
            </a:r>
            <a:r>
              <a:rPr lang="en-US" altLang="zh-TW" dirty="0" smtClean="0"/>
              <a:t>5</a:t>
            </a:r>
            <a:r>
              <a:rPr lang="zh-TW" altLang="en-US" dirty="0" smtClean="0"/>
              <a:t>萬。但是依照不同的第一期繳法，則在第二期甚或第三期都有不同的繳款選擇，而造成總繳款數的不同。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9AB9C6-3BEC-4C77-A3C5-F57F9BA9B1FF}" type="slidenum">
              <a:rPr lang="zh-TW" altLang="en-US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20857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530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18483" indent="-2764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07460" indent="-220207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549479" indent="-220207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1993106" indent="-220207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456021" indent="-220207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18936" indent="-220207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381851" indent="-220207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44766" indent="-220207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7EC57B39-A9AD-48B0-B5C5-0CB13E9765B6}" type="slidenum">
              <a:rPr lang="en-US" altLang="zh-TW" sz="1300">
                <a:latin typeface="Arial" charset="0"/>
              </a:rPr>
              <a:pPr eaLnBrk="1" hangingPunct="1">
                <a:spcBef>
                  <a:spcPct val="0"/>
                </a:spcBef>
              </a:pPr>
              <a:t>16</a:t>
            </a:fld>
            <a:endParaRPr lang="en-US" altLang="zh-TW" sz="13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261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52237" indent="-289322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57288" indent="-23145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20203" indent="-23145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83118" indent="-23145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46033" indent="-23145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3008948" indent="-23145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71863" indent="-23145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934778" indent="-23145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ACDE1C9F-3C2F-4C68-9619-1F8FE72D0AF4}" type="slidenum">
              <a:rPr lang="en-US" altLang="zh-TW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22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TW" smtClean="0"/>
              <a:t>(a)</a:t>
            </a:r>
            <a:r>
              <a:rPr kumimoji="0" lang="zh-TW" altLang="en-US" smtClean="0"/>
              <a:t>是初始狀態，</a:t>
            </a:r>
            <a:r>
              <a:rPr kumimoji="0" lang="en-US" altLang="zh-TW" smtClean="0"/>
              <a:t>(b)</a:t>
            </a:r>
            <a:r>
              <a:rPr kumimoji="0" lang="zh-TW" altLang="en-US" smtClean="0"/>
              <a:t>是</a:t>
            </a:r>
            <a:r>
              <a:rPr kumimoji="0" lang="en-US" altLang="zh-TW" smtClean="0"/>
              <a:t>first iteration</a:t>
            </a:r>
            <a:r>
              <a:rPr kumimoji="0" lang="zh-TW" altLang="en-US" smtClean="0"/>
              <a:t>之後的狀況，</a:t>
            </a:r>
            <a:r>
              <a:rPr kumimoji="0" lang="en-US" altLang="zh-TW" smtClean="0"/>
              <a:t>(c)</a:t>
            </a:r>
            <a:r>
              <a:rPr kumimoji="0" lang="zh-TW" altLang="en-US" smtClean="0"/>
              <a:t>跟</a:t>
            </a:r>
            <a:r>
              <a:rPr kumimoji="0" lang="en-US" altLang="zh-TW" smtClean="0"/>
              <a:t>(d)</a:t>
            </a:r>
            <a:r>
              <a:rPr kumimoji="0" lang="zh-TW" altLang="en-US" smtClean="0"/>
              <a:t>類推。</a:t>
            </a:r>
          </a:p>
          <a:p>
            <a:pPr eaLnBrk="1" hangingPunct="1"/>
            <a:r>
              <a:rPr lang="zh-TW" altLang="en-US" smtClean="0"/>
              <a:t>塗成藍色的虛線邊是對應的</a:t>
            </a:r>
            <a:r>
              <a:rPr lang="en-US" altLang="zh-TW" smtClean="0"/>
              <a:t>Predecessor graph</a:t>
            </a:r>
            <a:r>
              <a:rPr lang="zh-TW" altLang="en-US" smtClean="0"/>
              <a:t>所有的邊，</a:t>
            </a:r>
          </a:p>
          <a:p>
            <a:pPr eaLnBrk="1" hangingPunct="1"/>
            <a:r>
              <a:rPr lang="zh-TW" altLang="en-US" smtClean="0"/>
              <a:t>點內的數字代表</a:t>
            </a:r>
            <a:r>
              <a:rPr lang="en-US" altLang="zh-TW" smtClean="0"/>
              <a:t>d[v]</a:t>
            </a:r>
            <a:r>
              <a:rPr lang="zh-TW" altLang="en-US" smtClean="0"/>
              <a:t>，是現存最短路徑，</a:t>
            </a:r>
          </a:p>
          <a:p>
            <a:pPr eaLnBrk="1" hangingPunct="1"/>
            <a:r>
              <a:rPr lang="zh-TW" altLang="en-US" smtClean="0"/>
              <a:t>綠色的點代表已經將該點的所有邊</a:t>
            </a:r>
            <a:r>
              <a:rPr lang="en-US" altLang="zh-TW" smtClean="0"/>
              <a:t>Relax</a:t>
            </a:r>
            <a:r>
              <a:rPr lang="zh-TW" altLang="en-US" smtClean="0"/>
              <a:t>過了。</a:t>
            </a:r>
          </a:p>
          <a:p>
            <a:pPr eaLnBrk="1" hangingPunct="1"/>
            <a:endParaRPr lang="zh-TW" altLang="en-US" smtClean="0"/>
          </a:p>
          <a:p>
            <a:pPr eaLnBrk="1" hangingPunct="1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895100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530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12735" indent="-27425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098600" indent="-21844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537083" indent="-21844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1977161" indent="-21844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436373" indent="-2184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895585" indent="-2184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354796" indent="-2184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14008" indent="-2184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7EC57B39-A9AD-48B0-B5C5-0CB13E9765B6}" type="slidenum">
              <a:rPr lang="en-US" altLang="zh-TW" sz="1300">
                <a:latin typeface="Arial" charset="0"/>
              </a:rPr>
              <a:pPr eaLnBrk="1" hangingPunct="1">
                <a:spcBef>
                  <a:spcPct val="0"/>
                </a:spcBef>
              </a:pPr>
              <a:t>24</a:t>
            </a:fld>
            <a:endParaRPr lang="en-US" altLang="zh-TW" sz="13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000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6479D-C9AF-4DA8-812B-4498C293F80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66193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CD0BC3-88D4-4F70-8F11-04E1422EBCD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76911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1DBCDA-B5E7-4C93-8EF2-CF3921D17E9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2160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4AAC9A-95AB-477B-9DF2-DFB34C0235F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94885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70CC45-7452-4DAB-A2F7-F98704FF973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8983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635004-7083-4D78-BDEF-F564AE30826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71769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BE007A-9BAE-4EAA-9B26-22D327638F8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051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A3CAAE-E592-4F68-A294-C2516A627F9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87169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71B96-0C5D-48C6-82A9-E9A65F09A72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3047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154711-2668-4113-ACC5-3DEE0ED4500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470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2A811-90CB-47D0-960F-C15FD625196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05835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80E55-D1C3-44F6-80B1-D91848191D1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32682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en-US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en-US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en-US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en-US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en-US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en-US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en-US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19D5FBF2-D7EC-4A50-9234-30945A377CC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2060575"/>
            <a:ext cx="7885112" cy="1127125"/>
          </a:xfrm>
        </p:spPr>
        <p:txBody>
          <a:bodyPr/>
          <a:lstStyle/>
          <a:p>
            <a:pPr eaLnBrk="1" hangingPunct="1"/>
            <a:r>
              <a:rPr lang="zh-TW" altLang="en-US" sz="5400" b="1" dirty="0" smtClean="0">
                <a:solidFill>
                  <a:srgbClr val="0000CC"/>
                </a:solidFill>
              </a:rPr>
              <a:t>最短路徑演算法</a:t>
            </a:r>
            <a:endParaRPr lang="en-US" altLang="zh-TW" sz="5400" b="1" dirty="0" smtClean="0">
              <a:solidFill>
                <a:srgbClr val="0000CC"/>
              </a:solidFill>
            </a:endParaRPr>
          </a:p>
        </p:txBody>
      </p:sp>
      <p:sp>
        <p:nvSpPr>
          <p:cNvPr id="307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66936"/>
          </a:xfrm>
        </p:spPr>
        <p:txBody>
          <a:bodyPr/>
          <a:lstStyle/>
          <a:p>
            <a:pPr algn="l" eaLnBrk="1" hangingPunct="1"/>
            <a:r>
              <a:rPr lang="zh-TW" altLang="en-US" dirty="0" smtClean="0">
                <a:solidFill>
                  <a:srgbClr val="0000CC"/>
                </a:solidFill>
              </a:rPr>
              <a:t>行由徑以速達</a:t>
            </a:r>
            <a:endParaRPr lang="en-US" altLang="zh-TW" dirty="0" smtClean="0">
              <a:solidFill>
                <a:srgbClr val="0000CC"/>
              </a:solidFill>
            </a:endParaRPr>
          </a:p>
          <a:p>
            <a:pPr algn="l" eaLnBrk="1" hangingPunct="1"/>
            <a:endParaRPr lang="en-US" altLang="zh-TW" dirty="0" smtClean="0">
              <a:solidFill>
                <a:srgbClr val="0000CC"/>
              </a:solidFill>
            </a:endParaRPr>
          </a:p>
          <a:p>
            <a:pPr algn="l" eaLnBrk="1" hangingPunct="1"/>
            <a:r>
              <a:rPr lang="zh-TW" altLang="en-US" dirty="0" smtClean="0"/>
              <a:t>中央大學資工系 江振瑞 教授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多</a:t>
            </a:r>
            <a:r>
              <a:rPr lang="zh-TW" altLang="en-US" dirty="0"/>
              <a:t>階</a:t>
            </a:r>
            <a:r>
              <a:rPr lang="zh-TW" altLang="en-US" dirty="0" smtClean="0"/>
              <a:t>圖</a:t>
            </a:r>
            <a:r>
              <a:rPr lang="zh-TW" altLang="en-US" dirty="0" smtClean="0"/>
              <a:t>範例</a:t>
            </a:r>
            <a:endParaRPr lang="zh-TW" altLang="en-US" dirty="0" smtClean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3660304"/>
            <a:ext cx="8955088" cy="2664296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2400" dirty="0" smtClean="0"/>
          </a:p>
          <a:p>
            <a:pPr marL="0" indent="0" eaLnBrk="1" hangingPunct="1">
              <a:lnSpc>
                <a:spcPct val="90000"/>
              </a:lnSpc>
              <a:buNone/>
            </a:pPr>
            <a:endParaRPr lang="zh-TW" altLang="en-US" sz="2400" dirty="0" smtClean="0"/>
          </a:p>
          <a:p>
            <a:pPr marL="0" indent="0" eaLnBrk="1" hangingPunct="1">
              <a:lnSpc>
                <a:spcPct val="90000"/>
              </a:lnSpc>
              <a:buNone/>
            </a:pPr>
            <a:endParaRPr lang="zh-TW" altLang="en-US" sz="2400" dirty="0" smtClean="0"/>
          </a:p>
          <a:p>
            <a:pPr marL="0" indent="0" eaLnBrk="1" hangingPunct="1">
              <a:lnSpc>
                <a:spcPct val="90000"/>
              </a:lnSpc>
              <a:buNone/>
            </a:pPr>
            <a:endParaRPr lang="zh-TW" altLang="en-US" sz="2400" dirty="0" smtClean="0"/>
          </a:p>
          <a:p>
            <a:pPr marL="0" indent="0" eaLnBrk="1" hangingPunct="1">
              <a:lnSpc>
                <a:spcPct val="90000"/>
              </a:lnSpc>
              <a:buNone/>
            </a:pPr>
            <a:endParaRPr lang="zh-TW" altLang="en-US" sz="2400" dirty="0" smtClean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Stage 1           Stage 2         Stage 3      Stage 4</a:t>
            </a:r>
            <a:endParaRPr lang="zh-TW" altLang="en-US" sz="2400" dirty="0" smtClean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553673"/>
              </p:ext>
            </p:extLst>
          </p:nvPr>
        </p:nvGraphicFramePr>
        <p:xfrm>
          <a:off x="1043608" y="1988840"/>
          <a:ext cx="6624736" cy="3501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95" name="VISIO" r:id="rId4" imgW="4792246" imgH="2697632" progId="Visio.Drawing.11">
                  <p:embed/>
                </p:oleObj>
              </mc:Choice>
              <mc:Fallback>
                <p:oleObj name="VISIO" r:id="rId4" imgW="4792246" imgH="2697632" progId="Visio.Drawing.11">
                  <p:embed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988840"/>
                        <a:ext cx="6624736" cy="35018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70CC45-7452-4DAB-A2F7-F98704FF9730}" type="slidenum">
              <a:rPr lang="zh-TW" altLang="en-US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0813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/>
              <a:t>貪婪演算法無法解決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多階圖最小成本路徑</a:t>
            </a:r>
            <a:r>
              <a:rPr lang="zh-TW" altLang="en-US" dirty="0" smtClean="0"/>
              <a:t>問題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017713"/>
            <a:ext cx="8955088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z="2400" dirty="0" smtClean="0"/>
              <a:t>例如：</a:t>
            </a:r>
            <a:endParaRPr lang="en-US" altLang="zh-TW" sz="2400" dirty="0" smtClean="0"/>
          </a:p>
          <a:p>
            <a:pPr eaLnBrk="1" hangingPunct="1">
              <a:lnSpc>
                <a:spcPct val="90000"/>
              </a:lnSpc>
            </a:pPr>
            <a:endParaRPr lang="en-US" altLang="zh-TW" sz="2400" dirty="0" smtClean="0"/>
          </a:p>
          <a:p>
            <a:pPr eaLnBrk="1" hangingPunct="1">
              <a:lnSpc>
                <a:spcPct val="90000"/>
              </a:lnSpc>
            </a:pPr>
            <a:endParaRPr lang="zh-TW" altLang="en-US" sz="2400" dirty="0" smtClean="0"/>
          </a:p>
          <a:p>
            <a:pPr eaLnBrk="1" hangingPunct="1">
              <a:lnSpc>
                <a:spcPct val="90000"/>
              </a:lnSpc>
            </a:pPr>
            <a:endParaRPr lang="zh-TW" altLang="en-US" sz="2400" dirty="0" smtClean="0"/>
          </a:p>
          <a:p>
            <a:pPr eaLnBrk="1" hangingPunct="1">
              <a:lnSpc>
                <a:spcPct val="90000"/>
              </a:lnSpc>
            </a:pPr>
            <a:endParaRPr lang="zh-TW" altLang="en-US" sz="2400" dirty="0" smtClean="0"/>
          </a:p>
          <a:p>
            <a:pPr eaLnBrk="1" hangingPunct="1">
              <a:lnSpc>
                <a:spcPct val="90000"/>
              </a:lnSpc>
            </a:pPr>
            <a:endParaRPr lang="zh-TW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zh-TW" altLang="en-US" sz="2400" dirty="0" smtClean="0">
                <a:solidFill>
                  <a:srgbClr val="FF0000"/>
                </a:solidFill>
              </a:rPr>
              <a:t>貪婪</a:t>
            </a:r>
            <a:r>
              <a:rPr lang="zh-TW" altLang="en-US" sz="2400" dirty="0" smtClean="0"/>
              <a:t>演算法</a:t>
            </a:r>
            <a:r>
              <a:rPr lang="zh-TW" altLang="en-US" sz="2400" dirty="0" smtClean="0">
                <a:solidFill>
                  <a:srgbClr val="FF0000"/>
                </a:solidFill>
              </a:rPr>
              <a:t>無法</a:t>
            </a:r>
            <a:r>
              <a:rPr lang="zh-TW" altLang="en-US" sz="2400" dirty="0" smtClean="0"/>
              <a:t>解決此問題</a:t>
            </a:r>
            <a:r>
              <a:rPr lang="en-US" altLang="zh-TW" sz="2400" dirty="0" smtClean="0"/>
              <a:t>: S  A  D  T  1+4+18 = 23.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400" dirty="0" smtClean="0"/>
              <a:t>最短路徑為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S-&gt;C-&gt; F-&gt;T</a:t>
            </a:r>
            <a:r>
              <a:rPr lang="zh-TW" altLang="en-US" sz="2400" dirty="0" smtClean="0"/>
              <a:t>，成本為</a:t>
            </a:r>
            <a:r>
              <a:rPr lang="en-US" altLang="zh-TW" sz="2400" dirty="0" smtClean="0"/>
              <a:t> </a:t>
            </a:r>
            <a:r>
              <a:rPr lang="en-US" altLang="zh-TW" sz="2400" dirty="0" smtClean="0"/>
              <a:t>5+2+2 = 9. 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400" dirty="0"/>
              <a:t>就</a:t>
            </a:r>
            <a:r>
              <a:rPr lang="zh-TW" altLang="en-US" sz="2400" dirty="0" smtClean="0"/>
              <a:t>像分期買商品一樣，都分</a:t>
            </a:r>
            <a:r>
              <a:rPr lang="zh-TW" altLang="en-US" sz="2400" dirty="0"/>
              <a:t>三期付款，最終都可以</a:t>
            </a:r>
            <a:r>
              <a:rPr lang="zh-TW" altLang="en-US" sz="2400" dirty="0" smtClean="0"/>
              <a:t>得到商品的</a:t>
            </a:r>
            <a:r>
              <a:rPr lang="zh-TW" altLang="en-US" sz="2400" dirty="0"/>
              <a:t>產權。有的付款方式第一期要繳</a:t>
            </a:r>
            <a:r>
              <a:rPr lang="en-US" altLang="zh-TW" sz="2400" dirty="0"/>
              <a:t>1</a:t>
            </a:r>
            <a:r>
              <a:rPr lang="zh-TW" altLang="en-US" sz="2400" dirty="0"/>
              <a:t>萬，有的要繳</a:t>
            </a:r>
            <a:r>
              <a:rPr lang="en-US" altLang="zh-TW" sz="2400" dirty="0"/>
              <a:t>2</a:t>
            </a:r>
            <a:r>
              <a:rPr lang="zh-TW" altLang="en-US" sz="2400" dirty="0"/>
              <a:t>萬，有的要繳</a:t>
            </a:r>
            <a:r>
              <a:rPr lang="en-US" altLang="zh-TW" sz="2400" dirty="0"/>
              <a:t>5</a:t>
            </a:r>
            <a:r>
              <a:rPr lang="zh-TW" altLang="en-US" sz="2400" dirty="0"/>
              <a:t>萬。但是依照不同的第一期繳法，則在第二期甚或第三期都有不同的繳款選擇，而</a:t>
            </a:r>
            <a:r>
              <a:rPr lang="zh-TW" altLang="en-US" sz="2400" dirty="0" smtClean="0"/>
              <a:t>造成繳款總額的</a:t>
            </a:r>
            <a:r>
              <a:rPr lang="zh-TW" altLang="en-US" sz="2400" dirty="0"/>
              <a:t>不同。</a:t>
            </a:r>
          </a:p>
          <a:p>
            <a:pPr eaLnBrk="1" hangingPunct="1">
              <a:lnSpc>
                <a:spcPct val="90000"/>
              </a:lnSpc>
            </a:pPr>
            <a:endParaRPr lang="zh-TW" altLang="en-US" sz="2400" dirty="0" smtClean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extLst/>
          </p:nvPr>
        </p:nvGraphicFramePr>
        <p:xfrm>
          <a:off x="1475656" y="1788591"/>
          <a:ext cx="5112568" cy="2480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86" name="VISIO" r:id="rId4" imgW="4792246" imgH="2697632" progId="Visio.Drawing.11">
                  <p:embed/>
                </p:oleObj>
              </mc:Choice>
              <mc:Fallback>
                <p:oleObj name="VISIO" r:id="rId4" imgW="4792246" imgH="2697632" progId="Visio.Drawing.11">
                  <p:embed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788591"/>
                        <a:ext cx="5112568" cy="24802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70CC45-7452-4DAB-A2F7-F98704FF9730}" type="slidenum">
              <a:rPr lang="zh-TW" altLang="en-US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5844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動態規劃遞迴關係 </a:t>
            </a:r>
            <a:r>
              <a:rPr lang="en-US" altLang="zh-TW" dirty="0" smtClean="0"/>
              <a:t>(1)</a:t>
            </a:r>
            <a:endParaRPr lang="zh-TW" altLang="en-US" dirty="0" smtClean="0"/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57400"/>
            <a:ext cx="7772400" cy="4114800"/>
          </a:xfrm>
        </p:spPr>
        <p:txBody>
          <a:bodyPr/>
          <a:lstStyle/>
          <a:p>
            <a:pPr eaLnBrk="1" hangingPunct="1"/>
            <a:endParaRPr lang="en-US" altLang="zh-TW" dirty="0" smtClean="0"/>
          </a:p>
          <a:p>
            <a:pPr eaLnBrk="1" hangingPunct="1"/>
            <a:endParaRPr lang="zh-TW" altLang="en-US" dirty="0" smtClean="0"/>
          </a:p>
          <a:p>
            <a:pPr eaLnBrk="1" hangingPunct="1"/>
            <a:endParaRPr lang="zh-TW" altLang="en-US" dirty="0" smtClean="0"/>
          </a:p>
          <a:p>
            <a:pPr eaLnBrk="1" hangingPunct="1"/>
            <a:endParaRPr lang="zh-TW" altLang="en-US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dirty="0" smtClean="0"/>
              <a:t>d(S, T) = min{</a:t>
            </a:r>
            <a:r>
              <a:rPr lang="en-US" altLang="zh-TW" dirty="0" smtClean="0">
                <a:solidFill>
                  <a:srgbClr val="FF0000"/>
                </a:solidFill>
              </a:rPr>
              <a:t>1+d(A, T)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rgbClr val="0000CC"/>
                </a:solidFill>
              </a:rPr>
              <a:t>2+d(B, T)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rgbClr val="00B050"/>
                </a:solidFill>
              </a:rPr>
              <a:t>5+d(C, T)</a:t>
            </a:r>
            <a:r>
              <a:rPr lang="en-US" altLang="zh-TW" dirty="0" smtClean="0"/>
              <a:t>} </a:t>
            </a:r>
            <a:endParaRPr lang="zh-TW" altLang="en-US" dirty="0" smtClean="0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1905000" y="2667000"/>
          <a:ext cx="4953000" cy="220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09" name="VISIO" r:id="rId3" imgW="2949775" imgH="1802978" progId="Visio.Drawing.11">
                  <p:embed/>
                </p:oleObj>
              </mc:Choice>
              <mc:Fallback>
                <p:oleObj name="VISIO" r:id="rId3" imgW="2949775" imgH="1802978" progId="Visio.Drawing.11">
                  <p:embed/>
                  <p:pic>
                    <p:nvPicPr>
                      <p:cNvPr id="20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667000"/>
                        <a:ext cx="4953000" cy="220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圓角矩形 5"/>
          <p:cNvSpPr>
            <a:spLocks noChangeArrowheads="1"/>
          </p:cNvSpPr>
          <p:nvPr/>
        </p:nvSpPr>
        <p:spPr bwMode="auto">
          <a:xfrm>
            <a:off x="2774950" y="2714625"/>
            <a:ext cx="3357563" cy="571500"/>
          </a:xfrm>
          <a:prstGeom prst="roundRect">
            <a:avLst>
              <a:gd name="adj" fmla="val 16667"/>
            </a:avLst>
          </a:prstGeom>
          <a:solidFill>
            <a:srgbClr val="DA190A">
              <a:alpha val="27843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7" name="圓角矩形 6"/>
          <p:cNvSpPr>
            <a:spLocks noChangeArrowheads="1"/>
          </p:cNvSpPr>
          <p:nvPr/>
        </p:nvSpPr>
        <p:spPr bwMode="auto">
          <a:xfrm>
            <a:off x="2786063" y="3486150"/>
            <a:ext cx="3357562" cy="571500"/>
          </a:xfrm>
          <a:prstGeom prst="roundRect">
            <a:avLst>
              <a:gd name="adj" fmla="val 16667"/>
            </a:avLst>
          </a:prstGeom>
          <a:solidFill>
            <a:srgbClr val="0000CC">
              <a:alpha val="2745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8" name="圓角矩形 7"/>
          <p:cNvSpPr>
            <a:spLocks noChangeArrowheads="1"/>
          </p:cNvSpPr>
          <p:nvPr/>
        </p:nvSpPr>
        <p:spPr bwMode="auto">
          <a:xfrm>
            <a:off x="2787650" y="4241800"/>
            <a:ext cx="3357563" cy="571500"/>
          </a:xfrm>
          <a:prstGeom prst="roundRect">
            <a:avLst>
              <a:gd name="adj" fmla="val 16667"/>
            </a:avLst>
          </a:prstGeom>
          <a:solidFill>
            <a:srgbClr val="00B050">
              <a:alpha val="2745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70CC45-7452-4DAB-A2F7-F98704FF9730}" type="slidenum">
              <a:rPr lang="zh-TW" altLang="en-US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4044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/>
              <a:t>動態規劃遞迴關係 </a:t>
            </a:r>
            <a:r>
              <a:rPr lang="en-US" altLang="zh-TW" dirty="0" smtClean="0"/>
              <a:t>(2)</a:t>
            </a:r>
            <a:endParaRPr lang="zh-TW" altLang="en-US" dirty="0" smtClean="0"/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TW" altLang="en-US" dirty="0" smtClean="0"/>
          </a:p>
          <a:p>
            <a:pPr eaLnBrk="1" hangingPunct="1"/>
            <a:endParaRPr lang="zh-TW" altLang="en-US" dirty="0" smtClean="0"/>
          </a:p>
          <a:p>
            <a:pPr eaLnBrk="1" hangingPunct="1"/>
            <a:endParaRPr lang="zh-TW" altLang="en-US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dirty="0" smtClean="0"/>
              <a:t>d(A, T) = min{4+d(D, T), 11+d(E, T)}</a:t>
            </a:r>
          </a:p>
          <a:p>
            <a:pPr marL="0" indent="0" eaLnBrk="1" hangingPunct="1">
              <a:buNone/>
            </a:pPr>
            <a:r>
              <a:rPr lang="en-US" altLang="zh-TW" dirty="0" smtClean="0"/>
              <a:t>   = min{4+18, 11+13} = 22.</a:t>
            </a:r>
          </a:p>
          <a:p>
            <a:pPr eaLnBrk="1" hangingPunct="1"/>
            <a:endParaRPr lang="zh-TW" altLang="en-US" dirty="0" smtClean="0"/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0" y="2286000"/>
          <a:ext cx="4343400" cy="181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60" name="VISIO" r:id="rId3" imgW="2949775" imgH="1231858" progId="Visio.Drawing.11">
                  <p:embed/>
                </p:oleObj>
              </mc:Choice>
              <mc:Fallback>
                <p:oleObj name="VISIO" r:id="rId3" imgW="2949775" imgH="1231858" progId="Visio.Drawing.11">
                  <p:embed/>
                  <p:pic>
                    <p:nvPicPr>
                      <p:cNvPr id="307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286000"/>
                        <a:ext cx="4343400" cy="181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4"/>
          <p:cNvGraphicFramePr>
            <a:graphicFrameLocks noChangeAspect="1"/>
          </p:cNvGraphicFramePr>
          <p:nvPr/>
        </p:nvGraphicFramePr>
        <p:xfrm>
          <a:off x="4273550" y="1857375"/>
          <a:ext cx="4941888" cy="239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61" name="VISIO" r:id="rId5" imgW="4792246" imgH="2697632" progId="Visio.Drawing.11">
                  <p:embed/>
                </p:oleObj>
              </mc:Choice>
              <mc:Fallback>
                <p:oleObj name="VISIO" r:id="rId5" imgW="4792246" imgH="2697632" progId="Visio.Drawing.11">
                  <p:embed/>
                  <p:pic>
                    <p:nvPicPr>
                      <p:cNvPr id="307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3550" y="1857375"/>
                        <a:ext cx="4941888" cy="239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70CC45-7452-4DAB-A2F7-F98704FF9730}" type="slidenum">
              <a:rPr lang="zh-TW" altLang="en-US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2235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793037" cy="1058862"/>
          </a:xfrm>
        </p:spPr>
        <p:txBody>
          <a:bodyPr/>
          <a:lstStyle/>
          <a:p>
            <a:pPr eaLnBrk="1" hangingPunct="1"/>
            <a:r>
              <a:rPr lang="zh-TW" altLang="en-US" dirty="0"/>
              <a:t>動態規劃遞迴關係 </a:t>
            </a:r>
            <a:r>
              <a:rPr lang="en-US" altLang="zh-TW" dirty="0" smtClean="0"/>
              <a:t>(3)</a:t>
            </a:r>
            <a:endParaRPr lang="zh-TW" altLang="en-US" dirty="0" smtClean="0"/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16360"/>
            <a:ext cx="8763000" cy="4953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TW" sz="2800" dirty="0" smtClean="0"/>
              <a:t>              (</a:t>
            </a:r>
            <a:r>
              <a:rPr lang="zh-TW" altLang="en-US" sz="2800" dirty="0" smtClean="0"/>
              <a:t>下式省略邊界條件值</a:t>
            </a:r>
            <a:r>
              <a:rPr lang="en-US" altLang="zh-TW" sz="2800" dirty="0" smtClean="0"/>
              <a:t>d(T, T)=0)</a:t>
            </a:r>
          </a:p>
          <a:p>
            <a:pPr eaLnBrk="1" hangingPunct="1"/>
            <a:r>
              <a:rPr lang="en-US" altLang="zh-TW" sz="2800" dirty="0" smtClean="0"/>
              <a:t>d(B, T) = min{9+</a:t>
            </a:r>
            <a:r>
              <a:rPr lang="en-US" altLang="zh-TW" sz="2800" dirty="0" smtClean="0">
                <a:solidFill>
                  <a:srgbClr val="FF0000"/>
                </a:solidFill>
              </a:rPr>
              <a:t>d(D, T)</a:t>
            </a:r>
            <a:r>
              <a:rPr lang="en-US" altLang="zh-TW" sz="2800" dirty="0" smtClean="0"/>
              <a:t>, 5+</a:t>
            </a:r>
            <a:r>
              <a:rPr lang="en-US" altLang="zh-TW" sz="2800" dirty="0" smtClean="0">
                <a:solidFill>
                  <a:srgbClr val="0000CC"/>
                </a:solidFill>
              </a:rPr>
              <a:t>d(E, T)</a:t>
            </a:r>
            <a:r>
              <a:rPr lang="en-US" altLang="zh-TW" sz="2800" dirty="0" smtClean="0"/>
              <a:t>, 16+</a:t>
            </a:r>
            <a:r>
              <a:rPr lang="en-US" altLang="zh-TW" sz="2800" dirty="0" smtClean="0">
                <a:solidFill>
                  <a:srgbClr val="00B050"/>
                </a:solidFill>
              </a:rPr>
              <a:t>d(F, T)</a:t>
            </a:r>
            <a:r>
              <a:rPr lang="en-US" altLang="zh-TW" sz="2800" dirty="0" smtClean="0"/>
              <a:t>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800" dirty="0" smtClean="0"/>
              <a:t>              = min{9+</a:t>
            </a:r>
            <a:r>
              <a:rPr lang="en-US" altLang="zh-TW" sz="2800" dirty="0" smtClean="0">
                <a:solidFill>
                  <a:srgbClr val="FF0000"/>
                </a:solidFill>
              </a:rPr>
              <a:t>18</a:t>
            </a:r>
            <a:r>
              <a:rPr lang="en-US" altLang="zh-TW" sz="2800" dirty="0" smtClean="0"/>
              <a:t>, 5+</a:t>
            </a:r>
            <a:r>
              <a:rPr lang="en-US" altLang="zh-TW" sz="2800" dirty="0" smtClean="0">
                <a:solidFill>
                  <a:srgbClr val="0000CC"/>
                </a:solidFill>
              </a:rPr>
              <a:t>13</a:t>
            </a:r>
            <a:r>
              <a:rPr lang="en-US" altLang="zh-TW" sz="2800" dirty="0" smtClean="0"/>
              <a:t>, 16+</a:t>
            </a:r>
            <a:r>
              <a:rPr lang="en-US" altLang="zh-TW" sz="2800" dirty="0" smtClean="0">
                <a:solidFill>
                  <a:srgbClr val="00B050"/>
                </a:solidFill>
              </a:rPr>
              <a:t>2</a:t>
            </a:r>
            <a:r>
              <a:rPr lang="en-US" altLang="zh-TW" sz="2800" dirty="0" smtClean="0"/>
              <a:t>} = 18.</a:t>
            </a:r>
          </a:p>
          <a:p>
            <a:pPr eaLnBrk="1" hangingPunct="1"/>
            <a:r>
              <a:rPr lang="en-US" altLang="zh-TW" sz="2800" dirty="0" smtClean="0"/>
              <a:t>d(C, T) = min{ 2+d(F, T) } = 2+2 = 4.</a:t>
            </a:r>
          </a:p>
          <a:p>
            <a:pPr eaLnBrk="1" hangingPunct="1"/>
            <a:r>
              <a:rPr lang="en-US" altLang="zh-TW" sz="2800" dirty="0" smtClean="0"/>
              <a:t>d(S, T) = min{1+d(A, T), 2+d(B, T), 5+d(C, T)}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800" dirty="0" smtClean="0"/>
              <a:t>              = min{1+22, 2+18, 5+4} = 9.  </a:t>
            </a:r>
          </a:p>
        </p:txBody>
      </p:sp>
      <p:sp>
        <p:nvSpPr>
          <p:cNvPr id="4103" name="Rectangle 5"/>
          <p:cNvSpPr>
            <a:spLocks noChangeArrowheads="1"/>
          </p:cNvSpPr>
          <p:nvPr/>
        </p:nvSpPr>
        <p:spPr bwMode="auto">
          <a:xfrm>
            <a:off x="3052763" y="2424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TW" altLang="en-US"/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5181600" y="4724400"/>
          <a:ext cx="39624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84" r:id="rId3" imgW="3148584" imgH="1898904" progId="Visio.Drawing.11">
                  <p:embed/>
                </p:oleObj>
              </mc:Choice>
              <mc:Fallback>
                <p:oleObj r:id="rId3" imgW="3148584" imgH="1898904" progId="Visio.Drawing.11">
                  <p:embed/>
                  <p:pic>
                    <p:nvPicPr>
                      <p:cNvPr id="409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3612" r="3389" b="-2408"/>
                      <a:stretch>
                        <a:fillRect/>
                      </a:stretch>
                    </p:blipFill>
                    <p:spPr bwMode="auto">
                      <a:xfrm>
                        <a:off x="5181600" y="4724400"/>
                        <a:ext cx="3962400" cy="213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4"/>
          <p:cNvGraphicFramePr>
            <a:graphicFrameLocks noChangeAspect="1"/>
          </p:cNvGraphicFramePr>
          <p:nvPr/>
        </p:nvGraphicFramePr>
        <p:xfrm>
          <a:off x="285750" y="4684713"/>
          <a:ext cx="4479925" cy="217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85" name="VISIO" r:id="rId5" imgW="4792246" imgH="2697632" progId="Visio.Drawing.11">
                  <p:embed/>
                </p:oleObj>
              </mc:Choice>
              <mc:Fallback>
                <p:oleObj name="VISIO" r:id="rId5" imgW="4792246" imgH="2697632" progId="Visio.Drawing.11">
                  <p:embed/>
                  <p:pic>
                    <p:nvPicPr>
                      <p:cNvPr id="409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4684713"/>
                        <a:ext cx="4479925" cy="217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70CC45-7452-4DAB-A2F7-F98704FF9730}" type="slidenum">
              <a:rPr lang="zh-TW" altLang="en-US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3594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 smtClean="0"/>
              <a:t>動態</a:t>
            </a:r>
            <a:r>
              <a:rPr lang="zh-TW" altLang="en-US" sz="4000" dirty="0"/>
              <a:t>規劃多階圖</a:t>
            </a:r>
            <a:r>
              <a:rPr lang="zh-TW" altLang="en-US" sz="4000" dirty="0" smtClean="0"/>
              <a:t>最短路徑演算法</a:t>
            </a:r>
            <a:r>
              <a:rPr lang="en-US" altLang="zh-TW" sz="4000" dirty="0" smtClean="0"/>
              <a:t/>
            </a:r>
            <a:br>
              <a:rPr lang="en-US" altLang="zh-TW" sz="4000" dirty="0" smtClean="0"/>
            </a:br>
            <a:endParaRPr lang="zh-TW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0" y="1484784"/>
                <a:ext cx="9324528" cy="4405050"/>
              </a:xfrm>
            </p:spPr>
            <p:txBody>
              <a:bodyPr/>
              <a:lstStyle/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altLang="zh-TW" sz="2000" dirty="0" smtClean="0"/>
                  <a:t>Algorithm</a:t>
                </a:r>
                <a:r>
                  <a:rPr lang="zh-TW" altLang="en-US" sz="2000" dirty="0" smtClean="0"/>
                  <a:t> 多</a:t>
                </a:r>
                <a:r>
                  <a:rPr lang="zh-TW" altLang="en-US" sz="2000" dirty="0"/>
                  <a:t>階圖</a:t>
                </a:r>
                <a:r>
                  <a:rPr lang="zh-TW" altLang="en-US" sz="2000" dirty="0" smtClean="0"/>
                  <a:t>最</a:t>
                </a:r>
                <a:r>
                  <a:rPr lang="zh-TW" altLang="en-US" sz="2000" dirty="0" smtClean="0"/>
                  <a:t>短</a:t>
                </a:r>
                <a:r>
                  <a:rPr lang="zh-TW" altLang="en-US" sz="2000" dirty="0" smtClean="0"/>
                  <a:t>路徑</a:t>
                </a:r>
                <a:r>
                  <a:rPr lang="zh-TW" altLang="en-US" sz="2000" dirty="0" smtClean="0"/>
                  <a:t>演算法</a:t>
                </a:r>
                <a:endParaRPr lang="en-US" altLang="zh-TW" sz="2000" dirty="0" smtClean="0"/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altLang="zh-TW" sz="2000" dirty="0" smtClean="0"/>
                  <a:t>Input:</a:t>
                </a:r>
                <a:r>
                  <a:rPr lang="zh-TW" altLang="en-US" sz="2000" dirty="0" smtClean="0"/>
                  <a:t>具</a:t>
                </a:r>
                <a:r>
                  <a:rPr lang="en-US" altLang="zh-TW" sz="2000" dirty="0" smtClean="0"/>
                  <a:t>n</a:t>
                </a:r>
                <a:r>
                  <a:rPr lang="zh-TW" altLang="en-US" sz="2000" dirty="0" smtClean="0"/>
                  <a:t>個節點</a:t>
                </a:r>
                <a:r>
                  <a:rPr lang="en-US" altLang="zh-TW" sz="2000" dirty="0" smtClean="0"/>
                  <a:t>(node)</a:t>
                </a:r>
                <a:r>
                  <a:rPr lang="zh-TW" altLang="en-US" sz="2000" dirty="0" smtClean="0"/>
                  <a:t>的</a:t>
                </a:r>
                <a:r>
                  <a:rPr lang="en-US" altLang="zh-TW" sz="2000" dirty="0" smtClean="0"/>
                  <a:t>k</a:t>
                </a:r>
                <a:r>
                  <a:rPr lang="zh-TW" altLang="en-US" sz="2000" dirty="0" smtClean="0"/>
                  <a:t>階多</a:t>
                </a:r>
                <a:r>
                  <a:rPr lang="zh-TW" altLang="en-US" sz="2000" dirty="0"/>
                  <a:t>階</a:t>
                </a:r>
                <a:r>
                  <a:rPr lang="zh-TW" altLang="en-US" sz="2000" dirty="0" smtClean="0"/>
                  <a:t>圖</a:t>
                </a:r>
                <a:r>
                  <a:rPr lang="en-US" altLang="zh-TW" sz="2000" dirty="0" smtClean="0"/>
                  <a:t>G(V, E), </a:t>
                </a:r>
                <a:r>
                  <a:rPr lang="zh-TW" altLang="en-US" sz="2000" dirty="0" smtClean="0"/>
                  <a:t>其</a:t>
                </a:r>
                <a:r>
                  <a:rPr lang="zh-TW" altLang="en-US" sz="2000" dirty="0"/>
                  <a:t>中</a:t>
                </a:r>
                <a:r>
                  <a:rPr lang="en-US" altLang="zh-TW" sz="2000" dirty="0" smtClean="0"/>
                  <a:t>V=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7"/>
                          </m:rPr>
                          <a:rPr lang="en-US" altLang="zh-TW" sz="2000" b="0" i="0" smtClean="0">
                            <a:latin typeface="Cambria Math"/>
                            <a:ea typeface="Cambria Math"/>
                          </a:rPr>
                          <m:t>i</m:t>
                        </m:r>
                        <m:r>
                          <m:rPr>
                            <m:brk m:alnAt="7"/>
                          </m:rPr>
                          <a:rPr lang="en-US" altLang="zh-TW" sz="20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altLang="zh-TW" sz="2000" b="0" i="1" smtClean="0">
                            <a:latin typeface="Cambria Math"/>
                            <a:ea typeface="Cambria Math"/>
                          </a:rPr>
                          <m:t>1..</m:t>
                        </m:r>
                        <m:r>
                          <m:rPr>
                            <m:sty m:val="p"/>
                            <m:brk m:alnAt="7"/>
                          </m:rPr>
                          <a:rPr lang="en-US" altLang="zh-TW" sz="2000" b="0" i="0" smtClean="0">
                            <a:latin typeface="Cambria Math"/>
                            <a:ea typeface="Cambria Math"/>
                          </a:rPr>
                          <m:t>k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n-US" altLang="zh-TW" sz="2000" b="0" i="0" baseline="-25000" smtClean="0">
                            <a:latin typeface="Cambria Math"/>
                            <a:ea typeface="Cambria Math"/>
                          </a:rPr>
                          <m:t>i</m:t>
                        </m:r>
                      </m:e>
                    </m:nary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US" altLang="zh-TW" sz="2000" dirty="0" smtClean="0"/>
                  <a:t> </a:t>
                </a:r>
                <a:r>
                  <a:rPr lang="en-US" altLang="zh-TW" sz="2000" dirty="0" err="1" smtClean="0"/>
                  <a:t>P</a:t>
                </a:r>
                <a:r>
                  <a:rPr lang="en-US" altLang="zh-TW" sz="2000" baseline="-25000" dirty="0" err="1" smtClean="0"/>
                  <a:t>i</a:t>
                </a:r>
                <a:r>
                  <a:rPr lang="en-US" altLang="zh-TW" sz="2000" dirty="0" err="1" smtClean="0">
                    <a:sym typeface="Symbol"/>
                  </a:rPr>
                  <a:t>P</a:t>
                </a:r>
                <a:r>
                  <a:rPr lang="en-US" altLang="zh-TW" sz="2000" baseline="-25000" dirty="0" err="1" smtClean="0">
                    <a:sym typeface="Symbol"/>
                  </a:rPr>
                  <a:t>j</a:t>
                </a:r>
                <a:r>
                  <a:rPr lang="en-US" altLang="zh-TW" sz="2000" dirty="0" smtClean="0">
                    <a:sym typeface="Symbol"/>
                  </a:rPr>
                  <a:t>= for </a:t>
                </a:r>
                <a:r>
                  <a:rPr lang="en-US" altLang="zh-TW" sz="2000" dirty="0" err="1" smtClean="0">
                    <a:sym typeface="Symbol"/>
                  </a:rPr>
                  <a:t>ij</a:t>
                </a:r>
                <a:r>
                  <a:rPr lang="en-US" altLang="zh-TW" sz="2000" dirty="0" smtClean="0">
                    <a:sym typeface="Symbol"/>
                  </a:rPr>
                  <a:t>, P</a:t>
                </a:r>
                <a:r>
                  <a:rPr lang="en-US" altLang="zh-TW" sz="2000" baseline="-25000" dirty="0" smtClean="0">
                    <a:sym typeface="Symbol"/>
                  </a:rPr>
                  <a:t>1</a:t>
                </a:r>
                <a:r>
                  <a:rPr lang="en-US" altLang="zh-TW" sz="2000" dirty="0" smtClean="0">
                    <a:sym typeface="Symbol"/>
                  </a:rPr>
                  <a:t>={s},</a:t>
                </a:r>
                <a:r>
                  <a:rPr lang="en-US" altLang="zh-TW" sz="2000" dirty="0" err="1" smtClean="0">
                    <a:sym typeface="Symbol"/>
                  </a:rPr>
                  <a:t>P</a:t>
                </a:r>
                <a:r>
                  <a:rPr lang="en-US" altLang="zh-TW" sz="2000" baseline="-25000" dirty="0" err="1" smtClean="0">
                    <a:sym typeface="Symbol"/>
                  </a:rPr>
                  <a:t>k</a:t>
                </a:r>
                <a:r>
                  <a:rPr lang="en-US" altLang="zh-TW" sz="2000" dirty="0" smtClean="0">
                    <a:sym typeface="Symbol"/>
                  </a:rPr>
                  <a:t>={t}, </a:t>
                </a:r>
                <a:r>
                  <a:rPr lang="en-US" altLang="zh-TW" sz="2000" dirty="0" smtClean="0">
                    <a:sym typeface="Symbol"/>
                  </a:rPr>
                  <a:t>(</a:t>
                </a:r>
                <a:r>
                  <a:rPr lang="en-US" altLang="zh-TW" sz="2000" dirty="0" err="1" smtClean="0"/>
                  <a:t>x,y</a:t>
                </a:r>
                <a:r>
                  <a:rPr lang="en-US" altLang="zh-TW" sz="2000" dirty="0" smtClean="0"/>
                  <a:t>)</a:t>
                </a:r>
                <a:r>
                  <a:rPr lang="en-US" altLang="zh-TW" sz="2000" dirty="0" smtClean="0">
                    <a:sym typeface="Symbol"/>
                  </a:rPr>
                  <a:t></a:t>
                </a:r>
                <a:r>
                  <a:rPr lang="en-US" altLang="zh-TW" sz="2000" dirty="0" smtClean="0"/>
                  <a:t>E</a:t>
                </a:r>
                <a:r>
                  <a:rPr lang="en-US" altLang="zh-TW" sz="2000" dirty="0" smtClean="0">
                    <a:sym typeface="Symbol"/>
                  </a:rPr>
                  <a:t> (</a:t>
                </a:r>
                <a:r>
                  <a:rPr lang="en-US" altLang="zh-TW" sz="2000" dirty="0" err="1" smtClean="0">
                    <a:sym typeface="Symbol"/>
                  </a:rPr>
                  <a:t>xP</a:t>
                </a:r>
                <a:r>
                  <a:rPr lang="en-US" altLang="zh-TW" sz="2000" baseline="-25000" dirty="0" err="1" smtClean="0"/>
                  <a:t>i</a:t>
                </a:r>
                <a:r>
                  <a:rPr lang="en-US" altLang="zh-TW" sz="2000" dirty="0" smtClean="0"/>
                  <a:t> </a:t>
                </a:r>
                <a:r>
                  <a:rPr lang="en-US" altLang="zh-TW" sz="2000" dirty="0" smtClean="0">
                    <a:sym typeface="Symbol"/>
                  </a:rPr>
                  <a:t></a:t>
                </a:r>
                <a:r>
                  <a:rPr lang="en-US" altLang="zh-TW" sz="2000" dirty="0" smtClean="0"/>
                  <a:t> </a:t>
                </a:r>
                <a:r>
                  <a:rPr lang="en-US" altLang="zh-TW" sz="2000" dirty="0" err="1" smtClean="0"/>
                  <a:t>y</a:t>
                </a:r>
                <a:r>
                  <a:rPr lang="en-US" altLang="zh-TW" sz="2000" dirty="0" err="1" smtClean="0">
                    <a:sym typeface="Symbol"/>
                  </a:rPr>
                  <a:t>P</a:t>
                </a:r>
                <a:r>
                  <a:rPr lang="en-US" altLang="zh-TW" sz="2000" baseline="-25000" dirty="0" err="1" smtClean="0"/>
                  <a:t>i+i</a:t>
                </a:r>
                <a:r>
                  <a:rPr lang="en-US" altLang="zh-TW" sz="2000" dirty="0" smtClean="0"/>
                  <a:t>), </a:t>
                </a:r>
                <a:r>
                  <a:rPr lang="en-US" altLang="zh-TW" sz="2000" dirty="0" smtClean="0"/>
                  <a:t>(</a:t>
                </a:r>
                <a:r>
                  <a:rPr lang="en-US" altLang="zh-TW" sz="2000" dirty="0" err="1" smtClean="0"/>
                  <a:t>x,y</a:t>
                </a:r>
                <a:r>
                  <a:rPr lang="en-US" altLang="zh-TW" sz="2000" dirty="0" smtClean="0"/>
                  <a:t>)</a:t>
                </a:r>
                <a:r>
                  <a:rPr lang="zh-TW" altLang="en-US" sz="2000" dirty="0" smtClean="0"/>
                  <a:t>的</a:t>
                </a:r>
                <a:r>
                  <a:rPr lang="zh-TW" altLang="en-US" sz="2000" dirty="0" smtClean="0"/>
                  <a:t>權重為</a:t>
                </a:r>
                <a:r>
                  <a:rPr lang="en-US" altLang="zh-TW" sz="2000" dirty="0" smtClean="0"/>
                  <a:t>w[</a:t>
                </a:r>
                <a:r>
                  <a:rPr lang="en-US" altLang="zh-TW" sz="2000" dirty="0" err="1" smtClean="0"/>
                  <a:t>x,y</a:t>
                </a:r>
                <a:r>
                  <a:rPr lang="en-US" altLang="zh-TW" sz="2000" dirty="0" smtClean="0"/>
                  <a:t>]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altLang="zh-TW" sz="2000" dirty="0"/>
                  <a:t>Output</a:t>
                </a:r>
                <a:r>
                  <a:rPr lang="en-US" altLang="zh-TW" sz="2000" dirty="0" smtClean="0"/>
                  <a:t>:</a:t>
                </a:r>
                <a:r>
                  <a:rPr lang="zh-TW" altLang="en-US" sz="2000" dirty="0" smtClean="0"/>
                  <a:t> </a:t>
                </a:r>
                <a:r>
                  <a:rPr lang="en-US" altLang="zh-TW" sz="2000" dirty="0" err="1" smtClean="0"/>
                  <a:t>sp</a:t>
                </a:r>
                <a:r>
                  <a:rPr lang="en-US" altLang="zh-TW" sz="2000" dirty="0" smtClean="0"/>
                  <a:t> </a:t>
                </a:r>
                <a:r>
                  <a:rPr lang="zh-TW" altLang="en-US" sz="2000" dirty="0" smtClean="0"/>
                  <a:t>  </a:t>
                </a:r>
                <a:r>
                  <a:rPr lang="en-US" altLang="zh-TW" sz="2000" dirty="0" smtClean="0"/>
                  <a:t>//</a:t>
                </a:r>
                <a:r>
                  <a:rPr lang="en-US" altLang="zh-TW" sz="2000" dirty="0" err="1" smtClean="0"/>
                  <a:t>sp</a:t>
                </a:r>
                <a:r>
                  <a:rPr lang="zh-TW" altLang="en-US" sz="2000" dirty="0" smtClean="0"/>
                  <a:t>為</a:t>
                </a:r>
                <a:r>
                  <a:rPr lang="en-US" altLang="zh-TW" sz="2000" dirty="0" smtClean="0"/>
                  <a:t>k</a:t>
                </a:r>
                <a:r>
                  <a:rPr lang="zh-TW" altLang="en-US" sz="2000" dirty="0" smtClean="0"/>
                  <a:t>個元素陣列，</a:t>
                </a:r>
                <a:r>
                  <a:rPr lang="en-US" altLang="zh-TW" sz="2000" dirty="0" err="1" smtClean="0"/>
                  <a:t>s</a:t>
                </a:r>
                <a:r>
                  <a:rPr lang="en-US" altLang="zh-TW" sz="2000" dirty="0" err="1" smtClean="0">
                    <a:sym typeface="Symbol"/>
                  </a:rPr>
                  <a:t>p</a:t>
                </a:r>
                <a:r>
                  <a:rPr lang="en-US" altLang="zh-TW" sz="2000" dirty="0" smtClean="0">
                    <a:sym typeface="Symbol"/>
                  </a:rPr>
                  <a:t>[j</a:t>
                </a:r>
                <a:r>
                  <a:rPr lang="en-US" altLang="zh-TW" sz="2000" dirty="0">
                    <a:sym typeface="Symbol"/>
                  </a:rPr>
                  <a:t>]</a:t>
                </a:r>
                <a:r>
                  <a:rPr lang="zh-TW" altLang="en-US" sz="2000" dirty="0">
                    <a:sym typeface="Symbol"/>
                  </a:rPr>
                  <a:t>儲存最短路徑中第</a:t>
                </a:r>
                <a:r>
                  <a:rPr lang="en-US" altLang="zh-TW" sz="2000" dirty="0">
                    <a:sym typeface="Symbol"/>
                  </a:rPr>
                  <a:t>j</a:t>
                </a:r>
                <a:r>
                  <a:rPr lang="zh-TW" altLang="en-US" sz="2000" dirty="0">
                    <a:sym typeface="Symbol"/>
                  </a:rPr>
                  <a:t>階所經過的節點</a:t>
                </a:r>
                <a:endParaRPr lang="en-US" altLang="zh-TW" sz="2000" dirty="0">
                  <a:sym typeface="Symbol"/>
                </a:endParaRPr>
              </a:p>
              <a:p>
                <a:pPr marL="457200" indent="-457200">
                  <a:spcBef>
                    <a:spcPts val="200"/>
                  </a:spcBef>
                  <a:buSzPct val="100000"/>
                  <a:buFont typeface="+mj-lt"/>
                  <a:buAutoNum type="arabicPeriod"/>
                </a:pPr>
                <a:r>
                  <a:rPr lang="en-US" altLang="zh-TW" sz="2000" dirty="0" smtClean="0"/>
                  <a:t>d[t</a:t>
                </a:r>
                <a:r>
                  <a:rPr lang="en-US" altLang="zh-TW" sz="2000" dirty="0" smtClean="0"/>
                  <a:t>]=0; d[x]=</a:t>
                </a:r>
                <a:r>
                  <a:rPr lang="en-US" altLang="zh-TW" sz="2000" dirty="0" smtClean="0">
                    <a:sym typeface="Symbol"/>
                  </a:rPr>
                  <a:t> for </a:t>
                </a:r>
                <a:r>
                  <a:rPr lang="en-US" altLang="zh-TW" sz="2000" dirty="0" err="1" smtClean="0">
                    <a:sym typeface="Symbol"/>
                  </a:rPr>
                  <a:t>x</a:t>
                </a:r>
                <a:r>
                  <a:rPr lang="en-US" altLang="zh-TW" sz="2000" dirty="0" err="1" smtClean="0">
                    <a:sym typeface="Symbol" panose="05050102010706020507" pitchFamily="18" charset="2"/>
                  </a:rPr>
                  <a:t>t</a:t>
                </a:r>
                <a:r>
                  <a:rPr lang="en-US" altLang="zh-TW" sz="2000" dirty="0" smtClean="0">
                    <a:sym typeface="Symbol"/>
                  </a:rPr>
                  <a:t>;  </a:t>
                </a:r>
                <a:r>
                  <a:rPr lang="en-US" altLang="zh-TW" sz="2000" dirty="0" smtClean="0">
                    <a:sym typeface="Symbol"/>
                  </a:rPr>
                  <a:t>//d</a:t>
                </a:r>
                <a:r>
                  <a:rPr lang="zh-TW" altLang="en-US" sz="2000" dirty="0" smtClean="0">
                    <a:sym typeface="Symbol"/>
                  </a:rPr>
                  <a:t>為</a:t>
                </a:r>
                <a:r>
                  <a:rPr lang="en-US" altLang="zh-TW" sz="2000" dirty="0" smtClean="0">
                    <a:sym typeface="Symbol"/>
                  </a:rPr>
                  <a:t>n</a:t>
                </a:r>
                <a:r>
                  <a:rPr lang="zh-TW" altLang="en-US" sz="2000" dirty="0" smtClean="0">
                    <a:sym typeface="Symbol"/>
                  </a:rPr>
                  <a:t>元素陣列，</a:t>
                </a:r>
                <a:r>
                  <a:rPr lang="en-US" altLang="zh-TW" sz="2000" dirty="0" smtClean="0">
                    <a:sym typeface="Symbol"/>
                  </a:rPr>
                  <a:t>d[x</a:t>
                </a:r>
                <a:r>
                  <a:rPr lang="en-US" altLang="zh-TW" sz="2000" dirty="0" smtClean="0">
                    <a:sym typeface="Symbol"/>
                  </a:rPr>
                  <a:t>]</a:t>
                </a:r>
                <a:r>
                  <a:rPr lang="zh-TW" altLang="en-US" sz="2000" dirty="0" smtClean="0">
                    <a:sym typeface="Symbol"/>
                  </a:rPr>
                  <a:t>儲存節點</a:t>
                </a:r>
                <a:r>
                  <a:rPr lang="en-US" altLang="zh-TW" sz="2000" dirty="0" smtClean="0">
                    <a:sym typeface="Symbol"/>
                  </a:rPr>
                  <a:t>x</a:t>
                </a:r>
                <a:r>
                  <a:rPr lang="zh-TW" altLang="en-US" sz="2000" dirty="0" smtClean="0">
                    <a:sym typeface="Symbol"/>
                  </a:rPr>
                  <a:t>到標點</a:t>
                </a:r>
                <a:r>
                  <a:rPr lang="en-US" altLang="zh-TW" sz="2000" dirty="0" smtClean="0">
                    <a:sym typeface="Symbol"/>
                  </a:rPr>
                  <a:t>t</a:t>
                </a:r>
                <a:r>
                  <a:rPr lang="zh-TW" altLang="en-US" sz="2000" dirty="0" smtClean="0">
                    <a:sym typeface="Symbol"/>
                  </a:rPr>
                  <a:t>的最小</a:t>
                </a:r>
                <a:r>
                  <a:rPr lang="zh-TW" altLang="en-US" sz="2000" dirty="0" smtClean="0">
                    <a:sym typeface="Symbol"/>
                  </a:rPr>
                  <a:t>距離</a:t>
                </a:r>
                <a:endParaRPr lang="en-US" altLang="zh-TW" sz="2000" dirty="0" smtClean="0"/>
              </a:p>
              <a:p>
                <a:pPr marL="457200" indent="-457200">
                  <a:spcBef>
                    <a:spcPts val="200"/>
                  </a:spcBef>
                  <a:buSzPct val="100000"/>
                  <a:buFont typeface="+mj-lt"/>
                  <a:buAutoNum type="arabicPeriod"/>
                </a:pPr>
                <a:r>
                  <a:rPr lang="en-US" altLang="zh-TW" sz="2000" dirty="0" smtClean="0"/>
                  <a:t>for i</a:t>
                </a:r>
                <a:r>
                  <a:rPr lang="en-US" altLang="zh-TW" sz="2000" dirty="0" smtClean="0">
                    <a:sym typeface="Wingdings" panose="05000000000000000000" pitchFamily="2" charset="2"/>
                  </a:rPr>
                  <a:t>k-1 to 1 do   </a:t>
                </a:r>
                <a:r>
                  <a:rPr lang="zh-TW" altLang="en-US" sz="2000" dirty="0" smtClean="0">
                    <a:sym typeface="Wingdings" panose="05000000000000000000" pitchFamily="2" charset="2"/>
                  </a:rPr>
                  <a:t>     </a:t>
                </a:r>
                <a:r>
                  <a:rPr lang="en-US" altLang="zh-TW" sz="2000" dirty="0" smtClean="0">
                    <a:sym typeface="Wingdings" panose="05000000000000000000" pitchFamily="2" charset="2"/>
                  </a:rPr>
                  <a:t>//</a:t>
                </a:r>
                <a:r>
                  <a:rPr lang="zh-TW" altLang="en-US" sz="2000" dirty="0" smtClean="0">
                    <a:sym typeface="Wingdings" panose="05000000000000000000" pitchFamily="2" charset="2"/>
                  </a:rPr>
                  <a:t>由第</a:t>
                </a:r>
                <a:r>
                  <a:rPr lang="en-US" altLang="zh-TW" sz="2000" dirty="0" smtClean="0">
                    <a:sym typeface="Wingdings" panose="05000000000000000000" pitchFamily="2" charset="2"/>
                  </a:rPr>
                  <a:t>k-1</a:t>
                </a:r>
                <a:r>
                  <a:rPr lang="zh-TW" altLang="en-US" sz="2000" dirty="0" smtClean="0">
                    <a:sym typeface="Wingdings" panose="05000000000000000000" pitchFamily="2" charset="2"/>
                  </a:rPr>
                  <a:t>階到第</a:t>
                </a:r>
                <a:r>
                  <a:rPr lang="en-US" altLang="zh-TW" sz="2000" dirty="0" smtClean="0">
                    <a:sym typeface="Wingdings" panose="05000000000000000000" pitchFamily="2" charset="2"/>
                  </a:rPr>
                  <a:t>1</a:t>
                </a:r>
                <a:r>
                  <a:rPr lang="zh-TW" altLang="en-US" sz="2000" dirty="0" smtClean="0">
                    <a:sym typeface="Wingdings" panose="05000000000000000000" pitchFamily="2" charset="2"/>
                  </a:rPr>
                  <a:t>階</a:t>
                </a:r>
                <a:r>
                  <a:rPr lang="zh-TW" altLang="en-US" sz="2000" dirty="0" smtClean="0">
                    <a:sym typeface="Wingdings" panose="05000000000000000000" pitchFamily="2" charset="2"/>
                  </a:rPr>
                  <a:t>依遞迴關係填完</a:t>
                </a:r>
                <a:r>
                  <a:rPr lang="en-US" altLang="zh-TW" sz="2000" dirty="0" smtClean="0">
                    <a:sym typeface="Wingdings" panose="05000000000000000000" pitchFamily="2" charset="2"/>
                  </a:rPr>
                  <a:t>d</a:t>
                </a:r>
                <a:r>
                  <a:rPr lang="zh-TW" altLang="en-US" sz="2000" dirty="0" smtClean="0">
                    <a:sym typeface="Wingdings" panose="05000000000000000000" pitchFamily="2" charset="2"/>
                  </a:rPr>
                  <a:t>陣列及</a:t>
                </a:r>
                <a:r>
                  <a:rPr lang="en-US" altLang="zh-TW" sz="2000" dirty="0" smtClean="0">
                    <a:sym typeface="Wingdings" panose="05000000000000000000" pitchFamily="2" charset="2"/>
                  </a:rPr>
                  <a:t>next</a:t>
                </a:r>
                <a:r>
                  <a:rPr lang="zh-TW" altLang="en-US" sz="2000" dirty="0" smtClean="0">
                    <a:sym typeface="Wingdings" panose="05000000000000000000" pitchFamily="2" charset="2"/>
                  </a:rPr>
                  <a:t>陣列</a:t>
                </a:r>
                <a:endParaRPr lang="en-US" altLang="zh-TW" sz="2000" dirty="0" smtClean="0">
                  <a:sym typeface="Wingdings" panose="05000000000000000000" pitchFamily="2" charset="2"/>
                </a:endParaRPr>
              </a:p>
              <a:p>
                <a:pPr marL="457200" indent="-457200">
                  <a:spcBef>
                    <a:spcPts val="200"/>
                  </a:spcBef>
                  <a:buSzPct val="100000"/>
                  <a:buFont typeface="+mj-lt"/>
                  <a:buAutoNum type="arabicPeriod"/>
                </a:pPr>
                <a:r>
                  <a:rPr lang="en-US" altLang="zh-TW" sz="2000" dirty="0" smtClean="0">
                    <a:sym typeface="Wingdings" panose="05000000000000000000" pitchFamily="2" charset="2"/>
                  </a:rPr>
                  <a:t>   for every node x in P</a:t>
                </a:r>
                <a:r>
                  <a:rPr lang="en-US" altLang="zh-TW" sz="2000" baseline="-25000" dirty="0" smtClean="0">
                    <a:sym typeface="Wingdings" panose="05000000000000000000" pitchFamily="2" charset="2"/>
                  </a:rPr>
                  <a:t>i</a:t>
                </a:r>
                <a:r>
                  <a:rPr lang="en-US" altLang="zh-TW" sz="2000" dirty="0" smtClean="0">
                    <a:sym typeface="Wingdings" panose="05000000000000000000" pitchFamily="2" charset="2"/>
                  </a:rPr>
                  <a:t> do</a:t>
                </a:r>
              </a:p>
              <a:p>
                <a:pPr marL="457200" indent="-457200">
                  <a:spcBef>
                    <a:spcPts val="200"/>
                  </a:spcBef>
                  <a:buSzPct val="100000"/>
                  <a:buFont typeface="+mj-lt"/>
                  <a:buAutoNum type="arabicPeriod"/>
                </a:pPr>
                <a:r>
                  <a:rPr lang="en-US" altLang="zh-TW" sz="2000" dirty="0" smtClean="0">
                    <a:sym typeface="Wingdings" panose="05000000000000000000" pitchFamily="2" charset="2"/>
                  </a:rPr>
                  <a:t>       for every edge (x, y)</a:t>
                </a:r>
                <a:r>
                  <a:rPr lang="en-US" altLang="zh-TW" sz="2000" dirty="0" smtClean="0">
                    <a:sym typeface="Symbol"/>
                  </a:rPr>
                  <a:t></a:t>
                </a:r>
                <a:r>
                  <a:rPr lang="en-US" altLang="zh-TW" sz="2000" dirty="0" smtClean="0"/>
                  <a:t>E do  //</a:t>
                </a:r>
                <a:r>
                  <a:rPr lang="zh-TW" altLang="en-US" sz="2000" dirty="0" smtClean="0"/>
                  <a:t>實作</a:t>
                </a:r>
                <a:r>
                  <a:rPr lang="en-US" altLang="zh-TW" sz="2000" dirty="0" smtClean="0"/>
                  <a:t>d[x]=min</a:t>
                </a:r>
                <a:r>
                  <a:rPr lang="en-US" altLang="zh-TW" sz="2000" baseline="-25000" dirty="0"/>
                  <a:t>(</a:t>
                </a:r>
                <a:r>
                  <a:rPr lang="en-US" altLang="zh-TW" sz="2000" baseline="-25000" dirty="0" err="1"/>
                  <a:t>x,y</a:t>
                </a:r>
                <a:r>
                  <a:rPr lang="en-US" altLang="zh-TW" sz="2000" baseline="-25000" dirty="0"/>
                  <a:t>)</a:t>
                </a:r>
                <a:r>
                  <a:rPr lang="en-US" altLang="zh-TW" sz="2000" baseline="-25000" dirty="0">
                    <a:sym typeface="Symbol"/>
                  </a:rPr>
                  <a:t></a:t>
                </a:r>
                <a:r>
                  <a:rPr lang="en-US" altLang="zh-TW" sz="2000" baseline="-25000" dirty="0"/>
                  <a:t>E </a:t>
                </a:r>
                <a:r>
                  <a:rPr lang="en-US" altLang="zh-TW" sz="2000" dirty="0" smtClean="0"/>
                  <a:t>{w[</a:t>
                </a:r>
                <a:r>
                  <a:rPr lang="en-US" altLang="zh-TW" sz="2000" dirty="0" err="1" smtClean="0"/>
                  <a:t>x,y</a:t>
                </a:r>
                <a:r>
                  <a:rPr lang="en-US" altLang="zh-TW" sz="2000" dirty="0" smtClean="0"/>
                  <a:t>]+d[y]}</a:t>
                </a:r>
                <a:endParaRPr lang="en-US" altLang="zh-TW" sz="2000" baseline="-25000" dirty="0" smtClean="0">
                  <a:sym typeface="Wingdings" panose="05000000000000000000" pitchFamily="2" charset="2"/>
                </a:endParaRPr>
              </a:p>
              <a:p>
                <a:pPr marL="457200" indent="-457200">
                  <a:spcBef>
                    <a:spcPts val="200"/>
                  </a:spcBef>
                  <a:buSzPct val="100000"/>
                  <a:buFont typeface="+mj-lt"/>
                  <a:buAutoNum type="arabicPeriod"/>
                </a:pPr>
                <a:r>
                  <a:rPr lang="en-US" altLang="zh-TW" sz="2000" dirty="0" smtClean="0"/>
                  <a:t>          if (d[x]&gt;w[</a:t>
                </a:r>
                <a:r>
                  <a:rPr lang="en-US" altLang="zh-TW" sz="2000" dirty="0" err="1" smtClean="0"/>
                  <a:t>x,y</a:t>
                </a:r>
                <a:r>
                  <a:rPr lang="en-US" altLang="zh-TW" sz="2000" dirty="0"/>
                  <a:t>]+</a:t>
                </a:r>
                <a:r>
                  <a:rPr lang="en-US" altLang="zh-TW" sz="2000" dirty="0" smtClean="0"/>
                  <a:t>d[y]) do</a:t>
                </a:r>
              </a:p>
              <a:p>
                <a:pPr marL="457200" indent="-457200">
                  <a:spcBef>
                    <a:spcPts val="200"/>
                  </a:spcBef>
                  <a:buSzPct val="100000"/>
                  <a:buFont typeface="+mj-lt"/>
                  <a:buAutoNum type="arabicPeriod"/>
                </a:pPr>
                <a:r>
                  <a:rPr lang="en-US" altLang="zh-TW" sz="2000" dirty="0" smtClean="0"/>
                  <a:t>             d[x]=w[</a:t>
                </a:r>
                <a:r>
                  <a:rPr lang="en-US" altLang="zh-TW" sz="2000" dirty="0" err="1" smtClean="0"/>
                  <a:t>x,y</a:t>
                </a:r>
                <a:r>
                  <a:rPr lang="en-US" altLang="zh-TW" sz="2000" dirty="0" smtClean="0"/>
                  <a:t>]+d[y]</a:t>
                </a:r>
              </a:p>
              <a:p>
                <a:pPr marL="457200" indent="-457200">
                  <a:spcBef>
                    <a:spcPts val="200"/>
                  </a:spcBef>
                  <a:buSzPct val="100000"/>
                  <a:buFont typeface="+mj-lt"/>
                  <a:buAutoNum type="arabicPeriod"/>
                </a:pPr>
                <a:r>
                  <a:rPr lang="en-US" altLang="zh-TW" sz="2000" dirty="0" smtClean="0"/>
                  <a:t>             next[x]=y  //</a:t>
                </a:r>
                <a:r>
                  <a:rPr lang="zh-TW" altLang="en-US" sz="2000" dirty="0" smtClean="0">
                    <a:sym typeface="Symbol"/>
                  </a:rPr>
                  <a:t>代表在最短路徑中節點</a:t>
                </a:r>
                <a:r>
                  <a:rPr lang="en-US" altLang="zh-TW" sz="2000" dirty="0" smtClean="0">
                    <a:sym typeface="Symbol"/>
                  </a:rPr>
                  <a:t>x</a:t>
                </a:r>
                <a:r>
                  <a:rPr lang="zh-TW" altLang="en-US" sz="2000" dirty="0" smtClean="0">
                    <a:sym typeface="Symbol"/>
                  </a:rPr>
                  <a:t>的</a:t>
                </a:r>
                <a:r>
                  <a:rPr lang="zh-TW" altLang="en-US" sz="2000" dirty="0">
                    <a:sym typeface="Symbol"/>
                  </a:rPr>
                  <a:t>下</a:t>
                </a:r>
                <a:r>
                  <a:rPr lang="zh-TW" altLang="en-US" sz="2000" dirty="0" smtClean="0">
                    <a:sym typeface="Symbol"/>
                  </a:rPr>
                  <a:t>節點為</a:t>
                </a:r>
                <a:r>
                  <a:rPr lang="en-US" altLang="zh-TW" sz="2000" dirty="0" smtClean="0">
                    <a:sym typeface="Symbol"/>
                  </a:rPr>
                  <a:t>y</a:t>
                </a:r>
              </a:p>
              <a:p>
                <a:pPr marL="457200" indent="-457200">
                  <a:spcBef>
                    <a:spcPts val="200"/>
                  </a:spcBef>
                  <a:buSzPct val="100000"/>
                  <a:buFont typeface="+mj-lt"/>
                  <a:buAutoNum type="arabicPeriod"/>
                </a:pPr>
                <a:r>
                  <a:rPr lang="en-US" altLang="zh-TW" sz="2000" dirty="0" err="1" smtClean="0">
                    <a:sym typeface="Symbol"/>
                  </a:rPr>
                  <a:t>sp</a:t>
                </a:r>
                <a:r>
                  <a:rPr lang="en-US" altLang="zh-TW" sz="2000" dirty="0" smtClean="0">
                    <a:sym typeface="Symbol"/>
                  </a:rPr>
                  <a:t>[1</a:t>
                </a:r>
                <a:r>
                  <a:rPr lang="en-US" altLang="zh-TW" sz="2000" dirty="0" smtClean="0">
                    <a:sym typeface="Symbol"/>
                  </a:rPr>
                  <a:t>]=</a:t>
                </a:r>
                <a:r>
                  <a:rPr lang="en-US" altLang="zh-TW" sz="2000" dirty="0" err="1" smtClean="0">
                    <a:sym typeface="Symbol"/>
                  </a:rPr>
                  <a:t>s;sp</a:t>
                </a:r>
                <a:r>
                  <a:rPr lang="en-US" altLang="zh-TW" sz="2000" dirty="0" smtClean="0">
                    <a:sym typeface="Symbol"/>
                  </a:rPr>
                  <a:t>[k</a:t>
                </a:r>
                <a:r>
                  <a:rPr lang="en-US" altLang="zh-TW" sz="2000" dirty="0" smtClean="0">
                    <a:sym typeface="Symbol"/>
                  </a:rPr>
                  <a:t>]=</a:t>
                </a:r>
                <a:r>
                  <a:rPr lang="en-US" altLang="zh-TW" sz="2000" dirty="0" smtClean="0">
                    <a:sym typeface="Symbol"/>
                  </a:rPr>
                  <a:t>t </a:t>
                </a:r>
                <a:r>
                  <a:rPr lang="zh-TW" altLang="en-US" sz="2000" dirty="0" smtClean="0">
                    <a:sym typeface="Symbol"/>
                  </a:rPr>
                  <a:t>     </a:t>
                </a:r>
                <a:r>
                  <a:rPr lang="en-US" altLang="zh-TW" sz="2000" dirty="0" smtClean="0">
                    <a:sym typeface="Symbol"/>
                  </a:rPr>
                  <a:t>//</a:t>
                </a:r>
                <a:r>
                  <a:rPr lang="en-US" altLang="zh-TW" sz="2000" dirty="0" err="1" smtClean="0">
                    <a:sym typeface="Symbol"/>
                  </a:rPr>
                  <a:t>sp</a:t>
                </a:r>
                <a:r>
                  <a:rPr lang="en-US" altLang="zh-TW" sz="2000" dirty="0" smtClean="0">
                    <a:sym typeface="Symbol"/>
                  </a:rPr>
                  <a:t>[j]</a:t>
                </a:r>
                <a:r>
                  <a:rPr lang="zh-TW" altLang="en-US" sz="2000" dirty="0" smtClean="0">
                    <a:sym typeface="Symbol"/>
                  </a:rPr>
                  <a:t>儲存最短路徑</a:t>
                </a:r>
                <a:r>
                  <a:rPr lang="zh-TW" altLang="en-US" sz="2000" dirty="0" smtClean="0">
                    <a:sym typeface="Symbol"/>
                  </a:rPr>
                  <a:t>中第</a:t>
                </a:r>
                <a:r>
                  <a:rPr lang="en-US" altLang="zh-TW" sz="2000" dirty="0" smtClean="0">
                    <a:sym typeface="Symbol"/>
                  </a:rPr>
                  <a:t>j</a:t>
                </a:r>
                <a:r>
                  <a:rPr lang="zh-TW" altLang="en-US" sz="2000" dirty="0" smtClean="0">
                    <a:sym typeface="Symbol"/>
                  </a:rPr>
                  <a:t>階</a:t>
                </a:r>
                <a:r>
                  <a:rPr lang="zh-TW" altLang="en-US" sz="2000" dirty="0" smtClean="0">
                    <a:sym typeface="Symbol"/>
                  </a:rPr>
                  <a:t>所經</a:t>
                </a:r>
                <a:r>
                  <a:rPr lang="zh-TW" altLang="en-US" sz="2000" dirty="0">
                    <a:sym typeface="Symbol"/>
                  </a:rPr>
                  <a:t>過</a:t>
                </a:r>
                <a:r>
                  <a:rPr lang="zh-TW" altLang="en-US" sz="2000" dirty="0" smtClean="0">
                    <a:sym typeface="Symbol"/>
                  </a:rPr>
                  <a:t>的</a:t>
                </a:r>
                <a:r>
                  <a:rPr lang="zh-TW" altLang="en-US" sz="2000" dirty="0" smtClean="0">
                    <a:sym typeface="Symbol"/>
                  </a:rPr>
                  <a:t>節點</a:t>
                </a:r>
                <a:endParaRPr lang="en-US" altLang="zh-TW" sz="2000" dirty="0" smtClean="0">
                  <a:sym typeface="Symbol"/>
                </a:endParaRPr>
              </a:p>
              <a:p>
                <a:pPr marL="457200" indent="-457200">
                  <a:spcBef>
                    <a:spcPts val="200"/>
                  </a:spcBef>
                  <a:buSzPct val="100000"/>
                  <a:buFont typeface="+mj-lt"/>
                  <a:buAutoNum type="arabicPeriod"/>
                </a:pPr>
                <a:r>
                  <a:rPr lang="en-US" altLang="zh-TW" sz="2000" dirty="0" smtClean="0">
                    <a:sym typeface="Symbol"/>
                  </a:rPr>
                  <a:t>for j</a:t>
                </a:r>
                <a:r>
                  <a:rPr lang="en-US" altLang="zh-TW" sz="2000" dirty="0" smtClean="0">
                    <a:sym typeface="Wingdings" panose="05000000000000000000" pitchFamily="2" charset="2"/>
                  </a:rPr>
                  <a:t>2 to k-1 do </a:t>
                </a:r>
                <a:endParaRPr lang="en-US" altLang="zh-TW" sz="2000" dirty="0" smtClean="0">
                  <a:sym typeface="Wingdings" panose="05000000000000000000" pitchFamily="2" charset="2"/>
                </a:endParaRPr>
              </a:p>
              <a:p>
                <a:pPr marL="457200" indent="-457200">
                  <a:spcBef>
                    <a:spcPts val="200"/>
                  </a:spcBef>
                  <a:buSzPct val="100000"/>
                  <a:buFont typeface="+mj-lt"/>
                  <a:buAutoNum type="arabicPeriod"/>
                </a:pPr>
                <a:r>
                  <a:rPr lang="zh-TW" altLang="en-US" sz="2000" dirty="0">
                    <a:sym typeface="Wingdings" panose="05000000000000000000" pitchFamily="2" charset="2"/>
                  </a:rPr>
                  <a:t> </a:t>
                </a:r>
                <a:r>
                  <a:rPr lang="zh-TW" altLang="en-US" sz="2000" dirty="0" smtClean="0">
                    <a:sym typeface="Wingdings" panose="05000000000000000000" pitchFamily="2" charset="2"/>
                  </a:rPr>
                  <a:t>   </a:t>
                </a:r>
                <a:r>
                  <a:rPr lang="en-US" altLang="zh-TW" sz="2000" dirty="0" err="1" smtClean="0">
                    <a:sym typeface="Wingdings" panose="05000000000000000000" pitchFamily="2" charset="2"/>
                  </a:rPr>
                  <a:t>sp</a:t>
                </a:r>
                <a:r>
                  <a:rPr lang="en-US" altLang="zh-TW" sz="2000" dirty="0" smtClean="0">
                    <a:sym typeface="Symbol"/>
                  </a:rPr>
                  <a:t>[j</a:t>
                </a:r>
                <a:r>
                  <a:rPr lang="en-US" altLang="zh-TW" sz="2000" dirty="0" smtClean="0">
                    <a:sym typeface="Symbol"/>
                  </a:rPr>
                  <a:t>]</a:t>
                </a:r>
                <a:r>
                  <a:rPr lang="en-US" altLang="zh-TW" sz="2000" dirty="0" smtClean="0">
                    <a:sym typeface="Wingdings" panose="05000000000000000000" pitchFamily="2" charset="2"/>
                  </a:rPr>
                  <a:t></a:t>
                </a:r>
                <a:r>
                  <a:rPr lang="en-US" altLang="zh-TW" sz="2000" dirty="0" smtClean="0">
                    <a:sym typeface="Wingdings" panose="05000000000000000000" pitchFamily="2" charset="2"/>
                  </a:rPr>
                  <a:t>next[</a:t>
                </a:r>
                <a:r>
                  <a:rPr lang="en-US" altLang="zh-TW" sz="2000" dirty="0" err="1" smtClean="0">
                    <a:sym typeface="Wingdings" panose="05000000000000000000" pitchFamily="2" charset="2"/>
                  </a:rPr>
                  <a:t>sp</a:t>
                </a:r>
                <a:r>
                  <a:rPr lang="en-US" altLang="zh-TW" sz="2000" dirty="0" smtClean="0">
                    <a:sym typeface="Wingdings" panose="05000000000000000000" pitchFamily="2" charset="2"/>
                  </a:rPr>
                  <a:t>[j-1]]</a:t>
                </a:r>
                <a:endParaRPr lang="en-US" altLang="zh-TW" sz="2000" dirty="0" smtClean="0">
                  <a:sym typeface="Wingdings" panose="05000000000000000000" pitchFamily="2" charset="2"/>
                </a:endParaRPr>
              </a:p>
              <a:p>
                <a:pPr marL="457200" indent="-457200">
                  <a:spcBef>
                    <a:spcPts val="200"/>
                  </a:spcBef>
                  <a:buSzPct val="100000"/>
                  <a:buFont typeface="+mj-lt"/>
                  <a:buAutoNum type="arabicPeriod"/>
                </a:pPr>
                <a:r>
                  <a:rPr lang="en-US" altLang="zh-TW" sz="2000" dirty="0" smtClean="0">
                    <a:sym typeface="Wingdings" panose="05000000000000000000" pitchFamily="2" charset="2"/>
                  </a:rPr>
                  <a:t>return </a:t>
                </a:r>
                <a:r>
                  <a:rPr lang="en-US" altLang="zh-TW" sz="2000" dirty="0" err="1" smtClean="0">
                    <a:sym typeface="Wingdings" panose="05000000000000000000" pitchFamily="2" charset="2"/>
                  </a:rPr>
                  <a:t>sp</a:t>
                </a:r>
                <a:endParaRPr lang="en-US" altLang="zh-TW" sz="2000" dirty="0"/>
              </a:p>
              <a:p>
                <a:pPr marL="0" indent="0">
                  <a:buNone/>
                </a:pPr>
                <a:r>
                  <a:rPr lang="en-US" altLang="zh-TW" sz="2000" dirty="0" smtClean="0"/>
                  <a:t>   </a:t>
                </a:r>
                <a:endParaRPr lang="zh-TW" altLang="en-US" sz="2000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84784"/>
                <a:ext cx="9324528" cy="4405050"/>
              </a:xfrm>
              <a:blipFill>
                <a:blip r:embed="rId2"/>
                <a:stretch>
                  <a:fillRect l="-719" t="-970" b="-1606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70CC45-7452-4DAB-A2F7-F98704FF9730}" type="slidenum">
              <a:rPr lang="zh-TW" altLang="en-US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242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4099" name="內容版面配置區 2"/>
          <p:cNvSpPr>
            <a:spLocks noGrp="1"/>
          </p:cNvSpPr>
          <p:nvPr>
            <p:ph idx="1"/>
          </p:nvPr>
        </p:nvSpPr>
        <p:spPr>
          <a:xfrm>
            <a:off x="1182688" y="2492895"/>
            <a:ext cx="7772400" cy="3639617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4400" b="1" dirty="0" smtClean="0"/>
              <a:t>Dijkstra</a:t>
            </a:r>
            <a:r>
              <a:rPr lang="zh-TW" altLang="en-US" sz="4400" b="1" dirty="0" smtClean="0"/>
              <a:t>最短路徑演算法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70CC45-7452-4DAB-A2F7-F98704FF9730}" type="slidenum">
              <a:rPr lang="zh-TW" altLang="en-US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4052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356568"/>
            <a:ext cx="5194920" cy="4168776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altLang="zh-TW" dirty="0" smtClean="0"/>
              <a:t>E. W. </a:t>
            </a:r>
            <a:r>
              <a:rPr lang="en-US" altLang="zh-TW" dirty="0" err="1" smtClean="0"/>
              <a:t>Dijkstra</a:t>
            </a:r>
            <a:r>
              <a:rPr lang="en-US" altLang="zh-TW" dirty="0" smtClean="0"/>
              <a:t>(1930</a:t>
            </a:r>
            <a:r>
              <a:rPr lang="zh-TW" altLang="en-US" dirty="0"/>
              <a:t>年</a:t>
            </a:r>
            <a:r>
              <a:rPr lang="en-US" altLang="zh-TW" dirty="0"/>
              <a:t>5</a:t>
            </a:r>
            <a:r>
              <a:rPr lang="zh-TW" altLang="en-US" dirty="0"/>
              <a:t>月</a:t>
            </a:r>
            <a:r>
              <a:rPr lang="en-US" altLang="zh-TW" dirty="0"/>
              <a:t>11</a:t>
            </a:r>
            <a:r>
              <a:rPr lang="zh-TW" altLang="en-US" dirty="0"/>
              <a:t>日－</a:t>
            </a:r>
            <a:r>
              <a:rPr lang="en-US" altLang="zh-TW" dirty="0"/>
              <a:t>2002</a:t>
            </a:r>
            <a:r>
              <a:rPr lang="zh-TW" altLang="en-US" dirty="0"/>
              <a:t>年</a:t>
            </a:r>
            <a:r>
              <a:rPr lang="en-US" altLang="zh-TW" dirty="0"/>
              <a:t>8</a:t>
            </a:r>
            <a:r>
              <a:rPr lang="zh-TW" altLang="en-US" dirty="0"/>
              <a:t>月</a:t>
            </a:r>
            <a:r>
              <a:rPr lang="en-US" altLang="zh-TW" dirty="0"/>
              <a:t>6</a:t>
            </a:r>
            <a:r>
              <a:rPr lang="zh-TW" altLang="en-US" dirty="0" smtClean="0"/>
              <a:t>日</a:t>
            </a:r>
            <a:r>
              <a:rPr lang="en-US" altLang="zh-TW" dirty="0" smtClean="0"/>
              <a:t>)</a:t>
            </a:r>
            <a:r>
              <a:rPr lang="zh-TW" altLang="en-US" dirty="0" smtClean="0"/>
              <a:t>生</a:t>
            </a:r>
            <a:r>
              <a:rPr lang="zh-TW" altLang="en-US" dirty="0"/>
              <a:t>於</a:t>
            </a:r>
            <a:r>
              <a:rPr lang="zh-TW" altLang="en-US" dirty="0">
                <a:solidFill>
                  <a:srgbClr val="0000CC"/>
                </a:solidFill>
              </a:rPr>
              <a:t>荷蘭鹿特</a:t>
            </a:r>
            <a:r>
              <a:rPr lang="zh-TW" altLang="en-US" dirty="0" smtClean="0">
                <a:solidFill>
                  <a:srgbClr val="0000CC"/>
                </a:solidFill>
              </a:rPr>
              <a:t>丹</a:t>
            </a:r>
            <a:endParaRPr lang="en-US" altLang="zh-TW" dirty="0" smtClean="0"/>
          </a:p>
          <a:p>
            <a:endParaRPr lang="en-US" altLang="zh-TW" dirty="0" smtClean="0"/>
          </a:p>
          <a:p>
            <a:pPr algn="just"/>
            <a:r>
              <a:rPr lang="zh-TW" altLang="en-US" dirty="0" smtClean="0"/>
              <a:t>在</a:t>
            </a:r>
            <a:r>
              <a:rPr lang="en-US" altLang="zh-TW" dirty="0"/>
              <a:t>1972</a:t>
            </a:r>
            <a:r>
              <a:rPr lang="zh-TW" altLang="en-US" dirty="0"/>
              <a:t>年獲得</a:t>
            </a:r>
            <a:r>
              <a:rPr lang="zh-TW" altLang="en-US" dirty="0">
                <a:solidFill>
                  <a:srgbClr val="0000CC"/>
                </a:solidFill>
              </a:rPr>
              <a:t>圖靈</a:t>
            </a:r>
            <a:r>
              <a:rPr lang="zh-TW" altLang="en-US" dirty="0" smtClean="0">
                <a:solidFill>
                  <a:srgbClr val="0000CC"/>
                </a:solidFill>
              </a:rPr>
              <a:t>獎</a:t>
            </a:r>
            <a:r>
              <a:rPr lang="en-US" altLang="zh-TW" dirty="0" smtClean="0">
                <a:solidFill>
                  <a:srgbClr val="0000CC"/>
                </a:solidFill>
              </a:rPr>
              <a:t>(Turing Award)</a:t>
            </a:r>
          </a:p>
          <a:p>
            <a:endParaRPr lang="en-US" altLang="zh-TW" sz="2800" dirty="0"/>
          </a:p>
          <a:p>
            <a:pPr algn="just"/>
            <a:r>
              <a:rPr lang="en-US" altLang="zh-TW" sz="3100" dirty="0"/>
              <a:t>2002</a:t>
            </a:r>
            <a:r>
              <a:rPr lang="zh-TW" altLang="en-US" sz="3100" dirty="0"/>
              <a:t>年</a:t>
            </a:r>
            <a:r>
              <a:rPr lang="zh-TW" altLang="en-US" sz="3100" dirty="0" smtClean="0"/>
              <a:t>，</a:t>
            </a:r>
            <a:r>
              <a:rPr lang="en-US" altLang="zh-TW" sz="3100" dirty="0" smtClean="0"/>
              <a:t>Dijkstra</a:t>
            </a:r>
            <a:r>
              <a:rPr lang="zh-TW" altLang="en-US" sz="3100" dirty="0" smtClean="0"/>
              <a:t>獲得</a:t>
            </a:r>
            <a:r>
              <a:rPr lang="zh-TW" altLang="en-US" sz="3100" dirty="0"/>
              <a:t>了</a:t>
            </a:r>
            <a:r>
              <a:rPr lang="en-US" altLang="zh-TW" sz="3100" dirty="0">
                <a:solidFill>
                  <a:srgbClr val="0000CC"/>
                </a:solidFill>
              </a:rPr>
              <a:t>ACM </a:t>
            </a:r>
            <a:r>
              <a:rPr lang="en-US" altLang="zh-TW" sz="3100" dirty="0" smtClean="0">
                <a:solidFill>
                  <a:srgbClr val="0000CC"/>
                </a:solidFill>
              </a:rPr>
              <a:t>PODC (Principles of Distributed Computing) </a:t>
            </a:r>
            <a:r>
              <a:rPr lang="zh-TW" altLang="en-US" sz="3100" dirty="0" smtClean="0">
                <a:solidFill>
                  <a:srgbClr val="0000CC"/>
                </a:solidFill>
              </a:rPr>
              <a:t>最</a:t>
            </a:r>
            <a:r>
              <a:rPr lang="zh-TW" altLang="en-US" sz="3100" dirty="0">
                <a:solidFill>
                  <a:srgbClr val="0000CC"/>
                </a:solidFill>
              </a:rPr>
              <a:t>具影響力論文</a:t>
            </a:r>
            <a:r>
              <a:rPr lang="zh-TW" altLang="en-US" sz="3100" dirty="0" smtClean="0">
                <a:solidFill>
                  <a:srgbClr val="0000CC"/>
                </a:solidFill>
              </a:rPr>
              <a:t>獎</a:t>
            </a:r>
            <a:r>
              <a:rPr lang="en-US" altLang="zh-TW" sz="3100" dirty="0" smtClean="0">
                <a:solidFill>
                  <a:srgbClr val="0000CC"/>
                </a:solidFill>
              </a:rPr>
              <a:t>(Influential Paper Award)</a:t>
            </a:r>
            <a:r>
              <a:rPr lang="zh-TW" altLang="en-US" sz="3100" dirty="0" smtClean="0"/>
              <a:t>，</a:t>
            </a:r>
            <a:r>
              <a:rPr lang="zh-TW" altLang="en-US" sz="3100" dirty="0"/>
              <a:t>以表彰他在</a:t>
            </a:r>
            <a:r>
              <a:rPr lang="zh-TW" altLang="en-US" sz="3100" dirty="0" smtClean="0"/>
              <a:t>分散式計算</a:t>
            </a:r>
            <a:r>
              <a:rPr lang="en-US" altLang="zh-TW" sz="3100" dirty="0" smtClean="0"/>
              <a:t>(distributed computing)</a:t>
            </a:r>
            <a:r>
              <a:rPr lang="zh-TW" altLang="en-US" sz="3100" dirty="0" smtClean="0"/>
              <a:t>領域</a:t>
            </a:r>
            <a:r>
              <a:rPr lang="zh-TW" altLang="en-US" sz="3100" dirty="0"/>
              <a:t>中</a:t>
            </a:r>
            <a:r>
              <a:rPr lang="zh-TW" altLang="en-US" sz="3100" dirty="0" smtClean="0"/>
              <a:t>關於</a:t>
            </a:r>
            <a:r>
              <a:rPr lang="zh-TW" altLang="en-US" sz="3100" dirty="0" smtClean="0">
                <a:solidFill>
                  <a:srgbClr val="0000CC"/>
                </a:solidFill>
              </a:rPr>
              <a:t>自</a:t>
            </a:r>
            <a:r>
              <a:rPr lang="zh-TW" altLang="en-US" sz="3100" dirty="0">
                <a:solidFill>
                  <a:srgbClr val="0000CC"/>
                </a:solidFill>
              </a:rPr>
              <a:t>我</a:t>
            </a:r>
            <a:r>
              <a:rPr lang="zh-TW" altLang="en-US" sz="3100" dirty="0" smtClean="0">
                <a:solidFill>
                  <a:srgbClr val="0000CC"/>
                </a:solidFill>
              </a:rPr>
              <a:t>穩定</a:t>
            </a:r>
            <a:r>
              <a:rPr lang="en-US" altLang="zh-TW" sz="3100" dirty="0" smtClean="0">
                <a:solidFill>
                  <a:srgbClr val="0000CC"/>
                </a:solidFill>
              </a:rPr>
              <a:t>(self stabilization)</a:t>
            </a:r>
            <a:r>
              <a:rPr lang="zh-TW" altLang="en-US" sz="3100" dirty="0" smtClean="0"/>
              <a:t>計算模式的</a:t>
            </a:r>
            <a:r>
              <a:rPr lang="zh-TW" altLang="en-US" sz="3100" dirty="0"/>
              <a:t>貢獻。為了紀念他，這個每年一度獎項也在此後被更名</a:t>
            </a:r>
            <a:r>
              <a:rPr lang="zh-TW" altLang="en-US" sz="3100" dirty="0" smtClean="0"/>
              <a:t>為</a:t>
            </a:r>
            <a:r>
              <a:rPr lang="en-US" altLang="zh-TW" sz="3100" dirty="0" smtClean="0">
                <a:solidFill>
                  <a:srgbClr val="0000CC"/>
                </a:solidFill>
              </a:rPr>
              <a:t>Dijkstra</a:t>
            </a:r>
            <a:r>
              <a:rPr lang="zh-TW" altLang="en-US" sz="3100" dirty="0" smtClean="0">
                <a:solidFill>
                  <a:srgbClr val="0000CC"/>
                </a:solidFill>
              </a:rPr>
              <a:t>獎</a:t>
            </a:r>
            <a:r>
              <a:rPr lang="en-US" altLang="zh-TW" sz="3100" dirty="0" smtClean="0">
                <a:solidFill>
                  <a:srgbClr val="0000CC"/>
                </a:solidFill>
              </a:rPr>
              <a:t>(Dijkstra Prize)</a:t>
            </a:r>
            <a:endParaRPr lang="en-US" altLang="zh-TW" sz="3100" dirty="0" smtClean="0"/>
          </a:p>
          <a:p>
            <a:endParaRPr lang="en-US" altLang="zh-TW" sz="2000" dirty="0"/>
          </a:p>
          <a:p>
            <a:endParaRPr lang="zh-TW" altLang="en-US" sz="24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369" y="2348880"/>
            <a:ext cx="2859087" cy="381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303338" y="548680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kern="0" dirty="0" err="1" smtClean="0"/>
              <a:t>Dijkstra</a:t>
            </a:r>
            <a:r>
              <a:rPr lang="zh-TW" altLang="zh-TW" kern="0" dirty="0" smtClean="0"/>
              <a:t>最短路徑</a:t>
            </a:r>
            <a:r>
              <a:rPr lang="zh-TW" altLang="en-US" kern="0" dirty="0" smtClean="0"/>
              <a:t>演算法設計者</a:t>
            </a:r>
            <a:endParaRPr lang="en-US" altLang="zh-TW" kern="0" dirty="0" smtClean="0"/>
          </a:p>
        </p:txBody>
      </p:sp>
      <p:sp>
        <p:nvSpPr>
          <p:cNvPr id="10" name="文字方塊 9"/>
          <p:cNvSpPr txBox="1"/>
          <p:nvPr/>
        </p:nvSpPr>
        <p:spPr>
          <a:xfrm>
            <a:off x="5817369" y="6237312"/>
            <a:ext cx="2859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Source: http</a:t>
            </a:r>
            <a:r>
              <a:rPr lang="en-US" altLang="zh-TW" sz="800" dirty="0"/>
              <a:t>://en.wikipedia.org/wiki/Edsger_W._</a:t>
            </a:r>
            <a:r>
              <a:rPr lang="en-US" altLang="zh-TW" sz="800" dirty="0" smtClean="0"/>
              <a:t>Dijkstra</a:t>
            </a:r>
            <a:endParaRPr lang="en-US" altLang="zh-TW" sz="800" dirty="0"/>
          </a:p>
          <a:p>
            <a:r>
              <a:rPr lang="en-US" altLang="zh-TW" sz="800" dirty="0"/>
              <a:t>Creative Commons Attribution-Share Alike 3.0 </a:t>
            </a:r>
            <a:r>
              <a:rPr lang="en-US" altLang="zh-TW" sz="800" dirty="0" err="1"/>
              <a:t>Unported</a:t>
            </a:r>
            <a:endParaRPr lang="en-US" altLang="zh-TW" sz="800" dirty="0"/>
          </a:p>
          <a:p>
            <a:r>
              <a:rPr lang="en-US" altLang="zh-TW" sz="800" dirty="0" err="1"/>
              <a:t>Author:Hamilton</a:t>
            </a:r>
            <a:r>
              <a:rPr lang="en-US" altLang="zh-TW" sz="800" dirty="0"/>
              <a:t> </a:t>
            </a:r>
            <a:r>
              <a:rPr lang="en-US" altLang="zh-TW" sz="800" dirty="0" smtClean="0"/>
              <a:t>Richards</a:t>
            </a:r>
            <a:endParaRPr lang="en-US" altLang="zh-TW" sz="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70CC45-7452-4DAB-A2F7-F98704FF9730}" type="slidenum">
              <a:rPr lang="zh-TW" altLang="en-US" smtClean="0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3592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C:\Users\雅軒\Desktop\00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0" y="6165304"/>
            <a:ext cx="307887" cy="27473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字方塊 5"/>
          <p:cNvSpPr txBox="1"/>
          <p:nvPr/>
        </p:nvSpPr>
        <p:spPr>
          <a:xfrm>
            <a:off x="5580224" y="6165304"/>
            <a:ext cx="33393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/>
              <a:t>Attribution 2.0 Generic (CC BY 2.0</a:t>
            </a:r>
            <a:r>
              <a:rPr lang="en-US" altLang="zh-TW" sz="1050" dirty="0" smtClean="0"/>
              <a:t>)        Elliott </a:t>
            </a:r>
            <a:r>
              <a:rPr lang="en-US" altLang="zh-TW" sz="1050" dirty="0"/>
              <a:t>Brown</a:t>
            </a:r>
            <a:endParaRPr lang="zh-TW" altLang="en-US" sz="105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Dijkstra</a:t>
            </a:r>
            <a:r>
              <a:rPr lang="zh-TW" altLang="zh-TW" dirty="0" smtClean="0"/>
              <a:t>最</a:t>
            </a:r>
            <a:r>
              <a:rPr lang="zh-TW" altLang="zh-TW" dirty="0"/>
              <a:t>短路徑</a:t>
            </a:r>
            <a:r>
              <a:rPr lang="zh-TW" altLang="en-US" dirty="0" smtClean="0"/>
              <a:t>演算法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2132857"/>
            <a:ext cx="5184576" cy="3999656"/>
          </a:xfrm>
        </p:spPr>
        <p:txBody>
          <a:bodyPr/>
          <a:lstStyle/>
          <a:p>
            <a:pPr algn="just"/>
            <a:r>
              <a:rPr lang="en-US" altLang="zh-TW" sz="2400" dirty="0" smtClean="0"/>
              <a:t>“One </a:t>
            </a:r>
            <a:r>
              <a:rPr lang="en-US" altLang="zh-TW" sz="2400" dirty="0"/>
              <a:t>morning I was shopping in Amsterdam </a:t>
            </a:r>
            <a:r>
              <a:rPr lang="en-US" altLang="zh-TW" sz="2400" dirty="0" smtClean="0"/>
              <a:t>with </a:t>
            </a:r>
            <a:r>
              <a:rPr lang="en-US" altLang="zh-TW" sz="2400" dirty="0"/>
              <a:t>my young fiancée, and tired, we sat  down on the café terrace to drink a cup of coffee and I was just thinking about </a:t>
            </a:r>
            <a:r>
              <a:rPr lang="en-US" altLang="zh-TW" sz="2400" dirty="0" smtClean="0"/>
              <a:t>whether I could do this</a:t>
            </a:r>
            <a:r>
              <a:rPr lang="en-US" altLang="zh-TW" sz="2400" dirty="0"/>
              <a:t>, </a:t>
            </a:r>
            <a:r>
              <a:rPr lang="en-US" altLang="zh-TW" sz="2400" dirty="0" smtClean="0"/>
              <a:t>and I then </a:t>
            </a:r>
            <a:r>
              <a:rPr lang="en-US" altLang="zh-TW" sz="2400" dirty="0"/>
              <a:t>designed </a:t>
            </a:r>
            <a:r>
              <a:rPr lang="en-US" altLang="zh-TW" sz="2400" dirty="0" smtClean="0"/>
              <a:t>the algorithm for the </a:t>
            </a:r>
            <a:r>
              <a:rPr lang="en-US" altLang="zh-TW" sz="2400" dirty="0"/>
              <a:t>shortest path. As I said, </a:t>
            </a:r>
            <a:r>
              <a:rPr lang="en-US" altLang="zh-TW" sz="2400" dirty="0">
                <a:solidFill>
                  <a:srgbClr val="0000CC"/>
                </a:solidFill>
              </a:rPr>
              <a:t>it was a 20-minute invention</a:t>
            </a:r>
            <a:r>
              <a:rPr lang="en-US" altLang="zh-TW" sz="2400" dirty="0"/>
              <a:t>. </a:t>
            </a:r>
            <a:r>
              <a:rPr lang="en-US" altLang="zh-TW" sz="2400" dirty="0" smtClean="0"/>
              <a:t>In </a:t>
            </a:r>
            <a:r>
              <a:rPr lang="en-US" altLang="zh-TW" sz="2400" dirty="0"/>
              <a:t>fact, it was </a:t>
            </a:r>
            <a:r>
              <a:rPr lang="en-US" altLang="zh-TW" sz="2400" dirty="0">
                <a:solidFill>
                  <a:srgbClr val="0000CC"/>
                </a:solidFill>
              </a:rPr>
              <a:t>published in 1959</a:t>
            </a:r>
            <a:r>
              <a:rPr lang="en-US" altLang="zh-TW" sz="2400" dirty="0"/>
              <a:t>, three years later</a:t>
            </a:r>
            <a:r>
              <a:rPr lang="en-US" altLang="zh-TW" sz="2400" dirty="0" smtClean="0"/>
              <a:t>.”</a:t>
            </a:r>
            <a:endParaRPr lang="zh-TW" altLang="en-US" sz="2400" dirty="0"/>
          </a:p>
          <a:p>
            <a:pPr marL="400050" lvl="1" indent="0">
              <a:buNone/>
            </a:pPr>
            <a:r>
              <a:rPr lang="zh-TW" altLang="zh-TW" sz="1400" dirty="0" smtClean="0"/>
              <a:t>Thomas </a:t>
            </a:r>
            <a:r>
              <a:rPr lang="zh-TW" altLang="zh-TW" sz="1400" dirty="0"/>
              <a:t>J. </a:t>
            </a:r>
            <a:r>
              <a:rPr lang="zh-TW" altLang="zh-TW" sz="1400" dirty="0" smtClean="0"/>
              <a:t>Misa</a:t>
            </a:r>
            <a:r>
              <a:rPr lang="en-US" altLang="zh-TW" sz="1400" dirty="0" smtClean="0"/>
              <a:t> (Editor)</a:t>
            </a:r>
            <a:r>
              <a:rPr lang="zh-TW" altLang="zh-TW" sz="1400" dirty="0" smtClean="0"/>
              <a:t>, "An </a:t>
            </a:r>
            <a:r>
              <a:rPr lang="zh-TW" altLang="zh-TW" sz="1400" dirty="0"/>
              <a:t>Interview with Edsger W. </a:t>
            </a:r>
            <a:r>
              <a:rPr lang="zh-TW" altLang="zh-TW" sz="1400" dirty="0" smtClean="0"/>
              <a:t>Dijkstra</a:t>
            </a:r>
            <a:r>
              <a:rPr lang="en-US" altLang="zh-TW" sz="1400" dirty="0" smtClean="0"/>
              <a:t>,</a:t>
            </a:r>
            <a:r>
              <a:rPr lang="zh-TW" altLang="zh-TW" sz="1400" dirty="0" smtClean="0"/>
              <a:t>" </a:t>
            </a:r>
            <a:r>
              <a:rPr lang="zh-TW" altLang="zh-TW" sz="1400" dirty="0"/>
              <a:t>Communications of the ACM 53 (8): 41–</a:t>
            </a:r>
            <a:r>
              <a:rPr lang="zh-TW" altLang="zh-TW" sz="1400" dirty="0" smtClean="0"/>
              <a:t>47</a:t>
            </a:r>
            <a:r>
              <a:rPr lang="en-US" altLang="zh-TW" sz="1400" dirty="0" smtClean="0"/>
              <a:t>, 2010</a:t>
            </a:r>
            <a:r>
              <a:rPr lang="zh-TW" altLang="zh-TW" sz="1400" dirty="0" smtClean="0"/>
              <a:t>. </a:t>
            </a:r>
            <a:endParaRPr lang="zh-TW" altLang="en-US" sz="1400" dirty="0"/>
          </a:p>
        </p:txBody>
      </p:sp>
      <p:sp>
        <p:nvSpPr>
          <p:cNvPr id="8" name="標題 1"/>
          <p:cNvSpPr txBox="1">
            <a:spLocks/>
          </p:cNvSpPr>
          <p:nvPr/>
        </p:nvSpPr>
        <p:spPr bwMode="auto">
          <a:xfrm>
            <a:off x="1691680" y="594520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r>
              <a:rPr lang="en-US" altLang="zh-TW" kern="0" dirty="0" smtClean="0"/>
              <a:t/>
            </a:r>
            <a:br>
              <a:rPr lang="en-US" altLang="zh-TW" kern="0" dirty="0" smtClean="0"/>
            </a:br>
            <a:r>
              <a:rPr lang="zh-TW" altLang="en-US" kern="0" dirty="0" smtClean="0">
                <a:solidFill>
                  <a:schemeClr val="tx1"/>
                </a:solidFill>
              </a:rPr>
              <a:t>是喝咖啡時</a:t>
            </a:r>
            <a:r>
              <a:rPr lang="en-US" altLang="zh-TW" kern="0" dirty="0" smtClean="0">
                <a:solidFill>
                  <a:schemeClr val="tx1"/>
                </a:solidFill>
              </a:rPr>
              <a:t>20</a:t>
            </a:r>
            <a:r>
              <a:rPr lang="zh-TW" altLang="en-US" kern="0" dirty="0" smtClean="0">
                <a:solidFill>
                  <a:schemeClr val="tx1"/>
                </a:solidFill>
              </a:rPr>
              <a:t>分鐘想出的發明</a:t>
            </a:r>
            <a:endParaRPr lang="zh-TW" altLang="en-US" kern="0" dirty="0">
              <a:solidFill>
                <a:schemeClr val="tx1"/>
              </a:solidFill>
            </a:endParaRPr>
          </a:p>
        </p:txBody>
      </p:sp>
      <p:pic>
        <p:nvPicPr>
          <p:cNvPr id="99330" name="Picture 2" descr="E:\Downloads\14165662691_a48c0f729a_z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596" y="3595072"/>
            <a:ext cx="3426976" cy="257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5580112" y="6397878"/>
            <a:ext cx="34563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Source: https://www.flickr.com/photos/ell-r-brown/14165662691/in/photolist-</a:t>
            </a:r>
            <a:endParaRPr lang="zh-TW" altLang="en-US" sz="1050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70CC45-7452-4DAB-A2F7-F98704FF9730}" type="slidenum">
              <a:rPr lang="zh-TW" altLang="en-US" smtClean="0"/>
              <a:pPr>
                <a:defRPr/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4436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9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3" grpId="0" uiExpand="1" build="p"/>
      <p:bldP spid="8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Dijkstra</a:t>
            </a:r>
            <a:r>
              <a:rPr lang="zh-TW" altLang="zh-TW" dirty="0"/>
              <a:t>最短路徑</a:t>
            </a:r>
            <a:r>
              <a:rPr lang="zh-TW" altLang="en-US" dirty="0" smtClean="0"/>
              <a:t>演算法介紹</a:t>
            </a:r>
            <a:endParaRPr lang="en-US" altLang="zh-TW" dirty="0" smtClean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945406"/>
            <a:ext cx="7776864" cy="4579938"/>
          </a:xfrm>
          <a:ln>
            <a:noFill/>
          </a:ln>
        </p:spPr>
        <p:txBody>
          <a:bodyPr/>
          <a:lstStyle/>
          <a:p>
            <a:pPr marL="182563" indent="-182563" algn="just">
              <a:defRPr/>
            </a:pPr>
            <a:r>
              <a:rPr lang="en-US" altLang="zh-TW" sz="2000" b="1" dirty="0" err="1" smtClean="0">
                <a:latin typeface="Times New Roman" pitchFamily="18" charset="0"/>
              </a:rPr>
              <a:t>Dijkstra</a:t>
            </a:r>
            <a:r>
              <a:rPr lang="zh-TW" altLang="en-US" sz="2000" b="1" dirty="0" smtClean="0">
                <a:latin typeface="Times New Roman" pitchFamily="18" charset="0"/>
              </a:rPr>
              <a:t>演算法</a:t>
            </a:r>
            <a:r>
              <a:rPr lang="en-US" altLang="zh-TW" sz="2000" b="1" dirty="0" smtClean="0">
                <a:latin typeface="Times New Roman" pitchFamily="18" charset="0"/>
              </a:rPr>
              <a:t>: </a:t>
            </a:r>
            <a:r>
              <a:rPr lang="en-US" altLang="zh-TW" sz="2000" dirty="0" err="1" smtClean="0">
                <a:latin typeface="Times New Roman" pitchFamily="18" charset="0"/>
              </a:rPr>
              <a:t>Dijkstra</a:t>
            </a:r>
            <a:r>
              <a:rPr lang="zh-TW" altLang="en-US" sz="2000" dirty="0" smtClean="0">
                <a:latin typeface="Times New Roman" pitchFamily="18" charset="0"/>
              </a:rPr>
              <a:t>演算法屬於求取</a:t>
            </a:r>
            <a:r>
              <a:rPr lang="zh-TW" altLang="en-US" sz="2000" dirty="0" smtClean="0">
                <a:solidFill>
                  <a:srgbClr val="0000CC"/>
                </a:solidFill>
                <a:latin typeface="Times New Roman" pitchFamily="18" charset="0"/>
              </a:rPr>
              <a:t>單一</a:t>
            </a:r>
            <a:r>
              <a:rPr lang="en-US" altLang="zh-TW" sz="2000" dirty="0" smtClean="0">
                <a:solidFill>
                  <a:srgbClr val="0000CC"/>
                </a:solidFill>
                <a:latin typeface="Times New Roman" pitchFamily="18" charset="0"/>
              </a:rPr>
              <a:t>(single)</a:t>
            </a:r>
            <a:r>
              <a:rPr lang="zh-TW" altLang="en-US" sz="2000" dirty="0" smtClean="0">
                <a:solidFill>
                  <a:srgbClr val="0000CC"/>
                </a:solidFill>
                <a:latin typeface="Times New Roman" pitchFamily="18" charset="0"/>
              </a:rPr>
              <a:t>源</a:t>
            </a:r>
            <a:r>
              <a:rPr lang="en-US" altLang="zh-TW" sz="2000" dirty="0" smtClean="0">
                <a:solidFill>
                  <a:srgbClr val="0000CC"/>
                </a:solidFill>
                <a:latin typeface="Times New Roman" pitchFamily="18" charset="0"/>
              </a:rPr>
              <a:t>(source)</a:t>
            </a:r>
            <a:r>
              <a:rPr lang="zh-TW" altLang="en-US" sz="2000" dirty="0" smtClean="0">
                <a:latin typeface="Times New Roman" pitchFamily="18" charset="0"/>
              </a:rPr>
              <a:t>節點至</a:t>
            </a:r>
            <a:r>
              <a:rPr lang="zh-TW" altLang="en-US" sz="2000" dirty="0" smtClean="0">
                <a:solidFill>
                  <a:srgbClr val="0000CC"/>
                </a:solidFill>
                <a:latin typeface="Times New Roman" pitchFamily="18" charset="0"/>
              </a:rPr>
              <a:t>全部</a:t>
            </a:r>
            <a:r>
              <a:rPr lang="en-US" altLang="zh-TW" sz="2000" dirty="0" smtClean="0">
                <a:solidFill>
                  <a:srgbClr val="0000CC"/>
                </a:solidFill>
                <a:latin typeface="Times New Roman" pitchFamily="18" charset="0"/>
              </a:rPr>
              <a:t>(all)</a:t>
            </a:r>
            <a:r>
              <a:rPr lang="zh-TW" altLang="en-US" sz="2000" dirty="0" smtClean="0">
                <a:solidFill>
                  <a:srgbClr val="0000CC"/>
                </a:solidFill>
                <a:latin typeface="Times New Roman" pitchFamily="18" charset="0"/>
              </a:rPr>
              <a:t>終</a:t>
            </a:r>
            <a:r>
              <a:rPr lang="en-US" altLang="zh-TW" sz="2000" dirty="0" smtClean="0">
                <a:solidFill>
                  <a:srgbClr val="0000CC"/>
                </a:solidFill>
                <a:latin typeface="Times New Roman" pitchFamily="18" charset="0"/>
              </a:rPr>
              <a:t>(destination)</a:t>
            </a:r>
            <a:r>
              <a:rPr lang="zh-TW" altLang="en-US" sz="2000" dirty="0" smtClean="0">
                <a:solidFill>
                  <a:srgbClr val="0000CC"/>
                </a:solidFill>
                <a:latin typeface="Times New Roman" pitchFamily="18" charset="0"/>
              </a:rPr>
              <a:t>節點</a:t>
            </a:r>
            <a:r>
              <a:rPr lang="zh-TW" altLang="en-US" sz="2000" dirty="0" smtClean="0">
                <a:latin typeface="Times New Roman" pitchFamily="18" charset="0"/>
              </a:rPr>
              <a:t>的</a:t>
            </a:r>
            <a:r>
              <a:rPr lang="zh-TW" altLang="en-US" sz="2000" dirty="0" smtClean="0">
                <a:solidFill>
                  <a:srgbClr val="CC00CC"/>
                </a:solidFill>
                <a:latin typeface="Times New Roman" pitchFamily="18" charset="0"/>
              </a:rPr>
              <a:t>單</a:t>
            </a:r>
            <a:r>
              <a:rPr lang="zh-TW" altLang="en-US" sz="2000" dirty="0" smtClean="0">
                <a:solidFill>
                  <a:srgbClr val="CC00CC"/>
                </a:solidFill>
                <a:latin typeface="Times New Roman" pitchFamily="18" charset="0"/>
              </a:rPr>
              <a:t>源節點</a:t>
            </a:r>
            <a:r>
              <a:rPr lang="zh-TW" altLang="en-US" sz="2000" dirty="0" smtClean="0">
                <a:solidFill>
                  <a:srgbClr val="CC00CC"/>
                </a:solidFill>
                <a:latin typeface="Times New Roman" pitchFamily="18" charset="0"/>
              </a:rPr>
              <a:t>至</a:t>
            </a:r>
            <a:r>
              <a:rPr lang="zh-TW" altLang="en-US" sz="2000" dirty="0" smtClean="0">
                <a:solidFill>
                  <a:srgbClr val="CC00CC"/>
                </a:solidFill>
                <a:latin typeface="Times New Roman" pitchFamily="18" charset="0"/>
              </a:rPr>
              <a:t>全部節點</a:t>
            </a:r>
            <a:r>
              <a:rPr lang="zh-TW" altLang="en-US" sz="2000" dirty="0" smtClean="0">
                <a:latin typeface="Times New Roman" pitchFamily="18" charset="0"/>
              </a:rPr>
              <a:t>之</a:t>
            </a:r>
            <a:r>
              <a:rPr lang="zh-TW" altLang="en-US" sz="2000" dirty="0" smtClean="0">
                <a:solidFill>
                  <a:srgbClr val="CC00CC"/>
                </a:solidFill>
                <a:latin typeface="Times New Roman" pitchFamily="18" charset="0"/>
              </a:rPr>
              <a:t>一至全</a:t>
            </a:r>
            <a:r>
              <a:rPr lang="en-US" altLang="zh-TW" sz="2000" dirty="0" smtClean="0">
                <a:solidFill>
                  <a:srgbClr val="CC00CC"/>
                </a:solidFill>
                <a:latin typeface="Times New Roman" pitchFamily="18" charset="0"/>
              </a:rPr>
              <a:t>(one-to-all)</a:t>
            </a:r>
            <a:r>
              <a:rPr lang="zh-TW" altLang="en-US" sz="2000" dirty="0" smtClean="0">
                <a:latin typeface="Times New Roman" pitchFamily="18" charset="0"/>
              </a:rPr>
              <a:t>最短路徑演算法。</a:t>
            </a:r>
            <a:endParaRPr lang="en-US" altLang="zh-TW" sz="2000" dirty="0" smtClean="0">
              <a:latin typeface="Times New Roman" pitchFamily="18" charset="0"/>
            </a:endParaRPr>
          </a:p>
          <a:p>
            <a:pPr marL="182563" indent="-182563" algn="just">
              <a:defRPr/>
            </a:pPr>
            <a:r>
              <a:rPr lang="en-US" altLang="zh-TW" sz="2000" dirty="0" smtClean="0">
                <a:latin typeface="Times New Roman" pitchFamily="18" charset="0"/>
              </a:rPr>
              <a:t>Dijkstra</a:t>
            </a:r>
            <a:r>
              <a:rPr lang="zh-TW" altLang="en-US" sz="2000" dirty="0" smtClean="0">
                <a:latin typeface="Times New Roman" pitchFamily="18" charset="0"/>
              </a:rPr>
              <a:t>演算法只能用在所有的邊都是</a:t>
            </a:r>
            <a:r>
              <a:rPr lang="zh-TW" altLang="en-US" sz="2000" dirty="0" smtClean="0">
                <a:solidFill>
                  <a:srgbClr val="0000CC"/>
                </a:solidFill>
                <a:latin typeface="Times New Roman" pitchFamily="18" charset="0"/>
              </a:rPr>
              <a:t>非負邊</a:t>
            </a:r>
            <a:r>
              <a:rPr lang="en-US" altLang="zh-TW" sz="2000" dirty="0" smtClean="0">
                <a:solidFill>
                  <a:srgbClr val="0000CC"/>
                </a:solidFill>
                <a:latin typeface="Times New Roman" pitchFamily="18" charset="0"/>
              </a:rPr>
              <a:t>(non-negative weighted edge)</a:t>
            </a:r>
            <a:r>
              <a:rPr lang="zh-TW" altLang="en-US" sz="2000" dirty="0" smtClean="0">
                <a:latin typeface="Times New Roman" pitchFamily="18" charset="0"/>
              </a:rPr>
              <a:t>的圖。因為負邊有可能產生</a:t>
            </a:r>
            <a:r>
              <a:rPr lang="zh-TW" altLang="en-US" sz="2000" dirty="0" smtClean="0">
                <a:solidFill>
                  <a:srgbClr val="0000CC"/>
                </a:solidFill>
                <a:latin typeface="Times New Roman" pitchFamily="18" charset="0"/>
              </a:rPr>
              <a:t>負循環</a:t>
            </a:r>
            <a:r>
              <a:rPr lang="zh-TW" altLang="en-US" sz="2000" dirty="0" smtClean="0">
                <a:latin typeface="Times New Roman" pitchFamily="18" charset="0"/>
              </a:rPr>
              <a:t>，因而無法產生正確的最短路徑，而</a:t>
            </a:r>
            <a:r>
              <a:rPr lang="en-US" altLang="zh-TW" sz="2000" dirty="0">
                <a:latin typeface="Times New Roman" pitchFamily="18" charset="0"/>
              </a:rPr>
              <a:t>Dijkstra</a:t>
            </a:r>
            <a:r>
              <a:rPr lang="zh-TW" altLang="en-US" sz="2000" dirty="0" smtClean="0">
                <a:latin typeface="Times New Roman" pitchFamily="18" charset="0"/>
              </a:rPr>
              <a:t>演算法並無法檢查給定的圖是否有負循環。</a:t>
            </a:r>
            <a:endParaRPr lang="en-US" altLang="zh-TW" sz="2000" dirty="0" smtClean="0">
              <a:latin typeface="Times New Roman" pitchFamily="18" charset="0"/>
            </a:endParaRPr>
          </a:p>
          <a:p>
            <a:pPr marL="182563" indent="-182563" algn="just">
              <a:defRPr/>
            </a:pPr>
            <a:r>
              <a:rPr lang="en-US" altLang="zh-TW" sz="2000" dirty="0" smtClean="0">
                <a:latin typeface="Times New Roman" pitchFamily="18" charset="0"/>
              </a:rPr>
              <a:t>Dijkstra</a:t>
            </a:r>
            <a:r>
              <a:rPr lang="zh-TW" altLang="en-US" sz="2000" dirty="0">
                <a:latin typeface="Times New Roman" pitchFamily="18" charset="0"/>
              </a:rPr>
              <a:t>最短路徑</a:t>
            </a:r>
            <a:r>
              <a:rPr lang="zh-TW" altLang="en-US" sz="2000" dirty="0" smtClean="0">
                <a:latin typeface="Times New Roman" pitchFamily="18" charset="0"/>
              </a:rPr>
              <a:t>演算法採用</a:t>
            </a:r>
            <a:r>
              <a:rPr lang="zh-TW" altLang="en-US" sz="2000" dirty="0" smtClean="0">
                <a:solidFill>
                  <a:srgbClr val="0000CC"/>
                </a:solidFill>
                <a:latin typeface="Times New Roman" pitchFamily="18" charset="0"/>
              </a:rPr>
              <a:t>貪婪策略</a:t>
            </a:r>
            <a:r>
              <a:rPr lang="zh-TW" altLang="en-US" sz="2000" dirty="0" smtClean="0">
                <a:latin typeface="Times New Roman" pitchFamily="18" charset="0"/>
              </a:rPr>
              <a:t>解決問題，每次都挑選一個目前可以由源節點</a:t>
            </a:r>
            <a:r>
              <a:rPr lang="zh-TW" altLang="en-US" sz="2000" dirty="0" smtClean="0">
                <a:latin typeface="Times New Roman" pitchFamily="18" charset="0"/>
              </a:rPr>
              <a:t>抵達</a:t>
            </a:r>
            <a:r>
              <a:rPr lang="zh-TW" altLang="en-US" sz="2000" dirty="0">
                <a:latin typeface="Times New Roman" pitchFamily="18" charset="0"/>
              </a:rPr>
              <a:t>之</a:t>
            </a:r>
            <a:r>
              <a:rPr lang="zh-TW" altLang="en-US" sz="2000" dirty="0" smtClean="0">
                <a:solidFill>
                  <a:srgbClr val="0000CC"/>
                </a:solidFill>
                <a:latin typeface="Times New Roman" pitchFamily="18" charset="0"/>
              </a:rPr>
              <a:t>距離最小</a:t>
            </a:r>
            <a:r>
              <a:rPr lang="zh-TW" altLang="en-US" sz="2000" dirty="0" smtClean="0">
                <a:latin typeface="Times New Roman" pitchFamily="18" charset="0"/>
              </a:rPr>
              <a:t>的</a:t>
            </a:r>
            <a:r>
              <a:rPr lang="zh-TW" altLang="en-US" sz="2000" dirty="0" smtClean="0">
                <a:latin typeface="Times New Roman" pitchFamily="18" charset="0"/>
              </a:rPr>
              <a:t>節點，再往</a:t>
            </a:r>
            <a:r>
              <a:rPr lang="zh-TW" altLang="en-US" sz="2000" dirty="0" smtClean="0">
                <a:latin typeface="Times New Roman" pitchFamily="18" charset="0"/>
              </a:rPr>
              <a:t>外</a:t>
            </a:r>
            <a:r>
              <a:rPr lang="zh-TW" altLang="en-US" sz="2000" dirty="0" smtClean="0">
                <a:solidFill>
                  <a:srgbClr val="0000CC"/>
                </a:solidFill>
                <a:latin typeface="Times New Roman" pitchFamily="18" charset="0"/>
              </a:rPr>
              <a:t>調整</a:t>
            </a:r>
            <a:r>
              <a:rPr lang="zh-TW" altLang="en-US" sz="2000" dirty="0" smtClean="0">
                <a:solidFill>
                  <a:srgbClr val="0000CC"/>
                </a:solidFill>
                <a:latin typeface="Times New Roman" pitchFamily="18" charset="0"/>
              </a:rPr>
              <a:t>其鄰居節點之</a:t>
            </a:r>
            <a:r>
              <a:rPr lang="zh-TW" altLang="en-US" sz="2000" dirty="0" smtClean="0">
                <a:latin typeface="Times New Roman" pitchFamily="18" charset="0"/>
              </a:rPr>
              <a:t>由</a:t>
            </a:r>
            <a:r>
              <a:rPr lang="zh-TW" altLang="en-US" sz="2000" dirty="0">
                <a:latin typeface="Times New Roman" pitchFamily="18" charset="0"/>
              </a:rPr>
              <a:t>源節點抵達</a:t>
            </a:r>
            <a:r>
              <a:rPr lang="zh-TW" altLang="en-US" sz="2000" dirty="0" smtClean="0">
                <a:solidFill>
                  <a:srgbClr val="0000CC"/>
                </a:solidFill>
                <a:latin typeface="Times New Roman" pitchFamily="18" charset="0"/>
              </a:rPr>
              <a:t>的</a:t>
            </a:r>
            <a:r>
              <a:rPr lang="zh-TW" altLang="en-US" sz="2000" dirty="0" smtClean="0">
                <a:solidFill>
                  <a:srgbClr val="0000CC"/>
                </a:solidFill>
                <a:latin typeface="Times New Roman" pitchFamily="18" charset="0"/>
              </a:rPr>
              <a:t>最</a:t>
            </a:r>
            <a:r>
              <a:rPr lang="zh-TW" altLang="en-US" sz="2000" dirty="0" smtClean="0">
                <a:solidFill>
                  <a:srgbClr val="0000CC"/>
                </a:solidFill>
                <a:latin typeface="Times New Roman" pitchFamily="18" charset="0"/>
              </a:rPr>
              <a:t>短距離</a:t>
            </a:r>
            <a:r>
              <a:rPr lang="zh-TW" altLang="en-US" sz="2000" dirty="0" smtClean="0">
                <a:latin typeface="Times New Roman" pitchFamily="18" charset="0"/>
              </a:rPr>
              <a:t>。在經過</a:t>
            </a:r>
            <a:r>
              <a:rPr lang="en-US" altLang="zh-TW" sz="2000" dirty="0" smtClean="0">
                <a:latin typeface="Times New Roman" pitchFamily="18" charset="0"/>
              </a:rPr>
              <a:t>n</a:t>
            </a:r>
            <a:r>
              <a:rPr lang="zh-TW" altLang="en-US" sz="2000" dirty="0" smtClean="0">
                <a:latin typeface="Times New Roman" pitchFamily="18" charset="0"/>
              </a:rPr>
              <a:t>次</a:t>
            </a:r>
            <a:r>
              <a:rPr lang="en-US" altLang="zh-TW" sz="2000" dirty="0" smtClean="0">
                <a:latin typeface="Times New Roman" pitchFamily="18" charset="0"/>
              </a:rPr>
              <a:t>(</a:t>
            </a:r>
            <a:r>
              <a:rPr lang="en-US" altLang="zh-TW" sz="2000" dirty="0" smtClean="0">
                <a:solidFill>
                  <a:srgbClr val="0000CC"/>
                </a:solidFill>
                <a:latin typeface="Times New Roman" pitchFamily="18" charset="0"/>
              </a:rPr>
              <a:t>n</a:t>
            </a:r>
            <a:r>
              <a:rPr lang="zh-TW" altLang="en-US" sz="2000" dirty="0" smtClean="0">
                <a:solidFill>
                  <a:srgbClr val="0000CC"/>
                </a:solidFill>
                <a:latin typeface="Times New Roman" pitchFamily="18" charset="0"/>
              </a:rPr>
              <a:t>為節點個數</a:t>
            </a:r>
            <a:r>
              <a:rPr lang="en-US" altLang="zh-TW" sz="2000" dirty="0" smtClean="0">
                <a:latin typeface="Times New Roman" pitchFamily="18" charset="0"/>
              </a:rPr>
              <a:t>)</a:t>
            </a:r>
            <a:r>
              <a:rPr lang="zh-TW" altLang="en-US" sz="2000" dirty="0" smtClean="0">
                <a:latin typeface="Times New Roman" pitchFamily="18" charset="0"/>
              </a:rPr>
              <a:t>的節點選擇</a:t>
            </a:r>
            <a:r>
              <a:rPr lang="zh-TW" altLang="en-US" sz="2000" dirty="0" smtClean="0">
                <a:latin typeface="Times New Roman" pitchFamily="18" charset="0"/>
              </a:rPr>
              <a:t>之後</a:t>
            </a:r>
            <a:r>
              <a:rPr lang="en-US" altLang="zh-TW" sz="2000" dirty="0" smtClean="0">
                <a:latin typeface="Times New Roman" pitchFamily="18" charset="0"/>
              </a:rPr>
              <a:t>(</a:t>
            </a:r>
            <a:r>
              <a:rPr lang="zh-TW" altLang="en-US" sz="2000" dirty="0" smtClean="0">
                <a:latin typeface="Times New Roman" pitchFamily="18" charset="0"/>
              </a:rPr>
              <a:t>包括</a:t>
            </a:r>
            <a:r>
              <a:rPr lang="zh-TW" altLang="en-US" sz="2000" dirty="0">
                <a:latin typeface="Times New Roman" pitchFamily="18" charset="0"/>
              </a:rPr>
              <a:t>第一次</a:t>
            </a:r>
            <a:r>
              <a:rPr lang="zh-TW" altLang="en-US" sz="2000" dirty="0" smtClean="0">
                <a:latin typeface="Times New Roman" pitchFamily="18" charset="0"/>
              </a:rPr>
              <a:t>選出</a:t>
            </a:r>
            <a:r>
              <a:rPr lang="zh-TW" altLang="en-US" sz="2000" dirty="0" smtClean="0">
                <a:latin typeface="Times New Roman" pitchFamily="18" charset="0"/>
              </a:rPr>
              <a:t>由源節點到達</a:t>
            </a:r>
            <a:r>
              <a:rPr lang="zh-TW" altLang="en-US" sz="2000" dirty="0">
                <a:latin typeface="Times New Roman" pitchFamily="18" charset="0"/>
              </a:rPr>
              <a:t>源節點距離為</a:t>
            </a:r>
            <a:r>
              <a:rPr lang="en-US" altLang="zh-TW" sz="2000" dirty="0" smtClean="0">
                <a:latin typeface="Times New Roman" pitchFamily="18" charset="0"/>
              </a:rPr>
              <a:t>0</a:t>
            </a:r>
            <a:r>
              <a:rPr lang="zh-TW" altLang="en-US" sz="2000" dirty="0" smtClean="0">
                <a:latin typeface="Times New Roman" pitchFamily="18" charset="0"/>
              </a:rPr>
              <a:t>的最短距離之</a:t>
            </a:r>
            <a:r>
              <a:rPr lang="zh-TW" altLang="en-US" sz="2000" dirty="0" smtClean="0">
                <a:latin typeface="Times New Roman" pitchFamily="18" charset="0"/>
              </a:rPr>
              <a:t>選擇</a:t>
            </a:r>
            <a:r>
              <a:rPr lang="en-US" altLang="zh-TW" sz="2000" dirty="0" smtClean="0">
                <a:latin typeface="Times New Roman" pitchFamily="18" charset="0"/>
              </a:rPr>
              <a:t>)</a:t>
            </a:r>
            <a:r>
              <a:rPr lang="zh-TW" altLang="en-US" sz="2000" dirty="0" smtClean="0">
                <a:latin typeface="Times New Roman" pitchFamily="18" charset="0"/>
              </a:rPr>
              <a:t>，則演算法可以</a:t>
            </a:r>
            <a:r>
              <a:rPr lang="zh-TW" altLang="en-US" sz="2000" dirty="0" smtClean="0">
                <a:latin typeface="Times New Roman" pitchFamily="18" charset="0"/>
              </a:rPr>
              <a:t>求得由單一源</a:t>
            </a:r>
            <a:r>
              <a:rPr lang="zh-TW" altLang="en-US" sz="2000" dirty="0" smtClean="0">
                <a:latin typeface="Times New Roman" pitchFamily="18" charset="0"/>
              </a:rPr>
              <a:t>節點到達所有節點</a:t>
            </a:r>
            <a:r>
              <a:rPr lang="zh-TW" altLang="en-US" sz="2000" dirty="0" smtClean="0">
                <a:latin typeface="Times New Roman" pitchFamily="18" charset="0"/>
              </a:rPr>
              <a:t>的</a:t>
            </a:r>
            <a:r>
              <a:rPr lang="zh-TW" altLang="en-US" sz="2000" dirty="0" smtClean="0">
                <a:latin typeface="Times New Roman" pitchFamily="18" charset="0"/>
              </a:rPr>
              <a:t>最</a:t>
            </a:r>
            <a:r>
              <a:rPr lang="zh-TW" altLang="en-US" sz="2000" dirty="0" smtClean="0">
                <a:latin typeface="Times New Roman" pitchFamily="18" charset="0"/>
              </a:rPr>
              <a:t>短距離，也就是</a:t>
            </a:r>
            <a:r>
              <a:rPr lang="zh-TW" altLang="en-US" sz="2000" dirty="0">
                <a:solidFill>
                  <a:srgbClr val="CC00CC"/>
                </a:solidFill>
                <a:latin typeface="Times New Roman" pitchFamily="18" charset="0"/>
              </a:rPr>
              <a:t>一至全</a:t>
            </a:r>
            <a:r>
              <a:rPr lang="en-US" altLang="zh-TW" sz="2000" dirty="0">
                <a:solidFill>
                  <a:srgbClr val="CC00CC"/>
                </a:solidFill>
                <a:latin typeface="Times New Roman" pitchFamily="18" charset="0"/>
              </a:rPr>
              <a:t>(one-to-all)</a:t>
            </a:r>
            <a:r>
              <a:rPr lang="zh-TW" altLang="en-US" sz="2000" dirty="0">
                <a:latin typeface="Times New Roman" pitchFamily="18" charset="0"/>
              </a:rPr>
              <a:t>最短</a:t>
            </a:r>
            <a:r>
              <a:rPr lang="zh-TW" altLang="en-US" sz="2000" dirty="0" smtClean="0">
                <a:latin typeface="Times New Roman" pitchFamily="18" charset="0"/>
              </a:rPr>
              <a:t>路徑距離。</a:t>
            </a:r>
            <a:endParaRPr lang="en-US" altLang="zh-TW" sz="2000" dirty="0" smtClean="0">
              <a:latin typeface="Times New Roman" pitchFamily="18" charset="0"/>
            </a:endParaRPr>
          </a:p>
          <a:p>
            <a:pPr marL="0" indent="0" algn="just">
              <a:buNone/>
              <a:defRPr/>
            </a:pPr>
            <a:endParaRPr lang="zh-TW" altLang="zh-TW" sz="1800" dirty="0"/>
          </a:p>
          <a:p>
            <a:pPr algn="just" eaLnBrk="1" hangingPunct="1">
              <a:defRPr/>
            </a:pPr>
            <a:endParaRPr lang="zh-TW" altLang="en-US" sz="2000" dirty="0" smtClean="0">
              <a:latin typeface="Times New Roman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70CC45-7452-4DAB-A2F7-F98704FF9730}" type="slidenum">
              <a:rPr lang="zh-TW" altLang="en-US" smtClean="0"/>
              <a:pPr>
                <a:defRPr/>
              </a:pPr>
              <a:t>19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9714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214313"/>
            <a:ext cx="8101012" cy="1462087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最短路徑演算法</a:t>
            </a:r>
            <a:endParaRPr lang="en-US" altLang="zh-TW" dirty="0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71688"/>
            <a:ext cx="8229600" cy="5389562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圖的最短路徑</a:t>
            </a:r>
            <a:endParaRPr lang="en-US" altLang="zh-TW" dirty="0"/>
          </a:p>
          <a:p>
            <a:pPr eaLnBrk="1" hangingPunct="1"/>
            <a:r>
              <a:rPr lang="zh-TW" altLang="en-US" dirty="0"/>
              <a:t>多階圖最短路徑演算法</a:t>
            </a:r>
          </a:p>
          <a:p>
            <a:pPr eaLnBrk="1" hangingPunct="1"/>
            <a:r>
              <a:rPr lang="en-US" altLang="zh-TW" dirty="0"/>
              <a:t>Dijkstra</a:t>
            </a:r>
            <a:r>
              <a:rPr lang="zh-TW" altLang="en-US" dirty="0"/>
              <a:t>最短路徑演算法</a:t>
            </a:r>
          </a:p>
          <a:p>
            <a:pPr eaLnBrk="1" hangingPunct="1"/>
            <a:r>
              <a:rPr lang="en-US" altLang="zh-TW" dirty="0" smtClean="0"/>
              <a:t>Bellman-Ford</a:t>
            </a:r>
            <a:r>
              <a:rPr lang="zh-TW" altLang="en-US" dirty="0" smtClean="0"/>
              <a:t>最</a:t>
            </a:r>
            <a:r>
              <a:rPr lang="zh-TW" altLang="en-US" dirty="0"/>
              <a:t>短路徑演算法</a:t>
            </a:r>
          </a:p>
          <a:p>
            <a:pPr eaLnBrk="1" hangingPunct="1"/>
            <a:r>
              <a:rPr lang="en-US" altLang="zh-TW" dirty="0" smtClean="0"/>
              <a:t>Floyd-</a:t>
            </a:r>
            <a:r>
              <a:rPr lang="en-US" altLang="zh-TW" dirty="0" err="1" smtClean="0"/>
              <a:t>Warshall</a:t>
            </a:r>
            <a:r>
              <a:rPr lang="zh-TW" altLang="en-US" dirty="0" smtClean="0"/>
              <a:t>最</a:t>
            </a:r>
            <a:r>
              <a:rPr lang="zh-TW" altLang="en-US" dirty="0"/>
              <a:t>短路徑</a:t>
            </a:r>
            <a:r>
              <a:rPr lang="zh-TW" altLang="en-US" dirty="0" smtClean="0"/>
              <a:t>演算法</a:t>
            </a:r>
            <a:endParaRPr lang="en-US" altLang="zh-TW" dirty="0" smtClean="0"/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70CC45-7452-4DAB-A2F7-F98704FF9730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8462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Dijkstra</a:t>
            </a:r>
            <a:r>
              <a:rPr lang="zh-TW" altLang="zh-TW" dirty="0"/>
              <a:t>最短路徑</a:t>
            </a:r>
            <a:r>
              <a:rPr lang="zh-TW" altLang="en-US" dirty="0" smtClean="0"/>
              <a:t>演算法</a:t>
            </a:r>
            <a:endParaRPr lang="en-US" altLang="zh-TW" dirty="0" smtClean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" y="1945406"/>
            <a:ext cx="9037320" cy="4579938"/>
          </a:xfrm>
          <a:ln>
            <a:noFill/>
          </a:ln>
        </p:spPr>
        <p:txBody>
          <a:bodyPr/>
          <a:lstStyle/>
          <a:p>
            <a:pPr marL="0" indent="0">
              <a:buNone/>
              <a:defRPr/>
            </a:pPr>
            <a:endParaRPr lang="en-US" altLang="zh-TW" sz="1800" dirty="0" smtClean="0"/>
          </a:p>
          <a:p>
            <a:pPr marL="0" indent="0">
              <a:buNone/>
              <a:defRPr/>
            </a:pPr>
            <a:r>
              <a:rPr lang="en-US" altLang="zh-TW" sz="1800" dirty="0" smtClean="0"/>
              <a:t>Algorithm  </a:t>
            </a:r>
            <a:r>
              <a:rPr lang="en-US" altLang="zh-TW" sz="1800" dirty="0"/>
              <a:t>Dijkstra</a:t>
            </a:r>
            <a:r>
              <a:rPr lang="zh-TW" altLang="zh-TW" sz="1800" dirty="0"/>
              <a:t>最短路徑</a:t>
            </a:r>
            <a:r>
              <a:rPr lang="zh-TW" altLang="en-US" sz="1800" dirty="0" smtClean="0"/>
              <a:t>演算法</a:t>
            </a:r>
            <a:endParaRPr lang="zh-TW" altLang="zh-TW" sz="1800" dirty="0"/>
          </a:p>
          <a:p>
            <a:pPr marL="0" indent="0">
              <a:buNone/>
              <a:defRPr/>
            </a:pPr>
            <a:r>
              <a:rPr lang="en-US" altLang="zh-TW" sz="1800" dirty="0"/>
              <a:t>Input</a:t>
            </a:r>
            <a:r>
              <a:rPr lang="zh-TW" altLang="zh-TW" sz="1800" dirty="0" smtClean="0"/>
              <a:t>：</a:t>
            </a:r>
            <a:r>
              <a:rPr lang="zh-TW" altLang="en-US" sz="1800" dirty="0" smtClean="0"/>
              <a:t>給定</a:t>
            </a:r>
            <a:r>
              <a:rPr lang="zh-TW" altLang="zh-TW" sz="1800" dirty="0" smtClean="0"/>
              <a:t>一個</a:t>
            </a:r>
            <a:r>
              <a:rPr lang="zh-TW" altLang="en-US" sz="1800" dirty="0" smtClean="0"/>
              <a:t>非負</a:t>
            </a:r>
            <a:r>
              <a:rPr lang="zh-TW" altLang="zh-TW" sz="1800" dirty="0" smtClean="0"/>
              <a:t>加權</a:t>
            </a:r>
            <a:r>
              <a:rPr lang="zh-TW" altLang="en-US" sz="1800" dirty="0" smtClean="0"/>
              <a:t>有向</a:t>
            </a:r>
            <a:r>
              <a:rPr lang="zh-TW" altLang="zh-TW" sz="1800" dirty="0" smtClean="0"/>
              <a:t>圖</a:t>
            </a:r>
            <a:r>
              <a:rPr lang="en-US" altLang="zh-TW" sz="1800" dirty="0" smtClean="0"/>
              <a:t>(non-negative weighted digraph)G=(V, E)</a:t>
            </a:r>
            <a:r>
              <a:rPr lang="zh-TW" altLang="zh-TW" sz="1800" dirty="0" smtClean="0"/>
              <a:t>，</a:t>
            </a:r>
            <a:r>
              <a:rPr lang="zh-TW" altLang="en-US" sz="1800" dirty="0"/>
              <a:t>及</a:t>
            </a:r>
            <a:r>
              <a:rPr lang="zh-TW" altLang="en-US" sz="1800" dirty="0" smtClean="0"/>
              <a:t>一個</a:t>
            </a:r>
            <a:r>
              <a:rPr lang="zh-TW" altLang="zh-TW" sz="1800" dirty="0" smtClean="0"/>
              <a:t>來源</a:t>
            </a:r>
            <a:r>
              <a:rPr lang="en-US" altLang="zh-TW" sz="1800" dirty="0"/>
              <a:t>(source</a:t>
            </a:r>
            <a:r>
              <a:rPr lang="en-US" altLang="zh-TW" sz="1800" dirty="0" smtClean="0"/>
              <a:t>)</a:t>
            </a:r>
            <a:r>
              <a:rPr lang="zh-TW" altLang="en-US" sz="1800" dirty="0" smtClean="0"/>
              <a:t>節點</a:t>
            </a:r>
            <a:r>
              <a:rPr lang="en-US" altLang="zh-TW" sz="1800" dirty="0" smtClean="0"/>
              <a:t>s</a:t>
            </a:r>
            <a:r>
              <a:rPr lang="zh-TW" altLang="zh-TW" sz="1800" dirty="0" smtClean="0"/>
              <a:t>。</a:t>
            </a:r>
            <a:r>
              <a:rPr lang="en-US" altLang="zh-TW" sz="1800" dirty="0"/>
              <a:t>G</a:t>
            </a:r>
            <a:r>
              <a:rPr lang="zh-TW" altLang="zh-TW" sz="1800" dirty="0"/>
              <a:t>各邊的加權值以</a:t>
            </a:r>
            <a:r>
              <a:rPr lang="en-US" altLang="zh-TW" sz="1800" dirty="0"/>
              <a:t>w[x][y]</a:t>
            </a:r>
            <a:r>
              <a:rPr lang="zh-TW" altLang="zh-TW" sz="1800" dirty="0"/>
              <a:t>表示，其中</a:t>
            </a:r>
            <a:r>
              <a:rPr lang="en-US" altLang="zh-TW" sz="1800" dirty="0"/>
              <a:t>x </a:t>
            </a:r>
            <a:r>
              <a:rPr lang="zh-TW" altLang="zh-TW" sz="1800" dirty="0"/>
              <a:t>及</a:t>
            </a:r>
            <a:r>
              <a:rPr lang="en-US" altLang="zh-TW" sz="1800" dirty="0"/>
              <a:t>y</a:t>
            </a:r>
            <a:r>
              <a:rPr lang="zh-TW" altLang="zh-TW" sz="1800" dirty="0"/>
              <a:t>為邊的二</a:t>
            </a:r>
            <a:r>
              <a:rPr lang="zh-TW" altLang="zh-TW" sz="1800" dirty="0" smtClean="0"/>
              <a:t>個</a:t>
            </a:r>
            <a:r>
              <a:rPr lang="zh-TW" altLang="en-US" sz="1800" dirty="0" smtClean="0"/>
              <a:t>節點</a:t>
            </a:r>
            <a:r>
              <a:rPr lang="zh-TW" altLang="zh-TW" sz="1800" dirty="0" smtClean="0"/>
              <a:t>。</a:t>
            </a:r>
            <a:r>
              <a:rPr lang="en-US" altLang="zh-TW" sz="1800" dirty="0" smtClean="0"/>
              <a:t> </a:t>
            </a:r>
            <a:endParaRPr lang="zh-TW" altLang="zh-TW" sz="1800" dirty="0"/>
          </a:p>
          <a:p>
            <a:pPr marL="0" indent="0">
              <a:buNone/>
              <a:defRPr/>
            </a:pPr>
            <a:r>
              <a:rPr lang="en-US" altLang="zh-TW" sz="1800" dirty="0"/>
              <a:t>Output</a:t>
            </a:r>
            <a:r>
              <a:rPr lang="zh-TW" altLang="zh-TW" sz="1800" dirty="0" smtClean="0"/>
              <a:t>：</a:t>
            </a:r>
            <a:r>
              <a:rPr lang="zh-TW" altLang="en-US" sz="1800" dirty="0" smtClean="0"/>
              <a:t>陣列</a:t>
            </a:r>
            <a:r>
              <a:rPr lang="en-US" altLang="zh-TW" sz="1800" dirty="0" smtClean="0"/>
              <a:t>d</a:t>
            </a:r>
            <a:r>
              <a:rPr lang="zh-TW" altLang="en-US" sz="1800" dirty="0" smtClean="0"/>
              <a:t>，其中</a:t>
            </a:r>
            <a:r>
              <a:rPr lang="en-US" altLang="zh-TW" sz="1800" dirty="0"/>
              <a:t>d[u</a:t>
            </a:r>
            <a:r>
              <a:rPr lang="en-US" altLang="zh-TW" sz="1800" dirty="0" smtClean="0"/>
              <a:t>]</a:t>
            </a:r>
            <a:r>
              <a:rPr lang="zh-TW" altLang="en-US" sz="1800" dirty="0" smtClean="0"/>
              <a:t>記錄</a:t>
            </a:r>
            <a:r>
              <a:rPr lang="zh-TW" altLang="zh-TW" sz="1800" dirty="0" smtClean="0"/>
              <a:t>每一個</a:t>
            </a:r>
            <a:r>
              <a:rPr lang="zh-TW" altLang="en-US" sz="1800" dirty="0" smtClean="0"/>
              <a:t>節點</a:t>
            </a:r>
            <a:r>
              <a:rPr lang="en-US" altLang="zh-TW" sz="1800" dirty="0" smtClean="0"/>
              <a:t>u</a:t>
            </a:r>
            <a:r>
              <a:rPr lang="zh-TW" altLang="zh-TW" sz="1800" dirty="0" smtClean="0"/>
              <a:t>由</a:t>
            </a:r>
            <a:r>
              <a:rPr lang="en-US" altLang="zh-TW" sz="1800" dirty="0" smtClean="0"/>
              <a:t>s</a:t>
            </a:r>
            <a:r>
              <a:rPr lang="zh-TW" altLang="zh-TW" sz="1800" dirty="0" smtClean="0"/>
              <a:t>到</a:t>
            </a:r>
            <a:r>
              <a:rPr lang="en-US" altLang="zh-TW" sz="1800" dirty="0"/>
              <a:t>u</a:t>
            </a:r>
            <a:r>
              <a:rPr lang="zh-TW" altLang="zh-TW" sz="1800" dirty="0"/>
              <a:t>的最短</a:t>
            </a:r>
            <a:r>
              <a:rPr lang="zh-TW" altLang="zh-TW" sz="1800" dirty="0" smtClean="0"/>
              <a:t>路徑</a:t>
            </a:r>
            <a:r>
              <a:rPr lang="zh-TW" altLang="en-US" sz="1800" dirty="0" smtClean="0"/>
              <a:t>距離</a:t>
            </a:r>
            <a:r>
              <a:rPr lang="en-US" altLang="zh-TW" sz="1800" dirty="0" smtClean="0"/>
              <a:t>(</a:t>
            </a:r>
            <a:r>
              <a:rPr lang="zh-TW" altLang="en-US" sz="1800" dirty="0"/>
              <a:t>累積邊</a:t>
            </a:r>
            <a:r>
              <a:rPr lang="zh-TW" altLang="en-US" sz="1800" dirty="0" smtClean="0"/>
              <a:t>加權</a:t>
            </a:r>
            <a:r>
              <a:rPr lang="en-US" altLang="zh-TW" sz="1800" dirty="0" smtClean="0"/>
              <a:t>) </a:t>
            </a:r>
            <a:r>
              <a:rPr lang="zh-TW" altLang="zh-TW" sz="1800" dirty="0" smtClean="0"/>
              <a:t>。</a:t>
            </a:r>
            <a:endParaRPr lang="zh-TW" altLang="zh-TW" sz="1800" dirty="0"/>
          </a:p>
          <a:p>
            <a:pPr>
              <a:buSzPct val="100000"/>
              <a:buFont typeface="+mj-lt"/>
              <a:buAutoNum type="arabicPeriod"/>
              <a:defRPr/>
            </a:pPr>
            <a:r>
              <a:rPr lang="en-US" altLang="zh-TW" sz="1800" dirty="0" smtClean="0"/>
              <a:t>d[s]</a:t>
            </a:r>
            <a:r>
              <a:rPr lang="zh-TW" altLang="zh-TW" sz="1800" dirty="0"/>
              <a:t>←</a:t>
            </a:r>
            <a:r>
              <a:rPr lang="en-US" altLang="zh-TW" sz="1800" dirty="0"/>
              <a:t>0; </a:t>
            </a:r>
            <a:r>
              <a:rPr lang="en-US" altLang="zh-TW" sz="1800" dirty="0" smtClean="0"/>
              <a:t>d[v]</a:t>
            </a:r>
            <a:r>
              <a:rPr lang="zh-TW" altLang="zh-TW" sz="1800" dirty="0"/>
              <a:t>←∞</a:t>
            </a:r>
            <a:r>
              <a:rPr lang="en-US" altLang="zh-TW" sz="1800" dirty="0"/>
              <a:t> for each </a:t>
            </a:r>
            <a:r>
              <a:rPr lang="en-US" altLang="zh-TW" sz="1800" dirty="0" smtClean="0"/>
              <a:t>node v, </a:t>
            </a:r>
            <a:r>
              <a:rPr lang="en-US" altLang="zh-TW" sz="1800" dirty="0" err="1" smtClean="0"/>
              <a:t>v</a:t>
            </a:r>
            <a:r>
              <a:rPr lang="en-US" altLang="zh-TW" sz="1800" dirty="0" err="1" smtClean="0">
                <a:sym typeface="Symbol" panose="05050102010706020507" pitchFamily="18" charset="2"/>
              </a:rPr>
              <a:t>V</a:t>
            </a:r>
            <a:r>
              <a:rPr lang="en-US" altLang="zh-TW" sz="1800" dirty="0" smtClean="0">
                <a:sym typeface="Symbol" panose="05050102010706020507" pitchFamily="18" charset="2"/>
              </a:rPr>
              <a:t>, v</a:t>
            </a:r>
            <a:r>
              <a:rPr lang="zh-TW" altLang="zh-TW" sz="1800" dirty="0" smtClean="0"/>
              <a:t>≠</a:t>
            </a:r>
            <a:r>
              <a:rPr lang="en-US" altLang="zh-TW" sz="1800" dirty="0" smtClean="0"/>
              <a:t>s</a:t>
            </a:r>
            <a:endParaRPr lang="zh-TW" altLang="zh-TW" sz="1800" dirty="0"/>
          </a:p>
          <a:p>
            <a:pPr>
              <a:buSzPct val="100000"/>
              <a:buFont typeface="+mj-lt"/>
              <a:buAutoNum type="arabicPeriod"/>
              <a:defRPr/>
            </a:pPr>
            <a:r>
              <a:rPr lang="zh-TW" altLang="zh-TW" sz="1800" dirty="0"/>
              <a:t>將每</a:t>
            </a:r>
            <a:r>
              <a:rPr lang="zh-TW" altLang="zh-TW" sz="1800" dirty="0" smtClean="0"/>
              <a:t>一個</a:t>
            </a:r>
            <a:r>
              <a:rPr lang="zh-TW" altLang="en-US" sz="1800" dirty="0" smtClean="0"/>
              <a:t>節點</a:t>
            </a:r>
            <a:r>
              <a:rPr lang="en-US" altLang="zh-TW" sz="1800" dirty="0" smtClean="0"/>
              <a:t>v</a:t>
            </a:r>
            <a:r>
              <a:rPr lang="zh-TW" altLang="en-US" sz="1800" dirty="0" smtClean="0"/>
              <a:t>依照</a:t>
            </a:r>
            <a:r>
              <a:rPr lang="en-US" altLang="zh-TW" sz="1800" dirty="0" smtClean="0"/>
              <a:t>d[v]</a:t>
            </a:r>
            <a:r>
              <a:rPr lang="zh-TW" altLang="en-US" sz="1800" dirty="0" smtClean="0"/>
              <a:t>值</a:t>
            </a:r>
            <a:r>
              <a:rPr lang="zh-TW" altLang="zh-TW" sz="1800" dirty="0" smtClean="0"/>
              <a:t>加入</a:t>
            </a:r>
            <a:r>
              <a:rPr lang="zh-TW" altLang="en-US" sz="1800" dirty="0" smtClean="0"/>
              <a:t>優先佇列</a:t>
            </a:r>
            <a:r>
              <a:rPr lang="en-US" altLang="zh-TW" sz="1800" dirty="0" smtClean="0"/>
              <a:t>Q</a:t>
            </a:r>
            <a:endParaRPr lang="zh-TW" altLang="zh-TW" sz="1800" dirty="0" smtClean="0">
              <a:solidFill>
                <a:srgbClr val="00B050"/>
              </a:solidFill>
            </a:endParaRPr>
          </a:p>
          <a:p>
            <a:pPr>
              <a:buSzPct val="100000"/>
              <a:buFont typeface="+mj-lt"/>
              <a:buAutoNum type="arabicPeriod"/>
              <a:defRPr/>
            </a:pPr>
            <a:r>
              <a:rPr lang="en-US" altLang="zh-TW" sz="1800" dirty="0" smtClean="0"/>
              <a:t>while Q</a:t>
            </a:r>
            <a:r>
              <a:rPr lang="zh-TW" altLang="zh-TW" sz="1800" dirty="0" smtClean="0"/>
              <a:t>≠</a:t>
            </a:r>
            <a:r>
              <a:rPr lang="en-US" altLang="zh-TW" sz="1800" dirty="0" smtClean="0">
                <a:sym typeface="Symbol"/>
              </a:rPr>
              <a:t></a:t>
            </a:r>
            <a:r>
              <a:rPr lang="en-US" altLang="zh-TW" sz="1800" dirty="0" smtClean="0"/>
              <a:t> do</a:t>
            </a:r>
            <a:endParaRPr lang="zh-TW" altLang="zh-TW" sz="1800" dirty="0" smtClean="0"/>
          </a:p>
          <a:p>
            <a:pPr>
              <a:buSzPct val="100000"/>
              <a:buFont typeface="+mj-lt"/>
              <a:buAutoNum type="arabicPeriod"/>
              <a:defRPr/>
            </a:pPr>
            <a:r>
              <a:rPr lang="en-US" altLang="zh-TW" sz="1800" dirty="0" smtClean="0"/>
              <a:t>   </a:t>
            </a:r>
            <a:r>
              <a:rPr lang="zh-TW" altLang="zh-TW" sz="1800" dirty="0" smtClean="0"/>
              <a:t>自</a:t>
            </a:r>
            <a:r>
              <a:rPr lang="en-US" altLang="zh-TW" sz="1800" dirty="0" smtClean="0"/>
              <a:t>Q</a:t>
            </a:r>
            <a:r>
              <a:rPr lang="zh-TW" altLang="zh-TW" sz="1800" dirty="0" smtClean="0"/>
              <a:t>中移出具有最小</a:t>
            </a:r>
            <a:r>
              <a:rPr lang="en-US" altLang="zh-TW" sz="1800" dirty="0" smtClean="0"/>
              <a:t>d[u]</a:t>
            </a:r>
            <a:r>
              <a:rPr lang="zh-TW" altLang="zh-TW" sz="1800" dirty="0" smtClean="0"/>
              <a:t>值之</a:t>
            </a:r>
            <a:r>
              <a:rPr lang="zh-TW" altLang="en-US" sz="1800" dirty="0" smtClean="0"/>
              <a:t>節點</a:t>
            </a:r>
            <a:r>
              <a:rPr lang="en-US" altLang="zh-TW" sz="1800" dirty="0" smtClean="0"/>
              <a:t>u</a:t>
            </a:r>
            <a:r>
              <a:rPr lang="zh-TW" altLang="en-US" sz="1800" dirty="0" smtClean="0"/>
              <a:t>  </a:t>
            </a:r>
            <a:endParaRPr lang="zh-TW" altLang="zh-TW" sz="1800" dirty="0" smtClean="0"/>
          </a:p>
          <a:p>
            <a:pPr>
              <a:buSzPct val="100000"/>
              <a:buFont typeface="+mj-lt"/>
              <a:buAutoNum type="arabicPeriod"/>
              <a:defRPr/>
            </a:pPr>
            <a:r>
              <a:rPr lang="en-US" altLang="zh-TW" sz="1800" dirty="0" smtClean="0"/>
              <a:t>   </a:t>
            </a:r>
            <a:r>
              <a:rPr lang="en-US" altLang="zh-TW" sz="1800" dirty="0"/>
              <a:t>for </a:t>
            </a:r>
            <a:r>
              <a:rPr lang="en-US" altLang="zh-TW" sz="1800" dirty="0" smtClean="0"/>
              <a:t>every v, (u, v)</a:t>
            </a:r>
            <a:r>
              <a:rPr lang="en-US" altLang="zh-TW" sz="1800" dirty="0">
                <a:sym typeface="Symbol" panose="05050102010706020507" pitchFamily="18" charset="2"/>
              </a:rPr>
              <a:t> </a:t>
            </a:r>
            <a:r>
              <a:rPr lang="en-US" altLang="zh-TW" sz="1800" dirty="0" smtClean="0">
                <a:sym typeface="Symbol" panose="05050102010706020507" pitchFamily="18" charset="2"/>
              </a:rPr>
              <a:t></a:t>
            </a:r>
            <a:r>
              <a:rPr lang="en-US" altLang="zh-TW" sz="1800" dirty="0">
                <a:sym typeface="Symbol" panose="05050102010706020507" pitchFamily="18" charset="2"/>
              </a:rPr>
              <a:t>E do  </a:t>
            </a:r>
            <a:r>
              <a:rPr lang="en-US" altLang="zh-TW" sz="1800" dirty="0" smtClean="0">
                <a:sym typeface="Symbol" panose="05050102010706020507" pitchFamily="18" charset="2"/>
              </a:rPr>
              <a:t>\\</a:t>
            </a:r>
            <a:r>
              <a:rPr lang="zh-TW" altLang="en-US" sz="1800" dirty="0">
                <a:sym typeface="Symbol" panose="05050102010706020507" pitchFamily="18" charset="2"/>
              </a:rPr>
              <a:t>此迴圈針對每一個由</a:t>
            </a:r>
            <a:r>
              <a:rPr lang="en-US" altLang="zh-TW" sz="1800" dirty="0">
                <a:sym typeface="Symbol" panose="05050102010706020507" pitchFamily="18" charset="2"/>
              </a:rPr>
              <a:t>u</a:t>
            </a:r>
            <a:r>
              <a:rPr lang="zh-TW" altLang="en-US" sz="1800" dirty="0">
                <a:sym typeface="Symbol" panose="05050102010706020507" pitchFamily="18" charset="2"/>
              </a:rPr>
              <a:t>可以直接到達的相鄰節點</a:t>
            </a:r>
            <a:r>
              <a:rPr lang="en-US" altLang="zh-TW" sz="1800" dirty="0" smtClean="0">
                <a:sym typeface="Symbol" panose="05050102010706020507" pitchFamily="18" charset="2"/>
              </a:rPr>
              <a:t>v</a:t>
            </a:r>
            <a:r>
              <a:rPr lang="zh-TW" altLang="en-US" sz="1800" dirty="0" smtClean="0">
                <a:sym typeface="Symbol" panose="05050102010706020507" pitchFamily="18" charset="2"/>
              </a:rPr>
              <a:t>執行</a:t>
            </a:r>
            <a:endParaRPr lang="zh-TW" altLang="zh-TW" sz="1800" dirty="0" smtClean="0"/>
          </a:p>
          <a:p>
            <a:pPr>
              <a:buSzPct val="100000"/>
              <a:buFont typeface="+mj-lt"/>
              <a:buAutoNum type="arabicPeriod"/>
              <a:defRPr/>
            </a:pPr>
            <a:r>
              <a:rPr lang="en-US" altLang="zh-TW" sz="1800" dirty="0" smtClean="0"/>
              <a:t>     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if  d[v]</a:t>
            </a:r>
            <a:r>
              <a:rPr lang="en-US" altLang="zh-TW" sz="1100" dirty="0" smtClean="0"/>
              <a:t> </a:t>
            </a:r>
            <a:r>
              <a:rPr lang="zh-TW" altLang="en-US" sz="1100" dirty="0" smtClean="0"/>
              <a:t> </a:t>
            </a:r>
            <a:r>
              <a:rPr lang="en-US" altLang="zh-TW" sz="1800" dirty="0" smtClean="0"/>
              <a:t>&gt;</a:t>
            </a:r>
            <a:r>
              <a:rPr lang="en-US" altLang="zh-TW" sz="1050" dirty="0" smtClean="0"/>
              <a:t> </a:t>
            </a:r>
            <a:r>
              <a:rPr lang="en-US" altLang="zh-TW" sz="1800" dirty="0" smtClean="0"/>
              <a:t>d[u]+w[u][v] then</a:t>
            </a:r>
            <a:endParaRPr lang="zh-TW" altLang="zh-TW" sz="1800" dirty="0" smtClean="0"/>
          </a:p>
          <a:p>
            <a:pPr>
              <a:buSzPct val="100000"/>
              <a:buFont typeface="+mj-lt"/>
              <a:buAutoNum type="arabicPeriod"/>
              <a:defRPr/>
            </a:pPr>
            <a:r>
              <a:rPr lang="en-US" altLang="zh-TW" sz="1800" dirty="0" smtClean="0"/>
              <a:t>         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d[v]</a:t>
            </a:r>
            <a:r>
              <a:rPr lang="zh-TW" altLang="zh-TW" sz="1800" dirty="0" smtClean="0"/>
              <a:t>←</a:t>
            </a:r>
            <a:r>
              <a:rPr lang="en-US" altLang="zh-TW" sz="1800" dirty="0" smtClean="0"/>
              <a:t>d[u</a:t>
            </a:r>
            <a:r>
              <a:rPr lang="en-US" altLang="zh-TW" sz="1800" dirty="0"/>
              <a:t>]+w[u</a:t>
            </a:r>
            <a:r>
              <a:rPr lang="en-US" altLang="zh-TW" sz="1800" dirty="0" smtClean="0"/>
              <a:t>][v]</a:t>
            </a:r>
            <a:endParaRPr lang="zh-TW" altLang="zh-TW" sz="1800" dirty="0"/>
          </a:p>
          <a:p>
            <a:pPr>
              <a:buSzPct val="100000"/>
              <a:buFont typeface="+mj-lt"/>
              <a:buAutoNum type="arabicPeriod"/>
              <a:defRPr/>
            </a:pPr>
            <a:r>
              <a:rPr lang="en-US" altLang="zh-TW" sz="1800" dirty="0"/>
              <a:t>return </a:t>
            </a:r>
            <a:r>
              <a:rPr lang="en-US" altLang="zh-TW" sz="1800" dirty="0" smtClean="0"/>
              <a:t>d</a:t>
            </a:r>
            <a:endParaRPr lang="zh-TW" altLang="zh-TW" sz="1800" dirty="0"/>
          </a:p>
          <a:p>
            <a:pPr eaLnBrk="1" hangingPunct="1">
              <a:defRPr/>
            </a:pPr>
            <a:endParaRPr lang="zh-TW" altLang="en-US" sz="2200" dirty="0" smtClean="0">
              <a:latin typeface="Times New Roman" pitchFamily="18" charset="0"/>
            </a:endParaRPr>
          </a:p>
        </p:txBody>
      </p:sp>
      <p:sp>
        <p:nvSpPr>
          <p:cNvPr id="36870" name="矩形 8"/>
          <p:cNvSpPr>
            <a:spLocks noChangeArrowheads="1"/>
          </p:cNvSpPr>
          <p:nvPr/>
        </p:nvSpPr>
        <p:spPr bwMode="auto">
          <a:xfrm>
            <a:off x="107503" y="2276872"/>
            <a:ext cx="8980837" cy="396044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70CC45-7452-4DAB-A2F7-F98704FF9730}" type="slidenum">
              <a:rPr lang="zh-TW" altLang="en-US" smtClean="0"/>
              <a:pPr>
                <a:defRPr/>
              </a:pPr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784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Dijkstra</a:t>
            </a:r>
            <a:r>
              <a:rPr lang="zh-TW" altLang="en-US" dirty="0" smtClean="0"/>
              <a:t>最</a:t>
            </a:r>
            <a:r>
              <a:rPr lang="zh-TW" altLang="en-US" dirty="0"/>
              <a:t>短</a:t>
            </a:r>
            <a:r>
              <a:rPr lang="zh-TW" altLang="en-US" dirty="0" smtClean="0"/>
              <a:t>路徑演算法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如何記錄所有的路徑</a:t>
            </a:r>
            <a:r>
              <a:rPr lang="en-US" altLang="zh-TW" dirty="0" smtClean="0"/>
              <a:t>?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916113"/>
            <a:ext cx="8704263" cy="4681537"/>
          </a:xfrm>
        </p:spPr>
        <p:txBody>
          <a:bodyPr/>
          <a:lstStyle/>
          <a:p>
            <a:pPr eaLnBrk="1" hangingPunct="1"/>
            <a:r>
              <a:rPr lang="en-US" altLang="zh-TW" sz="2400" dirty="0" err="1">
                <a:latin typeface="Times New Roman" pitchFamily="18" charset="0"/>
              </a:rPr>
              <a:t>Dijkstra</a:t>
            </a:r>
            <a:r>
              <a:rPr lang="zh-TW" altLang="en-US" sz="2400" dirty="0" smtClean="0">
                <a:latin typeface="Times New Roman" pitchFamily="18" charset="0"/>
              </a:rPr>
              <a:t>演算法使用</a:t>
            </a:r>
            <a:r>
              <a:rPr lang="zh-TW" altLang="en-US" sz="2400" dirty="0" smtClean="0"/>
              <a:t>陣列</a:t>
            </a:r>
            <a:r>
              <a:rPr lang="en-US" altLang="zh-TW" sz="2400" dirty="0"/>
              <a:t>d</a:t>
            </a:r>
            <a:r>
              <a:rPr lang="zh-TW" altLang="en-US" sz="2400" dirty="0" smtClean="0"/>
              <a:t>，讓其中</a:t>
            </a:r>
            <a:r>
              <a:rPr lang="en-US" altLang="zh-TW" sz="2400" dirty="0"/>
              <a:t>d[u]</a:t>
            </a:r>
            <a:r>
              <a:rPr lang="zh-TW" altLang="en-US" sz="2400" dirty="0"/>
              <a:t>記錄</a:t>
            </a:r>
            <a:r>
              <a:rPr lang="zh-TW" altLang="zh-TW" sz="2400" dirty="0"/>
              <a:t>每一個</a:t>
            </a:r>
            <a:r>
              <a:rPr lang="zh-TW" altLang="en-US" sz="2400" dirty="0"/>
              <a:t>節點</a:t>
            </a:r>
            <a:r>
              <a:rPr lang="en-US" altLang="zh-TW" sz="2400" dirty="0"/>
              <a:t>u</a:t>
            </a:r>
            <a:r>
              <a:rPr lang="zh-TW" altLang="zh-TW" sz="2400" dirty="0"/>
              <a:t>由</a:t>
            </a:r>
            <a:r>
              <a:rPr lang="en-US" altLang="zh-TW" sz="2400" dirty="0"/>
              <a:t>s</a:t>
            </a:r>
            <a:r>
              <a:rPr lang="zh-TW" altLang="zh-TW" sz="2400" dirty="0"/>
              <a:t>到</a:t>
            </a:r>
            <a:r>
              <a:rPr lang="en-US" altLang="zh-TW" sz="2400" dirty="0"/>
              <a:t>u</a:t>
            </a:r>
            <a:r>
              <a:rPr lang="zh-TW" altLang="zh-TW" sz="2400" dirty="0"/>
              <a:t>的最短路徑</a:t>
            </a:r>
            <a:r>
              <a:rPr lang="zh-TW" altLang="en-US" sz="2400" dirty="0" smtClean="0"/>
              <a:t>距離</a:t>
            </a:r>
            <a:r>
              <a:rPr lang="zh-TW" altLang="zh-TW" sz="2400" dirty="0" smtClean="0"/>
              <a:t>。</a:t>
            </a:r>
            <a:endParaRPr lang="zh-TW" altLang="zh-TW" sz="2400" dirty="0"/>
          </a:p>
          <a:p>
            <a:pPr eaLnBrk="1" hangingPunct="1"/>
            <a:r>
              <a:rPr lang="zh-TW" altLang="en-US" sz="2400" dirty="0" smtClean="0">
                <a:latin typeface="Times New Roman" pitchFamily="18" charset="0"/>
              </a:rPr>
              <a:t>若要</a:t>
            </a:r>
            <a:r>
              <a:rPr lang="zh-TW" altLang="en-US" sz="2400" dirty="0" smtClean="0">
                <a:latin typeface="Times New Roman" pitchFamily="18" charset="0"/>
              </a:rPr>
              <a:t>讓</a:t>
            </a:r>
            <a:r>
              <a:rPr lang="en-US" altLang="zh-TW" sz="2400" dirty="0" smtClean="0">
                <a:latin typeface="Times New Roman" pitchFamily="18" charset="0"/>
              </a:rPr>
              <a:t>Dijkstra</a:t>
            </a:r>
            <a:r>
              <a:rPr lang="zh-TW" altLang="en-US" sz="2400" dirty="0" smtClean="0">
                <a:latin typeface="Times New Roman" pitchFamily="18" charset="0"/>
              </a:rPr>
              <a:t>演算法也能夠求出每一條最短路徑所經過的每一個節點，則我們要將每一節點在最短路徑中的前一節點紀錄下來，其作法為增加一個陣列</a:t>
            </a:r>
            <a:r>
              <a:rPr lang="en-US" altLang="zh-TW" sz="2400" dirty="0" err="1" smtClean="0">
                <a:latin typeface="Times New Roman" pitchFamily="18" charset="0"/>
              </a:rPr>
              <a:t>pred</a:t>
            </a:r>
            <a:r>
              <a:rPr lang="en-US" altLang="zh-TW" sz="2400" dirty="0" smtClean="0">
                <a:latin typeface="Times New Roman" pitchFamily="18" charset="0"/>
              </a:rPr>
              <a:t>(</a:t>
            </a:r>
            <a:r>
              <a:rPr lang="zh-TW" altLang="en-US" sz="2400" dirty="0" smtClean="0">
                <a:latin typeface="Times New Roman" pitchFamily="18" charset="0"/>
              </a:rPr>
              <a:t>代表</a:t>
            </a:r>
            <a:r>
              <a:rPr lang="en-US" altLang="zh-TW" sz="2400" dirty="0" smtClean="0">
                <a:latin typeface="Times New Roman" pitchFamily="18" charset="0"/>
              </a:rPr>
              <a:t>predecessor</a:t>
            </a:r>
            <a:r>
              <a:rPr lang="zh-TW" altLang="en-US" sz="2400" dirty="0" smtClean="0">
                <a:latin typeface="Times New Roman" pitchFamily="18" charset="0"/>
              </a:rPr>
              <a:t>，前行者</a:t>
            </a:r>
            <a:r>
              <a:rPr lang="en-US" altLang="zh-TW" sz="2400" dirty="0" smtClean="0">
                <a:latin typeface="Times New Roman" pitchFamily="18" charset="0"/>
              </a:rPr>
              <a:t>)</a:t>
            </a:r>
            <a:r>
              <a:rPr lang="zh-TW" altLang="en-US" sz="2400" dirty="0" smtClean="0">
                <a:latin typeface="Times New Roman" pitchFamily="18" charset="0"/>
              </a:rPr>
              <a:t>來記錄最短路徑中的每一個節點的前一節點。並將</a:t>
            </a:r>
            <a:r>
              <a:rPr lang="en-US" altLang="zh-TW" sz="2400" dirty="0" smtClean="0">
                <a:latin typeface="Times New Roman" pitchFamily="18" charset="0"/>
              </a:rPr>
              <a:t>Dijkstra</a:t>
            </a:r>
            <a:r>
              <a:rPr lang="zh-TW" altLang="en-US" sz="2400" dirty="0" smtClean="0">
                <a:latin typeface="Times New Roman" pitchFamily="18" charset="0"/>
              </a:rPr>
              <a:t>演算法之</a:t>
            </a:r>
            <a:r>
              <a:rPr lang="en-US" altLang="zh-TW" sz="2400" dirty="0" smtClean="0">
                <a:latin typeface="Times New Roman" pitchFamily="18" charset="0"/>
              </a:rPr>
              <a:t>if</a:t>
            </a:r>
            <a:r>
              <a:rPr lang="zh-TW" altLang="en-US" sz="2400" dirty="0" smtClean="0">
                <a:latin typeface="Times New Roman" pitchFamily="18" charset="0"/>
              </a:rPr>
              <a:t>敘述修改如下：</a:t>
            </a:r>
          </a:p>
          <a:p>
            <a:pPr eaLnBrk="1" hangingPunct="1"/>
            <a:r>
              <a:rPr lang="en-US" altLang="zh-TW" sz="2000" dirty="0" smtClean="0">
                <a:latin typeface="Times New Roman" pitchFamily="18" charset="0"/>
              </a:rPr>
              <a:t>if (</a:t>
            </a:r>
            <a:r>
              <a:rPr lang="en-US" altLang="zh-TW" sz="2000" dirty="0" smtClean="0">
                <a:latin typeface="Times New Roman" pitchFamily="18" charset="0"/>
              </a:rPr>
              <a:t>d[v]</a:t>
            </a:r>
            <a:r>
              <a:rPr lang="zh-TW" altLang="en-US" sz="2000" dirty="0" smtClean="0">
                <a:latin typeface="Times New Roman" pitchFamily="18" charset="0"/>
              </a:rPr>
              <a:t> </a:t>
            </a:r>
            <a:r>
              <a:rPr lang="en-US" altLang="zh-TW" sz="2000" dirty="0" smtClean="0">
                <a:latin typeface="Times New Roman" pitchFamily="18" charset="0"/>
              </a:rPr>
              <a:t>&gt;</a:t>
            </a:r>
            <a:r>
              <a:rPr lang="zh-TW" altLang="en-US" sz="2000" dirty="0" smtClean="0">
                <a:latin typeface="Times New Roman" pitchFamily="18" charset="0"/>
              </a:rPr>
              <a:t> </a:t>
            </a:r>
            <a:r>
              <a:rPr lang="en-US" altLang="zh-TW" sz="2000" dirty="0" smtClean="0">
                <a:latin typeface="Times New Roman" pitchFamily="18" charset="0"/>
              </a:rPr>
              <a:t>d[u]+w[u</a:t>
            </a:r>
            <a:r>
              <a:rPr lang="en-US" altLang="zh-TW" sz="2000" dirty="0" smtClean="0">
                <a:latin typeface="Times New Roman" pitchFamily="18" charset="0"/>
              </a:rPr>
              <a:t>][v]) </a:t>
            </a:r>
            <a:r>
              <a:rPr lang="en-US" altLang="zh-TW" sz="2000" dirty="0" smtClean="0">
                <a:latin typeface="Times New Roman" pitchFamily="18" charset="0"/>
              </a:rPr>
              <a:t>then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000" dirty="0" smtClean="0">
                <a:latin typeface="Times New Roman" pitchFamily="18" charset="0"/>
              </a:rPr>
              <a:t>        </a:t>
            </a:r>
            <a:r>
              <a:rPr lang="zh-TW" altLang="en-US" sz="2000" dirty="0" smtClean="0">
                <a:latin typeface="Times New Roman" pitchFamily="18" charset="0"/>
              </a:rPr>
              <a:t> </a:t>
            </a:r>
            <a:r>
              <a:rPr lang="en-US" altLang="zh-TW" sz="2000" dirty="0" smtClean="0">
                <a:latin typeface="Times New Roman" pitchFamily="18" charset="0"/>
              </a:rPr>
              <a:t>d[v]</a:t>
            </a:r>
            <a:r>
              <a:rPr lang="en-US" altLang="zh-TW" sz="2000" dirty="0" smtClean="0">
                <a:latin typeface="Times New Roman" pitchFamily="18" charset="0"/>
              </a:rPr>
              <a:t>←d[u]+w[u</a:t>
            </a:r>
            <a:r>
              <a:rPr lang="en-US" altLang="zh-TW" sz="2000" dirty="0" smtClean="0">
                <a:latin typeface="Times New Roman" pitchFamily="18" charset="0"/>
              </a:rPr>
              <a:t>][v]</a:t>
            </a:r>
            <a:endParaRPr lang="en-US" altLang="zh-TW" sz="2000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000" dirty="0" smtClean="0">
                <a:latin typeface="Times New Roman" pitchFamily="18" charset="0"/>
              </a:rPr>
              <a:t>        </a:t>
            </a:r>
            <a:r>
              <a:rPr lang="zh-TW" altLang="en-US" sz="2000" dirty="0" smtClean="0">
                <a:latin typeface="Times New Roman" pitchFamily="18" charset="0"/>
              </a:rPr>
              <a:t> </a:t>
            </a:r>
            <a:r>
              <a:rPr lang="en-US" altLang="zh-TW" sz="2000" dirty="0" err="1" smtClean="0">
                <a:latin typeface="Times New Roman" pitchFamily="18" charset="0"/>
              </a:rPr>
              <a:t>pred</a:t>
            </a:r>
            <a:r>
              <a:rPr lang="en-US" altLang="zh-TW" sz="2000" dirty="0" smtClean="0">
                <a:latin typeface="Times New Roman" pitchFamily="18" charset="0"/>
              </a:rPr>
              <a:t>[v]</a:t>
            </a:r>
            <a:r>
              <a:rPr lang="en-US" altLang="zh-TW" sz="2000" dirty="0" smtClean="0">
                <a:latin typeface="Times New Roman" pitchFamily="18" charset="0"/>
              </a:rPr>
              <a:t>←u  </a:t>
            </a:r>
            <a:r>
              <a:rPr lang="en-US" altLang="zh-TW" sz="2000" dirty="0" smtClean="0">
                <a:latin typeface="Times New Roman" pitchFamily="18" charset="0"/>
              </a:rPr>
              <a:t>//</a:t>
            </a:r>
            <a:r>
              <a:rPr lang="zh-TW" altLang="en-US" sz="2000" dirty="0" smtClean="0">
                <a:latin typeface="Times New Roman" pitchFamily="18" charset="0"/>
              </a:rPr>
              <a:t>意思為在</a:t>
            </a:r>
            <a:r>
              <a:rPr lang="zh-TW" altLang="en-US" sz="2000" dirty="0" smtClean="0">
                <a:latin typeface="Times New Roman" pitchFamily="18" charset="0"/>
              </a:rPr>
              <a:t>最短路徑中</a:t>
            </a:r>
            <a:r>
              <a:rPr lang="zh-TW" altLang="en-US" sz="2000" dirty="0" smtClean="0">
                <a:latin typeface="Times New Roman" pitchFamily="18" charset="0"/>
              </a:rPr>
              <a:t>節點</a:t>
            </a:r>
            <a:r>
              <a:rPr lang="en-US" altLang="zh-TW" sz="2000" dirty="0" smtClean="0">
                <a:latin typeface="Times New Roman" pitchFamily="18" charset="0"/>
              </a:rPr>
              <a:t>v</a:t>
            </a:r>
            <a:r>
              <a:rPr lang="zh-TW" altLang="en-US" sz="2000" dirty="0" smtClean="0">
                <a:latin typeface="Times New Roman" pitchFamily="18" charset="0"/>
              </a:rPr>
              <a:t>的</a:t>
            </a:r>
            <a:r>
              <a:rPr lang="zh-TW" altLang="en-US" sz="2000" dirty="0" smtClean="0">
                <a:latin typeface="Times New Roman" pitchFamily="18" charset="0"/>
              </a:rPr>
              <a:t>前一節點為</a:t>
            </a:r>
            <a:r>
              <a:rPr lang="en-US" altLang="zh-TW" sz="2000" dirty="0" smtClean="0">
                <a:latin typeface="Times New Roman" pitchFamily="18" charset="0"/>
              </a:rPr>
              <a:t>u</a:t>
            </a:r>
            <a:endParaRPr lang="zh-TW" altLang="en-US" sz="2400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70CC45-7452-4DAB-A2F7-F98704FF9730}" type="slidenum">
              <a:rPr lang="zh-TW" altLang="en-US" smtClean="0"/>
              <a:pPr>
                <a:defRPr/>
              </a:pPr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594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/>
              <a:t>Dijkstra</a:t>
            </a:r>
            <a:r>
              <a:rPr lang="zh-TW" altLang="en-US" b="1" dirty="0" smtClean="0"/>
              <a:t>演算法執行範例</a:t>
            </a:r>
          </a:p>
        </p:txBody>
      </p:sp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87" y="2132855"/>
            <a:ext cx="8887433" cy="4320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70CC45-7452-4DAB-A2F7-F98704FF9730}" type="slidenum">
              <a:rPr lang="zh-TW" altLang="en-US" smtClean="0"/>
              <a:pPr>
                <a:defRPr/>
              </a:pPr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1067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0" y="1760538"/>
            <a:ext cx="5814217" cy="291778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Dijkstra</a:t>
            </a:r>
            <a:r>
              <a:rPr lang="zh-TW" altLang="zh-TW" dirty="0"/>
              <a:t>最短路徑</a:t>
            </a:r>
            <a:r>
              <a:rPr lang="zh-TW" altLang="en-US" dirty="0" smtClean="0"/>
              <a:t>演算法複雜度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70CC45-7452-4DAB-A2F7-F98704FF9730}" type="slidenum">
              <a:rPr lang="zh-TW" altLang="en-US" smtClean="0"/>
              <a:pPr>
                <a:defRPr/>
              </a:pPr>
              <a:t>23</a:t>
            </a:fld>
            <a:endParaRPr lang="en-US" alt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21901" y="3140969"/>
            <a:ext cx="6314595" cy="3384375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1600" b="1" dirty="0" smtClean="0">
                <a:solidFill>
                  <a:srgbClr val="0000FF"/>
                </a:solidFill>
              </a:rPr>
              <a:t>複習</a:t>
            </a:r>
            <a:r>
              <a:rPr lang="en-US" altLang="zh-TW" sz="1600" b="1" dirty="0" smtClean="0">
                <a:solidFill>
                  <a:srgbClr val="0000FF"/>
                </a:solidFill>
              </a:rPr>
              <a:t>:</a:t>
            </a:r>
            <a:r>
              <a:rPr lang="zh-TW" altLang="en-US" sz="1600" b="1" dirty="0" smtClean="0">
                <a:solidFill>
                  <a:srgbClr val="0000FF"/>
                </a:solidFill>
              </a:rPr>
              <a:t> 使用二元堆積實作優先佇之時間複雜度為初始化</a:t>
            </a:r>
            <a:r>
              <a:rPr lang="en-US" altLang="zh-TW" sz="1600" b="1" dirty="0" smtClean="0">
                <a:solidFill>
                  <a:srgbClr val="0000FF"/>
                </a:solidFill>
              </a:rPr>
              <a:t>O(n)</a:t>
            </a:r>
            <a:r>
              <a:rPr lang="zh-TW" altLang="en-US" sz="1600" b="1" dirty="0" smtClean="0">
                <a:solidFill>
                  <a:srgbClr val="0000FF"/>
                </a:solidFill>
              </a:rPr>
              <a:t>、</a:t>
            </a:r>
            <a:r>
              <a:rPr lang="zh-TW" altLang="en-US" sz="1600" b="1" dirty="0" smtClean="0">
                <a:solidFill>
                  <a:srgbClr val="0000FF"/>
                </a:solidFill>
              </a:rPr>
              <a:t>插入新元</a:t>
            </a:r>
            <a:r>
              <a:rPr lang="zh-TW" altLang="en-US" sz="1600" b="1" dirty="0">
                <a:solidFill>
                  <a:srgbClr val="0000FF"/>
                </a:solidFill>
              </a:rPr>
              <a:t>素</a:t>
            </a:r>
            <a:r>
              <a:rPr lang="zh-TW" altLang="en-US" sz="1600" b="1" dirty="0" smtClean="0">
                <a:solidFill>
                  <a:srgbClr val="0000FF"/>
                </a:solidFill>
              </a:rPr>
              <a:t>與提取最小元素操作的</a:t>
            </a:r>
            <a:r>
              <a:rPr lang="zh-TW" altLang="en-US" sz="1600" b="1" dirty="0">
                <a:solidFill>
                  <a:srgbClr val="0000FF"/>
                </a:solidFill>
              </a:rPr>
              <a:t>時間複雜</a:t>
            </a:r>
            <a:r>
              <a:rPr lang="zh-TW" altLang="en-US" sz="1600" b="1" dirty="0" smtClean="0">
                <a:solidFill>
                  <a:srgbClr val="0000FF"/>
                </a:solidFill>
              </a:rPr>
              <a:t>度為</a:t>
            </a:r>
            <a:r>
              <a:rPr lang="en-US" altLang="zh-TW" sz="1600" b="1" dirty="0" smtClean="0">
                <a:solidFill>
                  <a:srgbClr val="0000FF"/>
                </a:solidFill>
              </a:rPr>
              <a:t>O(log n)</a:t>
            </a:r>
            <a:r>
              <a:rPr lang="zh-TW" altLang="en-US" sz="1600" b="1" dirty="0" smtClean="0">
                <a:solidFill>
                  <a:srgbClr val="0000FF"/>
                </a:solidFill>
              </a:rPr>
              <a:t>。</a:t>
            </a:r>
            <a:endParaRPr lang="en-US" altLang="zh-TW" sz="1600" b="1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TW" altLang="en-US" sz="1600" dirty="0" smtClean="0"/>
              <a:t>假設</a:t>
            </a:r>
            <a:r>
              <a:rPr lang="en-US" altLang="zh-TW" sz="1600" dirty="0" smtClean="0"/>
              <a:t>G</a:t>
            </a:r>
            <a:r>
              <a:rPr lang="zh-TW" altLang="en-US" sz="1600" dirty="0" smtClean="0"/>
              <a:t>一共有</a:t>
            </a:r>
            <a:r>
              <a:rPr lang="en-US" altLang="zh-TW" sz="1600" dirty="0" smtClean="0"/>
              <a:t>n</a:t>
            </a:r>
            <a:r>
              <a:rPr lang="zh-TW" altLang="en-US" sz="1600" dirty="0" smtClean="0"/>
              <a:t>個節點，</a:t>
            </a:r>
            <a:r>
              <a:rPr lang="en-US" altLang="zh-TW" sz="1600" dirty="0" smtClean="0"/>
              <a:t>m</a:t>
            </a:r>
            <a:r>
              <a:rPr lang="zh-TW" altLang="en-US" sz="1600" dirty="0" smtClean="0"/>
              <a:t>個邊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也就是</a:t>
            </a:r>
            <a:r>
              <a:rPr lang="en-US" altLang="zh-TW" sz="1600" dirty="0" smtClean="0"/>
              <a:t>|V|=n, |E|=m)</a:t>
            </a:r>
          </a:p>
          <a:p>
            <a:r>
              <a:rPr lang="zh-TW" altLang="en-US" sz="1600" b="1" dirty="0" smtClean="0"/>
              <a:t>行</a:t>
            </a:r>
            <a:r>
              <a:rPr lang="en-US" altLang="zh-TW" sz="1600" b="1" dirty="0" smtClean="0"/>
              <a:t>1. </a:t>
            </a:r>
            <a:r>
              <a:rPr lang="zh-TW" altLang="en-US" sz="1600" b="1" dirty="0" smtClean="0"/>
              <a:t>初始化</a:t>
            </a:r>
            <a:r>
              <a:rPr lang="en-US" altLang="zh-TW" sz="1600" b="1" dirty="0" smtClean="0"/>
              <a:t>d: O(n)</a:t>
            </a:r>
            <a:endParaRPr lang="en-US" altLang="zh-TW" sz="1600" b="1" dirty="0" smtClean="0"/>
          </a:p>
          <a:p>
            <a:r>
              <a:rPr lang="zh-TW" altLang="en-US" sz="1600" b="1" dirty="0" smtClean="0"/>
              <a:t>行</a:t>
            </a:r>
            <a:r>
              <a:rPr lang="en-US" altLang="zh-TW" sz="1600" b="1" dirty="0" smtClean="0"/>
              <a:t>2. </a:t>
            </a:r>
            <a:r>
              <a:rPr lang="zh-TW" altLang="en-US" sz="1600" b="1" dirty="0" smtClean="0"/>
              <a:t>建立包含</a:t>
            </a:r>
            <a:r>
              <a:rPr lang="zh-TW" altLang="zh-TW" sz="1600" dirty="0" smtClean="0"/>
              <a:t>每</a:t>
            </a:r>
            <a:r>
              <a:rPr lang="zh-TW" altLang="zh-TW" sz="1600" dirty="0"/>
              <a:t>一個</a:t>
            </a:r>
            <a:r>
              <a:rPr lang="zh-TW" altLang="en-US" sz="1600" dirty="0" smtClean="0"/>
              <a:t>節點的優先</a:t>
            </a:r>
            <a:r>
              <a:rPr lang="zh-TW" altLang="en-US" sz="1600" dirty="0"/>
              <a:t>佇列</a:t>
            </a:r>
            <a:r>
              <a:rPr lang="en-US" altLang="zh-TW" sz="1600" dirty="0" smtClean="0"/>
              <a:t>Q: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O(n)</a:t>
            </a:r>
            <a:endParaRPr lang="zh-TW" altLang="zh-TW" sz="1600" dirty="0"/>
          </a:p>
          <a:p>
            <a:r>
              <a:rPr lang="zh-TW" altLang="en-US" sz="1600" b="1" dirty="0" smtClean="0"/>
              <a:t>行</a:t>
            </a:r>
            <a:r>
              <a:rPr lang="en-US" altLang="zh-TW" sz="1600" b="1" dirty="0" smtClean="0"/>
              <a:t>3. </a:t>
            </a:r>
            <a:r>
              <a:rPr lang="en-US" altLang="zh-TW" sz="1600" dirty="0" smtClean="0"/>
              <a:t>while</a:t>
            </a:r>
            <a:r>
              <a:rPr lang="zh-TW" altLang="en-US" sz="1600" dirty="0" smtClean="0"/>
              <a:t>迴圈每次迭代會自</a:t>
            </a:r>
            <a:r>
              <a:rPr lang="en-US" altLang="zh-TW" sz="1600" dirty="0" smtClean="0"/>
              <a:t>Q</a:t>
            </a:r>
            <a:r>
              <a:rPr lang="zh-TW" altLang="en-US" sz="1600" dirty="0" smtClean="0"/>
              <a:t>中次</a:t>
            </a:r>
            <a:r>
              <a:rPr lang="zh-TW" altLang="en-US" sz="1600" dirty="0"/>
              <a:t>移出一個節點，因此會執行</a:t>
            </a:r>
            <a:r>
              <a:rPr lang="en-US" altLang="zh-TW" sz="1600" dirty="0"/>
              <a:t>n</a:t>
            </a:r>
            <a:r>
              <a:rPr lang="zh-TW" altLang="en-US" sz="1600" dirty="0"/>
              <a:t>次</a:t>
            </a:r>
            <a:r>
              <a:rPr lang="zh-TW" altLang="en-US" sz="1600" dirty="0" smtClean="0"/>
              <a:t>迭代</a:t>
            </a:r>
            <a:endParaRPr lang="en-US" altLang="zh-TW" sz="1600" dirty="0" smtClean="0"/>
          </a:p>
          <a:p>
            <a:r>
              <a:rPr lang="zh-TW" altLang="en-US" sz="1600" b="1" dirty="0" smtClean="0"/>
              <a:t>行</a:t>
            </a:r>
            <a:r>
              <a:rPr lang="en-US" altLang="zh-TW" sz="1600" b="1" dirty="0" smtClean="0"/>
              <a:t>4. </a:t>
            </a:r>
            <a:r>
              <a:rPr lang="zh-TW" altLang="en-US" sz="1600" dirty="0" smtClean="0"/>
              <a:t>使用</a:t>
            </a:r>
            <a:r>
              <a:rPr lang="en-US" altLang="zh-TW" sz="1600" dirty="0" smtClean="0"/>
              <a:t>O(log n)</a:t>
            </a:r>
            <a:r>
              <a:rPr lang="zh-TW" altLang="en-US" sz="1600" dirty="0" smtClean="0"/>
              <a:t>時間自</a:t>
            </a:r>
            <a:r>
              <a:rPr lang="en-US" altLang="zh-TW" sz="1600" dirty="0" smtClean="0"/>
              <a:t>Q</a:t>
            </a:r>
            <a:r>
              <a:rPr lang="zh-TW" altLang="en-US" sz="1600" dirty="0" smtClean="0"/>
              <a:t>中移出</a:t>
            </a:r>
            <a:r>
              <a:rPr lang="zh-TW" altLang="zh-TW" sz="1600" dirty="0"/>
              <a:t>最小</a:t>
            </a:r>
            <a:r>
              <a:rPr lang="en-US" altLang="zh-TW" sz="1600" dirty="0"/>
              <a:t>d[u]</a:t>
            </a:r>
            <a:r>
              <a:rPr lang="zh-TW" altLang="zh-TW" sz="1600" dirty="0"/>
              <a:t>值之節點</a:t>
            </a:r>
            <a:r>
              <a:rPr lang="en-US" altLang="zh-TW" sz="1600" dirty="0"/>
              <a:t>u</a:t>
            </a:r>
            <a:endParaRPr lang="zh-TW" altLang="zh-TW" sz="1600" dirty="0"/>
          </a:p>
          <a:p>
            <a:r>
              <a:rPr lang="zh-TW" altLang="en-US" sz="1600" b="1" dirty="0" smtClean="0"/>
              <a:t>行</a:t>
            </a:r>
            <a:r>
              <a:rPr lang="en-US" altLang="zh-TW" sz="1600" b="1" dirty="0" smtClean="0"/>
              <a:t>5. </a:t>
            </a:r>
            <a:r>
              <a:rPr lang="en-US" altLang="zh-TW" sz="1600" dirty="0" smtClean="0"/>
              <a:t>for</a:t>
            </a:r>
            <a:r>
              <a:rPr lang="zh-TW" altLang="en-US" sz="1600" dirty="0"/>
              <a:t>迴</a:t>
            </a:r>
            <a:r>
              <a:rPr lang="zh-TW" altLang="en-US" sz="1600" dirty="0" smtClean="0"/>
              <a:t>圈</a:t>
            </a:r>
            <a:r>
              <a:rPr lang="zh-TW" altLang="en-US" sz="1600" dirty="0"/>
              <a:t>在整個演算法的執行過程中</a:t>
            </a:r>
            <a:r>
              <a:rPr lang="zh-TW" altLang="en-US" sz="1600" dirty="0" smtClean="0"/>
              <a:t>一共執行</a:t>
            </a:r>
            <a:r>
              <a:rPr lang="en-US" altLang="zh-TW" sz="1600" dirty="0" smtClean="0"/>
              <a:t>m</a:t>
            </a:r>
            <a:r>
              <a:rPr lang="zh-TW" altLang="en-US" sz="1600" dirty="0" smtClean="0"/>
              <a:t>次迭代</a:t>
            </a:r>
            <a:endParaRPr lang="en-US" altLang="zh-TW" sz="1600" dirty="0"/>
          </a:p>
          <a:p>
            <a:r>
              <a:rPr lang="zh-TW" altLang="en-US" sz="1600" b="1" dirty="0" smtClean="0"/>
              <a:t>行</a:t>
            </a:r>
            <a:r>
              <a:rPr lang="en-US" altLang="zh-TW" sz="1600" b="1" dirty="0" smtClean="0"/>
              <a:t>7. </a:t>
            </a:r>
            <a:r>
              <a:rPr lang="zh-TW" altLang="en-US" sz="1600" dirty="0" smtClean="0"/>
              <a:t>使用</a:t>
            </a:r>
            <a:r>
              <a:rPr lang="en-US" altLang="zh-TW" sz="1600" dirty="0"/>
              <a:t>O(log </a:t>
            </a:r>
            <a:r>
              <a:rPr lang="en-US" altLang="zh-TW" sz="1600" dirty="0" smtClean="0"/>
              <a:t>n</a:t>
            </a:r>
            <a:r>
              <a:rPr lang="en-US" altLang="zh-TW" sz="1600" dirty="0" smtClean="0"/>
              <a:t>)</a:t>
            </a:r>
            <a:r>
              <a:rPr lang="zh-TW" altLang="en-US" sz="1600" dirty="0" smtClean="0"/>
              <a:t>時間</a:t>
            </a:r>
            <a:r>
              <a:rPr lang="zh-TW" altLang="en-US" sz="1600" dirty="0" smtClean="0"/>
              <a:t>根據新的</a:t>
            </a:r>
            <a:r>
              <a:rPr lang="en-US" altLang="zh-TW" sz="1600" dirty="0" smtClean="0"/>
              <a:t>d[v]</a:t>
            </a:r>
            <a:r>
              <a:rPr lang="zh-TW" altLang="en-US" sz="1600" dirty="0" smtClean="0"/>
              <a:t>值</a:t>
            </a:r>
            <a:r>
              <a:rPr lang="zh-TW" altLang="en-US" sz="1600" dirty="0" smtClean="0"/>
              <a:t>更新</a:t>
            </a:r>
            <a:r>
              <a:rPr lang="en-US" altLang="zh-TW" sz="1600" dirty="0" smtClean="0"/>
              <a:t>v</a:t>
            </a:r>
            <a:r>
              <a:rPr lang="zh-TW" altLang="en-US" sz="1600" dirty="0" smtClean="0"/>
              <a:t>在</a:t>
            </a:r>
            <a:r>
              <a:rPr lang="en-US" altLang="zh-TW" sz="1600" dirty="0" smtClean="0"/>
              <a:t>Q</a:t>
            </a:r>
            <a:r>
              <a:rPr lang="zh-TW" altLang="en-US" sz="1600" dirty="0" smtClean="0"/>
              <a:t>中的位置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先</a:t>
            </a:r>
            <a:r>
              <a:rPr lang="zh-TW" altLang="en-US" sz="1600" dirty="0" smtClean="0"/>
              <a:t>刪除</a:t>
            </a:r>
            <a:r>
              <a:rPr lang="en-US" altLang="zh-TW" sz="1600" dirty="0" smtClean="0"/>
              <a:t>v</a:t>
            </a:r>
            <a:r>
              <a:rPr lang="zh-TW" altLang="en-US" sz="1600" dirty="0" smtClean="0"/>
              <a:t>再新增</a:t>
            </a:r>
            <a:r>
              <a:rPr lang="en-US" altLang="zh-TW" sz="1600" dirty="0" smtClean="0"/>
              <a:t>v)</a:t>
            </a:r>
            <a:endParaRPr lang="en-US" altLang="zh-TW" sz="1600" dirty="0" smtClean="0"/>
          </a:p>
          <a:p>
            <a:pPr marL="0" indent="0">
              <a:buNone/>
            </a:pPr>
            <a:r>
              <a:rPr lang="zh-TW" altLang="en-US" sz="1600" b="1" dirty="0" smtClean="0"/>
              <a:t>因此</a:t>
            </a:r>
            <a:r>
              <a:rPr lang="zh-TW" altLang="en-US" sz="1600" b="1" dirty="0" smtClean="0">
                <a:solidFill>
                  <a:srgbClr val="0000FF"/>
                </a:solidFill>
              </a:rPr>
              <a:t>總時間複雜度為</a:t>
            </a:r>
            <a:r>
              <a:rPr lang="en-US" altLang="zh-TW" sz="1600" b="1" dirty="0" smtClean="0">
                <a:solidFill>
                  <a:srgbClr val="0000FF"/>
                </a:solidFill>
              </a:rPr>
              <a:t>O((</a:t>
            </a:r>
            <a:r>
              <a:rPr lang="en-US" altLang="zh-TW" sz="1600" b="1" dirty="0" err="1" smtClean="0">
                <a:solidFill>
                  <a:srgbClr val="0000FF"/>
                </a:solidFill>
              </a:rPr>
              <a:t>n+m</a:t>
            </a:r>
            <a:r>
              <a:rPr lang="en-US" altLang="zh-TW" sz="1600" b="1" dirty="0" smtClean="0">
                <a:solidFill>
                  <a:srgbClr val="0000FF"/>
                </a:solidFill>
              </a:rPr>
              <a:t>) log n)=O( (|V|+|E|)  log |V|)</a:t>
            </a:r>
            <a:endParaRPr lang="zh-TW" altLang="zh-TW" sz="1600" b="1" dirty="0">
              <a:solidFill>
                <a:srgbClr val="0000FF"/>
              </a:solidFill>
            </a:endParaRPr>
          </a:p>
          <a:p>
            <a:endParaRPr lang="zh-TW" altLang="zh-TW" sz="1600" dirty="0"/>
          </a:p>
          <a:p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1648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4099" name="內容版面配置區 2"/>
          <p:cNvSpPr>
            <a:spLocks noGrp="1"/>
          </p:cNvSpPr>
          <p:nvPr>
            <p:ph idx="1"/>
          </p:nvPr>
        </p:nvSpPr>
        <p:spPr>
          <a:xfrm>
            <a:off x="971600" y="2636911"/>
            <a:ext cx="7983488" cy="3495601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4400" b="1" dirty="0" smtClean="0"/>
              <a:t>  </a:t>
            </a:r>
            <a:r>
              <a:rPr lang="en-US" altLang="zh-TW" sz="4400" b="1" dirty="0"/>
              <a:t/>
            </a:r>
            <a:br>
              <a:rPr lang="en-US" altLang="zh-TW" sz="4400" b="1" dirty="0"/>
            </a:br>
            <a:r>
              <a:rPr lang="en-US" altLang="zh-TW" sz="4400" b="1" dirty="0" smtClean="0"/>
              <a:t>Bellman-Ford</a:t>
            </a:r>
            <a:br>
              <a:rPr lang="en-US" altLang="zh-TW" sz="4400" b="1" dirty="0" smtClean="0"/>
            </a:br>
            <a:r>
              <a:rPr lang="zh-TW" altLang="en-US" sz="4400" b="1" dirty="0" smtClean="0"/>
              <a:t>最短路徑演算法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70CC45-7452-4DAB-A2F7-F98704FF9730}" type="slidenum">
              <a:rPr lang="zh-TW" altLang="en-US" smtClean="0"/>
              <a:pPr>
                <a:defRPr/>
              </a:pPr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989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Bellman-Ford</a:t>
            </a:r>
            <a:r>
              <a:rPr lang="zh-TW" altLang="zh-TW" dirty="0" smtClean="0"/>
              <a:t>最</a:t>
            </a:r>
            <a:r>
              <a:rPr lang="zh-TW" altLang="zh-TW" dirty="0"/>
              <a:t>短路徑</a:t>
            </a:r>
            <a:r>
              <a:rPr lang="zh-TW" altLang="en-US" dirty="0" smtClean="0"/>
              <a:t>演算法介紹</a:t>
            </a:r>
            <a:endParaRPr lang="en-US" altLang="zh-TW" dirty="0" smtClean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988840"/>
            <a:ext cx="7992888" cy="4579938"/>
          </a:xfrm>
          <a:ln>
            <a:noFill/>
          </a:ln>
        </p:spPr>
        <p:txBody>
          <a:bodyPr/>
          <a:lstStyle/>
          <a:p>
            <a:pPr marL="182563" indent="-182563" algn="just">
              <a:spcBef>
                <a:spcPts val="800"/>
              </a:spcBef>
              <a:defRPr/>
            </a:pPr>
            <a:r>
              <a:rPr lang="zh-TW" altLang="en-US" dirty="0">
                <a:latin typeface="Times New Roman" pitchFamily="18" charset="0"/>
              </a:rPr>
              <a:t>與</a:t>
            </a:r>
            <a:r>
              <a:rPr lang="en-US" altLang="zh-TW" dirty="0">
                <a:latin typeface="Times New Roman" pitchFamily="18" charset="0"/>
              </a:rPr>
              <a:t>Dijkstra</a:t>
            </a:r>
            <a:r>
              <a:rPr lang="zh-TW" altLang="en-US" dirty="0">
                <a:latin typeface="Times New Roman" pitchFamily="18" charset="0"/>
              </a:rPr>
              <a:t>演算法相同，</a:t>
            </a:r>
            <a:r>
              <a:rPr lang="en-US" altLang="zh-TW" dirty="0">
                <a:solidFill>
                  <a:srgbClr val="0000FF"/>
                </a:solidFill>
                <a:latin typeface="Times New Roman" pitchFamily="18" charset="0"/>
              </a:rPr>
              <a:t>Bellman-Ford</a:t>
            </a:r>
            <a:r>
              <a:rPr lang="zh-TW" altLang="en-US" dirty="0">
                <a:solidFill>
                  <a:srgbClr val="0000FF"/>
                </a:solidFill>
                <a:latin typeface="Times New Roman" pitchFamily="18" charset="0"/>
              </a:rPr>
              <a:t>演算法</a:t>
            </a:r>
            <a:r>
              <a:rPr lang="zh-TW" altLang="en-US" dirty="0">
                <a:latin typeface="Times New Roman" pitchFamily="18" charset="0"/>
              </a:rPr>
              <a:t>也是屬於求取</a:t>
            </a:r>
            <a:r>
              <a:rPr lang="zh-TW" altLang="en-US" dirty="0">
                <a:solidFill>
                  <a:srgbClr val="0000FF"/>
                </a:solidFill>
                <a:latin typeface="Times New Roman" pitchFamily="18" charset="0"/>
              </a:rPr>
              <a:t>單一源節點</a:t>
            </a:r>
            <a:r>
              <a:rPr lang="zh-TW" altLang="en-US" dirty="0">
                <a:latin typeface="Times New Roman" pitchFamily="18" charset="0"/>
              </a:rPr>
              <a:t>至</a:t>
            </a:r>
            <a:r>
              <a:rPr lang="zh-TW" altLang="en-US" dirty="0">
                <a:solidFill>
                  <a:srgbClr val="0000FF"/>
                </a:solidFill>
                <a:latin typeface="Times New Roman" pitchFamily="18" charset="0"/>
              </a:rPr>
              <a:t>全部終節點</a:t>
            </a:r>
            <a:r>
              <a:rPr lang="zh-TW" altLang="en-US" dirty="0">
                <a:latin typeface="Times New Roman" pitchFamily="18" charset="0"/>
              </a:rPr>
              <a:t>的</a:t>
            </a:r>
            <a:r>
              <a:rPr lang="zh-TW" altLang="en-US" dirty="0">
                <a:solidFill>
                  <a:srgbClr val="CC00CC"/>
                </a:solidFill>
                <a:latin typeface="Times New Roman" pitchFamily="18" charset="0"/>
              </a:rPr>
              <a:t>一至全最短路徑演算法</a:t>
            </a:r>
            <a:r>
              <a:rPr lang="zh-TW" altLang="en-US" dirty="0" smtClean="0">
                <a:latin typeface="Times New Roman" pitchFamily="18" charset="0"/>
              </a:rPr>
              <a:t>。</a:t>
            </a:r>
            <a:endParaRPr lang="en-US" altLang="zh-TW" dirty="0" smtClean="0">
              <a:latin typeface="Times New Roman" pitchFamily="18" charset="0"/>
            </a:endParaRPr>
          </a:p>
          <a:p>
            <a:pPr marL="182563" indent="-182563" algn="just">
              <a:spcBef>
                <a:spcPts val="800"/>
              </a:spcBef>
              <a:defRPr/>
            </a:pPr>
            <a:r>
              <a:rPr lang="zh-TW" altLang="en-US" dirty="0" smtClean="0">
                <a:latin typeface="Times New Roman" pitchFamily="18" charset="0"/>
              </a:rPr>
              <a:t>但是</a:t>
            </a:r>
            <a:r>
              <a:rPr lang="zh-TW" altLang="en-US" dirty="0">
                <a:latin typeface="Times New Roman" pitchFamily="18" charset="0"/>
              </a:rPr>
              <a:t>與</a:t>
            </a:r>
            <a:r>
              <a:rPr lang="en-US" altLang="zh-TW" dirty="0">
                <a:latin typeface="Times New Roman" pitchFamily="18" charset="0"/>
              </a:rPr>
              <a:t>Dijkstra</a:t>
            </a:r>
            <a:r>
              <a:rPr lang="zh-TW" altLang="en-US" dirty="0">
                <a:latin typeface="Times New Roman" pitchFamily="18" charset="0"/>
              </a:rPr>
              <a:t>演算法不同的是，</a:t>
            </a:r>
            <a:r>
              <a:rPr lang="en-US" altLang="zh-TW" dirty="0">
                <a:latin typeface="Times New Roman" pitchFamily="18" charset="0"/>
              </a:rPr>
              <a:t>Bellman-Ford</a:t>
            </a:r>
            <a:r>
              <a:rPr lang="zh-TW" altLang="en-US" dirty="0" smtClean="0">
                <a:latin typeface="Times New Roman" pitchFamily="18" charset="0"/>
              </a:rPr>
              <a:t>演算法</a:t>
            </a:r>
            <a:r>
              <a:rPr lang="zh-TW" altLang="en-US" dirty="0">
                <a:latin typeface="Times New Roman" pitchFamily="18" charset="0"/>
              </a:rPr>
              <a:t>可以</a:t>
            </a:r>
            <a:r>
              <a:rPr lang="zh-TW" altLang="en-US" dirty="0" smtClean="0">
                <a:solidFill>
                  <a:srgbClr val="0000FF"/>
                </a:solidFill>
                <a:latin typeface="Times New Roman" pitchFamily="18" charset="0"/>
              </a:rPr>
              <a:t>檢查</a:t>
            </a:r>
            <a:r>
              <a:rPr lang="zh-TW" altLang="en-US" dirty="0">
                <a:solidFill>
                  <a:srgbClr val="0000FF"/>
                </a:solidFill>
                <a:latin typeface="Times New Roman" pitchFamily="18" charset="0"/>
              </a:rPr>
              <a:t>圖是否有</a:t>
            </a:r>
            <a:r>
              <a:rPr lang="zh-TW" altLang="en-US" dirty="0">
                <a:solidFill>
                  <a:srgbClr val="CC00CC"/>
                </a:solidFill>
                <a:latin typeface="Times New Roman" pitchFamily="18" charset="0"/>
              </a:rPr>
              <a:t>負加權循環</a:t>
            </a:r>
            <a:r>
              <a:rPr lang="en-US" altLang="zh-TW" dirty="0">
                <a:solidFill>
                  <a:srgbClr val="CC00CC"/>
                </a:solidFill>
                <a:latin typeface="Times New Roman" pitchFamily="18" charset="0"/>
              </a:rPr>
              <a:t>(cycle</a:t>
            </a:r>
            <a:r>
              <a:rPr lang="en-US" altLang="zh-TW" dirty="0" smtClean="0">
                <a:solidFill>
                  <a:srgbClr val="CC00CC"/>
                </a:solidFill>
                <a:latin typeface="Times New Roman" pitchFamily="18" charset="0"/>
              </a:rPr>
              <a:t>)</a:t>
            </a:r>
            <a:r>
              <a:rPr lang="zh-TW" altLang="en-US" dirty="0" smtClean="0">
                <a:latin typeface="Times New Roman" pitchFamily="18" charset="0"/>
              </a:rPr>
              <a:t>，因此在</a:t>
            </a:r>
            <a:r>
              <a:rPr lang="zh-TW" altLang="en-US" dirty="0" smtClean="0">
                <a:solidFill>
                  <a:srgbClr val="0000FF"/>
                </a:solidFill>
                <a:latin typeface="Times New Roman" pitchFamily="18" charset="0"/>
              </a:rPr>
              <a:t>具有</a:t>
            </a:r>
            <a:r>
              <a:rPr lang="zh-TW" altLang="en-US" dirty="0">
                <a:solidFill>
                  <a:srgbClr val="0000FF"/>
                </a:solidFill>
                <a:latin typeface="Times New Roman" pitchFamily="18" charset="0"/>
              </a:rPr>
              <a:t>負加權</a:t>
            </a:r>
            <a:r>
              <a:rPr lang="en-US" altLang="zh-TW" dirty="0">
                <a:solidFill>
                  <a:srgbClr val="0000FF"/>
                </a:solidFill>
                <a:latin typeface="Times New Roman" pitchFamily="18" charset="0"/>
              </a:rPr>
              <a:t>(negative weight)</a:t>
            </a:r>
            <a:r>
              <a:rPr lang="zh-TW" altLang="en-US" dirty="0">
                <a:solidFill>
                  <a:srgbClr val="0000FF"/>
                </a:solidFill>
                <a:latin typeface="Times New Roman" pitchFamily="18" charset="0"/>
              </a:rPr>
              <a:t>邊的圖</a:t>
            </a:r>
            <a:r>
              <a:rPr lang="zh-TW" altLang="en-US" dirty="0">
                <a:latin typeface="Times New Roman" pitchFamily="18" charset="0"/>
              </a:rPr>
              <a:t>也可以正確的</a:t>
            </a:r>
            <a:r>
              <a:rPr lang="zh-TW" altLang="en-US" dirty="0" smtClean="0">
                <a:latin typeface="Times New Roman" pitchFamily="18" charset="0"/>
              </a:rPr>
              <a:t>執行。 </a:t>
            </a:r>
            <a:endParaRPr lang="en-US" altLang="zh-TW" dirty="0" smtClean="0">
              <a:latin typeface="Times New Roman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70CC45-7452-4DAB-A2F7-F98704FF9730}" type="slidenum">
              <a:rPr lang="zh-TW" altLang="en-US" smtClean="0"/>
              <a:pPr>
                <a:defRPr/>
              </a:pPr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742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Bellman-Ford</a:t>
            </a:r>
            <a:r>
              <a:rPr lang="zh-TW" altLang="zh-TW" dirty="0" smtClean="0"/>
              <a:t>最</a:t>
            </a:r>
            <a:r>
              <a:rPr lang="zh-TW" altLang="zh-TW" dirty="0"/>
              <a:t>短路徑</a:t>
            </a:r>
            <a:r>
              <a:rPr lang="zh-TW" altLang="en-US" dirty="0" smtClean="0"/>
              <a:t>演算法介紹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988840"/>
            <a:ext cx="8208912" cy="4579938"/>
          </a:xfrm>
          <a:ln>
            <a:noFill/>
          </a:ln>
        </p:spPr>
        <p:txBody>
          <a:bodyPr/>
          <a:lstStyle/>
          <a:p>
            <a:pPr marL="182563" indent="-182563" algn="just">
              <a:spcBef>
                <a:spcPts val="800"/>
              </a:spcBef>
              <a:defRPr/>
            </a:pPr>
            <a:r>
              <a:rPr lang="en-US" altLang="zh-TW" sz="2800" dirty="0" smtClean="0">
                <a:latin typeface="Times New Roman" pitchFamily="18" charset="0"/>
              </a:rPr>
              <a:t>Bellman-Ford</a:t>
            </a:r>
            <a:r>
              <a:rPr lang="zh-TW" altLang="en-US" sz="2800" dirty="0" smtClean="0">
                <a:latin typeface="Times New Roman" pitchFamily="18" charset="0"/>
              </a:rPr>
              <a:t>最</a:t>
            </a:r>
            <a:r>
              <a:rPr lang="zh-TW" altLang="en-US" sz="2800" dirty="0">
                <a:latin typeface="Times New Roman" pitchFamily="18" charset="0"/>
              </a:rPr>
              <a:t>短路徑</a:t>
            </a:r>
            <a:r>
              <a:rPr lang="zh-TW" altLang="en-US" sz="2800" dirty="0" smtClean="0">
                <a:latin typeface="Times New Roman" pitchFamily="18" charset="0"/>
              </a:rPr>
              <a:t>演算法採用</a:t>
            </a:r>
            <a:r>
              <a:rPr lang="zh-TW" altLang="en-US" sz="2800" dirty="0" smtClean="0">
                <a:solidFill>
                  <a:srgbClr val="0000CC"/>
                </a:solidFill>
                <a:latin typeface="Times New Roman" pitchFamily="18" charset="0"/>
              </a:rPr>
              <a:t>動態規劃策略</a:t>
            </a:r>
            <a:r>
              <a:rPr lang="zh-TW" altLang="en-US" sz="2800" dirty="0" smtClean="0">
                <a:latin typeface="Times New Roman" pitchFamily="18" charset="0"/>
              </a:rPr>
              <a:t>解決問題</a:t>
            </a:r>
            <a:r>
              <a:rPr lang="zh-TW" altLang="en-US" sz="2800" dirty="0" smtClean="0">
                <a:latin typeface="Times New Roman" pitchFamily="18" charset="0"/>
              </a:rPr>
              <a:t>。</a:t>
            </a:r>
            <a:r>
              <a:rPr lang="zh-TW" altLang="en-US" sz="2800" dirty="0" smtClean="0">
                <a:latin typeface="Times New Roman" pitchFamily="18" charset="0"/>
              </a:rPr>
              <a:t>起始狀態下，演算法設定</a:t>
            </a:r>
            <a:r>
              <a:rPr lang="en-US" altLang="zh-TW" sz="2800" dirty="0" smtClean="0">
                <a:solidFill>
                  <a:srgbClr val="0000FF"/>
                </a:solidFill>
                <a:latin typeface="Times New Roman" pitchFamily="18" charset="0"/>
              </a:rPr>
              <a:t>0-</a:t>
            </a:r>
            <a:r>
              <a:rPr lang="zh-TW" altLang="en-US" sz="2800" dirty="0">
                <a:solidFill>
                  <a:srgbClr val="0000FF"/>
                </a:solidFill>
                <a:latin typeface="Times New Roman" pitchFamily="18" charset="0"/>
              </a:rPr>
              <a:t>邊路徑</a:t>
            </a:r>
            <a:r>
              <a:rPr lang="en-US" altLang="zh-TW" sz="2800" dirty="0" smtClean="0">
                <a:solidFill>
                  <a:srgbClr val="0000FF"/>
                </a:solidFill>
                <a:latin typeface="Times New Roman" pitchFamily="18" charset="0"/>
              </a:rPr>
              <a:t>(0-edge path)</a:t>
            </a:r>
            <a:r>
              <a:rPr lang="zh-TW" altLang="en-US" sz="2800" dirty="0">
                <a:latin typeface="Times New Roman" pitchFamily="18" charset="0"/>
              </a:rPr>
              <a:t>最短路徑</a:t>
            </a:r>
            <a:r>
              <a:rPr lang="zh-TW" altLang="en-US" sz="2800" dirty="0" smtClean="0">
                <a:latin typeface="Times New Roman" pitchFamily="18" charset="0"/>
              </a:rPr>
              <a:t>起始值，也就是</a:t>
            </a:r>
            <a:r>
              <a:rPr lang="zh-TW" altLang="en-US" sz="2800" dirty="0">
                <a:latin typeface="Times New Roman" pitchFamily="18" charset="0"/>
              </a:rPr>
              <a:t>由源節點</a:t>
            </a:r>
            <a:r>
              <a:rPr lang="zh-TW" altLang="en-US" sz="2800" dirty="0" smtClean="0">
                <a:latin typeface="Times New Roman" pitchFamily="18" charset="0"/>
              </a:rPr>
              <a:t>不能</a:t>
            </a:r>
            <a:r>
              <a:rPr lang="zh-TW" altLang="en-US" sz="2800" dirty="0">
                <a:latin typeface="Times New Roman" pitchFamily="18" charset="0"/>
              </a:rPr>
              <a:t>經過任何邊</a:t>
            </a:r>
            <a:r>
              <a:rPr lang="zh-TW" altLang="en-US" sz="2800" dirty="0" smtClean="0">
                <a:latin typeface="Times New Roman" pitchFamily="18" charset="0"/>
              </a:rPr>
              <a:t>的最短路徑，此時只有由源節點到源節點的路徑為</a:t>
            </a:r>
            <a:r>
              <a:rPr lang="en-US" altLang="zh-TW" sz="2800" dirty="0" smtClean="0">
                <a:latin typeface="Times New Roman" pitchFamily="18" charset="0"/>
              </a:rPr>
              <a:t>0</a:t>
            </a:r>
            <a:r>
              <a:rPr lang="zh-TW" altLang="en-US" sz="2800" dirty="0" smtClean="0">
                <a:latin typeface="Times New Roman" pitchFamily="18" charset="0"/>
              </a:rPr>
              <a:t>，而</a:t>
            </a:r>
            <a:r>
              <a:rPr lang="zh-TW" altLang="en-US" sz="2800" dirty="0">
                <a:latin typeface="Times New Roman" pitchFamily="18" charset="0"/>
              </a:rPr>
              <a:t>由源</a:t>
            </a:r>
            <a:r>
              <a:rPr lang="zh-TW" altLang="en-US" sz="2800" dirty="0" smtClean="0">
                <a:latin typeface="Times New Roman" pitchFamily="18" charset="0"/>
              </a:rPr>
              <a:t>節點到其他節點的路徑都不存在，其值設為無窮大，等待稍後的向下調整。</a:t>
            </a:r>
            <a:endParaRPr lang="en-US" altLang="zh-TW" sz="2800" dirty="0" smtClean="0">
              <a:latin typeface="Times New Roman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70CC45-7452-4DAB-A2F7-F98704FF9730}" type="slidenum">
              <a:rPr lang="zh-TW" altLang="en-US" smtClean="0"/>
              <a:pPr>
                <a:defRPr/>
              </a:pPr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428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Bellman-Ford</a:t>
            </a:r>
            <a:r>
              <a:rPr lang="zh-TW" altLang="zh-TW" dirty="0" smtClean="0"/>
              <a:t>最</a:t>
            </a:r>
            <a:r>
              <a:rPr lang="zh-TW" altLang="zh-TW" dirty="0"/>
              <a:t>短路徑</a:t>
            </a:r>
            <a:r>
              <a:rPr lang="zh-TW" altLang="en-US" dirty="0" smtClean="0"/>
              <a:t>演算法介紹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988840"/>
            <a:ext cx="8208912" cy="4579938"/>
          </a:xfrm>
          <a:ln>
            <a:noFill/>
          </a:ln>
        </p:spPr>
        <p:txBody>
          <a:bodyPr/>
          <a:lstStyle/>
          <a:p>
            <a:pPr marL="182563" indent="-182563" algn="just">
              <a:spcBef>
                <a:spcPts val="800"/>
              </a:spcBef>
              <a:defRPr/>
            </a:pPr>
            <a:r>
              <a:rPr lang="zh-TW" altLang="en-US" sz="2800" dirty="0" smtClean="0">
                <a:latin typeface="Times New Roman" pitchFamily="18" charset="0"/>
              </a:rPr>
              <a:t>然後演算法一</a:t>
            </a:r>
            <a:r>
              <a:rPr lang="zh-TW" altLang="en-US" sz="2800" dirty="0" smtClean="0">
                <a:latin typeface="Times New Roman" pitchFamily="18" charset="0"/>
              </a:rPr>
              <a:t>開始在第</a:t>
            </a:r>
            <a:r>
              <a:rPr lang="en-US" altLang="zh-TW" sz="2800" dirty="0" smtClean="0">
                <a:latin typeface="Times New Roman" pitchFamily="18" charset="0"/>
              </a:rPr>
              <a:t>1</a:t>
            </a:r>
            <a:r>
              <a:rPr lang="zh-TW" altLang="en-US" sz="2800" dirty="0" smtClean="0">
                <a:latin typeface="Times New Roman" pitchFamily="18" charset="0"/>
              </a:rPr>
              <a:t>次迭代</a:t>
            </a:r>
            <a:r>
              <a:rPr lang="zh-TW" altLang="en-US" sz="2800" dirty="0">
                <a:latin typeface="Times New Roman" pitchFamily="18" charset="0"/>
              </a:rPr>
              <a:t>先針對每個</a:t>
            </a:r>
            <a:r>
              <a:rPr lang="zh-TW" altLang="en-US" sz="2800" dirty="0" smtClean="0">
                <a:latin typeface="Times New Roman" pitchFamily="18" charset="0"/>
              </a:rPr>
              <a:t>邊，求</a:t>
            </a:r>
            <a:r>
              <a:rPr lang="zh-TW" altLang="en-US" sz="2800" dirty="0" smtClean="0">
                <a:latin typeface="Times New Roman" pitchFamily="18" charset="0"/>
              </a:rPr>
              <a:t>出</a:t>
            </a:r>
            <a:r>
              <a:rPr lang="zh-TW" altLang="en-US" sz="2800" dirty="0" smtClean="0">
                <a:latin typeface="Times New Roman" pitchFamily="18" charset="0"/>
              </a:rPr>
              <a:t>所有</a:t>
            </a:r>
            <a:r>
              <a:rPr lang="zh-TW" altLang="en-US" sz="2800" dirty="0">
                <a:latin typeface="Times New Roman" pitchFamily="18" charset="0"/>
              </a:rPr>
              <a:t>由</a:t>
            </a:r>
            <a:r>
              <a:rPr lang="zh-TW" altLang="en-US" sz="2800" dirty="0" smtClean="0">
                <a:latin typeface="Times New Roman" pitchFamily="18" charset="0"/>
              </a:rPr>
              <a:t>源節點可到達的，屬於最多為</a:t>
            </a:r>
            <a:r>
              <a:rPr lang="en-US" altLang="zh-TW" sz="2800" dirty="0" smtClean="0">
                <a:solidFill>
                  <a:srgbClr val="0000FF"/>
                </a:solidFill>
                <a:latin typeface="Times New Roman" pitchFamily="18" charset="0"/>
              </a:rPr>
              <a:t>1-</a:t>
            </a:r>
            <a:r>
              <a:rPr lang="zh-TW" altLang="en-US" sz="2800" dirty="0">
                <a:solidFill>
                  <a:srgbClr val="0000FF"/>
                </a:solidFill>
                <a:latin typeface="Times New Roman" pitchFamily="18" charset="0"/>
              </a:rPr>
              <a:t>邊路徑</a:t>
            </a:r>
            <a:r>
              <a:rPr lang="en-US" altLang="zh-TW" sz="2800" dirty="0" smtClean="0">
                <a:solidFill>
                  <a:srgbClr val="0000FF"/>
                </a:solidFill>
                <a:latin typeface="Times New Roman" pitchFamily="18" charset="0"/>
              </a:rPr>
              <a:t>(1-edge </a:t>
            </a:r>
            <a:r>
              <a:rPr lang="en-US" altLang="zh-TW" sz="2800" dirty="0">
                <a:solidFill>
                  <a:srgbClr val="0000FF"/>
                </a:solidFill>
                <a:latin typeface="Times New Roman" pitchFamily="18" charset="0"/>
              </a:rPr>
              <a:t>path</a:t>
            </a:r>
            <a:r>
              <a:rPr lang="en-US" altLang="zh-TW" sz="2800" dirty="0" smtClean="0">
                <a:solidFill>
                  <a:srgbClr val="0000FF"/>
                </a:solidFill>
                <a:latin typeface="Times New Roman" pitchFamily="18" charset="0"/>
              </a:rPr>
              <a:t>)</a:t>
            </a:r>
            <a:r>
              <a:rPr lang="zh-TW" altLang="en-US" sz="2800" dirty="0" smtClean="0">
                <a:latin typeface="Times New Roman" pitchFamily="18" charset="0"/>
              </a:rPr>
              <a:t>的</a:t>
            </a:r>
            <a:r>
              <a:rPr lang="zh-TW" altLang="en-US" sz="2800" dirty="0">
                <a:latin typeface="Times New Roman" pitchFamily="18" charset="0"/>
              </a:rPr>
              <a:t>最短</a:t>
            </a:r>
            <a:r>
              <a:rPr lang="zh-TW" altLang="en-US" sz="2800" dirty="0" smtClean="0">
                <a:latin typeface="Times New Roman" pitchFamily="18" charset="0"/>
              </a:rPr>
              <a:t>路徑；</a:t>
            </a:r>
            <a:r>
              <a:rPr lang="zh-TW" altLang="en-US" sz="2800" dirty="0" smtClean="0">
                <a:latin typeface="Times New Roman" pitchFamily="18" charset="0"/>
              </a:rPr>
              <a:t>然後</a:t>
            </a:r>
            <a:r>
              <a:rPr lang="zh-TW" altLang="en-US" sz="2800" dirty="0" smtClean="0">
                <a:latin typeface="Times New Roman" pitchFamily="18" charset="0"/>
              </a:rPr>
              <a:t>基這個結果，在</a:t>
            </a:r>
            <a:r>
              <a:rPr lang="zh-TW" altLang="en-US" sz="2800" dirty="0" smtClean="0">
                <a:latin typeface="Times New Roman" pitchFamily="18" charset="0"/>
              </a:rPr>
              <a:t>第</a:t>
            </a:r>
            <a:r>
              <a:rPr lang="en-US" altLang="zh-TW" sz="2800" dirty="0" smtClean="0">
                <a:latin typeface="Times New Roman" pitchFamily="18" charset="0"/>
              </a:rPr>
              <a:t>2</a:t>
            </a:r>
            <a:r>
              <a:rPr lang="zh-TW" altLang="en-US" sz="2800" dirty="0" smtClean="0">
                <a:latin typeface="Times New Roman" pitchFamily="18" charset="0"/>
              </a:rPr>
              <a:t>次迭代針對每個邊</a:t>
            </a:r>
            <a:r>
              <a:rPr lang="zh-TW" altLang="en-US" sz="2800" dirty="0">
                <a:latin typeface="Times New Roman" pitchFamily="18" charset="0"/>
              </a:rPr>
              <a:t>，求出</a:t>
            </a:r>
            <a:r>
              <a:rPr lang="zh-TW" altLang="en-US" sz="2800" dirty="0" smtClean="0">
                <a:latin typeface="Times New Roman" pitchFamily="18" charset="0"/>
              </a:rPr>
              <a:t>所有</a:t>
            </a:r>
            <a:r>
              <a:rPr lang="zh-TW" altLang="en-US" sz="2800" dirty="0">
                <a:latin typeface="Times New Roman" pitchFamily="18" charset="0"/>
              </a:rPr>
              <a:t>由</a:t>
            </a:r>
            <a:r>
              <a:rPr lang="zh-TW" altLang="en-US" sz="2800" dirty="0" smtClean="0">
                <a:latin typeface="Times New Roman" pitchFamily="18" charset="0"/>
              </a:rPr>
              <a:t>源</a:t>
            </a:r>
            <a:r>
              <a:rPr lang="zh-TW" altLang="en-US" sz="2800" dirty="0">
                <a:latin typeface="Times New Roman" pitchFamily="18" charset="0"/>
              </a:rPr>
              <a:t>節點可到達</a:t>
            </a:r>
            <a:r>
              <a:rPr lang="zh-TW" altLang="en-US" sz="2800" dirty="0" smtClean="0">
                <a:latin typeface="Times New Roman" pitchFamily="18" charset="0"/>
              </a:rPr>
              <a:t>的，屬於最多為</a:t>
            </a:r>
            <a:r>
              <a:rPr lang="en-US" altLang="zh-TW" sz="2800" dirty="0" smtClean="0">
                <a:solidFill>
                  <a:srgbClr val="0000FF"/>
                </a:solidFill>
                <a:latin typeface="Times New Roman" pitchFamily="18" charset="0"/>
              </a:rPr>
              <a:t>2-</a:t>
            </a:r>
            <a:r>
              <a:rPr lang="zh-TW" altLang="en-US" sz="2800" dirty="0">
                <a:solidFill>
                  <a:srgbClr val="0000FF"/>
                </a:solidFill>
                <a:latin typeface="Times New Roman" pitchFamily="18" charset="0"/>
              </a:rPr>
              <a:t>邊路徑</a:t>
            </a:r>
            <a:r>
              <a:rPr lang="en-US" altLang="zh-TW" sz="2800" dirty="0" smtClean="0">
                <a:solidFill>
                  <a:srgbClr val="0000FF"/>
                </a:solidFill>
                <a:latin typeface="Times New Roman" pitchFamily="18" charset="0"/>
              </a:rPr>
              <a:t>(2-edge </a:t>
            </a:r>
            <a:r>
              <a:rPr lang="en-US" altLang="zh-TW" sz="2800" dirty="0">
                <a:solidFill>
                  <a:srgbClr val="0000FF"/>
                </a:solidFill>
                <a:latin typeface="Times New Roman" pitchFamily="18" charset="0"/>
              </a:rPr>
              <a:t>path)</a:t>
            </a:r>
            <a:r>
              <a:rPr lang="zh-TW" altLang="en-US" sz="2800" dirty="0">
                <a:latin typeface="Times New Roman" pitchFamily="18" charset="0"/>
              </a:rPr>
              <a:t>的最短</a:t>
            </a:r>
            <a:r>
              <a:rPr lang="zh-TW" altLang="en-US" sz="2800" dirty="0" smtClean="0">
                <a:latin typeface="Times New Roman" pitchFamily="18" charset="0"/>
              </a:rPr>
              <a:t>路徑</a:t>
            </a:r>
            <a:r>
              <a:rPr lang="en-US" altLang="zh-TW" sz="2800" dirty="0" smtClean="0">
                <a:latin typeface="Times New Roman" pitchFamily="18" charset="0"/>
              </a:rPr>
              <a:t>…</a:t>
            </a:r>
            <a:r>
              <a:rPr lang="zh-TW" altLang="en-US" sz="2800" dirty="0" smtClean="0">
                <a:latin typeface="Times New Roman" pitchFamily="18" charset="0"/>
              </a:rPr>
              <a:t>。</a:t>
            </a:r>
            <a:r>
              <a:rPr lang="zh-TW" altLang="en-US" sz="2800" dirty="0" smtClean="0">
                <a:latin typeface="Times New Roman" pitchFamily="18" charset="0"/>
              </a:rPr>
              <a:t>依此類推，在</a:t>
            </a:r>
            <a:r>
              <a:rPr lang="zh-TW" altLang="en-US" sz="2800" dirty="0" smtClean="0">
                <a:latin typeface="Times New Roman" pitchFamily="18" charset="0"/>
              </a:rPr>
              <a:t>第</a:t>
            </a:r>
            <a:r>
              <a:rPr lang="en-US" altLang="zh-TW" sz="2800" dirty="0" smtClean="0">
                <a:latin typeface="Times New Roman" pitchFamily="18" charset="0"/>
              </a:rPr>
              <a:t>n-1</a:t>
            </a:r>
            <a:r>
              <a:rPr lang="zh-TW" altLang="en-US" sz="2800" dirty="0">
                <a:latin typeface="Times New Roman" pitchFamily="18" charset="0"/>
              </a:rPr>
              <a:t>次</a:t>
            </a:r>
            <a:r>
              <a:rPr lang="zh-TW" altLang="en-US" sz="2800" dirty="0" smtClean="0">
                <a:latin typeface="Times New Roman" pitchFamily="18" charset="0"/>
              </a:rPr>
              <a:t>迭代則可</a:t>
            </a:r>
            <a:r>
              <a:rPr lang="zh-TW" altLang="en-US" sz="2800" dirty="0" smtClean="0">
                <a:latin typeface="Times New Roman" pitchFamily="18" charset="0"/>
              </a:rPr>
              <a:t>以求</a:t>
            </a:r>
            <a:r>
              <a:rPr lang="zh-TW" altLang="en-US" sz="2800" dirty="0">
                <a:latin typeface="Times New Roman" pitchFamily="18" charset="0"/>
              </a:rPr>
              <a:t>出</a:t>
            </a:r>
            <a:r>
              <a:rPr lang="zh-TW" altLang="en-US" sz="2800" dirty="0">
                <a:latin typeface="Times New Roman" pitchFamily="18" charset="0"/>
              </a:rPr>
              <a:t>所有由源節點可到達</a:t>
            </a:r>
            <a:r>
              <a:rPr lang="zh-TW" altLang="en-US" sz="2800" dirty="0" smtClean="0">
                <a:latin typeface="Times New Roman" pitchFamily="18" charset="0"/>
              </a:rPr>
              <a:t>的，屬於最多為</a:t>
            </a:r>
            <a:r>
              <a:rPr lang="en-US" altLang="zh-TW" sz="2800" dirty="0" smtClean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en-US" altLang="zh-TW" sz="2800" dirty="0" smtClean="0">
                <a:solidFill>
                  <a:srgbClr val="0000FF"/>
                </a:solidFill>
                <a:latin typeface="Times New Roman" pitchFamily="18" charset="0"/>
              </a:rPr>
              <a:t>n-1)-</a:t>
            </a:r>
            <a:r>
              <a:rPr lang="zh-TW" altLang="en-US" sz="2800" dirty="0">
                <a:solidFill>
                  <a:srgbClr val="0000FF"/>
                </a:solidFill>
                <a:latin typeface="Times New Roman" pitchFamily="18" charset="0"/>
              </a:rPr>
              <a:t>邊路徑</a:t>
            </a:r>
            <a:r>
              <a:rPr lang="en-US" altLang="zh-TW" sz="2800" dirty="0" smtClean="0">
                <a:solidFill>
                  <a:srgbClr val="0000FF"/>
                </a:solidFill>
                <a:latin typeface="Times New Roman" pitchFamily="18" charset="0"/>
              </a:rPr>
              <a:t>((n-1)-edge </a:t>
            </a:r>
            <a:r>
              <a:rPr lang="en-US" altLang="zh-TW" sz="2800" dirty="0">
                <a:solidFill>
                  <a:srgbClr val="0000FF"/>
                </a:solidFill>
                <a:latin typeface="Times New Roman" pitchFamily="18" charset="0"/>
              </a:rPr>
              <a:t>path)</a:t>
            </a:r>
            <a:r>
              <a:rPr lang="zh-TW" altLang="en-US" sz="2800" dirty="0">
                <a:latin typeface="Times New Roman" pitchFamily="18" charset="0"/>
              </a:rPr>
              <a:t>的最短</a:t>
            </a:r>
            <a:r>
              <a:rPr lang="zh-TW" altLang="en-US" sz="2800" dirty="0" smtClean="0">
                <a:latin typeface="Times New Roman" pitchFamily="18" charset="0"/>
              </a:rPr>
              <a:t>路徑。因為具</a:t>
            </a:r>
            <a:r>
              <a:rPr lang="en-US" altLang="zh-TW" sz="2800" dirty="0" smtClean="0">
                <a:latin typeface="Times New Roman" pitchFamily="18" charset="0"/>
              </a:rPr>
              <a:t>n</a:t>
            </a:r>
            <a:r>
              <a:rPr lang="zh-TW" altLang="en-US" sz="2800" dirty="0" smtClean="0">
                <a:latin typeface="Times New Roman" pitchFamily="18" charset="0"/>
              </a:rPr>
              <a:t>個節點的圖最長的路徑具有</a:t>
            </a:r>
            <a:r>
              <a:rPr lang="en-US" altLang="zh-TW" sz="2800" dirty="0" smtClean="0">
                <a:latin typeface="Times New Roman" pitchFamily="18" charset="0"/>
              </a:rPr>
              <a:t>n-1</a:t>
            </a:r>
            <a:r>
              <a:rPr lang="zh-TW" altLang="en-US" sz="2800" dirty="0" smtClean="0">
                <a:latin typeface="Times New Roman" pitchFamily="18" charset="0"/>
              </a:rPr>
              <a:t>個邊，因此</a:t>
            </a:r>
            <a:r>
              <a:rPr lang="zh-TW" altLang="en-US" sz="2800" dirty="0">
                <a:latin typeface="Times New Roman" pitchFamily="18" charset="0"/>
              </a:rPr>
              <a:t>第</a:t>
            </a:r>
            <a:r>
              <a:rPr lang="en-US" altLang="zh-TW" sz="2800" dirty="0">
                <a:latin typeface="Times New Roman" pitchFamily="18" charset="0"/>
              </a:rPr>
              <a:t>n-1</a:t>
            </a:r>
            <a:r>
              <a:rPr lang="zh-TW" altLang="en-US" sz="2800" dirty="0">
                <a:latin typeface="Times New Roman" pitchFamily="18" charset="0"/>
              </a:rPr>
              <a:t>次</a:t>
            </a:r>
            <a:r>
              <a:rPr lang="zh-TW" altLang="en-US" sz="2800" dirty="0" smtClean="0">
                <a:latin typeface="Times New Roman" pitchFamily="18" charset="0"/>
              </a:rPr>
              <a:t>迭代求出的路徑已經</a:t>
            </a:r>
            <a:r>
              <a:rPr lang="zh-TW" altLang="en-US" sz="2800" dirty="0">
                <a:latin typeface="Times New Roman" pitchFamily="18" charset="0"/>
              </a:rPr>
              <a:t>是所有由源節點可</a:t>
            </a:r>
            <a:r>
              <a:rPr lang="zh-TW" altLang="en-US" sz="2800" dirty="0" smtClean="0">
                <a:latin typeface="Times New Roman" pitchFamily="18" charset="0"/>
              </a:rPr>
              <a:t>到達其他節點的最短路徑</a:t>
            </a:r>
            <a:r>
              <a:rPr lang="zh-TW" altLang="en-US" sz="2800" dirty="0" smtClean="0">
                <a:latin typeface="Times New Roman" pitchFamily="18" charset="0"/>
              </a:rPr>
              <a:t>了</a:t>
            </a:r>
            <a:r>
              <a:rPr lang="zh-TW" altLang="en-US" sz="2800" dirty="0" smtClean="0">
                <a:latin typeface="Times New Roman" pitchFamily="18" charset="0"/>
              </a:rPr>
              <a:t>。</a:t>
            </a:r>
            <a:endParaRPr lang="en-US" altLang="zh-TW" sz="2800" dirty="0" smtClean="0">
              <a:latin typeface="Times New Roman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70CC45-7452-4DAB-A2F7-F98704FF9730}" type="slidenum">
              <a:rPr lang="zh-TW" altLang="en-US" smtClean="0"/>
              <a:pPr>
                <a:defRPr/>
              </a:pPr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1891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Bellman-Ford</a:t>
            </a:r>
            <a:r>
              <a:rPr lang="zh-TW" altLang="en-US" dirty="0" smtClean="0"/>
              <a:t>最</a:t>
            </a:r>
            <a:r>
              <a:rPr lang="zh-TW" altLang="en-US" dirty="0"/>
              <a:t>短</a:t>
            </a:r>
            <a:r>
              <a:rPr lang="zh-TW" altLang="en-US" dirty="0" smtClean="0"/>
              <a:t>路徑演算法</a:t>
            </a:r>
            <a:endParaRPr lang="en-US" altLang="zh-TW" dirty="0" smtClean="0"/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93005" y="1999953"/>
            <a:ext cx="9145711" cy="4579937"/>
          </a:xfrm>
        </p:spPr>
        <p:txBody>
          <a:bodyPr/>
          <a:lstStyle/>
          <a:p>
            <a:pPr eaLnBrk="1" hangingPunct="1"/>
            <a:endParaRPr lang="en-US" altLang="zh-TW" sz="2000" dirty="0" smtClean="0">
              <a:latin typeface="Times New Roman" pitchFamily="18" charset="0"/>
            </a:endParaRPr>
          </a:p>
          <a:p>
            <a:pPr marL="400050" lvl="1" indent="0">
              <a:buNone/>
            </a:pPr>
            <a:r>
              <a:rPr lang="en-US" altLang="zh-TW" sz="1600" dirty="0" smtClean="0"/>
              <a:t>Algorithm  Bellman-Ford</a:t>
            </a:r>
            <a:r>
              <a:rPr lang="zh-TW" altLang="en-US" sz="1600" dirty="0"/>
              <a:t>最短路徑</a:t>
            </a:r>
            <a:r>
              <a:rPr lang="zh-TW" altLang="en-US" sz="1600" dirty="0" smtClean="0"/>
              <a:t>演算法</a:t>
            </a:r>
            <a:endParaRPr lang="zh-TW" altLang="zh-TW" sz="1600" dirty="0" smtClean="0"/>
          </a:p>
          <a:p>
            <a:pPr marL="400050" lvl="1" indent="0">
              <a:buNone/>
            </a:pPr>
            <a:r>
              <a:rPr lang="en-US" altLang="zh-TW" sz="1600" dirty="0" smtClean="0"/>
              <a:t>Input: </a:t>
            </a:r>
            <a:r>
              <a:rPr lang="zh-TW" altLang="zh-TW" sz="1600" dirty="0" smtClean="0"/>
              <a:t>給</a:t>
            </a:r>
            <a:r>
              <a:rPr lang="zh-TW" altLang="zh-TW" sz="1600" dirty="0"/>
              <a:t>定一個加權有向圖</a:t>
            </a:r>
            <a:r>
              <a:rPr lang="en-US" altLang="zh-TW" sz="1600" dirty="0"/>
              <a:t>(weighted digraph)G=(V, E)</a:t>
            </a:r>
            <a:r>
              <a:rPr lang="zh-TW" altLang="zh-TW" sz="1600" dirty="0"/>
              <a:t>，及一個來源</a:t>
            </a:r>
            <a:r>
              <a:rPr lang="en-US" altLang="zh-TW" sz="1600" dirty="0"/>
              <a:t>(source)</a:t>
            </a:r>
            <a:r>
              <a:rPr lang="zh-TW" altLang="zh-TW" sz="1600" dirty="0"/>
              <a:t>節點</a:t>
            </a:r>
            <a:r>
              <a:rPr lang="en-US" altLang="zh-TW" sz="1600" dirty="0"/>
              <a:t>s</a:t>
            </a:r>
            <a:r>
              <a:rPr lang="zh-TW" altLang="zh-TW" sz="1600" dirty="0"/>
              <a:t>。</a:t>
            </a:r>
            <a:r>
              <a:rPr lang="en-US" altLang="zh-TW" sz="1600" dirty="0"/>
              <a:t>G</a:t>
            </a:r>
            <a:r>
              <a:rPr lang="zh-TW" altLang="zh-TW" sz="1600" dirty="0"/>
              <a:t>各邊的加權值以</a:t>
            </a:r>
            <a:r>
              <a:rPr lang="en-US" altLang="zh-TW" sz="1600" dirty="0"/>
              <a:t>w[x][y]</a:t>
            </a:r>
            <a:r>
              <a:rPr lang="zh-TW" altLang="zh-TW" sz="1600" dirty="0"/>
              <a:t>表示，其中</a:t>
            </a:r>
            <a:r>
              <a:rPr lang="en-US" altLang="zh-TW" sz="1600" dirty="0"/>
              <a:t>x </a:t>
            </a:r>
            <a:r>
              <a:rPr lang="zh-TW" altLang="zh-TW" sz="1600" dirty="0"/>
              <a:t>及</a:t>
            </a:r>
            <a:r>
              <a:rPr lang="en-US" altLang="zh-TW" sz="1600" dirty="0"/>
              <a:t>y</a:t>
            </a:r>
            <a:r>
              <a:rPr lang="zh-TW" altLang="zh-TW" sz="1600" dirty="0"/>
              <a:t>為邊的二個節點</a:t>
            </a:r>
            <a:r>
              <a:rPr lang="zh-TW" altLang="zh-TW" sz="1600" dirty="0" smtClean="0"/>
              <a:t>。</a:t>
            </a:r>
          </a:p>
          <a:p>
            <a:pPr marL="400050" lvl="1" indent="0">
              <a:buNone/>
            </a:pPr>
            <a:r>
              <a:rPr lang="en-US" altLang="zh-TW" sz="1600" dirty="0" smtClean="0"/>
              <a:t>Output: </a:t>
            </a:r>
            <a:r>
              <a:rPr lang="zh-TW" altLang="zh-TW" sz="1600" dirty="0" smtClean="0"/>
              <a:t>對每一個頂點</a:t>
            </a:r>
            <a:r>
              <a:rPr lang="en-US" altLang="zh-TW" sz="1600" dirty="0" smtClean="0"/>
              <a:t>u</a:t>
            </a:r>
            <a:r>
              <a:rPr lang="zh-TW" altLang="zh-TW" sz="1600" dirty="0" smtClean="0"/>
              <a:t>而言，傳回一個由</a:t>
            </a:r>
            <a:r>
              <a:rPr lang="en-US" altLang="zh-TW" sz="1600" dirty="0" smtClean="0"/>
              <a:t>s</a:t>
            </a:r>
            <a:r>
              <a:rPr lang="zh-TW" altLang="zh-TW" sz="1600" dirty="0" smtClean="0"/>
              <a:t>到</a:t>
            </a:r>
            <a:r>
              <a:rPr lang="en-US" altLang="zh-TW" sz="1600" dirty="0" smtClean="0"/>
              <a:t>u</a:t>
            </a:r>
            <a:r>
              <a:rPr lang="zh-TW" altLang="zh-TW" sz="1600" dirty="0" smtClean="0"/>
              <a:t>的最短路徑</a:t>
            </a:r>
            <a:r>
              <a:rPr lang="zh-TW" altLang="en-US" sz="1600" dirty="0" smtClean="0"/>
              <a:t>距離</a:t>
            </a:r>
            <a:r>
              <a:rPr lang="en-US" altLang="zh-TW" sz="1600" dirty="0"/>
              <a:t>(</a:t>
            </a:r>
            <a:r>
              <a:rPr lang="zh-TW" altLang="en-US" sz="1600" dirty="0"/>
              <a:t>累積邊加權</a:t>
            </a:r>
            <a:r>
              <a:rPr lang="en-US" altLang="zh-TW" sz="1600" dirty="0" smtClean="0"/>
              <a:t>)d[u]</a:t>
            </a:r>
            <a:r>
              <a:rPr lang="zh-TW" altLang="zh-TW" sz="1600" dirty="0" smtClean="0"/>
              <a:t>。</a:t>
            </a:r>
          </a:p>
          <a:p>
            <a:pPr lvl="1" indent="-342900">
              <a:buClr>
                <a:srgbClr val="0000FF"/>
              </a:buClr>
              <a:buSzPct val="100000"/>
              <a:buFont typeface="+mj-lt"/>
              <a:buAutoNum type="arabicPeriod"/>
            </a:pPr>
            <a:r>
              <a:rPr lang="en-US" altLang="zh-TW" sz="1600" dirty="0" smtClean="0"/>
              <a:t>d[s]</a:t>
            </a:r>
            <a:r>
              <a:rPr lang="zh-TW" altLang="zh-TW" sz="1600" dirty="0" smtClean="0"/>
              <a:t>←</a:t>
            </a:r>
            <a:r>
              <a:rPr lang="en-US" altLang="zh-TW" sz="1600" dirty="0" smtClean="0"/>
              <a:t>0;  d[u]</a:t>
            </a:r>
            <a:r>
              <a:rPr lang="zh-TW" altLang="zh-TW" sz="1600" dirty="0" smtClean="0"/>
              <a:t>←∞</a:t>
            </a:r>
            <a:r>
              <a:rPr lang="en-US" altLang="zh-TW" sz="1600" dirty="0" smtClean="0"/>
              <a:t> for each u</a:t>
            </a:r>
            <a:r>
              <a:rPr lang="zh-TW" altLang="zh-TW" sz="1600" dirty="0" smtClean="0"/>
              <a:t>≠</a:t>
            </a:r>
            <a:r>
              <a:rPr lang="en-US" altLang="zh-TW" sz="1600" dirty="0" smtClean="0"/>
              <a:t>s</a:t>
            </a:r>
            <a:endParaRPr lang="zh-TW" altLang="zh-TW" sz="1600" dirty="0" smtClean="0"/>
          </a:p>
          <a:p>
            <a:pPr lvl="1" indent="-342900">
              <a:buClr>
                <a:srgbClr val="0000FF"/>
              </a:buClr>
              <a:buSzPct val="100000"/>
              <a:buFont typeface="+mj-lt"/>
              <a:buAutoNum type="arabicPeriod"/>
            </a:pPr>
            <a:r>
              <a:rPr lang="en-US" altLang="zh-TW" sz="1600" dirty="0" smtClean="0"/>
              <a:t>for </a:t>
            </a:r>
            <a:r>
              <a:rPr lang="en-US" altLang="zh-TW" sz="1600" dirty="0" err="1" smtClean="0"/>
              <a:t>i</a:t>
            </a:r>
            <a:r>
              <a:rPr lang="zh-TW" altLang="zh-TW" sz="1600" dirty="0" smtClean="0"/>
              <a:t>←</a:t>
            </a:r>
            <a:r>
              <a:rPr lang="en-US" altLang="zh-TW" sz="1600" dirty="0" smtClean="0"/>
              <a:t>1 to |V|-1 do</a:t>
            </a:r>
            <a:endParaRPr lang="zh-TW" altLang="zh-TW" sz="1600" dirty="0" smtClean="0"/>
          </a:p>
          <a:p>
            <a:pPr lvl="1" indent="-342900">
              <a:buClr>
                <a:srgbClr val="0000FF"/>
              </a:buClr>
              <a:buSzPct val="100000"/>
              <a:buFont typeface="+mj-lt"/>
              <a:buAutoNum type="arabicPeriod"/>
            </a:pPr>
            <a:r>
              <a:rPr lang="en-US" altLang="zh-TW" sz="1600" dirty="0" smtClean="0"/>
              <a:t>  for </a:t>
            </a:r>
            <a:r>
              <a:rPr lang="zh-TW" altLang="zh-TW" sz="1600" dirty="0" smtClean="0"/>
              <a:t>每一個</a:t>
            </a:r>
            <a:r>
              <a:rPr lang="en-US" altLang="zh-TW" sz="1600" dirty="0" smtClean="0"/>
              <a:t>G</a:t>
            </a:r>
            <a:r>
              <a:rPr lang="zh-TW" altLang="zh-TW" sz="1600" dirty="0" smtClean="0"/>
              <a:t>的邊</a:t>
            </a:r>
            <a:r>
              <a:rPr lang="en-US" altLang="zh-TW" sz="1600" dirty="0" smtClean="0"/>
              <a:t>(u, </a:t>
            </a:r>
            <a:r>
              <a:rPr lang="en-US" altLang="zh-TW" sz="1600" dirty="0" smtClean="0"/>
              <a:t>v)</a:t>
            </a:r>
            <a:r>
              <a:rPr lang="zh-TW" altLang="zh-TW" sz="1600" dirty="0" smtClean="0"/>
              <a:t>　</a:t>
            </a:r>
            <a:r>
              <a:rPr lang="en-US" altLang="zh-TW" sz="1600" dirty="0" smtClean="0"/>
              <a:t>do</a:t>
            </a:r>
            <a:endParaRPr lang="zh-TW" altLang="zh-TW" sz="1600" dirty="0" smtClean="0"/>
          </a:p>
          <a:p>
            <a:pPr lvl="1" indent="-342900">
              <a:buClr>
                <a:srgbClr val="0000FF"/>
              </a:buClr>
              <a:buSzPct val="100000"/>
              <a:buFont typeface="+mj-lt"/>
              <a:buAutoNum type="arabicPeriod"/>
            </a:pPr>
            <a:r>
              <a:rPr lang="en-US" altLang="zh-TW" sz="1600" dirty="0" smtClean="0"/>
              <a:t>    if  </a:t>
            </a:r>
            <a:r>
              <a:rPr lang="en-US" altLang="zh-TW" sz="1600" dirty="0" smtClean="0"/>
              <a:t>d[v] </a:t>
            </a:r>
            <a:r>
              <a:rPr lang="en-US" altLang="zh-TW" sz="1600" dirty="0" smtClean="0"/>
              <a:t>&gt; d[u] + w[u</a:t>
            </a:r>
            <a:r>
              <a:rPr lang="en-US" altLang="zh-TW" sz="1600" dirty="0" smtClean="0"/>
              <a:t>][v]  </a:t>
            </a:r>
            <a:r>
              <a:rPr lang="en-US" altLang="zh-TW" sz="1600" dirty="0" smtClean="0"/>
              <a:t>then</a:t>
            </a:r>
            <a:endParaRPr lang="zh-TW" altLang="zh-TW" sz="1600" dirty="0" smtClean="0"/>
          </a:p>
          <a:p>
            <a:pPr lvl="1" indent="-342900">
              <a:buClr>
                <a:srgbClr val="0000FF"/>
              </a:buClr>
              <a:buSzPct val="100000"/>
              <a:buFont typeface="+mj-lt"/>
              <a:buAutoNum type="arabicPeriod"/>
            </a:pPr>
            <a:r>
              <a:rPr lang="en-US" altLang="zh-TW" sz="1600" dirty="0" smtClean="0"/>
              <a:t>        </a:t>
            </a:r>
            <a:r>
              <a:rPr lang="en-US" altLang="zh-TW" sz="1600" dirty="0" smtClean="0"/>
              <a:t>d[v]</a:t>
            </a:r>
            <a:r>
              <a:rPr lang="zh-TW" altLang="zh-TW" sz="1600" dirty="0" smtClean="0"/>
              <a:t>←</a:t>
            </a:r>
            <a:r>
              <a:rPr lang="en-US" altLang="zh-TW" sz="1600" dirty="0" smtClean="0"/>
              <a:t> </a:t>
            </a:r>
            <a:r>
              <a:rPr lang="en-US" altLang="zh-TW" sz="1600" dirty="0" smtClean="0"/>
              <a:t>d[u] </a:t>
            </a:r>
            <a:r>
              <a:rPr lang="en-US" altLang="zh-TW" sz="1600" dirty="0" smtClean="0"/>
              <a:t>+ w[u</a:t>
            </a:r>
            <a:r>
              <a:rPr lang="en-US" altLang="zh-TW" sz="1600" dirty="0" smtClean="0"/>
              <a:t>][v]</a:t>
            </a:r>
            <a:endParaRPr lang="zh-TW" altLang="zh-TW" sz="1600" dirty="0" smtClean="0"/>
          </a:p>
          <a:p>
            <a:pPr lvl="1" indent="-342900">
              <a:buClr>
                <a:srgbClr val="0000FF"/>
              </a:buClr>
              <a:buSzPct val="100000"/>
              <a:buFont typeface="+mj-lt"/>
              <a:buAutoNum type="arabicPeriod"/>
            </a:pPr>
            <a:r>
              <a:rPr lang="en-US" altLang="zh-TW" sz="1600" dirty="0" smtClean="0"/>
              <a:t>for </a:t>
            </a:r>
            <a:r>
              <a:rPr lang="zh-TW" altLang="zh-TW" sz="1600" dirty="0" smtClean="0"/>
              <a:t>每一個</a:t>
            </a:r>
            <a:r>
              <a:rPr lang="en-US" altLang="zh-TW" sz="1600" dirty="0" smtClean="0"/>
              <a:t>G</a:t>
            </a:r>
            <a:r>
              <a:rPr lang="zh-TW" altLang="zh-TW" sz="1600" dirty="0" smtClean="0"/>
              <a:t>的邊</a:t>
            </a:r>
            <a:r>
              <a:rPr lang="en-US" altLang="zh-TW" sz="1600" dirty="0" smtClean="0"/>
              <a:t>(u, </a:t>
            </a:r>
            <a:r>
              <a:rPr lang="en-US" altLang="zh-TW" sz="1600" dirty="0" smtClean="0"/>
              <a:t>v)  </a:t>
            </a:r>
            <a:r>
              <a:rPr lang="en-US" altLang="zh-TW" sz="1600" dirty="0" smtClean="0"/>
              <a:t>do   //</a:t>
            </a:r>
            <a:r>
              <a:rPr lang="zh-TW" altLang="en-US" sz="1600" dirty="0" smtClean="0"/>
              <a:t>檢查是否存在負</a:t>
            </a:r>
            <a:r>
              <a:rPr lang="zh-TW" altLang="en-US" sz="1600" dirty="0" smtClean="0"/>
              <a:t>循環</a:t>
            </a:r>
            <a:r>
              <a:rPr lang="en-US" altLang="zh-TW" sz="1600" dirty="0" smtClean="0"/>
              <a:t>(negative-weight cycle)</a:t>
            </a:r>
          </a:p>
          <a:p>
            <a:pPr lvl="1" indent="-342900">
              <a:buClr>
                <a:srgbClr val="0000FF"/>
              </a:buClr>
              <a:buSzPct val="100000"/>
              <a:buFont typeface="+mj-lt"/>
              <a:buAutoNum type="arabicPeriod"/>
            </a:pPr>
            <a:r>
              <a:rPr lang="en-US" altLang="zh-TW" sz="1600" dirty="0" smtClean="0"/>
              <a:t>    if  </a:t>
            </a:r>
            <a:r>
              <a:rPr lang="en-US" altLang="zh-TW" sz="1600" dirty="0" smtClean="0"/>
              <a:t>d[v] </a:t>
            </a:r>
            <a:r>
              <a:rPr lang="en-US" altLang="zh-TW" sz="1600" dirty="0" smtClean="0"/>
              <a:t>&gt; d[u] + w[u</a:t>
            </a:r>
            <a:r>
              <a:rPr lang="en-US" altLang="zh-TW" sz="1600" dirty="0" smtClean="0"/>
              <a:t>][v] </a:t>
            </a:r>
            <a:r>
              <a:rPr lang="en-US" altLang="zh-TW" sz="1600" dirty="0" smtClean="0"/>
              <a:t>then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return false   //</a:t>
            </a:r>
            <a:r>
              <a:rPr lang="zh-TW" altLang="zh-TW" sz="1600" dirty="0" smtClean="0"/>
              <a:t>代表</a:t>
            </a:r>
            <a:r>
              <a:rPr lang="zh-TW" altLang="en-US" sz="1600" dirty="0" smtClean="0"/>
              <a:t>存在</a:t>
            </a:r>
            <a:r>
              <a:rPr lang="zh-TW" altLang="zh-TW" sz="1600" dirty="0" smtClean="0"/>
              <a:t>負</a:t>
            </a:r>
            <a:r>
              <a:rPr lang="zh-TW" altLang="en-US" sz="1600" dirty="0" smtClean="0"/>
              <a:t>循環，無法</a:t>
            </a:r>
            <a:r>
              <a:rPr lang="zh-TW" altLang="en-US" sz="1600" dirty="0" smtClean="0"/>
              <a:t>產生正確最短路徑</a:t>
            </a:r>
            <a:endParaRPr lang="zh-TW" altLang="zh-TW" sz="1600" dirty="0" smtClean="0"/>
          </a:p>
          <a:p>
            <a:pPr lvl="1" indent="-342900">
              <a:buClr>
                <a:srgbClr val="0000FF"/>
              </a:buClr>
              <a:buSzPct val="100000"/>
              <a:buFont typeface="+mj-lt"/>
              <a:buAutoNum type="arabicPeriod"/>
            </a:pPr>
            <a:r>
              <a:rPr lang="en-US" altLang="zh-TW" sz="1600" dirty="0" smtClean="0"/>
              <a:t>return d</a:t>
            </a:r>
            <a:endParaRPr lang="zh-TW" altLang="zh-TW" sz="2000" dirty="0" smtClean="0"/>
          </a:p>
          <a:p>
            <a:pPr eaLnBrk="1" hangingPunct="1"/>
            <a:endParaRPr lang="zh-TW" altLang="en-US" sz="2000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zh-TW" altLang="en-US" sz="2000" dirty="0" smtClean="0">
              <a:latin typeface="Times New Roman" pitchFamily="18" charset="0"/>
            </a:endParaRPr>
          </a:p>
        </p:txBody>
      </p:sp>
      <p:sp>
        <p:nvSpPr>
          <p:cNvPr id="39942" name="矩形 1"/>
          <p:cNvSpPr>
            <a:spLocks noChangeArrowheads="1"/>
          </p:cNvSpPr>
          <p:nvPr/>
        </p:nvSpPr>
        <p:spPr bwMode="auto">
          <a:xfrm>
            <a:off x="227013" y="2276872"/>
            <a:ext cx="8593459" cy="352839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70CC45-7452-4DAB-A2F7-F98704FF9730}" type="slidenum">
              <a:rPr lang="zh-TW" altLang="en-US" smtClean="0"/>
              <a:pPr>
                <a:defRPr/>
              </a:pPr>
              <a:t>28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0607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Bellman-Ford</a:t>
            </a:r>
            <a:r>
              <a:rPr lang="zh-TW" altLang="zh-TW" dirty="0" smtClean="0"/>
              <a:t>最</a:t>
            </a:r>
            <a:r>
              <a:rPr lang="zh-TW" altLang="zh-TW" dirty="0"/>
              <a:t>短路徑</a:t>
            </a:r>
            <a:r>
              <a:rPr lang="zh-TW" altLang="en-US" dirty="0" smtClean="0"/>
              <a:t>演算法複雜度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2276871"/>
            <a:ext cx="8487544" cy="3855641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2400" dirty="0" smtClean="0"/>
              <a:t>假設</a:t>
            </a:r>
            <a:r>
              <a:rPr lang="en-US" altLang="zh-TW" sz="2400" dirty="0" smtClean="0">
                <a:solidFill>
                  <a:srgbClr val="0000FF"/>
                </a:solidFill>
              </a:rPr>
              <a:t>G</a:t>
            </a:r>
            <a:r>
              <a:rPr lang="zh-TW" altLang="en-US" sz="2400" dirty="0" smtClean="0">
                <a:solidFill>
                  <a:srgbClr val="0000FF"/>
                </a:solidFill>
              </a:rPr>
              <a:t>一共有</a:t>
            </a:r>
            <a:r>
              <a:rPr lang="en-US" altLang="zh-TW" sz="2400" dirty="0" smtClean="0">
                <a:solidFill>
                  <a:srgbClr val="0000FF"/>
                </a:solidFill>
              </a:rPr>
              <a:t>n</a:t>
            </a:r>
            <a:r>
              <a:rPr lang="zh-TW" altLang="en-US" sz="2400" dirty="0" smtClean="0">
                <a:solidFill>
                  <a:srgbClr val="0000FF"/>
                </a:solidFill>
              </a:rPr>
              <a:t>個節點，</a:t>
            </a:r>
            <a:r>
              <a:rPr lang="en-US" altLang="zh-TW" sz="2400" dirty="0" smtClean="0">
                <a:solidFill>
                  <a:srgbClr val="0000FF"/>
                </a:solidFill>
              </a:rPr>
              <a:t>m</a:t>
            </a:r>
            <a:r>
              <a:rPr lang="zh-TW" altLang="en-US" sz="2400" dirty="0" smtClean="0">
                <a:solidFill>
                  <a:srgbClr val="0000FF"/>
                </a:solidFill>
              </a:rPr>
              <a:t>個邊</a:t>
            </a:r>
            <a:r>
              <a:rPr lang="en-US" altLang="zh-TW" sz="2400" dirty="0" smtClean="0">
                <a:solidFill>
                  <a:srgbClr val="0000FF"/>
                </a:solidFill>
              </a:rPr>
              <a:t>(</a:t>
            </a:r>
            <a:r>
              <a:rPr lang="zh-TW" altLang="en-US" sz="2400" dirty="0" smtClean="0">
                <a:solidFill>
                  <a:srgbClr val="0000FF"/>
                </a:solidFill>
              </a:rPr>
              <a:t>也就是</a:t>
            </a:r>
            <a:r>
              <a:rPr lang="en-US" altLang="zh-TW" sz="2400" dirty="0" smtClean="0">
                <a:solidFill>
                  <a:srgbClr val="0000FF"/>
                </a:solidFill>
              </a:rPr>
              <a:t>|V|=n, |E|=m)</a:t>
            </a:r>
          </a:p>
          <a:p>
            <a:r>
              <a:rPr lang="zh-TW" altLang="en-US" sz="2400" b="1" u="sng" dirty="0" smtClean="0">
                <a:solidFill>
                  <a:srgbClr val="0000FF"/>
                </a:solidFill>
              </a:rPr>
              <a:t>行</a:t>
            </a:r>
            <a:r>
              <a:rPr lang="en-US" altLang="zh-TW" sz="2400" b="1" u="sng" dirty="0" smtClean="0">
                <a:solidFill>
                  <a:srgbClr val="0000FF"/>
                </a:solidFill>
              </a:rPr>
              <a:t>2-5</a:t>
            </a:r>
            <a:r>
              <a:rPr lang="zh-TW" altLang="en-US" sz="2400" dirty="0" smtClean="0"/>
              <a:t>的外層</a:t>
            </a:r>
            <a:r>
              <a:rPr lang="en-US" altLang="zh-TW" sz="2400" dirty="0" smtClean="0"/>
              <a:t>for</a:t>
            </a:r>
            <a:r>
              <a:rPr lang="zh-TW" altLang="en-US" sz="2400" dirty="0" smtClean="0"/>
              <a:t>迴圈</a:t>
            </a:r>
            <a:r>
              <a:rPr lang="zh-TW" altLang="en-US" sz="2400" dirty="0"/>
              <a:t>一</a:t>
            </a:r>
            <a:r>
              <a:rPr lang="zh-TW" altLang="en-US" sz="2400" dirty="0" smtClean="0"/>
              <a:t>共有</a:t>
            </a:r>
            <a:r>
              <a:rPr lang="en-US" altLang="zh-TW" sz="2400" dirty="0" smtClean="0"/>
              <a:t>n-1</a:t>
            </a:r>
            <a:r>
              <a:rPr lang="zh-TW" altLang="en-US" sz="2400" dirty="0" smtClean="0"/>
              <a:t>次</a:t>
            </a:r>
            <a:r>
              <a:rPr lang="zh-TW" altLang="en-US" sz="2400" dirty="0"/>
              <a:t>迭代</a:t>
            </a:r>
            <a:endParaRPr lang="en-US" altLang="zh-TW" sz="2400" dirty="0"/>
          </a:p>
          <a:p>
            <a:r>
              <a:rPr lang="zh-TW" altLang="en-US" sz="2400" b="1" u="sng" dirty="0" smtClean="0">
                <a:solidFill>
                  <a:srgbClr val="0000FF"/>
                </a:solidFill>
              </a:rPr>
              <a:t>行</a:t>
            </a:r>
            <a:r>
              <a:rPr lang="en-US" altLang="zh-TW" sz="2400" b="1" u="sng" dirty="0" smtClean="0">
                <a:solidFill>
                  <a:srgbClr val="0000FF"/>
                </a:solidFill>
              </a:rPr>
              <a:t>3-5</a:t>
            </a:r>
            <a:r>
              <a:rPr lang="zh-TW" altLang="en-US" sz="2400" dirty="0" smtClean="0"/>
              <a:t>的內層</a:t>
            </a:r>
            <a:r>
              <a:rPr lang="en-US" altLang="zh-TW" sz="2400" dirty="0" smtClean="0"/>
              <a:t>for</a:t>
            </a:r>
            <a:r>
              <a:rPr lang="zh-TW" altLang="en-US" sz="2400" dirty="0" smtClean="0"/>
              <a:t>迴圈一共有</a:t>
            </a:r>
            <a:r>
              <a:rPr lang="en-US" altLang="zh-TW" sz="2400" dirty="0" smtClean="0"/>
              <a:t>m</a:t>
            </a:r>
            <a:r>
              <a:rPr lang="zh-TW" altLang="en-US" sz="2400" dirty="0" smtClean="0"/>
              <a:t>次</a:t>
            </a:r>
            <a:r>
              <a:rPr lang="zh-TW" altLang="en-US" sz="2400" dirty="0"/>
              <a:t>迭代</a:t>
            </a:r>
            <a:endParaRPr lang="en-US" altLang="zh-TW" sz="2400" dirty="0"/>
          </a:p>
          <a:p>
            <a:r>
              <a:rPr lang="zh-TW" altLang="en-US" sz="2400" b="1" u="sng" dirty="0" smtClean="0">
                <a:solidFill>
                  <a:srgbClr val="0000FF"/>
                </a:solidFill>
              </a:rPr>
              <a:t>行</a:t>
            </a:r>
            <a:r>
              <a:rPr lang="en-US" altLang="zh-TW" sz="2400" b="1" u="sng" dirty="0" smtClean="0">
                <a:solidFill>
                  <a:srgbClr val="0000FF"/>
                </a:solidFill>
              </a:rPr>
              <a:t>4-5</a:t>
            </a:r>
            <a:r>
              <a:rPr lang="zh-TW" altLang="en-US" sz="2400" dirty="0" smtClean="0"/>
              <a:t>為內層</a:t>
            </a:r>
            <a:r>
              <a:rPr lang="en-US" altLang="zh-TW" sz="2400" dirty="0" smtClean="0"/>
              <a:t>if</a:t>
            </a:r>
            <a:r>
              <a:rPr lang="zh-TW" altLang="en-US" sz="2400" dirty="0" smtClean="0"/>
              <a:t>指令，針對每個邊</a:t>
            </a:r>
            <a:r>
              <a:rPr lang="en-US" altLang="zh-TW" sz="2400" dirty="0" smtClean="0"/>
              <a:t>(u, </a:t>
            </a:r>
            <a:r>
              <a:rPr lang="en-US" altLang="zh-TW" sz="2400" dirty="0" smtClean="0"/>
              <a:t>v)</a:t>
            </a:r>
            <a:r>
              <a:rPr lang="zh-TW" altLang="en-US" sz="2400" dirty="0" smtClean="0"/>
              <a:t>依據目前的</a:t>
            </a:r>
            <a:r>
              <a:rPr lang="en-US" altLang="zh-TW" sz="2400" dirty="0" smtClean="0"/>
              <a:t>d[u]</a:t>
            </a:r>
            <a:r>
              <a:rPr lang="zh-TW" altLang="en-US" sz="2400" dirty="0" smtClean="0"/>
              <a:t>值調整</a:t>
            </a:r>
            <a:r>
              <a:rPr lang="en-US" altLang="zh-TW" sz="2400" dirty="0" smtClean="0"/>
              <a:t>d[v]</a:t>
            </a:r>
            <a:r>
              <a:rPr lang="zh-TW" altLang="en-US" sz="2400" dirty="0" smtClean="0"/>
              <a:t>的值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O(1)</a:t>
            </a:r>
            <a:endParaRPr lang="zh-TW" altLang="zh-TW" sz="2400" dirty="0"/>
          </a:p>
          <a:p>
            <a:r>
              <a:rPr lang="zh-TW" altLang="en-US" sz="2400" b="1" u="sng" dirty="0" smtClean="0">
                <a:solidFill>
                  <a:srgbClr val="0000FF"/>
                </a:solidFill>
              </a:rPr>
              <a:t>行</a:t>
            </a:r>
            <a:r>
              <a:rPr lang="en-US" altLang="zh-TW" sz="2400" b="1" u="sng" dirty="0" smtClean="0">
                <a:solidFill>
                  <a:srgbClr val="0000FF"/>
                </a:solidFill>
              </a:rPr>
              <a:t>6-7</a:t>
            </a:r>
            <a:r>
              <a:rPr lang="zh-TW" altLang="en-US" sz="2400" dirty="0" smtClean="0"/>
              <a:t>的</a:t>
            </a:r>
            <a:r>
              <a:rPr lang="en-US" altLang="zh-TW" sz="2400" dirty="0" smtClean="0"/>
              <a:t>for</a:t>
            </a:r>
            <a:r>
              <a:rPr lang="zh-TW" altLang="en-US" sz="2400" dirty="0"/>
              <a:t>迴</a:t>
            </a:r>
            <a:r>
              <a:rPr lang="zh-TW" altLang="en-US" sz="2400" dirty="0" smtClean="0"/>
              <a:t>圈在</a:t>
            </a:r>
            <a:r>
              <a:rPr lang="zh-TW" altLang="en-US" sz="2400" dirty="0"/>
              <a:t>求出</a:t>
            </a:r>
            <a:r>
              <a:rPr lang="en-US" altLang="zh-TW" sz="2400" dirty="0"/>
              <a:t>(</a:t>
            </a:r>
            <a:r>
              <a:rPr lang="en-US" altLang="zh-TW" sz="2400" dirty="0" smtClean="0"/>
              <a:t>n-1)</a:t>
            </a:r>
            <a:r>
              <a:rPr lang="zh-TW" altLang="en-US" sz="2400" dirty="0" smtClean="0"/>
              <a:t>邊路徑之後再</a:t>
            </a:r>
            <a:r>
              <a:rPr lang="zh-TW" altLang="en-US" sz="2400" dirty="0"/>
              <a:t>針對每個邊</a:t>
            </a:r>
            <a:r>
              <a:rPr lang="en-US" altLang="zh-TW" sz="2400" dirty="0"/>
              <a:t>(u, </a:t>
            </a:r>
            <a:r>
              <a:rPr lang="en-US" altLang="zh-TW" sz="2400" dirty="0" smtClean="0"/>
              <a:t>v)</a:t>
            </a:r>
            <a:r>
              <a:rPr lang="zh-TW" altLang="en-US" sz="2400" dirty="0"/>
              <a:t>依據目前的</a:t>
            </a:r>
            <a:r>
              <a:rPr lang="en-US" altLang="zh-TW" sz="2400" dirty="0"/>
              <a:t>d[u]</a:t>
            </a:r>
            <a:r>
              <a:rPr lang="zh-TW" altLang="en-US" sz="2400" dirty="0"/>
              <a:t>值調整</a:t>
            </a:r>
            <a:r>
              <a:rPr lang="en-US" altLang="zh-TW" sz="2400" dirty="0" smtClean="0"/>
              <a:t>d[v]</a:t>
            </a:r>
            <a:r>
              <a:rPr lang="zh-TW" altLang="en-US" sz="2400" dirty="0" smtClean="0"/>
              <a:t>的值，</a:t>
            </a:r>
            <a:r>
              <a:rPr lang="zh-TW" altLang="en-US" sz="2400" dirty="0" smtClean="0"/>
              <a:t>若有任何調整</a:t>
            </a:r>
            <a:r>
              <a:rPr lang="zh-TW" altLang="en-US" sz="2400" dirty="0" smtClean="0"/>
              <a:t>產生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也就是</a:t>
            </a:r>
            <a:r>
              <a:rPr lang="en-US" altLang="zh-TW" sz="2400" dirty="0" smtClean="0"/>
              <a:t>d[u]</a:t>
            </a:r>
            <a:r>
              <a:rPr lang="zh-TW" altLang="en-US" sz="2400" dirty="0" smtClean="0"/>
              <a:t>變小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，則表示給定的圖中一定有負循環存在。</a:t>
            </a:r>
            <a:endParaRPr lang="zh-TW" altLang="zh-TW" sz="2400" dirty="0"/>
          </a:p>
          <a:p>
            <a:pPr marL="0" indent="0">
              <a:buNone/>
            </a:pPr>
            <a:r>
              <a:rPr lang="zh-TW" altLang="en-US" sz="2400" dirty="0" smtClean="0"/>
              <a:t>因此</a:t>
            </a:r>
            <a:r>
              <a:rPr lang="zh-TW" altLang="en-US" sz="2400" dirty="0" smtClean="0">
                <a:solidFill>
                  <a:srgbClr val="0000FF"/>
                </a:solidFill>
              </a:rPr>
              <a:t>總時間複雜度</a:t>
            </a:r>
            <a:r>
              <a:rPr lang="zh-TW" altLang="en-US" sz="2400" dirty="0" smtClean="0"/>
              <a:t>為行</a:t>
            </a:r>
            <a:r>
              <a:rPr lang="en-US" altLang="zh-TW" sz="2400" dirty="0"/>
              <a:t>2-5</a:t>
            </a:r>
            <a:r>
              <a:rPr lang="zh-TW" altLang="en-US" sz="2400" dirty="0"/>
              <a:t>的外層</a:t>
            </a:r>
            <a:r>
              <a:rPr lang="en-US" altLang="zh-TW" sz="2400" dirty="0"/>
              <a:t>for</a:t>
            </a:r>
            <a:r>
              <a:rPr lang="zh-TW" altLang="en-US" sz="2400" dirty="0"/>
              <a:t>迴</a:t>
            </a:r>
            <a:r>
              <a:rPr lang="zh-TW" altLang="en-US" sz="2400" dirty="0" smtClean="0"/>
              <a:t>圈</a:t>
            </a:r>
            <a:r>
              <a:rPr lang="en-US" altLang="zh-TW" sz="2400" dirty="0" smtClean="0"/>
              <a:t>n-1</a:t>
            </a:r>
            <a:r>
              <a:rPr lang="zh-TW" altLang="en-US" sz="2400" dirty="0"/>
              <a:t>次</a:t>
            </a:r>
            <a:r>
              <a:rPr lang="zh-TW" altLang="en-US" sz="2400" dirty="0" smtClean="0"/>
              <a:t>迭代次數與</a:t>
            </a:r>
            <a:endParaRPr lang="zh-TW" altLang="en-US" sz="2400" dirty="0"/>
          </a:p>
          <a:p>
            <a:pPr marL="0" indent="0">
              <a:buNone/>
            </a:pPr>
            <a:r>
              <a:rPr lang="zh-TW" altLang="en-US" sz="2400" dirty="0"/>
              <a:t>行</a:t>
            </a:r>
            <a:r>
              <a:rPr lang="en-US" altLang="zh-TW" sz="2400" dirty="0"/>
              <a:t>3-5</a:t>
            </a:r>
            <a:r>
              <a:rPr lang="zh-TW" altLang="en-US" sz="2400" dirty="0"/>
              <a:t>的內層</a:t>
            </a:r>
            <a:r>
              <a:rPr lang="en-US" altLang="zh-TW" sz="2400" dirty="0"/>
              <a:t>for</a:t>
            </a:r>
            <a:r>
              <a:rPr lang="zh-TW" altLang="en-US" sz="2400" dirty="0"/>
              <a:t>迴</a:t>
            </a:r>
            <a:r>
              <a:rPr lang="zh-TW" altLang="en-US" sz="2400" dirty="0" smtClean="0"/>
              <a:t>圈</a:t>
            </a:r>
            <a:r>
              <a:rPr lang="en-US" altLang="zh-TW" sz="2400" dirty="0" smtClean="0"/>
              <a:t>m</a:t>
            </a:r>
            <a:r>
              <a:rPr lang="zh-TW" altLang="en-US" sz="2400" dirty="0"/>
              <a:t>次</a:t>
            </a:r>
            <a:r>
              <a:rPr lang="zh-TW" altLang="en-US" sz="2400" dirty="0" smtClean="0"/>
              <a:t>迭代相乘得</a:t>
            </a:r>
            <a:r>
              <a:rPr lang="en-US" altLang="zh-TW" sz="2400" dirty="0" smtClean="0">
                <a:solidFill>
                  <a:srgbClr val="0000FF"/>
                </a:solidFill>
              </a:rPr>
              <a:t>O(n</a:t>
            </a:r>
            <a:r>
              <a:rPr lang="zh-TW" altLang="en-US" sz="2400" dirty="0" smtClean="0">
                <a:solidFill>
                  <a:srgbClr val="0000FF"/>
                </a:solidFill>
              </a:rPr>
              <a:t> </a:t>
            </a:r>
            <a:r>
              <a:rPr lang="zh-TW" altLang="en-US" sz="2400" dirty="0" smtClean="0">
                <a:solidFill>
                  <a:srgbClr val="0000FF"/>
                </a:solidFill>
                <a:sym typeface="Symbol"/>
              </a:rPr>
              <a:t> </a:t>
            </a:r>
            <a:r>
              <a:rPr lang="en-US" altLang="zh-TW" sz="2400" dirty="0" smtClean="0">
                <a:solidFill>
                  <a:srgbClr val="0000FF"/>
                </a:solidFill>
              </a:rPr>
              <a:t>m)=</a:t>
            </a:r>
            <a:r>
              <a:rPr lang="en-US" altLang="zh-TW" sz="2400" dirty="0">
                <a:solidFill>
                  <a:srgbClr val="0000FF"/>
                </a:solidFill>
              </a:rPr>
              <a:t> O</a:t>
            </a:r>
            <a:r>
              <a:rPr lang="en-US" altLang="zh-TW" sz="2400" dirty="0" smtClean="0">
                <a:solidFill>
                  <a:srgbClr val="0000FF"/>
                </a:solidFill>
              </a:rPr>
              <a:t>(|V|</a:t>
            </a:r>
            <a:r>
              <a:rPr lang="zh-TW" altLang="en-US" sz="2400" dirty="0" smtClean="0">
                <a:solidFill>
                  <a:srgbClr val="0000FF"/>
                </a:solidFill>
              </a:rPr>
              <a:t> </a:t>
            </a:r>
            <a:r>
              <a:rPr lang="zh-TW" altLang="en-US" sz="2400" dirty="0">
                <a:solidFill>
                  <a:srgbClr val="0000FF"/>
                </a:solidFill>
                <a:sym typeface="Symbol"/>
              </a:rPr>
              <a:t> </a:t>
            </a:r>
            <a:r>
              <a:rPr lang="en-US" altLang="zh-TW" sz="2400" dirty="0" smtClean="0">
                <a:solidFill>
                  <a:srgbClr val="0000FF"/>
                </a:solidFill>
                <a:sym typeface="Symbol"/>
              </a:rPr>
              <a:t>|E|)</a:t>
            </a:r>
            <a:endParaRPr lang="zh-TW" altLang="zh-TW" sz="2400" dirty="0">
              <a:solidFill>
                <a:srgbClr val="0000FF"/>
              </a:solidFill>
            </a:endParaRPr>
          </a:p>
          <a:p>
            <a:endParaRPr lang="zh-TW" altLang="zh-TW" sz="2400" dirty="0"/>
          </a:p>
          <a:p>
            <a:endParaRPr lang="zh-TW" altLang="en-US" sz="24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70CC45-7452-4DAB-A2F7-F98704FF9730}" type="slidenum">
              <a:rPr lang="zh-TW" altLang="en-US" smtClean="0"/>
              <a:pPr>
                <a:defRPr/>
              </a:pPr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9432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4218338"/>
            <a:ext cx="3289807" cy="258870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4218337"/>
            <a:ext cx="3288422" cy="2587611"/>
          </a:xfrm>
          <a:prstGeom prst="rect">
            <a:avLst/>
          </a:prstGeom>
        </p:spPr>
      </p:pic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圖的最短</a:t>
            </a:r>
            <a:r>
              <a:rPr lang="zh-TW" altLang="en-US" dirty="0" smtClean="0"/>
              <a:t>路徑 </a:t>
            </a:r>
            <a:r>
              <a:rPr lang="en-US" altLang="zh-TW" dirty="0" smtClean="0"/>
              <a:t>(1)</a:t>
            </a:r>
            <a:endParaRPr lang="en-US" altLang="zh-TW" dirty="0" smtClean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579937"/>
          </a:xfrm>
        </p:spPr>
        <p:txBody>
          <a:bodyPr/>
          <a:lstStyle/>
          <a:p>
            <a:pPr eaLnBrk="1" hangingPunct="1"/>
            <a:r>
              <a:rPr lang="zh-TW" altLang="en-US" sz="2000" dirty="0" smtClean="0">
                <a:latin typeface="Times New Roman" pitchFamily="18" charset="0"/>
              </a:rPr>
              <a:t>由</a:t>
            </a:r>
            <a:r>
              <a:rPr lang="zh-TW" altLang="en-US" sz="2000" dirty="0" smtClean="0">
                <a:solidFill>
                  <a:srgbClr val="0000FF"/>
                </a:solidFill>
                <a:latin typeface="Times New Roman" pitchFamily="18" charset="0"/>
              </a:rPr>
              <a:t>有</a:t>
            </a:r>
            <a:r>
              <a:rPr lang="zh-TW" altLang="en-US" sz="2000" dirty="0">
                <a:solidFill>
                  <a:srgbClr val="0000FF"/>
                </a:solidFill>
                <a:latin typeface="Times New Roman" pitchFamily="18" charset="0"/>
              </a:rPr>
              <a:t>向</a:t>
            </a:r>
            <a:r>
              <a:rPr lang="zh-TW" altLang="en-US" sz="2000" dirty="0" smtClean="0">
                <a:solidFill>
                  <a:srgbClr val="0000CC"/>
                </a:solidFill>
                <a:latin typeface="Times New Roman" pitchFamily="18" charset="0"/>
              </a:rPr>
              <a:t>圖</a:t>
            </a:r>
            <a:r>
              <a:rPr lang="en-US" altLang="zh-TW" sz="2000" dirty="0" smtClean="0">
                <a:solidFill>
                  <a:srgbClr val="0000CC"/>
                </a:solidFill>
                <a:latin typeface="Times New Roman" pitchFamily="18" charset="0"/>
              </a:rPr>
              <a:t>(directed graph or digraph)</a:t>
            </a:r>
            <a:r>
              <a:rPr lang="zh-TW" altLang="en-US" sz="2000" dirty="0" smtClean="0">
                <a:latin typeface="Times New Roman" pitchFamily="18" charset="0"/>
              </a:rPr>
              <a:t>中的某</a:t>
            </a:r>
            <a:r>
              <a:rPr lang="zh-TW" altLang="en-US" sz="2000" dirty="0" smtClean="0">
                <a:latin typeface="Times New Roman" pitchFamily="18" charset="0"/>
              </a:rPr>
              <a:t>個</a:t>
            </a:r>
            <a:r>
              <a:rPr lang="zh-TW" altLang="en-US" sz="2000" dirty="0" smtClean="0">
                <a:solidFill>
                  <a:srgbClr val="0000FF"/>
                </a:solidFill>
                <a:latin typeface="Times New Roman" pitchFamily="18" charset="0"/>
              </a:rPr>
              <a:t>頂點</a:t>
            </a:r>
            <a:r>
              <a:rPr lang="zh-TW" altLang="en-US" sz="2000" dirty="0">
                <a:latin typeface="Times New Roman" pitchFamily="18" charset="0"/>
              </a:rPr>
              <a:t>或</a:t>
            </a:r>
            <a:r>
              <a:rPr lang="zh-TW" altLang="en-US" sz="2000" dirty="0" smtClean="0">
                <a:solidFill>
                  <a:srgbClr val="0000CC"/>
                </a:solidFill>
                <a:latin typeface="Times New Roman" pitchFamily="18" charset="0"/>
              </a:rPr>
              <a:t>節點</a:t>
            </a:r>
            <a:r>
              <a:rPr lang="en-US" altLang="zh-TW" sz="2000" dirty="0" smtClean="0">
                <a:solidFill>
                  <a:srgbClr val="0000CC"/>
                </a:solidFill>
                <a:latin typeface="Times New Roman" pitchFamily="18" charset="0"/>
              </a:rPr>
              <a:t>(vertex or node)v</a:t>
            </a:r>
            <a:r>
              <a:rPr lang="zh-TW" altLang="en-US" sz="2000" dirty="0" smtClean="0">
                <a:latin typeface="Times New Roman" pitchFamily="18" charset="0"/>
              </a:rPr>
              <a:t>到圖中的另一節點</a:t>
            </a:r>
            <a:r>
              <a:rPr lang="en-US" altLang="zh-TW" sz="2000" dirty="0" smtClean="0">
                <a:latin typeface="Times New Roman" pitchFamily="18" charset="0"/>
              </a:rPr>
              <a:t>u</a:t>
            </a:r>
            <a:r>
              <a:rPr lang="zh-TW" altLang="en-US" sz="2000" dirty="0" smtClean="0">
                <a:latin typeface="Times New Roman" pitchFamily="18" charset="0"/>
              </a:rPr>
              <a:t>，若</a:t>
            </a:r>
            <a:r>
              <a:rPr lang="en-US" altLang="zh-TW" sz="2000" dirty="0" smtClean="0">
                <a:latin typeface="Times New Roman" pitchFamily="18" charset="0"/>
              </a:rPr>
              <a:t>v</a:t>
            </a:r>
            <a:r>
              <a:rPr lang="zh-TW" altLang="en-US" sz="2000" dirty="0" smtClean="0">
                <a:latin typeface="Times New Roman" pitchFamily="18" charset="0"/>
              </a:rPr>
              <a:t>到</a:t>
            </a:r>
            <a:r>
              <a:rPr lang="en-US" altLang="zh-TW" sz="2000" dirty="0" smtClean="0">
                <a:latin typeface="Times New Roman" pitchFamily="18" charset="0"/>
              </a:rPr>
              <a:t>u</a:t>
            </a:r>
            <a:r>
              <a:rPr lang="zh-TW" altLang="en-US" sz="2000" dirty="0" smtClean="0">
                <a:latin typeface="Times New Roman" pitchFamily="18" charset="0"/>
              </a:rPr>
              <a:t>之間存在一條</a:t>
            </a:r>
            <a:r>
              <a:rPr lang="zh-TW" altLang="en-US" sz="2000" dirty="0" smtClean="0">
                <a:solidFill>
                  <a:srgbClr val="0000CC"/>
                </a:solidFill>
                <a:latin typeface="Times New Roman" pitchFamily="18" charset="0"/>
              </a:rPr>
              <a:t>路徑</a:t>
            </a:r>
            <a:r>
              <a:rPr lang="en-US" altLang="zh-TW" sz="2000" dirty="0" smtClean="0">
                <a:solidFill>
                  <a:srgbClr val="0000CC"/>
                </a:solidFill>
                <a:latin typeface="Times New Roman" pitchFamily="18" charset="0"/>
              </a:rPr>
              <a:t>(path)</a:t>
            </a:r>
            <a:r>
              <a:rPr lang="zh-TW" altLang="en-US" sz="2000" dirty="0" smtClean="0">
                <a:latin typeface="Times New Roman" pitchFamily="18" charset="0"/>
              </a:rPr>
              <a:t>，則路徑中所經過的</a:t>
            </a:r>
            <a:r>
              <a:rPr lang="zh-TW" altLang="en-US" sz="2000" dirty="0" smtClean="0">
                <a:solidFill>
                  <a:srgbClr val="0000CC"/>
                </a:solidFill>
                <a:latin typeface="Times New Roman" pitchFamily="18" charset="0"/>
              </a:rPr>
              <a:t>邊</a:t>
            </a:r>
            <a:r>
              <a:rPr lang="en-US" altLang="zh-TW" sz="2000" dirty="0" smtClean="0">
                <a:solidFill>
                  <a:srgbClr val="0000CC"/>
                </a:solidFill>
                <a:latin typeface="Times New Roman" pitchFamily="18" charset="0"/>
              </a:rPr>
              <a:t>(</a:t>
            </a:r>
            <a:r>
              <a:rPr lang="en-US" altLang="zh-TW" sz="2000" dirty="0" smtClean="0">
                <a:solidFill>
                  <a:srgbClr val="0000CC"/>
                </a:solidFill>
                <a:latin typeface="Times New Roman" pitchFamily="18" charset="0"/>
              </a:rPr>
              <a:t>edge or arc)</a:t>
            </a:r>
            <a:r>
              <a:rPr lang="zh-TW" altLang="en-US" sz="2000" dirty="0" smtClean="0">
                <a:latin typeface="Times New Roman" pitchFamily="18" charset="0"/>
              </a:rPr>
              <a:t>的</a:t>
            </a:r>
            <a:r>
              <a:rPr lang="zh-TW" altLang="en-US" sz="2000" dirty="0" smtClean="0">
                <a:solidFill>
                  <a:srgbClr val="0000CC"/>
                </a:solidFill>
                <a:latin typeface="Times New Roman" pitchFamily="18" charset="0"/>
              </a:rPr>
              <a:t>權</a:t>
            </a:r>
            <a:r>
              <a:rPr lang="zh-TW" altLang="en-US" sz="2000" dirty="0" smtClean="0">
                <a:solidFill>
                  <a:srgbClr val="0000CC"/>
                </a:solidFill>
                <a:latin typeface="Times New Roman" pitchFamily="18" charset="0"/>
              </a:rPr>
              <a:t>值</a:t>
            </a:r>
            <a:r>
              <a:rPr lang="zh-TW" altLang="en-US" sz="2000" dirty="0" smtClean="0">
                <a:latin typeface="Times New Roman" pitchFamily="18" charset="0"/>
              </a:rPr>
              <a:t>或</a:t>
            </a:r>
            <a:r>
              <a:rPr lang="zh-TW" altLang="en-US" sz="2000" dirty="0" smtClean="0">
                <a:solidFill>
                  <a:srgbClr val="0000FF"/>
                </a:solidFill>
                <a:latin typeface="Times New Roman" pitchFamily="18" charset="0"/>
              </a:rPr>
              <a:t>加權</a:t>
            </a:r>
            <a:r>
              <a:rPr lang="en-US" altLang="zh-TW" sz="2000" dirty="0" smtClean="0">
                <a:solidFill>
                  <a:srgbClr val="0000CC"/>
                </a:solidFill>
                <a:latin typeface="Times New Roman" pitchFamily="18" charset="0"/>
              </a:rPr>
              <a:t>(</a:t>
            </a:r>
            <a:r>
              <a:rPr lang="en-US" altLang="zh-TW" sz="2000" dirty="0" smtClean="0">
                <a:solidFill>
                  <a:srgbClr val="0000CC"/>
                </a:solidFill>
                <a:latin typeface="Times New Roman" pitchFamily="18" charset="0"/>
              </a:rPr>
              <a:t>weight)</a:t>
            </a:r>
            <a:r>
              <a:rPr lang="zh-TW" altLang="en-US" sz="2000" dirty="0" smtClean="0">
                <a:latin typeface="Times New Roman" pitchFamily="18" charset="0"/>
              </a:rPr>
              <a:t>的總合稱為路徑的</a:t>
            </a:r>
            <a:r>
              <a:rPr lang="zh-TW" altLang="en-US" sz="2000" dirty="0" smtClean="0">
                <a:solidFill>
                  <a:srgbClr val="0000CC"/>
                </a:solidFill>
                <a:latin typeface="Times New Roman" pitchFamily="18" charset="0"/>
              </a:rPr>
              <a:t>成本</a:t>
            </a:r>
            <a:r>
              <a:rPr lang="en-US" altLang="zh-TW" sz="2000" dirty="0" smtClean="0">
                <a:solidFill>
                  <a:srgbClr val="0000CC"/>
                </a:solidFill>
                <a:latin typeface="Times New Roman" pitchFamily="18" charset="0"/>
              </a:rPr>
              <a:t>(cost)</a:t>
            </a:r>
            <a:r>
              <a:rPr lang="zh-TW" altLang="en-US" sz="2000" dirty="0" smtClean="0">
                <a:latin typeface="Times New Roman" pitchFamily="18" charset="0"/>
              </a:rPr>
              <a:t>或</a:t>
            </a:r>
            <a:r>
              <a:rPr lang="zh-TW" altLang="en-US" sz="2000" dirty="0" smtClean="0">
                <a:solidFill>
                  <a:srgbClr val="0000CC"/>
                </a:solidFill>
                <a:latin typeface="Times New Roman" pitchFamily="18" charset="0"/>
              </a:rPr>
              <a:t>距離</a:t>
            </a:r>
            <a:r>
              <a:rPr lang="en-US" altLang="zh-TW" sz="2000" dirty="0" smtClean="0">
                <a:solidFill>
                  <a:srgbClr val="0000CC"/>
                </a:solidFill>
                <a:latin typeface="Times New Roman" pitchFamily="18" charset="0"/>
              </a:rPr>
              <a:t>(distance)</a:t>
            </a:r>
            <a:r>
              <a:rPr lang="zh-TW" altLang="en-US" sz="2000" dirty="0" smtClean="0">
                <a:latin typeface="Times New Roman" pitchFamily="18" charset="0"/>
              </a:rPr>
              <a:t>。所有路徑中具有最小成本的稱為</a:t>
            </a:r>
            <a:r>
              <a:rPr lang="zh-TW" altLang="en-US" sz="2000" dirty="0" smtClean="0">
                <a:solidFill>
                  <a:srgbClr val="CC00CC"/>
                </a:solidFill>
                <a:latin typeface="Times New Roman" pitchFamily="18" charset="0"/>
              </a:rPr>
              <a:t>最短路徑</a:t>
            </a:r>
            <a:r>
              <a:rPr lang="en-US" altLang="zh-TW" sz="2000" dirty="0" smtClean="0">
                <a:solidFill>
                  <a:srgbClr val="CC00CC"/>
                </a:solidFill>
                <a:latin typeface="Times New Roman" pitchFamily="18" charset="0"/>
              </a:rPr>
              <a:t>(shortest path)</a:t>
            </a:r>
            <a:r>
              <a:rPr lang="zh-TW" altLang="en-US" sz="2000" dirty="0" smtClean="0">
                <a:latin typeface="Times New Roman" pitchFamily="18" charset="0"/>
              </a:rPr>
              <a:t>。</a:t>
            </a:r>
          </a:p>
          <a:p>
            <a:pPr eaLnBrk="1" hangingPunct="1"/>
            <a:r>
              <a:rPr lang="zh-TW" altLang="en-US" sz="2000" dirty="0" smtClean="0">
                <a:latin typeface="Times New Roman" pitchFamily="18" charset="0"/>
              </a:rPr>
              <a:t>範例</a:t>
            </a:r>
            <a:r>
              <a:rPr lang="en-US" altLang="zh-TW" sz="2000" dirty="0" smtClean="0">
                <a:latin typeface="Times New Roman" pitchFamily="18" charset="0"/>
              </a:rPr>
              <a:t>:</a:t>
            </a:r>
            <a:r>
              <a:rPr lang="zh-TW" altLang="en-US" sz="2000" dirty="0" smtClean="0">
                <a:latin typeface="Times New Roman" pitchFamily="18" charset="0"/>
              </a:rPr>
              <a:t> 在左方的圖中，節點</a:t>
            </a:r>
            <a:r>
              <a:rPr lang="en-US" altLang="zh-TW" sz="2000" dirty="0" smtClean="0">
                <a:latin typeface="Times New Roman" pitchFamily="18" charset="0"/>
              </a:rPr>
              <a:t>s</a:t>
            </a:r>
            <a:r>
              <a:rPr lang="zh-TW" altLang="en-US" sz="2000" dirty="0" smtClean="0">
                <a:latin typeface="Times New Roman" pitchFamily="18" charset="0"/>
              </a:rPr>
              <a:t>到節點</a:t>
            </a:r>
            <a:r>
              <a:rPr lang="en-US" altLang="zh-TW" sz="2000" dirty="0" smtClean="0">
                <a:latin typeface="Times New Roman" pitchFamily="18" charset="0"/>
              </a:rPr>
              <a:t>b</a:t>
            </a:r>
            <a:r>
              <a:rPr lang="zh-TW" altLang="en-US" sz="2000" dirty="0" smtClean="0">
                <a:latin typeface="Times New Roman" pitchFamily="18" charset="0"/>
              </a:rPr>
              <a:t>的最短路徑為</a:t>
            </a:r>
            <a:r>
              <a:rPr lang="en-US" altLang="zh-TW" sz="2000" dirty="0" smtClean="0">
                <a:latin typeface="Times New Roman" pitchFamily="18" charset="0"/>
              </a:rPr>
              <a:t>s-&gt;c-&gt;b</a:t>
            </a:r>
            <a:br>
              <a:rPr lang="en-US" altLang="zh-TW" sz="2000" dirty="0" smtClean="0">
                <a:latin typeface="Times New Roman" pitchFamily="18" charset="0"/>
              </a:rPr>
            </a:br>
            <a:r>
              <a:rPr lang="en-US" altLang="zh-TW" sz="2000" dirty="0" smtClean="0">
                <a:latin typeface="Times New Roman" pitchFamily="18" charset="0"/>
              </a:rPr>
              <a:t>          </a:t>
            </a:r>
            <a:r>
              <a:rPr lang="zh-TW" altLang="en-US" sz="2000" dirty="0" smtClean="0">
                <a:latin typeface="Times New Roman" pitchFamily="18" charset="0"/>
              </a:rPr>
              <a:t>在右方</a:t>
            </a:r>
            <a:r>
              <a:rPr lang="zh-TW" altLang="en-US" sz="2000" dirty="0">
                <a:latin typeface="Times New Roman" pitchFamily="18" charset="0"/>
              </a:rPr>
              <a:t>的圖中，節點</a:t>
            </a:r>
            <a:r>
              <a:rPr lang="en-US" altLang="zh-TW" sz="2000" dirty="0">
                <a:latin typeface="Times New Roman" pitchFamily="18" charset="0"/>
              </a:rPr>
              <a:t>s</a:t>
            </a:r>
            <a:r>
              <a:rPr lang="zh-TW" altLang="en-US" sz="2000" dirty="0" smtClean="0">
                <a:latin typeface="Times New Roman" pitchFamily="18" charset="0"/>
              </a:rPr>
              <a:t>到節點</a:t>
            </a:r>
            <a:r>
              <a:rPr lang="en-US" altLang="zh-TW" sz="2000" dirty="0" smtClean="0">
                <a:latin typeface="Times New Roman" pitchFamily="18" charset="0"/>
              </a:rPr>
              <a:t>b</a:t>
            </a:r>
            <a:r>
              <a:rPr lang="zh-TW" altLang="en-US" sz="2000" dirty="0" smtClean="0">
                <a:latin typeface="Times New Roman" pitchFamily="18" charset="0"/>
              </a:rPr>
              <a:t>沒有最</a:t>
            </a:r>
            <a:r>
              <a:rPr lang="zh-TW" altLang="en-US" sz="2000" dirty="0">
                <a:latin typeface="Times New Roman" pitchFamily="18" charset="0"/>
              </a:rPr>
              <a:t>短</a:t>
            </a:r>
            <a:r>
              <a:rPr lang="zh-TW" altLang="en-US" sz="2000" dirty="0" smtClean="0">
                <a:latin typeface="Times New Roman" pitchFamily="18" charset="0"/>
              </a:rPr>
              <a:t>路徑，因為存在</a:t>
            </a:r>
            <a:r>
              <a:rPr lang="en-US" altLang="zh-TW" sz="2000" dirty="0" smtClean="0">
                <a:latin typeface="Times New Roman" pitchFamily="18" charset="0"/>
              </a:rPr>
              <a:t/>
            </a:r>
            <a:br>
              <a:rPr lang="en-US" altLang="zh-TW" sz="2000" dirty="0" smtClean="0">
                <a:latin typeface="Times New Roman" pitchFamily="18" charset="0"/>
              </a:rPr>
            </a:br>
            <a:r>
              <a:rPr lang="en-US" altLang="zh-TW" sz="2000" dirty="0" smtClean="0">
                <a:latin typeface="Times New Roman" pitchFamily="18" charset="0"/>
              </a:rPr>
              <a:t>          </a:t>
            </a:r>
            <a:r>
              <a:rPr lang="zh-TW" altLang="en-US" sz="2000" dirty="0" smtClean="0">
                <a:latin typeface="Times New Roman" pitchFamily="18" charset="0"/>
              </a:rPr>
              <a:t>負</a:t>
            </a:r>
            <a:r>
              <a:rPr lang="en-US" altLang="zh-TW" sz="2000" dirty="0" smtClean="0">
                <a:latin typeface="Times New Roman" pitchFamily="18" charset="0"/>
              </a:rPr>
              <a:t>(</a:t>
            </a:r>
            <a:r>
              <a:rPr lang="zh-TW" altLang="en-US" sz="2000" dirty="0" smtClean="0">
                <a:latin typeface="Times New Roman" pitchFamily="18" charset="0"/>
              </a:rPr>
              <a:t>成本</a:t>
            </a:r>
            <a:r>
              <a:rPr lang="en-US" altLang="zh-TW" sz="2000" dirty="0" smtClean="0">
                <a:latin typeface="Times New Roman" pitchFamily="18" charset="0"/>
              </a:rPr>
              <a:t>)</a:t>
            </a:r>
            <a:r>
              <a:rPr lang="zh-TW" altLang="en-US" sz="2000" dirty="0" smtClean="0">
                <a:latin typeface="Times New Roman" pitchFamily="18" charset="0"/>
              </a:rPr>
              <a:t>循環</a:t>
            </a:r>
            <a:r>
              <a:rPr lang="en-US" altLang="zh-TW" sz="2000" dirty="0" smtClean="0">
                <a:latin typeface="Times New Roman" pitchFamily="18" charset="0"/>
              </a:rPr>
              <a:t>b-&gt;d-&gt;b-&gt;d-&gt;….</a:t>
            </a:r>
            <a:r>
              <a:rPr lang="en-US" altLang="zh-TW" sz="2000" dirty="0">
                <a:latin typeface="Times New Roman" pitchFamily="18" charset="0"/>
              </a:rPr>
              <a:t/>
            </a:r>
            <a:br>
              <a:rPr lang="en-US" altLang="zh-TW" sz="2000" dirty="0">
                <a:latin typeface="Times New Roman" pitchFamily="18" charset="0"/>
              </a:rPr>
            </a:br>
            <a:endParaRPr lang="zh-TW" altLang="en-US" sz="2000" dirty="0" smtClean="0">
              <a:latin typeface="Times New Roman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70CC45-7452-4DAB-A2F7-F98704FF9730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965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885558" cy="1143000"/>
          </a:xfrm>
        </p:spPr>
        <p:txBody>
          <a:bodyPr/>
          <a:lstStyle/>
          <a:p>
            <a:pPr eaLnBrk="1" hangingPunct="1"/>
            <a:r>
              <a:rPr lang="en-US" altLang="zh-TW" b="1" dirty="0" smtClean="0"/>
              <a:t>Bellman-Ford</a:t>
            </a:r>
            <a:r>
              <a:rPr lang="zh-TW" altLang="en-US" b="1" dirty="0" smtClean="0"/>
              <a:t>最</a:t>
            </a:r>
            <a:r>
              <a:rPr lang="zh-TW" altLang="en-US" b="1" dirty="0"/>
              <a:t>短路徑</a:t>
            </a:r>
            <a:r>
              <a:rPr lang="zh-TW" altLang="en-US" b="1" dirty="0" smtClean="0"/>
              <a:t>演算法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zh-TW" altLang="en-US" b="1" dirty="0" smtClean="0"/>
              <a:t>執行範例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45" r="68665" b="93225"/>
          <a:stretch/>
        </p:blipFill>
        <p:spPr bwMode="auto">
          <a:xfrm>
            <a:off x="7440203" y="4385931"/>
            <a:ext cx="1740309" cy="33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2132398"/>
            <a:ext cx="8856985" cy="4392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70CC45-7452-4DAB-A2F7-F98704FF9730}" type="slidenum">
              <a:rPr lang="zh-TW" altLang="en-US" smtClean="0"/>
              <a:pPr>
                <a:defRPr/>
              </a:pPr>
              <a:t>30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6049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4099" name="內容版面配置區 2"/>
          <p:cNvSpPr>
            <a:spLocks noGrp="1"/>
          </p:cNvSpPr>
          <p:nvPr>
            <p:ph idx="1"/>
          </p:nvPr>
        </p:nvSpPr>
        <p:spPr>
          <a:xfrm>
            <a:off x="971600" y="2636911"/>
            <a:ext cx="7983488" cy="3495601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4400" b="1" dirty="0" smtClean="0"/>
              <a:t>  </a:t>
            </a:r>
            <a:r>
              <a:rPr lang="en-US" altLang="zh-TW" sz="4400" b="1" dirty="0"/>
              <a:t/>
            </a:r>
            <a:br>
              <a:rPr lang="en-US" altLang="zh-TW" sz="4400" b="1" dirty="0"/>
            </a:br>
            <a:r>
              <a:rPr lang="en-US" altLang="zh-TW" sz="4400" b="1" dirty="0" smtClean="0"/>
              <a:t>Floyd-</a:t>
            </a:r>
            <a:r>
              <a:rPr lang="en-US" altLang="zh-TW" sz="4400" b="1" dirty="0" err="1" smtClean="0"/>
              <a:t>Warshall</a:t>
            </a:r>
            <a:r>
              <a:rPr lang="en-US" altLang="zh-TW" sz="4400" b="1" dirty="0" smtClean="0"/>
              <a:t/>
            </a:r>
            <a:br>
              <a:rPr lang="en-US" altLang="zh-TW" sz="4400" b="1" dirty="0" smtClean="0"/>
            </a:br>
            <a:r>
              <a:rPr lang="zh-TW" altLang="en-US" sz="4400" b="1" dirty="0" smtClean="0"/>
              <a:t>最短路徑演算法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70CC45-7452-4DAB-A2F7-F98704FF9730}" type="slidenum">
              <a:rPr lang="zh-TW" altLang="en-US" smtClean="0"/>
              <a:pPr>
                <a:defRPr/>
              </a:pPr>
              <a:t>31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4436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Floyd-</a:t>
            </a:r>
            <a:r>
              <a:rPr lang="en-US" altLang="zh-TW" dirty="0" err="1" smtClean="0"/>
              <a:t>Warshall</a:t>
            </a:r>
            <a:r>
              <a:rPr lang="zh-TW" altLang="zh-TW" dirty="0" smtClean="0"/>
              <a:t>最</a:t>
            </a:r>
            <a:r>
              <a:rPr lang="zh-TW" altLang="zh-TW" dirty="0"/>
              <a:t>短路徑</a:t>
            </a:r>
            <a:r>
              <a:rPr lang="zh-TW" altLang="en-US" dirty="0" smtClean="0"/>
              <a:t>演算法介紹</a:t>
            </a:r>
            <a:endParaRPr lang="en-US" altLang="zh-TW" dirty="0" smtClean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2420888"/>
            <a:ext cx="8208912" cy="4147890"/>
          </a:xfrm>
          <a:ln>
            <a:noFill/>
          </a:ln>
        </p:spPr>
        <p:txBody>
          <a:bodyPr/>
          <a:lstStyle/>
          <a:p>
            <a:pPr marL="182563" indent="-182563" algn="just">
              <a:spcBef>
                <a:spcPts val="800"/>
              </a:spcBef>
              <a:defRPr/>
            </a:pPr>
            <a:r>
              <a:rPr lang="en-US" altLang="zh-TW" sz="2800" dirty="0">
                <a:latin typeface="Times New Roman" pitchFamily="18" charset="0"/>
              </a:rPr>
              <a:t>Floyd-</a:t>
            </a:r>
            <a:r>
              <a:rPr lang="en-US" altLang="zh-TW" sz="2800" dirty="0" err="1">
                <a:latin typeface="Times New Roman" pitchFamily="18" charset="0"/>
              </a:rPr>
              <a:t>Warshall</a:t>
            </a:r>
            <a:r>
              <a:rPr lang="zh-TW" altLang="en-US" sz="2800" dirty="0">
                <a:latin typeface="Times New Roman" pitchFamily="18" charset="0"/>
              </a:rPr>
              <a:t>演算法與</a:t>
            </a:r>
            <a:r>
              <a:rPr lang="en-US" altLang="zh-TW" sz="2800" dirty="0" err="1">
                <a:latin typeface="Times New Roman" pitchFamily="18" charset="0"/>
              </a:rPr>
              <a:t>Dijkstra</a:t>
            </a:r>
            <a:r>
              <a:rPr lang="zh-TW" altLang="en-US" sz="2800" dirty="0" smtClean="0">
                <a:latin typeface="Times New Roman" pitchFamily="18" charset="0"/>
              </a:rPr>
              <a:t>演算法</a:t>
            </a:r>
            <a:r>
              <a:rPr lang="zh-TW" altLang="en-US" sz="2800" dirty="0" smtClean="0">
                <a:latin typeface="Times New Roman" pitchFamily="18" charset="0"/>
              </a:rPr>
              <a:t>及</a:t>
            </a:r>
            <a:r>
              <a:rPr lang="en-US" altLang="zh-TW" sz="2800" dirty="0" smtClean="0">
                <a:latin typeface="Times New Roman" pitchFamily="18" charset="0"/>
              </a:rPr>
              <a:t>Bellman-Ford</a:t>
            </a:r>
            <a:r>
              <a:rPr lang="zh-TW" altLang="en-US" sz="2800" dirty="0">
                <a:latin typeface="Times New Roman" pitchFamily="18" charset="0"/>
              </a:rPr>
              <a:t>演算法</a:t>
            </a:r>
            <a:r>
              <a:rPr lang="zh-TW" altLang="en-US" sz="2800" dirty="0" smtClean="0">
                <a:latin typeface="Times New Roman" pitchFamily="18" charset="0"/>
              </a:rPr>
              <a:t>不同，它可</a:t>
            </a:r>
            <a:r>
              <a:rPr lang="zh-TW" altLang="en-US" sz="2800" dirty="0">
                <a:latin typeface="Times New Roman" pitchFamily="18" charset="0"/>
              </a:rPr>
              <a:t>以求</a:t>
            </a:r>
            <a:r>
              <a:rPr lang="zh-TW" altLang="en-US" sz="2800" dirty="0" smtClean="0">
                <a:latin typeface="Times New Roman" pitchFamily="18" charset="0"/>
              </a:rPr>
              <a:t>出</a:t>
            </a:r>
            <a:r>
              <a:rPr lang="zh-TW" altLang="en-US" sz="2800" dirty="0" smtClean="0">
                <a:solidFill>
                  <a:srgbClr val="0000FF"/>
                </a:solidFill>
                <a:latin typeface="Times New Roman" pitchFamily="18" charset="0"/>
              </a:rPr>
              <a:t>全部節點配對</a:t>
            </a:r>
            <a:r>
              <a:rPr lang="zh-TW" altLang="en-US" sz="2800" dirty="0" smtClean="0">
                <a:latin typeface="Times New Roman" pitchFamily="18" charset="0"/>
              </a:rPr>
              <a:t>的最</a:t>
            </a:r>
            <a:r>
              <a:rPr lang="zh-TW" altLang="en-US" sz="2800" dirty="0">
                <a:latin typeface="Times New Roman" pitchFamily="18" charset="0"/>
              </a:rPr>
              <a:t>短</a:t>
            </a:r>
            <a:r>
              <a:rPr lang="zh-TW" altLang="en-US" sz="2800" dirty="0" smtClean="0">
                <a:latin typeface="Times New Roman" pitchFamily="18" charset="0"/>
              </a:rPr>
              <a:t>路徑，是一個</a:t>
            </a:r>
            <a:r>
              <a:rPr lang="zh-TW" altLang="en-US" sz="2800" dirty="0" smtClean="0">
                <a:solidFill>
                  <a:srgbClr val="0000FF"/>
                </a:solidFill>
                <a:latin typeface="Times New Roman" pitchFamily="18" charset="0"/>
              </a:rPr>
              <a:t>全配對最</a:t>
            </a:r>
            <a:r>
              <a:rPr lang="zh-TW" altLang="en-US" sz="2800" dirty="0">
                <a:solidFill>
                  <a:srgbClr val="0000FF"/>
                </a:solidFill>
                <a:latin typeface="Times New Roman" pitchFamily="18" charset="0"/>
              </a:rPr>
              <a:t>短路徑</a:t>
            </a:r>
            <a:r>
              <a:rPr lang="en-US" altLang="zh-TW" sz="2800" dirty="0">
                <a:solidFill>
                  <a:srgbClr val="0000FF"/>
                </a:solidFill>
                <a:latin typeface="Times New Roman" pitchFamily="18" charset="0"/>
              </a:rPr>
              <a:t>(all-pair shortest path</a:t>
            </a:r>
            <a:r>
              <a:rPr lang="en-US" altLang="zh-TW" sz="2800" dirty="0" smtClean="0">
                <a:solidFill>
                  <a:srgbClr val="0000FF"/>
                </a:solidFill>
                <a:latin typeface="Times New Roman" pitchFamily="18" charset="0"/>
              </a:rPr>
              <a:t>)</a:t>
            </a:r>
            <a:r>
              <a:rPr lang="zh-TW" altLang="en-US" sz="2800" dirty="0" smtClean="0">
                <a:solidFill>
                  <a:srgbClr val="0000FF"/>
                </a:solidFill>
                <a:latin typeface="Times New Roman" pitchFamily="18" charset="0"/>
              </a:rPr>
              <a:t>演算法</a:t>
            </a:r>
            <a:r>
              <a:rPr lang="zh-TW" altLang="en-US" sz="2800" dirty="0" smtClean="0">
                <a:latin typeface="Times New Roman" pitchFamily="18" charset="0"/>
              </a:rPr>
              <a:t>。</a:t>
            </a:r>
            <a:endParaRPr lang="en-US" altLang="zh-TW" sz="2800" dirty="0" smtClean="0">
              <a:latin typeface="Times New Roman" pitchFamily="18" charset="0"/>
            </a:endParaRPr>
          </a:p>
          <a:p>
            <a:pPr marL="182563" indent="-182563" algn="just">
              <a:spcBef>
                <a:spcPts val="800"/>
              </a:spcBef>
              <a:defRPr/>
            </a:pPr>
            <a:endParaRPr lang="en-US" altLang="zh-TW" sz="2800" dirty="0" smtClean="0">
              <a:latin typeface="Times New Roman" pitchFamily="18" charset="0"/>
            </a:endParaRPr>
          </a:p>
          <a:p>
            <a:pPr marL="182563" indent="-182563" algn="just">
              <a:spcBef>
                <a:spcPts val="800"/>
              </a:spcBef>
              <a:defRPr/>
            </a:pPr>
            <a:r>
              <a:rPr lang="en-US" altLang="zh-TW" sz="2800" dirty="0">
                <a:latin typeface="Times New Roman" pitchFamily="18" charset="0"/>
              </a:rPr>
              <a:t>Floyd-</a:t>
            </a:r>
            <a:r>
              <a:rPr lang="en-US" altLang="zh-TW" sz="2800" dirty="0" err="1">
                <a:latin typeface="Times New Roman" pitchFamily="18" charset="0"/>
              </a:rPr>
              <a:t>Warshall</a:t>
            </a:r>
            <a:r>
              <a:rPr lang="zh-TW" altLang="en-US" sz="2800" dirty="0">
                <a:latin typeface="Times New Roman" pitchFamily="18" charset="0"/>
              </a:rPr>
              <a:t>演算法</a:t>
            </a:r>
            <a:r>
              <a:rPr lang="zh-TW" altLang="en-US" sz="2800" dirty="0" smtClean="0">
                <a:latin typeface="Times New Roman" pitchFamily="18" charset="0"/>
              </a:rPr>
              <a:t>可以處理</a:t>
            </a:r>
            <a:r>
              <a:rPr lang="zh-TW" altLang="en-US" sz="2800" dirty="0">
                <a:latin typeface="Times New Roman" pitchFamily="18" charset="0"/>
              </a:rPr>
              <a:t>有負邊的圖，但是</a:t>
            </a:r>
            <a:r>
              <a:rPr lang="zh-TW" altLang="en-US" sz="2800" dirty="0" smtClean="0">
                <a:latin typeface="Times New Roman" pitchFamily="18" charset="0"/>
              </a:rPr>
              <a:t>不能用以檢查</a:t>
            </a:r>
            <a:r>
              <a:rPr lang="zh-TW" altLang="zh-TW" sz="2800" dirty="0" smtClean="0"/>
              <a:t>有</a:t>
            </a:r>
            <a:r>
              <a:rPr lang="zh-TW" altLang="zh-TW" sz="2800" dirty="0"/>
              <a:t>負迴圈的圖</a:t>
            </a:r>
            <a:r>
              <a:rPr lang="zh-TW" altLang="en-US" sz="2800" dirty="0" smtClean="0"/>
              <a:t>。也就是說，當圖有負邊但是沒有負循環時，</a:t>
            </a:r>
            <a:r>
              <a:rPr lang="en-US" altLang="zh-TW" sz="2800" dirty="0">
                <a:latin typeface="Times New Roman" pitchFamily="18" charset="0"/>
              </a:rPr>
              <a:t> Floyd-</a:t>
            </a:r>
            <a:r>
              <a:rPr lang="en-US" altLang="zh-TW" sz="2800" dirty="0" err="1">
                <a:latin typeface="Times New Roman" pitchFamily="18" charset="0"/>
              </a:rPr>
              <a:t>Warshall</a:t>
            </a:r>
            <a:r>
              <a:rPr lang="zh-TW" altLang="en-US" sz="2800" dirty="0" smtClean="0">
                <a:latin typeface="Times New Roman" pitchFamily="18" charset="0"/>
              </a:rPr>
              <a:t>演算法仍然可</a:t>
            </a:r>
            <a:r>
              <a:rPr lang="zh-TW" altLang="en-US" sz="2800" dirty="0">
                <a:latin typeface="Times New Roman" pitchFamily="18" charset="0"/>
              </a:rPr>
              <a:t>以求</a:t>
            </a:r>
            <a:r>
              <a:rPr lang="zh-TW" altLang="en-US" sz="2800" dirty="0" smtClean="0">
                <a:latin typeface="Times New Roman" pitchFamily="18" charset="0"/>
              </a:rPr>
              <a:t>出正確的最</a:t>
            </a:r>
            <a:r>
              <a:rPr lang="zh-TW" altLang="en-US" sz="2800" dirty="0">
                <a:latin typeface="Times New Roman" pitchFamily="18" charset="0"/>
              </a:rPr>
              <a:t>短</a:t>
            </a:r>
            <a:r>
              <a:rPr lang="zh-TW" altLang="en-US" sz="2800" dirty="0" smtClean="0">
                <a:latin typeface="Times New Roman" pitchFamily="18" charset="0"/>
              </a:rPr>
              <a:t>路徑。</a:t>
            </a:r>
            <a:endParaRPr lang="en-US" altLang="zh-TW" sz="2800" dirty="0" smtClean="0"/>
          </a:p>
          <a:p>
            <a:pPr marL="182563" indent="-182563" algn="just">
              <a:spcBef>
                <a:spcPts val="800"/>
              </a:spcBef>
              <a:defRPr/>
            </a:pPr>
            <a:endParaRPr lang="en-US" altLang="zh-TW" sz="2800" dirty="0">
              <a:latin typeface="Times New Roman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70CC45-7452-4DAB-A2F7-F98704FF9730}" type="slidenum">
              <a:rPr lang="zh-TW" altLang="en-US" smtClean="0"/>
              <a:pPr>
                <a:defRPr/>
              </a:pPr>
              <a:t>32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3429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Floyd-</a:t>
            </a:r>
            <a:r>
              <a:rPr lang="en-US" altLang="zh-TW" dirty="0" err="1" smtClean="0"/>
              <a:t>Warshall</a:t>
            </a:r>
            <a:r>
              <a:rPr lang="zh-TW" altLang="zh-TW" dirty="0" smtClean="0"/>
              <a:t>最</a:t>
            </a:r>
            <a:r>
              <a:rPr lang="zh-TW" altLang="zh-TW" dirty="0"/>
              <a:t>短路徑</a:t>
            </a:r>
            <a:r>
              <a:rPr lang="zh-TW" altLang="en-US" dirty="0" smtClean="0"/>
              <a:t>演算法介紹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96" y="2116534"/>
            <a:ext cx="8908479" cy="4435922"/>
          </a:xfrm>
          <a:ln>
            <a:noFill/>
          </a:ln>
        </p:spPr>
        <p:txBody>
          <a:bodyPr/>
          <a:lstStyle/>
          <a:p>
            <a:pPr algn="just" eaLnBrk="1" hangingPunct="1"/>
            <a:r>
              <a:rPr lang="en-US" altLang="zh-TW" sz="2200" dirty="0">
                <a:latin typeface="Times New Roman" pitchFamily="18" charset="0"/>
              </a:rPr>
              <a:t>Floyd-</a:t>
            </a:r>
            <a:r>
              <a:rPr lang="en-US" altLang="zh-TW" sz="2200" dirty="0" err="1">
                <a:latin typeface="Times New Roman" pitchFamily="18" charset="0"/>
              </a:rPr>
              <a:t>Warshall</a:t>
            </a:r>
            <a:r>
              <a:rPr lang="zh-TW" altLang="en-US" sz="2200" dirty="0" smtClean="0">
                <a:latin typeface="Times New Roman" pitchFamily="18" charset="0"/>
              </a:rPr>
              <a:t>演算法</a:t>
            </a:r>
            <a:r>
              <a:rPr lang="zh-TW" altLang="en-US" sz="2200" dirty="0">
                <a:latin typeface="Times New Roman" pitchFamily="18" charset="0"/>
              </a:rPr>
              <a:t>採用</a:t>
            </a:r>
            <a:r>
              <a:rPr lang="zh-TW" altLang="en-US" sz="2200" dirty="0">
                <a:solidFill>
                  <a:srgbClr val="0000FF"/>
                </a:solidFill>
                <a:latin typeface="Times New Roman" pitchFamily="18" charset="0"/>
              </a:rPr>
              <a:t>動態規劃策略</a:t>
            </a:r>
            <a:r>
              <a:rPr lang="zh-TW" altLang="en-US" sz="2200" dirty="0">
                <a:latin typeface="Times New Roman" pitchFamily="18" charset="0"/>
              </a:rPr>
              <a:t>解決</a:t>
            </a:r>
            <a:r>
              <a:rPr lang="zh-TW" altLang="en-US" sz="2200" dirty="0" smtClean="0">
                <a:latin typeface="Times New Roman" pitchFamily="18" charset="0"/>
              </a:rPr>
              <a:t>問題，利用一個</a:t>
            </a:r>
            <a:r>
              <a:rPr lang="en-US" altLang="zh-TW" sz="2200" dirty="0" err="1">
                <a:solidFill>
                  <a:srgbClr val="0000FF"/>
                </a:solidFill>
                <a:latin typeface="Times New Roman" pitchFamily="18" charset="0"/>
              </a:rPr>
              <a:t>n×n</a:t>
            </a:r>
            <a:r>
              <a:rPr lang="en-US" altLang="zh-TW" sz="2200" dirty="0">
                <a:solidFill>
                  <a:srgbClr val="0000FF"/>
                </a:solidFill>
                <a:latin typeface="Times New Roman" pitchFamily="18" charset="0"/>
              </a:rPr>
              <a:t>(n</a:t>
            </a:r>
            <a:r>
              <a:rPr lang="zh-TW" altLang="en-US" sz="2200" dirty="0" smtClean="0">
                <a:solidFill>
                  <a:srgbClr val="0000FF"/>
                </a:solidFill>
                <a:latin typeface="Times New Roman" pitchFamily="18" charset="0"/>
              </a:rPr>
              <a:t>為節點</a:t>
            </a:r>
            <a:r>
              <a:rPr lang="zh-TW" altLang="en-US" sz="2200" dirty="0">
                <a:solidFill>
                  <a:srgbClr val="0000FF"/>
                </a:solidFill>
                <a:latin typeface="Times New Roman" pitchFamily="18" charset="0"/>
              </a:rPr>
              <a:t>總數</a:t>
            </a:r>
            <a:r>
              <a:rPr lang="en-US" altLang="zh-TW" sz="2200" dirty="0" smtClean="0">
                <a:solidFill>
                  <a:srgbClr val="0000FF"/>
                </a:solidFill>
                <a:latin typeface="Times New Roman" pitchFamily="18" charset="0"/>
              </a:rPr>
              <a:t>)</a:t>
            </a:r>
            <a:r>
              <a:rPr lang="zh-TW" altLang="en-US" sz="2200" dirty="0" smtClean="0">
                <a:solidFill>
                  <a:srgbClr val="0000FF"/>
                </a:solidFill>
                <a:latin typeface="Times New Roman" pitchFamily="18" charset="0"/>
              </a:rPr>
              <a:t>的二維陣列</a:t>
            </a:r>
            <a:r>
              <a:rPr lang="en-US" altLang="zh-TW" sz="2200" dirty="0">
                <a:latin typeface="Times New Roman" pitchFamily="18" charset="0"/>
              </a:rPr>
              <a:t>d</a:t>
            </a:r>
            <a:r>
              <a:rPr lang="zh-TW" altLang="en-US" sz="2200" dirty="0">
                <a:latin typeface="Times New Roman" pitchFamily="18" charset="0"/>
              </a:rPr>
              <a:t>來記錄</a:t>
            </a:r>
            <a:r>
              <a:rPr lang="zh-TW" altLang="en-US" sz="2200" dirty="0" smtClean="0">
                <a:latin typeface="Times New Roman" pitchFamily="18" charset="0"/>
              </a:rPr>
              <a:t>每一節點</a:t>
            </a:r>
            <a:r>
              <a:rPr lang="zh-TW" altLang="en-US" sz="2200" dirty="0">
                <a:latin typeface="Times New Roman" pitchFamily="18" charset="0"/>
              </a:rPr>
              <a:t>配對間的最短路徑</a:t>
            </a:r>
            <a:r>
              <a:rPr lang="zh-TW" altLang="en-US" sz="2200" dirty="0" smtClean="0">
                <a:latin typeface="Times New Roman" pitchFamily="18" charset="0"/>
              </a:rPr>
              <a:t>成本或距離</a:t>
            </a:r>
            <a:r>
              <a:rPr lang="en-US" altLang="zh-TW" sz="2200" dirty="0">
                <a:latin typeface="Times New Roman" pitchFamily="18" charset="0"/>
              </a:rPr>
              <a:t>(distance) </a:t>
            </a:r>
            <a:r>
              <a:rPr lang="zh-TW" altLang="en-US" sz="2200" dirty="0" smtClean="0">
                <a:latin typeface="Times New Roman" pitchFamily="18" charset="0"/>
              </a:rPr>
              <a:t>。</a:t>
            </a:r>
            <a:endParaRPr lang="en-US" altLang="zh-TW" sz="2200" dirty="0" smtClean="0">
              <a:latin typeface="Times New Roman" pitchFamily="18" charset="0"/>
            </a:endParaRPr>
          </a:p>
          <a:p>
            <a:pPr algn="just" eaLnBrk="1" hangingPunct="1"/>
            <a:r>
              <a:rPr lang="zh-TW" altLang="en-US" sz="2200" dirty="0" smtClean="0">
                <a:latin typeface="Times New Roman" pitchFamily="18" charset="0"/>
              </a:rPr>
              <a:t>在</a:t>
            </a:r>
            <a:r>
              <a:rPr lang="zh-TW" altLang="en-US" sz="2200" dirty="0">
                <a:latin typeface="Times New Roman" pitchFamily="18" charset="0"/>
              </a:rPr>
              <a:t>啟始</a:t>
            </a:r>
            <a:r>
              <a:rPr lang="en-US" altLang="zh-TW" sz="2200" dirty="0">
                <a:latin typeface="Times New Roman" pitchFamily="18" charset="0"/>
              </a:rPr>
              <a:t>(initial)</a:t>
            </a:r>
            <a:r>
              <a:rPr lang="zh-TW" altLang="en-US" sz="2200" dirty="0">
                <a:latin typeface="Times New Roman" pitchFamily="18" charset="0"/>
              </a:rPr>
              <a:t>狀況時</a:t>
            </a:r>
            <a:r>
              <a:rPr lang="zh-TW" altLang="en-US" sz="2200" dirty="0" smtClean="0">
                <a:latin typeface="Times New Roman" pitchFamily="18" charset="0"/>
              </a:rPr>
              <a:t>，</a:t>
            </a:r>
            <a:r>
              <a:rPr lang="en-US" altLang="zh-TW" sz="2200" b="1" dirty="0" smtClean="0">
                <a:latin typeface="Times New Roman" pitchFamily="18" charset="0"/>
              </a:rPr>
              <a:t> </a:t>
            </a:r>
            <a:r>
              <a:rPr lang="en-US" altLang="zh-TW" sz="2200" b="1" dirty="0" smtClean="0">
                <a:solidFill>
                  <a:srgbClr val="0000FF"/>
                </a:solidFill>
                <a:latin typeface="Times New Roman" pitchFamily="18" charset="0"/>
              </a:rPr>
              <a:t>d[</a:t>
            </a:r>
            <a:r>
              <a:rPr lang="en-US" altLang="zh-TW" sz="2200" b="1" dirty="0" err="1" smtClean="0">
                <a:solidFill>
                  <a:srgbClr val="0000FF"/>
                </a:solidFill>
                <a:latin typeface="Times New Roman" pitchFamily="18" charset="0"/>
              </a:rPr>
              <a:t>i</a:t>
            </a:r>
            <a:r>
              <a:rPr lang="en-US" altLang="zh-TW" sz="2200" b="1" dirty="0" smtClean="0">
                <a:solidFill>
                  <a:srgbClr val="0000FF"/>
                </a:solidFill>
                <a:latin typeface="Times New Roman" pitchFamily="18" charset="0"/>
              </a:rPr>
              <a:t>][j]=</a:t>
            </a:r>
            <a:r>
              <a:rPr lang="en-US" altLang="zh-TW" sz="2200" b="1" dirty="0">
                <a:solidFill>
                  <a:srgbClr val="0000FF"/>
                </a:solidFill>
                <a:latin typeface="Times New Roman" pitchFamily="18" charset="0"/>
              </a:rPr>
              <a:t>w[</a:t>
            </a:r>
            <a:r>
              <a:rPr lang="en-US" altLang="zh-TW" sz="2200" b="1" dirty="0" err="1">
                <a:solidFill>
                  <a:srgbClr val="0000FF"/>
                </a:solidFill>
                <a:latin typeface="Times New Roman" pitchFamily="18" charset="0"/>
              </a:rPr>
              <a:t>i</a:t>
            </a:r>
            <a:r>
              <a:rPr lang="en-US" altLang="zh-TW" sz="2200" b="1" dirty="0">
                <a:solidFill>
                  <a:srgbClr val="0000FF"/>
                </a:solidFill>
                <a:latin typeface="Times New Roman" pitchFamily="18" charset="0"/>
              </a:rPr>
              <a:t>][j]</a:t>
            </a:r>
            <a:r>
              <a:rPr lang="zh-TW" altLang="en-US" sz="2200" b="1" dirty="0">
                <a:solidFill>
                  <a:srgbClr val="0000FF"/>
                </a:solidFill>
                <a:latin typeface="Times New Roman" pitchFamily="18" charset="0"/>
              </a:rPr>
              <a:t>，</a:t>
            </a:r>
            <a:r>
              <a:rPr lang="en-US" altLang="zh-TW" sz="2200" b="1" dirty="0">
                <a:solidFill>
                  <a:srgbClr val="0000FF"/>
                </a:solidFill>
                <a:latin typeface="Times New Roman" pitchFamily="18" charset="0"/>
              </a:rPr>
              <a:t>for each </a:t>
            </a:r>
            <a:r>
              <a:rPr lang="en-US" altLang="zh-TW" sz="2200" b="1" dirty="0" err="1">
                <a:solidFill>
                  <a:srgbClr val="0000FF"/>
                </a:solidFill>
                <a:latin typeface="Times New Roman" pitchFamily="18" charset="0"/>
              </a:rPr>
              <a:t>i</a:t>
            </a:r>
            <a:r>
              <a:rPr lang="en-US" altLang="zh-TW" sz="2200" b="1" dirty="0">
                <a:solidFill>
                  <a:srgbClr val="0000FF"/>
                </a:solidFill>
                <a:latin typeface="Times New Roman" pitchFamily="18" charset="0"/>
              </a:rPr>
              <a:t> and </a:t>
            </a:r>
            <a:r>
              <a:rPr lang="en-US" altLang="zh-TW" sz="2200" b="1" dirty="0" smtClean="0">
                <a:solidFill>
                  <a:srgbClr val="0000FF"/>
                </a:solidFill>
                <a:latin typeface="Times New Roman" pitchFamily="18" charset="0"/>
              </a:rPr>
              <a:t>j</a:t>
            </a:r>
            <a:r>
              <a:rPr lang="zh-TW" altLang="en-US" sz="2200" b="1" dirty="0" smtClean="0">
                <a:latin typeface="Times New Roman" pitchFamily="18" charset="0"/>
              </a:rPr>
              <a:t>。也就是節點</a:t>
            </a:r>
            <a:r>
              <a:rPr lang="en-US" altLang="zh-TW" sz="2200" b="1" dirty="0" err="1" smtClean="0">
                <a:latin typeface="Times New Roman" pitchFamily="18" charset="0"/>
              </a:rPr>
              <a:t>i</a:t>
            </a:r>
            <a:r>
              <a:rPr lang="zh-TW" altLang="en-US" sz="2200" b="1" dirty="0" smtClean="0">
                <a:latin typeface="Times New Roman" pitchFamily="18" charset="0"/>
              </a:rPr>
              <a:t>可以直接抵達節點</a:t>
            </a:r>
            <a:r>
              <a:rPr lang="en-US" altLang="zh-TW" sz="2200" b="1" dirty="0">
                <a:latin typeface="Times New Roman" pitchFamily="18" charset="0"/>
              </a:rPr>
              <a:t>j</a:t>
            </a:r>
            <a:r>
              <a:rPr lang="en-US" altLang="zh-TW" sz="2200" b="1" dirty="0" smtClean="0">
                <a:latin typeface="Times New Roman" pitchFamily="18" charset="0"/>
              </a:rPr>
              <a:t>(</a:t>
            </a:r>
            <a:r>
              <a:rPr lang="zh-TW" altLang="en-US" sz="2200" b="1" dirty="0" smtClean="0">
                <a:latin typeface="Times New Roman" pitchFamily="18" charset="0"/>
              </a:rPr>
              <a:t>也就是不</a:t>
            </a:r>
            <a:r>
              <a:rPr lang="zh-TW" altLang="en-US" sz="2200" b="1" dirty="0">
                <a:latin typeface="Times New Roman" pitchFamily="18" charset="0"/>
              </a:rPr>
              <a:t>經過其他中間節點</a:t>
            </a:r>
            <a:r>
              <a:rPr lang="en-US" altLang="zh-TW" sz="2200" b="1" dirty="0">
                <a:latin typeface="Times New Roman" pitchFamily="18" charset="0"/>
              </a:rPr>
              <a:t>)</a:t>
            </a:r>
            <a:r>
              <a:rPr lang="zh-TW" altLang="en-US" sz="2200" b="1" dirty="0" smtClean="0">
                <a:latin typeface="Times New Roman" pitchFamily="18" charset="0"/>
              </a:rPr>
              <a:t>的距離。</a:t>
            </a:r>
            <a:r>
              <a:rPr lang="en-US" altLang="zh-TW" sz="2200" b="1" dirty="0" smtClean="0">
                <a:latin typeface="Times New Roman" pitchFamily="18" charset="0"/>
              </a:rPr>
              <a:t> (</a:t>
            </a:r>
            <a:r>
              <a:rPr lang="en-US" altLang="zh-TW" sz="2200" b="1" dirty="0" smtClean="0">
                <a:latin typeface="Times New Roman" pitchFamily="18" charset="0"/>
              </a:rPr>
              <a:t>w[</a:t>
            </a:r>
            <a:r>
              <a:rPr lang="en-US" altLang="zh-TW" sz="2200" b="1" dirty="0" err="1" smtClean="0">
                <a:latin typeface="Times New Roman" pitchFamily="18" charset="0"/>
              </a:rPr>
              <a:t>i</a:t>
            </a:r>
            <a:r>
              <a:rPr lang="en-US" altLang="zh-TW" sz="2200" b="1" dirty="0" smtClean="0">
                <a:latin typeface="Times New Roman" pitchFamily="18" charset="0"/>
              </a:rPr>
              <a:t>][j]=</a:t>
            </a:r>
            <a:r>
              <a:rPr lang="en-US" altLang="zh-TW" sz="2200" b="1" dirty="0">
                <a:latin typeface="Times New Roman" pitchFamily="18" charset="0"/>
              </a:rPr>
              <a:t>0</a:t>
            </a:r>
            <a:r>
              <a:rPr lang="zh-TW" altLang="en-US" sz="2200" b="1" dirty="0">
                <a:latin typeface="Times New Roman" pitchFamily="18" charset="0"/>
              </a:rPr>
              <a:t>，</a:t>
            </a:r>
            <a:r>
              <a:rPr lang="en-US" altLang="zh-TW" sz="2200" b="1" dirty="0">
                <a:latin typeface="Times New Roman" pitchFamily="18" charset="0"/>
              </a:rPr>
              <a:t>for </a:t>
            </a:r>
            <a:r>
              <a:rPr lang="en-US" altLang="zh-TW" sz="2200" b="1" dirty="0" err="1" smtClean="0">
                <a:latin typeface="Times New Roman" pitchFamily="18" charset="0"/>
              </a:rPr>
              <a:t>i</a:t>
            </a:r>
            <a:r>
              <a:rPr lang="en-US" altLang="zh-TW" sz="2200" b="1" dirty="0" smtClean="0">
                <a:latin typeface="Times New Roman" pitchFamily="18" charset="0"/>
              </a:rPr>
              <a:t>=j</a:t>
            </a:r>
            <a:r>
              <a:rPr lang="en-US" altLang="zh-TW" sz="2200" b="1" dirty="0">
                <a:latin typeface="Times New Roman" pitchFamily="18" charset="0"/>
              </a:rPr>
              <a:t>; </a:t>
            </a:r>
            <a:r>
              <a:rPr lang="en-US" altLang="zh-TW" sz="2200" b="1" dirty="0" smtClean="0">
                <a:latin typeface="Times New Roman" pitchFamily="18" charset="0"/>
              </a:rPr>
              <a:t>w[</a:t>
            </a:r>
            <a:r>
              <a:rPr lang="en-US" altLang="zh-TW" sz="2200" b="1" dirty="0" err="1" smtClean="0">
                <a:latin typeface="Times New Roman" pitchFamily="18" charset="0"/>
              </a:rPr>
              <a:t>i</a:t>
            </a:r>
            <a:r>
              <a:rPr lang="en-US" altLang="zh-TW" sz="2200" b="1" dirty="0">
                <a:latin typeface="Times New Roman" pitchFamily="18" charset="0"/>
              </a:rPr>
              <a:t>][j]=</a:t>
            </a:r>
            <a:r>
              <a:rPr lang="en-US" altLang="zh-TW" sz="2200" b="1" dirty="0">
                <a:latin typeface="Times New Roman" pitchFamily="18" charset="0"/>
                <a:sym typeface="Symbol"/>
              </a:rPr>
              <a:t></a:t>
            </a:r>
            <a:r>
              <a:rPr lang="en-US" altLang="zh-TW" sz="2200" b="1" dirty="0">
                <a:latin typeface="Times New Roman" pitchFamily="18" charset="0"/>
              </a:rPr>
              <a:t>, </a:t>
            </a:r>
            <a:r>
              <a:rPr lang="en-US" altLang="zh-TW" sz="2200" b="1" dirty="0" smtClean="0">
                <a:latin typeface="Times New Roman" pitchFamily="18" charset="0"/>
              </a:rPr>
              <a:t>for (</a:t>
            </a:r>
            <a:r>
              <a:rPr lang="en-US" altLang="zh-TW" sz="2200" b="1" dirty="0" err="1" smtClean="0">
                <a:latin typeface="Times New Roman" pitchFamily="18" charset="0"/>
              </a:rPr>
              <a:t>i</a:t>
            </a:r>
            <a:r>
              <a:rPr lang="en-US" altLang="zh-TW" sz="2200" b="1" dirty="0" smtClean="0">
                <a:latin typeface="Times New Roman" pitchFamily="18" charset="0"/>
              </a:rPr>
              <a:t>, j)</a:t>
            </a:r>
            <a:r>
              <a:rPr lang="en-US" altLang="zh-TW" sz="2200" b="1" dirty="0" smtClean="0">
                <a:latin typeface="Times New Roman" pitchFamily="18" charset="0"/>
                <a:sym typeface="Symbol"/>
              </a:rPr>
              <a:t>E; w[</a:t>
            </a:r>
            <a:r>
              <a:rPr lang="en-US" altLang="zh-TW" sz="2200" b="1" dirty="0" err="1" smtClean="0">
                <a:latin typeface="Times New Roman" pitchFamily="18" charset="0"/>
                <a:sym typeface="Symbol"/>
              </a:rPr>
              <a:t>i</a:t>
            </a:r>
            <a:r>
              <a:rPr lang="en-US" altLang="zh-TW" sz="2200" b="1" dirty="0" smtClean="0">
                <a:latin typeface="Times New Roman" pitchFamily="18" charset="0"/>
                <a:sym typeface="Symbol"/>
              </a:rPr>
              <a:t>][j]=the weight of (</a:t>
            </a:r>
            <a:r>
              <a:rPr lang="en-US" altLang="zh-TW" sz="2200" b="1" dirty="0" err="1" smtClean="0">
                <a:latin typeface="Times New Roman" pitchFamily="18" charset="0"/>
                <a:sym typeface="Symbol"/>
              </a:rPr>
              <a:t>i</a:t>
            </a:r>
            <a:r>
              <a:rPr lang="en-US" altLang="zh-TW" sz="2200" b="1" dirty="0" smtClean="0">
                <a:latin typeface="Times New Roman" pitchFamily="18" charset="0"/>
                <a:sym typeface="Symbol"/>
              </a:rPr>
              <a:t>, j) for (</a:t>
            </a:r>
            <a:r>
              <a:rPr lang="en-US" altLang="zh-TW" sz="2200" b="1" dirty="0" err="1" smtClean="0">
                <a:latin typeface="Times New Roman" pitchFamily="18" charset="0"/>
                <a:sym typeface="Symbol"/>
              </a:rPr>
              <a:t>i</a:t>
            </a:r>
            <a:r>
              <a:rPr lang="en-US" altLang="zh-TW" sz="2200" b="1" dirty="0" smtClean="0">
                <a:latin typeface="Times New Roman" pitchFamily="18" charset="0"/>
                <a:sym typeface="Symbol"/>
              </a:rPr>
              <a:t>, j) E)</a:t>
            </a:r>
            <a:endParaRPr lang="en-US" altLang="zh-TW" sz="2200" dirty="0" smtClean="0">
              <a:latin typeface="Times New Roman" pitchFamily="18" charset="0"/>
            </a:endParaRPr>
          </a:p>
          <a:p>
            <a:pPr algn="just" eaLnBrk="1" hangingPunct="1"/>
            <a:r>
              <a:rPr lang="en-US" altLang="zh-TW" sz="2200" dirty="0" smtClean="0">
                <a:latin typeface="Times New Roman" pitchFamily="18" charset="0"/>
              </a:rPr>
              <a:t>Floyd-</a:t>
            </a:r>
            <a:r>
              <a:rPr lang="en-US" altLang="zh-TW" sz="2200" dirty="0" err="1" smtClean="0">
                <a:latin typeface="Times New Roman" pitchFamily="18" charset="0"/>
              </a:rPr>
              <a:t>Warshall</a:t>
            </a:r>
            <a:r>
              <a:rPr lang="zh-TW" altLang="en-US" sz="2200" dirty="0">
                <a:latin typeface="Times New Roman" pitchFamily="18" charset="0"/>
              </a:rPr>
              <a:t>演算法執行時會不斷的更新陣列</a:t>
            </a:r>
            <a:r>
              <a:rPr lang="en-US" altLang="zh-TW" sz="2200" dirty="0">
                <a:latin typeface="Times New Roman" pitchFamily="18" charset="0"/>
              </a:rPr>
              <a:t>d</a:t>
            </a:r>
            <a:r>
              <a:rPr lang="zh-TW" altLang="en-US" sz="2200" dirty="0" smtClean="0">
                <a:latin typeface="Times New Roman" pitchFamily="18" charset="0"/>
              </a:rPr>
              <a:t>。</a:t>
            </a:r>
            <a:r>
              <a:rPr lang="zh-TW" altLang="en-US" sz="2200" dirty="0" smtClean="0">
                <a:solidFill>
                  <a:srgbClr val="0000FF"/>
                </a:solidFill>
                <a:latin typeface="Times New Roman" pitchFamily="18" charset="0"/>
              </a:rPr>
              <a:t>在</a:t>
            </a:r>
            <a:r>
              <a:rPr lang="zh-TW" altLang="en-US" sz="2200" dirty="0">
                <a:solidFill>
                  <a:srgbClr val="0000FF"/>
                </a:solidFill>
                <a:latin typeface="Times New Roman" pitchFamily="18" charset="0"/>
              </a:rPr>
              <a:t>第</a:t>
            </a:r>
            <a:r>
              <a:rPr lang="en-US" altLang="zh-TW" sz="2200" dirty="0">
                <a:solidFill>
                  <a:srgbClr val="0000FF"/>
                </a:solidFill>
                <a:latin typeface="Times New Roman" pitchFamily="18" charset="0"/>
              </a:rPr>
              <a:t>k</a:t>
            </a:r>
            <a:r>
              <a:rPr lang="zh-TW" altLang="en-US" sz="2200" dirty="0">
                <a:solidFill>
                  <a:srgbClr val="0000FF"/>
                </a:solidFill>
                <a:latin typeface="Times New Roman" pitchFamily="18" charset="0"/>
              </a:rPr>
              <a:t>次更新陣列</a:t>
            </a:r>
            <a:r>
              <a:rPr lang="en-US" altLang="zh-TW" sz="2200" dirty="0">
                <a:solidFill>
                  <a:srgbClr val="0000FF"/>
                </a:solidFill>
                <a:latin typeface="Times New Roman" pitchFamily="18" charset="0"/>
              </a:rPr>
              <a:t>d</a:t>
            </a:r>
            <a:r>
              <a:rPr lang="zh-TW" altLang="en-US" sz="2200" dirty="0">
                <a:solidFill>
                  <a:srgbClr val="0000FF"/>
                </a:solidFill>
                <a:latin typeface="Times New Roman" pitchFamily="18" charset="0"/>
              </a:rPr>
              <a:t>時，表示</a:t>
            </a:r>
            <a:r>
              <a:rPr lang="en-US" altLang="zh-TW" sz="2200" dirty="0">
                <a:solidFill>
                  <a:srgbClr val="0000FF"/>
                </a:solidFill>
                <a:latin typeface="Times New Roman" pitchFamily="18" charset="0"/>
              </a:rPr>
              <a:t>d</a:t>
            </a:r>
            <a:r>
              <a:rPr lang="zh-TW" altLang="en-US" sz="2200" dirty="0">
                <a:solidFill>
                  <a:srgbClr val="0000FF"/>
                </a:solidFill>
                <a:latin typeface="Times New Roman" pitchFamily="18" charset="0"/>
              </a:rPr>
              <a:t>中所紀錄的最短</a:t>
            </a:r>
            <a:r>
              <a:rPr lang="zh-TW" altLang="en-US" sz="2200" dirty="0" smtClean="0">
                <a:solidFill>
                  <a:srgbClr val="0000FF"/>
                </a:solidFill>
                <a:latin typeface="Times New Roman" pitchFamily="18" charset="0"/>
              </a:rPr>
              <a:t>路徑距離，其對應的路徑是</a:t>
            </a:r>
            <a:r>
              <a:rPr lang="zh-TW" altLang="en-US" sz="2200" dirty="0">
                <a:solidFill>
                  <a:srgbClr val="0000FF"/>
                </a:solidFill>
                <a:latin typeface="Times New Roman" pitchFamily="18" charset="0"/>
              </a:rPr>
              <a:t>經由編號小於或等於</a:t>
            </a:r>
            <a:r>
              <a:rPr lang="en-US" altLang="zh-TW" sz="2200" dirty="0">
                <a:solidFill>
                  <a:srgbClr val="0000FF"/>
                </a:solidFill>
                <a:latin typeface="Times New Roman" pitchFamily="18" charset="0"/>
              </a:rPr>
              <a:t>k</a:t>
            </a:r>
            <a:r>
              <a:rPr lang="zh-TW" altLang="en-US" sz="2200" dirty="0" smtClean="0">
                <a:solidFill>
                  <a:srgbClr val="0000FF"/>
                </a:solidFill>
                <a:latin typeface="Times New Roman" pitchFamily="18" charset="0"/>
              </a:rPr>
              <a:t>的節點當作中間節點</a:t>
            </a:r>
            <a:r>
              <a:rPr lang="zh-TW" altLang="en-US" sz="2200" dirty="0">
                <a:solidFill>
                  <a:srgbClr val="0000FF"/>
                </a:solidFill>
                <a:latin typeface="Times New Roman" pitchFamily="18" charset="0"/>
              </a:rPr>
              <a:t>所造成的</a:t>
            </a:r>
            <a:r>
              <a:rPr lang="zh-TW" altLang="en-US" sz="2200" dirty="0">
                <a:latin typeface="Times New Roman" pitchFamily="18" charset="0"/>
              </a:rPr>
              <a:t>。因此，當第</a:t>
            </a:r>
            <a:r>
              <a:rPr lang="en-US" altLang="zh-TW" sz="2200" dirty="0">
                <a:latin typeface="Times New Roman" pitchFamily="18" charset="0"/>
              </a:rPr>
              <a:t>n</a:t>
            </a:r>
            <a:r>
              <a:rPr lang="zh-TW" altLang="en-US" sz="2200" dirty="0">
                <a:latin typeface="Times New Roman" pitchFamily="18" charset="0"/>
              </a:rPr>
              <a:t>次更新陣列</a:t>
            </a:r>
            <a:r>
              <a:rPr lang="en-US" altLang="zh-TW" sz="2200" dirty="0">
                <a:latin typeface="Times New Roman" pitchFamily="18" charset="0"/>
              </a:rPr>
              <a:t>d</a:t>
            </a:r>
            <a:r>
              <a:rPr lang="zh-TW" altLang="en-US" sz="2200" dirty="0">
                <a:latin typeface="Times New Roman" pitchFamily="18" charset="0"/>
              </a:rPr>
              <a:t>時，則表示</a:t>
            </a:r>
            <a:r>
              <a:rPr lang="en-US" altLang="zh-TW" sz="2200" dirty="0">
                <a:latin typeface="Times New Roman" pitchFamily="18" charset="0"/>
              </a:rPr>
              <a:t>d</a:t>
            </a:r>
            <a:r>
              <a:rPr lang="zh-TW" altLang="en-US" sz="2200" dirty="0">
                <a:latin typeface="Times New Roman" pitchFamily="18" charset="0"/>
              </a:rPr>
              <a:t>中所紀錄的最短</a:t>
            </a:r>
            <a:r>
              <a:rPr lang="zh-TW" altLang="en-US" sz="2200" dirty="0" smtClean="0">
                <a:latin typeface="Times New Roman" pitchFamily="18" charset="0"/>
              </a:rPr>
              <a:t>路徑</a:t>
            </a:r>
            <a:r>
              <a:rPr lang="zh-TW" altLang="en-US" sz="2200" dirty="0">
                <a:solidFill>
                  <a:srgbClr val="0000FF"/>
                </a:solidFill>
                <a:latin typeface="Times New Roman" pitchFamily="18" charset="0"/>
              </a:rPr>
              <a:t>距離，其對應的路徑是</a:t>
            </a:r>
            <a:r>
              <a:rPr lang="zh-TW" altLang="en-US" sz="2200" dirty="0" smtClean="0">
                <a:latin typeface="Times New Roman" pitchFamily="18" charset="0"/>
              </a:rPr>
              <a:t>是</a:t>
            </a:r>
            <a:r>
              <a:rPr lang="zh-TW" altLang="en-US" sz="2200" dirty="0" smtClean="0">
                <a:latin typeface="Times New Roman" pitchFamily="18" charset="0"/>
              </a:rPr>
              <a:t>可以</a:t>
            </a:r>
            <a:r>
              <a:rPr lang="zh-TW" altLang="en-US" sz="2200" dirty="0" smtClean="0">
                <a:latin typeface="Times New Roman" pitchFamily="18" charset="0"/>
              </a:rPr>
              <a:t>經由</a:t>
            </a:r>
            <a:r>
              <a:rPr lang="zh-TW" altLang="en-US" sz="2200" dirty="0">
                <a:solidFill>
                  <a:srgbClr val="0000FF"/>
                </a:solidFill>
                <a:latin typeface="Times New Roman" pitchFamily="18" charset="0"/>
              </a:rPr>
              <a:t>編號小於或等於</a:t>
            </a:r>
            <a:r>
              <a:rPr lang="en-US" altLang="zh-TW" sz="2200" dirty="0">
                <a:solidFill>
                  <a:srgbClr val="0000FF"/>
                </a:solidFill>
                <a:latin typeface="Times New Roman" pitchFamily="18" charset="0"/>
              </a:rPr>
              <a:t>k</a:t>
            </a:r>
            <a:r>
              <a:rPr lang="zh-TW" altLang="en-US" sz="2200" dirty="0">
                <a:solidFill>
                  <a:srgbClr val="0000FF"/>
                </a:solidFill>
                <a:latin typeface="Times New Roman" pitchFamily="18" charset="0"/>
              </a:rPr>
              <a:t>的</a:t>
            </a:r>
            <a:r>
              <a:rPr lang="zh-TW" altLang="en-US" sz="2200" dirty="0" smtClean="0">
                <a:solidFill>
                  <a:srgbClr val="0000FF"/>
                </a:solidFill>
                <a:latin typeface="Times New Roman" pitchFamily="18" charset="0"/>
              </a:rPr>
              <a:t>節點</a:t>
            </a:r>
            <a:r>
              <a:rPr lang="en-US" altLang="zh-TW" sz="2200" dirty="0" smtClean="0">
                <a:latin typeface="Times New Roman" pitchFamily="18" charset="0"/>
              </a:rPr>
              <a:t>(</a:t>
            </a:r>
            <a:r>
              <a:rPr lang="zh-TW" altLang="en-US" sz="2200" dirty="0" smtClean="0">
                <a:latin typeface="Times New Roman" pitchFamily="18" charset="0"/>
              </a:rPr>
              <a:t>也就是所有節點</a:t>
            </a:r>
            <a:r>
              <a:rPr lang="en-US" altLang="zh-TW" sz="2200" dirty="0" smtClean="0">
                <a:latin typeface="Times New Roman" pitchFamily="18" charset="0"/>
              </a:rPr>
              <a:t>)</a:t>
            </a:r>
            <a:r>
              <a:rPr lang="zh-TW" altLang="en-US" sz="2200" dirty="0" smtClean="0">
                <a:latin typeface="Times New Roman" pitchFamily="18" charset="0"/>
              </a:rPr>
              <a:t>當作</a:t>
            </a:r>
            <a:r>
              <a:rPr lang="zh-TW" altLang="en-US" sz="2200" dirty="0" smtClean="0">
                <a:latin typeface="Times New Roman" pitchFamily="18" charset="0"/>
              </a:rPr>
              <a:t>中間節點所</a:t>
            </a:r>
            <a:r>
              <a:rPr lang="zh-TW" altLang="en-US" sz="2200" dirty="0">
                <a:latin typeface="Times New Roman" pitchFamily="18" charset="0"/>
              </a:rPr>
              <a:t>造成的，這也就是演算法所需要</a:t>
            </a:r>
            <a:r>
              <a:rPr lang="zh-TW" altLang="en-US" sz="2200" dirty="0" smtClean="0">
                <a:latin typeface="Times New Roman" pitchFamily="18" charset="0"/>
              </a:rPr>
              <a:t>的最終最短路徑結果</a:t>
            </a:r>
            <a:r>
              <a:rPr lang="zh-TW" altLang="en-US" sz="2200" dirty="0">
                <a:latin typeface="Times New Roman" pitchFamily="18" charset="0"/>
              </a:rPr>
              <a:t>。 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70CC45-7452-4DAB-A2F7-F98704FF9730}" type="slidenum">
              <a:rPr lang="zh-TW" altLang="en-US" smtClean="0"/>
              <a:pPr>
                <a:defRPr/>
              </a:pPr>
              <a:t>33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3389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Floyd-</a:t>
            </a:r>
            <a:r>
              <a:rPr lang="en-US" altLang="zh-TW" dirty="0" err="1"/>
              <a:t>Warshall</a:t>
            </a:r>
            <a:r>
              <a:rPr lang="zh-TW" altLang="zh-TW" dirty="0"/>
              <a:t>最短路徑</a:t>
            </a:r>
            <a:r>
              <a:rPr lang="zh-TW" altLang="en-US" dirty="0"/>
              <a:t>演算法</a:t>
            </a:r>
            <a:endParaRPr lang="en-US" altLang="zh-TW" dirty="0" smtClean="0"/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693905"/>
            <a:ext cx="8964612" cy="4853622"/>
          </a:xfrm>
        </p:spPr>
        <p:txBody>
          <a:bodyPr/>
          <a:lstStyle/>
          <a:p>
            <a:pPr marL="400050" lvl="1" indent="0">
              <a:buFont typeface="Wingdings" pitchFamily="2" charset="2"/>
              <a:buNone/>
            </a:pPr>
            <a:endParaRPr lang="en-US" altLang="zh-TW" sz="1800" dirty="0" smtClean="0"/>
          </a:p>
          <a:p>
            <a:pPr marL="400050" lvl="1" indent="0">
              <a:buNone/>
            </a:pPr>
            <a:r>
              <a:rPr lang="en-US" altLang="zh-TW" sz="1800" dirty="0" smtClean="0"/>
              <a:t>Algorithm Floyd-</a:t>
            </a:r>
            <a:r>
              <a:rPr lang="en-US" altLang="zh-TW" sz="1800" dirty="0" err="1" smtClean="0"/>
              <a:t>Warshall</a:t>
            </a:r>
            <a:r>
              <a:rPr lang="zh-TW" altLang="zh-TW" sz="1800" dirty="0"/>
              <a:t>最短路徑</a:t>
            </a:r>
            <a:r>
              <a:rPr lang="zh-TW" altLang="en-US" sz="1800" dirty="0"/>
              <a:t>演算法</a:t>
            </a:r>
            <a:endParaRPr lang="zh-TW" altLang="zh-TW" sz="1800" dirty="0" smtClean="0"/>
          </a:p>
          <a:p>
            <a:pPr marL="400050" lvl="1" indent="0">
              <a:buFont typeface="Wingdings" pitchFamily="2" charset="2"/>
              <a:buNone/>
            </a:pPr>
            <a:r>
              <a:rPr lang="en-US" altLang="zh-TW" sz="1800" dirty="0" smtClean="0"/>
              <a:t>Input</a:t>
            </a:r>
            <a:r>
              <a:rPr lang="zh-TW" altLang="zh-TW" sz="1800" dirty="0" smtClean="0"/>
              <a:t>：</a:t>
            </a:r>
            <a:r>
              <a:rPr lang="en-US" altLang="zh-TW" sz="1800" dirty="0" smtClean="0"/>
              <a:t>G</a:t>
            </a:r>
            <a:r>
              <a:rPr lang="zh-TW" altLang="zh-TW" sz="1800" dirty="0" smtClean="0"/>
              <a:t>為一個加權圖</a:t>
            </a:r>
            <a:r>
              <a:rPr lang="zh-TW" altLang="en-US" sz="1800" dirty="0"/>
              <a:t>有向</a:t>
            </a:r>
            <a:r>
              <a:rPr lang="en-US" altLang="zh-TW" sz="1800" dirty="0" smtClean="0"/>
              <a:t>(weighted digraph)</a:t>
            </a:r>
            <a:r>
              <a:rPr lang="zh-TW" altLang="zh-TW" sz="1800" dirty="0" smtClean="0"/>
              <a:t>，</a:t>
            </a:r>
            <a:r>
              <a:rPr lang="en-US" altLang="zh-TW" sz="1800" dirty="0" smtClean="0"/>
              <a:t> G</a:t>
            </a:r>
            <a:r>
              <a:rPr lang="zh-TW" altLang="zh-TW" sz="1800" dirty="0" smtClean="0"/>
              <a:t>中各邊的加權值以</a:t>
            </a:r>
            <a:r>
              <a:rPr lang="en-US" altLang="zh-TW" sz="1800" dirty="0" smtClean="0"/>
              <a:t>w[x][y]</a:t>
            </a:r>
            <a:r>
              <a:rPr lang="zh-TW" altLang="zh-TW" sz="1800" dirty="0" smtClean="0"/>
              <a:t>表示，</a:t>
            </a:r>
            <a:r>
              <a:rPr lang="en-US" altLang="zh-TW" sz="1800" dirty="0" smtClean="0"/>
              <a:t>x </a:t>
            </a:r>
            <a:r>
              <a:rPr lang="zh-TW" altLang="zh-TW" sz="1800" dirty="0" smtClean="0"/>
              <a:t>及</a:t>
            </a:r>
            <a:r>
              <a:rPr lang="en-US" altLang="zh-TW" sz="1800" dirty="0" smtClean="0"/>
              <a:t>y</a:t>
            </a:r>
            <a:r>
              <a:rPr lang="zh-TW" altLang="zh-TW" sz="1800" dirty="0" smtClean="0"/>
              <a:t>為邊的二個頂點。</a:t>
            </a:r>
            <a:r>
              <a:rPr lang="en-US" altLang="zh-TW" sz="1800" dirty="0" smtClean="0"/>
              <a:t> </a:t>
            </a:r>
            <a:endParaRPr lang="zh-TW" altLang="zh-TW" sz="1800" dirty="0" smtClean="0"/>
          </a:p>
          <a:p>
            <a:pPr marL="400050" lvl="1" indent="0">
              <a:buFont typeface="Wingdings" pitchFamily="2" charset="2"/>
              <a:buNone/>
            </a:pPr>
            <a:r>
              <a:rPr lang="en-US" altLang="zh-TW" sz="1800" dirty="0" smtClean="0"/>
              <a:t>Output</a:t>
            </a:r>
            <a:r>
              <a:rPr lang="zh-TW" altLang="zh-TW" sz="1800" dirty="0" smtClean="0"/>
              <a:t>：</a:t>
            </a:r>
            <a:r>
              <a:rPr lang="en-US" altLang="zh-TW" sz="1800" dirty="0" smtClean="0"/>
              <a:t>G</a:t>
            </a:r>
            <a:r>
              <a:rPr lang="zh-TW" altLang="zh-TW" sz="1800" dirty="0" smtClean="0"/>
              <a:t>中的每一個</a:t>
            </a:r>
            <a:r>
              <a:rPr lang="zh-TW" altLang="en-US" sz="1800" dirty="0" smtClean="0"/>
              <a:t>節</a:t>
            </a:r>
            <a:r>
              <a:rPr lang="zh-TW" altLang="zh-TW" sz="1800" dirty="0" smtClean="0"/>
              <a:t>點配對的最短路徑</a:t>
            </a:r>
            <a:r>
              <a:rPr lang="zh-TW" altLang="en-US" sz="1800" dirty="0" smtClean="0"/>
              <a:t>距離</a:t>
            </a:r>
            <a:r>
              <a:rPr lang="en-US" altLang="zh-TW" sz="1800" dirty="0" smtClean="0"/>
              <a:t>d[x][y]</a:t>
            </a:r>
            <a:r>
              <a:rPr lang="zh-TW" altLang="zh-TW" sz="1800" dirty="0" smtClean="0"/>
              <a:t>，</a:t>
            </a:r>
            <a:r>
              <a:rPr lang="zh-TW" altLang="en-US" sz="1800" dirty="0"/>
              <a:t>及對應</a:t>
            </a:r>
            <a:r>
              <a:rPr lang="zh-TW" altLang="en-US" sz="1800" dirty="0" smtClean="0"/>
              <a:t>的路徑前節點</a:t>
            </a:r>
            <a:r>
              <a:rPr lang="en-US" altLang="zh-TW" sz="1800" dirty="0" smtClean="0"/>
              <a:t>p[x][y]</a:t>
            </a:r>
            <a:r>
              <a:rPr lang="zh-TW" altLang="en-US" sz="1800" dirty="0" smtClean="0"/>
              <a:t>，其中</a:t>
            </a:r>
            <a:r>
              <a:rPr lang="en-US" altLang="zh-TW" sz="1800" dirty="0" smtClean="0"/>
              <a:t>x</a:t>
            </a:r>
            <a:r>
              <a:rPr lang="zh-TW" altLang="zh-TW" sz="1800" dirty="0" smtClean="0"/>
              <a:t>及</a:t>
            </a:r>
            <a:r>
              <a:rPr lang="en-US" altLang="zh-TW" sz="1800" dirty="0" smtClean="0"/>
              <a:t>y</a:t>
            </a:r>
            <a:r>
              <a:rPr lang="zh-TW" altLang="zh-TW" sz="1800" dirty="0" smtClean="0"/>
              <a:t>為邊的二個</a:t>
            </a:r>
            <a:r>
              <a:rPr lang="zh-TW" altLang="en-US" sz="1800" dirty="0" smtClean="0"/>
              <a:t>節</a:t>
            </a:r>
            <a:r>
              <a:rPr lang="zh-TW" altLang="zh-TW" sz="1800" dirty="0" smtClean="0"/>
              <a:t>點</a:t>
            </a:r>
          </a:p>
          <a:p>
            <a:pPr lvl="1" indent="-342900">
              <a:buClr>
                <a:srgbClr val="0000FF"/>
              </a:buClr>
              <a:buSzPct val="100000"/>
              <a:buFont typeface="+mj-lt"/>
              <a:buAutoNum type="arabicPeriod"/>
            </a:pPr>
            <a:r>
              <a:rPr lang="en-US" altLang="zh-TW" sz="1800" dirty="0" smtClean="0"/>
              <a:t>d[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][j]</a:t>
            </a:r>
            <a:r>
              <a:rPr lang="en-US" altLang="zh-TW" sz="1800" dirty="0" smtClean="0">
                <a:sym typeface="Wingdings" panose="05000000000000000000" pitchFamily="2" charset="2"/>
              </a:rPr>
              <a:t></a:t>
            </a:r>
            <a:r>
              <a:rPr lang="en-US" altLang="zh-TW" sz="1800" dirty="0" smtClean="0"/>
              <a:t>w[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][j], for each 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 and j</a:t>
            </a:r>
          </a:p>
          <a:p>
            <a:pPr lvl="1" indent="-342900">
              <a:buClr>
                <a:srgbClr val="0000FF"/>
              </a:buClr>
              <a:buSzPct val="100000"/>
              <a:buFont typeface="+mj-lt"/>
              <a:buAutoNum type="arabicPeriod"/>
            </a:pPr>
            <a:r>
              <a:rPr lang="en-US" altLang="zh-TW" sz="1800" dirty="0" smtClean="0"/>
              <a:t>P[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][j]</a:t>
            </a:r>
            <a:r>
              <a:rPr lang="en-US" altLang="zh-TW" sz="1800" dirty="0" smtClean="0">
                <a:sym typeface="Wingdings" panose="05000000000000000000" pitchFamily="2" charset="2"/>
              </a:rPr>
              <a:t></a:t>
            </a:r>
            <a:r>
              <a:rPr lang="en-US" altLang="zh-TW" sz="1800" dirty="0" err="1" smtClean="0">
                <a:sym typeface="Wingdings" panose="05000000000000000000" pitchFamily="2" charset="2"/>
              </a:rPr>
              <a:t>i</a:t>
            </a:r>
            <a:r>
              <a:rPr lang="en-US" altLang="zh-TW" sz="1800" dirty="0" smtClean="0">
                <a:sym typeface="Wingdings" panose="05000000000000000000" pitchFamily="2" charset="2"/>
              </a:rPr>
              <a:t>, for each </a:t>
            </a:r>
            <a:r>
              <a:rPr lang="en-US" altLang="zh-TW" sz="1800" dirty="0" err="1" smtClean="0">
                <a:sym typeface="Wingdings" panose="05000000000000000000" pitchFamily="2" charset="2"/>
              </a:rPr>
              <a:t>i</a:t>
            </a:r>
            <a:r>
              <a:rPr lang="en-US" altLang="zh-TW" sz="1800" dirty="0" smtClean="0">
                <a:sym typeface="Wingdings" panose="05000000000000000000" pitchFamily="2" charset="2"/>
              </a:rPr>
              <a:t> and j </a:t>
            </a:r>
            <a:endParaRPr lang="zh-TW" altLang="zh-TW" sz="1800" dirty="0" smtClean="0"/>
          </a:p>
          <a:p>
            <a:pPr lvl="1" indent="-342900">
              <a:buClr>
                <a:srgbClr val="0000FF"/>
              </a:buClr>
              <a:buSzPct val="100000"/>
              <a:buFont typeface="+mj-lt"/>
              <a:buAutoNum type="arabicPeriod"/>
            </a:pPr>
            <a:r>
              <a:rPr lang="en-US" altLang="zh-TW" sz="1800" dirty="0" smtClean="0"/>
              <a:t>for(k</a:t>
            </a:r>
            <a:r>
              <a:rPr lang="zh-TW" altLang="zh-TW" sz="1800" dirty="0" smtClean="0"/>
              <a:t>←</a:t>
            </a:r>
            <a:r>
              <a:rPr lang="en-US" altLang="zh-TW" sz="1800" dirty="0" smtClean="0"/>
              <a:t>1 to n) do   //</a:t>
            </a:r>
            <a:r>
              <a:rPr lang="zh-TW" altLang="zh-TW" sz="1800" dirty="0" smtClean="0"/>
              <a:t>假設</a:t>
            </a:r>
            <a:r>
              <a:rPr lang="zh-TW" altLang="en-US" sz="1800" dirty="0" smtClean="0"/>
              <a:t>節</a:t>
            </a:r>
            <a:r>
              <a:rPr lang="zh-TW" altLang="zh-TW" sz="1800" dirty="0" smtClean="0"/>
              <a:t>點的編號由</a:t>
            </a:r>
            <a:r>
              <a:rPr lang="en-US" altLang="zh-TW" sz="1800" dirty="0" smtClean="0"/>
              <a:t>1</a:t>
            </a:r>
            <a:r>
              <a:rPr lang="zh-TW" altLang="zh-TW" sz="1800" dirty="0" smtClean="0"/>
              <a:t>至</a:t>
            </a:r>
            <a:r>
              <a:rPr lang="en-US" altLang="zh-TW" sz="1800" dirty="0" smtClean="0"/>
              <a:t>n</a:t>
            </a:r>
            <a:endParaRPr lang="zh-TW" altLang="zh-TW" sz="1800" dirty="0" smtClean="0"/>
          </a:p>
          <a:p>
            <a:pPr lvl="1" indent="-342900">
              <a:buClr>
                <a:srgbClr val="0000FF"/>
              </a:buClr>
              <a:buSzPct val="100000"/>
              <a:buFont typeface="+mj-lt"/>
              <a:buAutoNum type="arabicPeriod"/>
            </a:pPr>
            <a:r>
              <a:rPr lang="en-US" altLang="zh-TW" sz="1800" dirty="0" smtClean="0"/>
              <a:t>  for(</a:t>
            </a:r>
            <a:r>
              <a:rPr lang="en-US" altLang="zh-TW" sz="1800" dirty="0" err="1" smtClean="0"/>
              <a:t>i</a:t>
            </a:r>
            <a:r>
              <a:rPr lang="zh-TW" altLang="zh-TW" sz="1800" dirty="0" smtClean="0"/>
              <a:t>←</a:t>
            </a:r>
            <a:r>
              <a:rPr lang="en-US" altLang="zh-TW" sz="1800" dirty="0" smtClean="0"/>
              <a:t>1 to n) do</a:t>
            </a:r>
            <a:endParaRPr lang="zh-TW" altLang="zh-TW" sz="1800" dirty="0" smtClean="0"/>
          </a:p>
          <a:p>
            <a:pPr lvl="1" indent="-342900">
              <a:buClr>
                <a:srgbClr val="0000FF"/>
              </a:buClr>
              <a:buSzPct val="100000"/>
              <a:buFont typeface="+mj-lt"/>
              <a:buAutoNum type="arabicPeriod"/>
            </a:pPr>
            <a:r>
              <a:rPr lang="en-US" altLang="zh-TW" sz="1800" dirty="0" smtClean="0"/>
              <a:t>    for(j</a:t>
            </a:r>
            <a:r>
              <a:rPr lang="zh-TW" altLang="zh-TW" sz="1800" dirty="0" smtClean="0"/>
              <a:t>←</a:t>
            </a:r>
            <a:r>
              <a:rPr lang="en-US" altLang="zh-TW" sz="1800" dirty="0" smtClean="0"/>
              <a:t>1 to n) do</a:t>
            </a:r>
            <a:endParaRPr lang="zh-TW" altLang="zh-TW" sz="1800" dirty="0" smtClean="0"/>
          </a:p>
          <a:p>
            <a:pPr lvl="1" indent="-342900">
              <a:buClr>
                <a:srgbClr val="0000FF"/>
              </a:buClr>
              <a:buSzPct val="100000"/>
              <a:buFont typeface="+mj-lt"/>
              <a:buAutoNum type="arabicPeriod"/>
            </a:pPr>
            <a:r>
              <a:rPr lang="en-US" altLang="zh-TW" sz="1800" dirty="0" smtClean="0"/>
              <a:t>       if (d[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][j]&gt;d[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][k]+d[k][j])</a:t>
            </a:r>
          </a:p>
          <a:p>
            <a:pPr lvl="1" indent="-342900">
              <a:buClr>
                <a:srgbClr val="0000FF"/>
              </a:buClr>
              <a:buSzPct val="100000"/>
              <a:buFont typeface="+mj-lt"/>
              <a:buAutoNum type="arabicPeriod"/>
            </a:pPr>
            <a:r>
              <a:rPr lang="en-US" altLang="zh-TW" sz="1800" dirty="0" smtClean="0"/>
              <a:t>           d[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][j]←d[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][k]+d[k][j]  </a:t>
            </a:r>
          </a:p>
          <a:p>
            <a:pPr lvl="1" indent="-342900">
              <a:buClr>
                <a:srgbClr val="0000FF"/>
              </a:buClr>
              <a:buSzPct val="100000"/>
              <a:buFont typeface="+mj-lt"/>
              <a:buAutoNum type="arabicPeriod"/>
            </a:pPr>
            <a:r>
              <a:rPr lang="en-US" altLang="zh-TW" sz="1800" dirty="0" smtClean="0"/>
              <a:t>           p[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][j]←p[k][j] </a:t>
            </a:r>
            <a:endParaRPr lang="zh-TW" altLang="zh-TW" sz="1800" dirty="0" smtClean="0"/>
          </a:p>
          <a:p>
            <a:pPr lvl="1" indent="-342900">
              <a:buClr>
                <a:srgbClr val="0000FF"/>
              </a:buClr>
              <a:buSzPct val="100000"/>
              <a:buFont typeface="+mj-lt"/>
              <a:buAutoNum type="arabicPeriod"/>
            </a:pPr>
            <a:r>
              <a:rPr lang="en-US" altLang="zh-TW" sz="1800" dirty="0" smtClean="0"/>
              <a:t>return d, p</a:t>
            </a:r>
            <a:endParaRPr lang="zh-TW" altLang="zh-TW" sz="1800" dirty="0" smtClean="0"/>
          </a:p>
          <a:p>
            <a:pPr eaLnBrk="1" hangingPunct="1"/>
            <a:endParaRPr lang="en-US" altLang="zh-TW" sz="2400" dirty="0" smtClean="0">
              <a:latin typeface="Times New Roman" pitchFamily="18" charset="0"/>
            </a:endParaRPr>
          </a:p>
          <a:p>
            <a:pPr eaLnBrk="1" hangingPunct="1"/>
            <a:endParaRPr lang="en-US" altLang="zh-TW" sz="2400" dirty="0" smtClean="0">
              <a:latin typeface="Times New Roman" pitchFamily="18" charset="0"/>
            </a:endParaRPr>
          </a:p>
          <a:p>
            <a:pPr eaLnBrk="1" hangingPunct="1"/>
            <a:endParaRPr lang="zh-TW" altLang="en-US" sz="2400" dirty="0" smtClean="0">
              <a:latin typeface="Times New Roman" pitchFamily="18" charset="0"/>
            </a:endParaRPr>
          </a:p>
        </p:txBody>
      </p:sp>
      <p:sp>
        <p:nvSpPr>
          <p:cNvPr id="41990" name="矩形 6"/>
          <p:cNvSpPr>
            <a:spLocks noChangeArrowheads="1"/>
          </p:cNvSpPr>
          <p:nvPr/>
        </p:nvSpPr>
        <p:spPr bwMode="auto">
          <a:xfrm>
            <a:off x="590996" y="1916832"/>
            <a:ext cx="8352979" cy="469732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70CC45-7452-4DAB-A2F7-F98704FF9730}" type="slidenum">
              <a:rPr lang="zh-TW" altLang="en-US" smtClean="0"/>
              <a:pPr>
                <a:defRPr/>
              </a:pPr>
              <a:t>34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7986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2050504"/>
            <a:ext cx="8055496" cy="4114800"/>
          </a:xfrm>
        </p:spPr>
        <p:txBody>
          <a:bodyPr/>
          <a:lstStyle/>
          <a:p>
            <a:pPr algn="just"/>
            <a:r>
              <a:rPr lang="zh-TW" altLang="en-US" dirty="0" smtClean="0"/>
              <a:t>可以使用一個</a:t>
            </a:r>
            <a:r>
              <a:rPr lang="zh-TW" altLang="en-US" dirty="0" smtClean="0">
                <a:solidFill>
                  <a:srgbClr val="0000FF"/>
                </a:solidFill>
              </a:rPr>
              <a:t>前節點陣列</a:t>
            </a:r>
            <a:r>
              <a:rPr lang="en-US" altLang="zh-TW" dirty="0">
                <a:solidFill>
                  <a:srgbClr val="0000FF"/>
                </a:solidFill>
              </a:rPr>
              <a:t>(predecessor </a:t>
            </a:r>
            <a:r>
              <a:rPr lang="en-US" altLang="zh-TW" dirty="0" smtClean="0">
                <a:solidFill>
                  <a:srgbClr val="0000FF"/>
                </a:solidFill>
              </a:rPr>
              <a:t>matrix)p[</a:t>
            </a:r>
            <a:r>
              <a:rPr lang="en-US" altLang="zh-TW" dirty="0" err="1" smtClean="0">
                <a:solidFill>
                  <a:srgbClr val="0000FF"/>
                </a:solidFill>
              </a:rPr>
              <a:t>i</a:t>
            </a:r>
            <a:r>
              <a:rPr lang="en-US" altLang="zh-TW" dirty="0" err="1" smtClean="0">
                <a:solidFill>
                  <a:srgbClr val="0000FF"/>
                </a:solidFill>
              </a:rPr>
              <a:t>,j</a:t>
            </a:r>
            <a:r>
              <a:rPr lang="en-US" altLang="zh-TW" dirty="0" smtClean="0">
                <a:solidFill>
                  <a:srgbClr val="0000FF"/>
                </a:solidFill>
              </a:rPr>
              <a:t>]</a:t>
            </a:r>
            <a:r>
              <a:rPr lang="zh-TW" altLang="en-US" dirty="0" smtClean="0"/>
              <a:t>紀錄節點</a:t>
            </a:r>
            <a:r>
              <a:rPr lang="en-US" altLang="zh-TW" dirty="0" err="1" smtClean="0"/>
              <a:t>i</a:t>
            </a:r>
            <a:r>
              <a:rPr lang="zh-TW" altLang="en-US" dirty="0" smtClean="0"/>
              <a:t>到節點</a:t>
            </a:r>
            <a:r>
              <a:rPr lang="en-US" altLang="zh-TW" dirty="0" smtClean="0"/>
              <a:t>j</a:t>
            </a:r>
            <a:r>
              <a:rPr lang="zh-TW" altLang="en-US" dirty="0" smtClean="0"/>
              <a:t>的最</a:t>
            </a:r>
            <a:r>
              <a:rPr lang="zh-TW" altLang="en-US" dirty="0" smtClean="0"/>
              <a:t>短</a:t>
            </a:r>
            <a:r>
              <a:rPr lang="zh-TW" altLang="en-US" dirty="0" smtClean="0"/>
              <a:t>路徑上，節點</a:t>
            </a:r>
            <a:r>
              <a:rPr lang="en-US" altLang="zh-TW" dirty="0" smtClean="0"/>
              <a:t>j</a:t>
            </a:r>
            <a:r>
              <a:rPr lang="zh-TW" altLang="en-US" dirty="0" smtClean="0"/>
              <a:t>的</a:t>
            </a:r>
            <a:r>
              <a:rPr lang="zh-TW" altLang="en-US" dirty="0" smtClean="0"/>
              <a:t>前節點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algn="just"/>
            <a:r>
              <a:rPr lang="zh-TW" altLang="en-US" dirty="0" smtClean="0"/>
              <a:t>初始化</a:t>
            </a:r>
            <a:r>
              <a:rPr lang="en-US" altLang="zh-TW" dirty="0" smtClean="0"/>
              <a:t>p[</a:t>
            </a:r>
            <a:r>
              <a:rPr lang="en-US" altLang="zh-TW" dirty="0" err="1" smtClean="0"/>
              <a:t>i,j</a:t>
            </a:r>
            <a:r>
              <a:rPr lang="en-US" altLang="zh-TW" dirty="0" smtClean="0"/>
              <a:t>]</a:t>
            </a:r>
            <a:r>
              <a:rPr lang="zh-TW" altLang="en-US" dirty="0" smtClean="0"/>
              <a:t>時，若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=j</a:t>
            </a:r>
            <a:r>
              <a:rPr lang="zh-TW" altLang="en-US" dirty="0" smtClean="0"/>
              <a:t>或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i,j</a:t>
            </a:r>
            <a:r>
              <a:rPr lang="en-US" altLang="zh-TW" dirty="0" smtClean="0"/>
              <a:t>)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∉</a:t>
            </a:r>
            <a:r>
              <a:rPr lang="en-US" altLang="zh-TW" dirty="0" smtClean="0"/>
              <a:t>E</a:t>
            </a:r>
            <a:r>
              <a:rPr lang="zh-TW" altLang="en-US" dirty="0" smtClean="0"/>
              <a:t>則初</a:t>
            </a:r>
            <a:r>
              <a:rPr lang="zh-TW" altLang="en-US" dirty="0" smtClean="0"/>
              <a:t>始值為</a:t>
            </a:r>
            <a:r>
              <a:rPr lang="en-US" altLang="zh-TW" dirty="0" smtClean="0"/>
              <a:t>NIL(</a:t>
            </a:r>
            <a:r>
              <a:rPr lang="en-US" altLang="zh-TW" kern="100" dirty="0" smtClean="0">
                <a:sym typeface="Symbol"/>
              </a:rPr>
              <a:t>)</a:t>
            </a:r>
            <a:r>
              <a:rPr lang="zh-TW" altLang="en-US" dirty="0" smtClean="0"/>
              <a:t>，</a:t>
            </a:r>
            <a:r>
              <a:rPr lang="zh-TW" altLang="en-US" dirty="0" smtClean="0"/>
              <a:t>否則</a:t>
            </a:r>
            <a:r>
              <a:rPr lang="zh-TW" altLang="en-US" dirty="0" smtClean="0"/>
              <a:t>表</a:t>
            </a:r>
            <a:r>
              <a:rPr lang="zh-TW" altLang="en-US" dirty="0"/>
              <a:t>示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i,j</a:t>
            </a:r>
            <a:r>
              <a:rPr lang="en-US" altLang="zh-TW" dirty="0" smtClean="0"/>
              <a:t>)</a:t>
            </a:r>
            <a:r>
              <a:rPr lang="en-US" altLang="zh-TW" dirty="0" smtClean="0">
                <a:sym typeface="Symbol" panose="05050102010706020507" pitchFamily="18" charset="2"/>
              </a:rPr>
              <a:t></a:t>
            </a:r>
            <a:r>
              <a:rPr lang="en-US" altLang="zh-TW" dirty="0" smtClean="0"/>
              <a:t>E</a:t>
            </a:r>
            <a:r>
              <a:rPr lang="zh-TW" altLang="en-US" dirty="0" smtClean="0"/>
              <a:t>，則</a:t>
            </a:r>
            <a:r>
              <a:rPr lang="en-US" altLang="zh-TW" dirty="0"/>
              <a:t>p[</a:t>
            </a:r>
            <a:r>
              <a:rPr lang="en-US" altLang="zh-TW" dirty="0" err="1"/>
              <a:t>i,j</a:t>
            </a:r>
            <a:r>
              <a:rPr lang="en-US" altLang="zh-TW" dirty="0"/>
              <a:t>]</a:t>
            </a:r>
            <a:r>
              <a:rPr lang="zh-TW" altLang="en-US" dirty="0" smtClean="0"/>
              <a:t>初始值為</a:t>
            </a:r>
            <a:r>
              <a:rPr lang="en-US" altLang="zh-TW" dirty="0" err="1" smtClean="0"/>
              <a:t>i</a:t>
            </a:r>
            <a:r>
              <a:rPr lang="zh-TW" altLang="en-US" dirty="0" smtClean="0"/>
              <a:t>。</a:t>
            </a:r>
          </a:p>
          <a:p>
            <a:pPr algn="just"/>
            <a:r>
              <a:rPr lang="zh-TW" altLang="en-US" dirty="0" smtClean="0"/>
              <a:t>當演算法</a:t>
            </a:r>
            <a:r>
              <a:rPr lang="zh-TW" altLang="en-US" dirty="0"/>
              <a:t>執行</a:t>
            </a:r>
            <a:r>
              <a:rPr lang="zh-TW" altLang="en-US" dirty="0" smtClean="0"/>
              <a:t>完畢後</a:t>
            </a:r>
            <a:r>
              <a:rPr lang="zh-TW" altLang="en-US" dirty="0" smtClean="0"/>
              <a:t>，可</a:t>
            </a:r>
            <a:r>
              <a:rPr lang="zh-TW" altLang="en-US" dirty="0" smtClean="0"/>
              <a:t>藉由</a:t>
            </a:r>
            <a:r>
              <a:rPr lang="zh-TW" altLang="en-US" dirty="0"/>
              <a:t>前節點</a:t>
            </a:r>
            <a:r>
              <a:rPr lang="zh-TW" altLang="en-US" dirty="0" smtClean="0"/>
              <a:t>陣列</a:t>
            </a:r>
            <a:r>
              <a:rPr lang="zh-TW" altLang="en-US" dirty="0"/>
              <a:t>來</a:t>
            </a:r>
            <a:r>
              <a:rPr lang="zh-TW" altLang="en-US" dirty="0" smtClean="0"/>
              <a:t>建立出由任意節點到其他任意節點</a:t>
            </a:r>
            <a:r>
              <a:rPr lang="zh-TW" altLang="en-US" dirty="0" smtClean="0">
                <a:sym typeface="Wingdings" pitchFamily="2" charset="2"/>
              </a:rPr>
              <a:t>的最短路徑。</a:t>
            </a:r>
            <a:endParaRPr lang="zh-TW" altLang="en-US" dirty="0" smtClean="0"/>
          </a:p>
        </p:txBody>
      </p:sp>
      <p:sp>
        <p:nvSpPr>
          <p:cNvPr id="4301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116013" y="557213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kern="0" dirty="0" smtClean="0"/>
              <a:t>Floyd-</a:t>
            </a:r>
            <a:r>
              <a:rPr lang="en-US" altLang="zh-TW" kern="0" dirty="0" err="1" smtClean="0"/>
              <a:t>Warshall</a:t>
            </a:r>
            <a:r>
              <a:rPr lang="zh-TW" altLang="en-US" kern="0" dirty="0" smtClean="0"/>
              <a:t>演算法</a:t>
            </a:r>
            <a:r>
              <a:rPr lang="zh-TW" altLang="en-US" kern="0" dirty="0"/>
              <a:t>討論</a:t>
            </a:r>
            <a:endParaRPr lang="en-US" altLang="zh-TW" kern="0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70CC45-7452-4DAB-A2F7-F98704FF9730}" type="slidenum">
              <a:rPr lang="zh-TW" altLang="en-US" smtClean="0"/>
              <a:pPr>
                <a:defRPr/>
              </a:pPr>
              <a:t>35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2432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Floyd-</a:t>
            </a:r>
            <a:r>
              <a:rPr lang="en-US" altLang="zh-TW" dirty="0" err="1"/>
              <a:t>Warshall</a:t>
            </a:r>
            <a:r>
              <a:rPr lang="zh-TW" altLang="zh-TW" dirty="0"/>
              <a:t>最短路徑</a:t>
            </a:r>
            <a:r>
              <a:rPr lang="zh-TW" altLang="en-US" dirty="0" smtClean="0"/>
              <a:t>演算法範例</a:t>
            </a:r>
            <a:r>
              <a:rPr lang="en-US" altLang="zh-TW" dirty="0" smtClean="0"/>
              <a:t>: </a:t>
            </a:r>
            <a:r>
              <a:rPr lang="zh-TW" altLang="en-US" dirty="0" smtClean="0"/>
              <a:t>陣列初始化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/>
          </p:nvPr>
        </p:nvGraphicFramePr>
        <p:xfrm>
          <a:off x="4932040" y="2276872"/>
          <a:ext cx="2376265" cy="18288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95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5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59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4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4029">
                <a:tc>
                  <a:txBody>
                    <a:bodyPr/>
                    <a:lstStyle/>
                    <a:p>
                      <a:pPr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kern="100" dirty="0">
                          <a:effectLst/>
                        </a:rPr>
                        <a:t>a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kern="100" dirty="0">
                          <a:effectLst/>
                        </a:rPr>
                        <a:t>b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kern="100" dirty="0">
                          <a:effectLst/>
                        </a:rPr>
                        <a:t>d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kern="100" dirty="0">
                          <a:effectLst/>
                        </a:rPr>
                        <a:t>6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kern="100">
                          <a:effectLst/>
                          <a:sym typeface="Symbol"/>
                        </a:rPr>
                        <a:t>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kern="100">
                          <a:effectLst/>
                        </a:rPr>
                        <a:t>3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kern="100" dirty="0">
                          <a:effectLst/>
                          <a:sym typeface="Symbol"/>
                        </a:rPr>
                        <a:t>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kern="100" dirty="0">
                          <a:effectLst/>
                        </a:rPr>
                        <a:t>a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kern="100">
                          <a:effectLst/>
                          <a:sym typeface="Symbol"/>
                        </a:rPr>
                        <a:t>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kern="100">
                          <a:effectLst/>
                        </a:rPr>
                        <a:t>2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kern="100">
                          <a:effectLst/>
                        </a:rPr>
                        <a:t>4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kern="100">
                          <a:effectLst/>
                          <a:sym typeface="Symbol"/>
                        </a:rPr>
                        <a:t>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kern="100" dirty="0">
                          <a:effectLst/>
                        </a:rPr>
                        <a:t>b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kern="100" dirty="0">
                          <a:effectLst/>
                          <a:sym typeface="Symbol"/>
                        </a:rPr>
                        <a:t>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kern="100" dirty="0">
                          <a:effectLst/>
                          <a:sym typeface="Symbol"/>
                        </a:rPr>
                        <a:t>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kern="100" dirty="0">
                          <a:effectLst/>
                          <a:sym typeface="Symbol"/>
                        </a:rPr>
                        <a:t>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kern="100">
                          <a:effectLst/>
                        </a:rPr>
                        <a:t>c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kern="100">
                          <a:effectLst/>
                          <a:sym typeface="Symbol"/>
                        </a:rPr>
                        <a:t>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kern="100">
                          <a:effectLst/>
                        </a:rPr>
                        <a:t>2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kern="100">
                          <a:effectLst/>
                        </a:rPr>
                        <a:t>5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kern="100" dirty="0">
                          <a:effectLst/>
                        </a:rPr>
                        <a:t>d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kern="100">
                          <a:effectLst/>
                          <a:sym typeface="Symbol"/>
                        </a:rPr>
                        <a:t>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kern="100" dirty="0">
                          <a:effectLst/>
                        </a:rPr>
                        <a:t>6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kern="100" dirty="0">
                          <a:effectLst/>
                          <a:sym typeface="Symbol"/>
                        </a:rPr>
                        <a:t>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2595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20888"/>
            <a:ext cx="3845328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2243963" y="5567774"/>
            <a:ext cx="1132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G(V, E)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740352" y="2996952"/>
            <a:ext cx="993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][j]</a:t>
            </a:r>
            <a:endParaRPr lang="zh-TW" altLang="en-US" dirty="0"/>
          </a:p>
        </p:txBody>
      </p:sp>
      <p:graphicFrame>
        <p:nvGraphicFramePr>
          <p:cNvPr id="9" name="內容版面配置區 4"/>
          <p:cNvGraphicFramePr>
            <a:graphicFrameLocks/>
          </p:cNvGraphicFramePr>
          <p:nvPr>
            <p:extLst/>
          </p:nvPr>
        </p:nvGraphicFramePr>
        <p:xfrm>
          <a:off x="4932040" y="4365104"/>
          <a:ext cx="2376265" cy="18288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95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5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59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4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4029">
                <a:tc>
                  <a:txBody>
                    <a:bodyPr/>
                    <a:lstStyle/>
                    <a:p>
                      <a:pPr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kern="100" dirty="0">
                          <a:effectLst/>
                        </a:rPr>
                        <a:t>a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kern="100" dirty="0">
                          <a:effectLst/>
                        </a:rPr>
                        <a:t>b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kern="100" dirty="0">
                          <a:effectLst/>
                        </a:rPr>
                        <a:t>d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altLang="zh-TW" sz="2000" kern="100" dirty="0" smtClean="0">
                          <a:effectLst/>
                          <a:sym typeface="Symbol"/>
                        </a:rPr>
                        <a:t>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s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kern="100" dirty="0" smtClean="0">
                          <a:effectLst/>
                          <a:sym typeface="Symbol"/>
                        </a:rPr>
                        <a:t>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s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altLang="zh-TW" sz="2000" kern="100" dirty="0" smtClean="0">
                          <a:effectLst/>
                          <a:sym typeface="Symbol"/>
                        </a:rPr>
                        <a:t>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kern="100" dirty="0">
                          <a:effectLst/>
                        </a:rPr>
                        <a:t>a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altLang="zh-TW" sz="2000" kern="100" dirty="0" smtClean="0">
                          <a:effectLst/>
                          <a:sym typeface="Symbol"/>
                        </a:rPr>
                        <a:t>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altLang="zh-TW" sz="2000" kern="100" dirty="0" smtClean="0">
                          <a:effectLst/>
                          <a:sym typeface="Symbol"/>
                        </a:rPr>
                        <a:t>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a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a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altLang="zh-TW" sz="2000" kern="100" dirty="0" smtClean="0">
                          <a:effectLst/>
                          <a:sym typeface="Symbol"/>
                        </a:rPr>
                        <a:t>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kern="100" dirty="0">
                          <a:effectLst/>
                        </a:rPr>
                        <a:t>b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altLang="zh-TW" sz="2000" kern="100" dirty="0" smtClean="0">
                          <a:effectLst/>
                          <a:sym typeface="Symbol"/>
                        </a:rPr>
                        <a:t>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altLang="zh-TW" sz="2000" kern="100" dirty="0" smtClean="0">
                          <a:effectLst/>
                          <a:sym typeface="Symbol"/>
                        </a:rPr>
                        <a:t>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altLang="zh-TW" sz="2000" kern="100" dirty="0" smtClean="0">
                          <a:effectLst/>
                          <a:sym typeface="Symbol"/>
                        </a:rPr>
                        <a:t>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altLang="zh-TW" sz="2000" kern="100" dirty="0" smtClean="0">
                          <a:effectLst/>
                          <a:sym typeface="Symbol"/>
                        </a:rPr>
                        <a:t>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b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kern="100">
                          <a:effectLst/>
                        </a:rPr>
                        <a:t>c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altLang="zh-TW" sz="2000" kern="100" dirty="0" smtClean="0">
                          <a:effectLst/>
                          <a:sym typeface="Symbol"/>
                        </a:rPr>
                        <a:t>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c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c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altLang="zh-TW" sz="2000" kern="100" dirty="0" smtClean="0">
                          <a:effectLst/>
                          <a:sym typeface="Symbol"/>
                        </a:rPr>
                        <a:t>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c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kern="100" dirty="0">
                          <a:effectLst/>
                        </a:rPr>
                        <a:t>d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altLang="zh-TW" sz="2000" kern="100" dirty="0" smtClean="0">
                          <a:effectLst/>
                          <a:sym typeface="Symbol"/>
                        </a:rPr>
                        <a:t>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d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d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altLang="zh-TW" sz="2000" kern="100" dirty="0" smtClean="0">
                          <a:effectLst/>
                          <a:sym typeface="Symbol"/>
                        </a:rPr>
                        <a:t>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altLang="zh-TW" sz="2000" kern="100" dirty="0" smtClean="0">
                          <a:effectLst/>
                          <a:sym typeface="Symbol"/>
                        </a:rPr>
                        <a:t>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7740352" y="5085184"/>
            <a:ext cx="993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][j]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70CC45-7452-4DAB-A2F7-F98704FF9730}" type="slidenum">
              <a:rPr lang="zh-TW" altLang="en-US" smtClean="0"/>
              <a:pPr>
                <a:defRPr/>
              </a:pPr>
              <a:t>36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078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Floyd-</a:t>
            </a:r>
            <a:r>
              <a:rPr lang="en-US" altLang="zh-TW" dirty="0" err="1"/>
              <a:t>Warshall</a:t>
            </a:r>
            <a:r>
              <a:rPr lang="zh-TW" altLang="zh-TW" dirty="0" smtClean="0"/>
              <a:t>最</a:t>
            </a:r>
            <a:r>
              <a:rPr lang="zh-TW" altLang="zh-TW" dirty="0"/>
              <a:t>短路徑</a:t>
            </a:r>
            <a:r>
              <a:rPr lang="zh-TW" altLang="en-US" dirty="0" smtClean="0"/>
              <a:t>演算法複雜度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2276871"/>
            <a:ext cx="8487544" cy="3855641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2400" dirty="0" smtClean="0"/>
              <a:t>假設</a:t>
            </a:r>
            <a:r>
              <a:rPr lang="en-US" altLang="zh-TW" sz="2400" dirty="0" smtClean="0">
                <a:solidFill>
                  <a:srgbClr val="0000FF"/>
                </a:solidFill>
              </a:rPr>
              <a:t>G</a:t>
            </a:r>
            <a:r>
              <a:rPr lang="zh-TW" altLang="en-US" sz="2400" dirty="0" smtClean="0">
                <a:solidFill>
                  <a:srgbClr val="0000FF"/>
                </a:solidFill>
              </a:rPr>
              <a:t>一共有</a:t>
            </a:r>
            <a:r>
              <a:rPr lang="en-US" altLang="zh-TW" sz="2400" dirty="0" smtClean="0">
                <a:solidFill>
                  <a:srgbClr val="0000FF"/>
                </a:solidFill>
              </a:rPr>
              <a:t>n</a:t>
            </a:r>
            <a:r>
              <a:rPr lang="zh-TW" altLang="en-US" sz="2400" dirty="0" smtClean="0">
                <a:solidFill>
                  <a:srgbClr val="0000FF"/>
                </a:solidFill>
              </a:rPr>
              <a:t>個節點</a:t>
            </a:r>
            <a:r>
              <a:rPr lang="en-US" altLang="zh-TW" sz="2400" dirty="0" smtClean="0">
                <a:solidFill>
                  <a:srgbClr val="0000FF"/>
                </a:solidFill>
              </a:rPr>
              <a:t>(</a:t>
            </a:r>
            <a:r>
              <a:rPr lang="zh-TW" altLang="en-US" sz="2400" dirty="0" smtClean="0">
                <a:solidFill>
                  <a:srgbClr val="0000FF"/>
                </a:solidFill>
              </a:rPr>
              <a:t>也就是</a:t>
            </a:r>
            <a:r>
              <a:rPr lang="en-US" altLang="zh-TW" sz="2400" dirty="0" smtClean="0">
                <a:solidFill>
                  <a:srgbClr val="0000FF"/>
                </a:solidFill>
              </a:rPr>
              <a:t>|V|=n)</a:t>
            </a:r>
          </a:p>
          <a:p>
            <a:r>
              <a:rPr lang="zh-TW" altLang="en-US" sz="2400" b="1" u="sng" dirty="0" smtClean="0">
                <a:solidFill>
                  <a:srgbClr val="0000FF"/>
                </a:solidFill>
              </a:rPr>
              <a:t>行</a:t>
            </a:r>
            <a:r>
              <a:rPr lang="en-US" altLang="zh-TW" sz="2400" b="1" u="sng" dirty="0" smtClean="0">
                <a:solidFill>
                  <a:srgbClr val="0000FF"/>
                </a:solidFill>
              </a:rPr>
              <a:t>3</a:t>
            </a:r>
            <a:r>
              <a:rPr lang="zh-TW" altLang="en-US" sz="2400" dirty="0" smtClean="0"/>
              <a:t>的外層</a:t>
            </a:r>
            <a:r>
              <a:rPr lang="en-US" altLang="zh-TW" sz="2400" dirty="0" smtClean="0"/>
              <a:t>for</a:t>
            </a:r>
            <a:r>
              <a:rPr lang="zh-TW" altLang="en-US" sz="2400" dirty="0" smtClean="0"/>
              <a:t>迴圈</a:t>
            </a:r>
            <a:r>
              <a:rPr lang="zh-TW" altLang="en-US" sz="2400" dirty="0"/>
              <a:t>一</a:t>
            </a:r>
            <a:r>
              <a:rPr lang="zh-TW" altLang="en-US" sz="2400" dirty="0" smtClean="0"/>
              <a:t>共有</a:t>
            </a:r>
            <a:r>
              <a:rPr lang="en-US" altLang="zh-TW" sz="2400" dirty="0" smtClean="0"/>
              <a:t>n</a:t>
            </a:r>
            <a:r>
              <a:rPr lang="zh-TW" altLang="en-US" sz="2400" dirty="0" smtClean="0"/>
              <a:t>次</a:t>
            </a:r>
            <a:r>
              <a:rPr lang="zh-TW" altLang="en-US" sz="2400" dirty="0"/>
              <a:t>迭代</a:t>
            </a:r>
            <a:endParaRPr lang="en-US" altLang="zh-TW" sz="2400" dirty="0"/>
          </a:p>
          <a:p>
            <a:r>
              <a:rPr lang="zh-TW" altLang="en-US" sz="2400" b="1" u="sng" dirty="0" smtClean="0">
                <a:solidFill>
                  <a:srgbClr val="0000FF"/>
                </a:solidFill>
              </a:rPr>
              <a:t>行</a:t>
            </a:r>
            <a:r>
              <a:rPr lang="en-US" altLang="zh-TW" sz="2400" b="1" u="sng" dirty="0" smtClean="0">
                <a:solidFill>
                  <a:srgbClr val="0000FF"/>
                </a:solidFill>
              </a:rPr>
              <a:t>4</a:t>
            </a:r>
            <a:r>
              <a:rPr lang="zh-TW" altLang="en-US" sz="2400" dirty="0" smtClean="0"/>
              <a:t>的中層</a:t>
            </a:r>
            <a:r>
              <a:rPr lang="en-US" altLang="zh-TW" sz="2400" dirty="0" smtClean="0"/>
              <a:t>for</a:t>
            </a:r>
            <a:r>
              <a:rPr lang="zh-TW" altLang="en-US" sz="2400" dirty="0" smtClean="0"/>
              <a:t>迴圈一共有</a:t>
            </a:r>
            <a:r>
              <a:rPr lang="en-US" altLang="zh-TW" sz="2400" dirty="0" smtClean="0"/>
              <a:t>n</a:t>
            </a:r>
            <a:r>
              <a:rPr lang="zh-TW" altLang="en-US" sz="2400" dirty="0" smtClean="0"/>
              <a:t>次</a:t>
            </a:r>
            <a:r>
              <a:rPr lang="zh-TW" altLang="en-US" sz="2400" dirty="0"/>
              <a:t>迭代</a:t>
            </a:r>
            <a:endParaRPr lang="en-US" altLang="zh-TW" sz="2400" dirty="0"/>
          </a:p>
          <a:p>
            <a:r>
              <a:rPr lang="zh-TW" altLang="en-US" sz="2400" b="1" u="sng" dirty="0" smtClean="0">
                <a:solidFill>
                  <a:srgbClr val="0000FF"/>
                </a:solidFill>
              </a:rPr>
              <a:t>行</a:t>
            </a:r>
            <a:r>
              <a:rPr lang="en-US" altLang="zh-TW" sz="2400" b="1" u="sng" dirty="0" smtClean="0">
                <a:solidFill>
                  <a:srgbClr val="0000FF"/>
                </a:solidFill>
              </a:rPr>
              <a:t>5</a:t>
            </a:r>
            <a:r>
              <a:rPr lang="zh-TW" altLang="en-US" sz="2400" dirty="0" smtClean="0"/>
              <a:t>的</a:t>
            </a:r>
            <a:r>
              <a:rPr lang="zh-TW" altLang="en-US" sz="2400" dirty="0"/>
              <a:t>內</a:t>
            </a:r>
            <a:r>
              <a:rPr lang="zh-TW" altLang="en-US" sz="2400" dirty="0" smtClean="0"/>
              <a:t>層</a:t>
            </a:r>
            <a:r>
              <a:rPr lang="en-US" altLang="zh-TW" sz="2400" dirty="0"/>
              <a:t>for</a:t>
            </a:r>
            <a:r>
              <a:rPr lang="zh-TW" altLang="en-US" sz="2400" dirty="0"/>
              <a:t>迴圈一共有</a:t>
            </a:r>
            <a:r>
              <a:rPr lang="en-US" altLang="zh-TW" sz="2400" dirty="0"/>
              <a:t>n</a:t>
            </a:r>
            <a:r>
              <a:rPr lang="zh-TW" altLang="en-US" sz="2400" dirty="0"/>
              <a:t>次</a:t>
            </a:r>
            <a:r>
              <a:rPr lang="zh-TW" altLang="en-US" sz="2400" dirty="0" smtClean="0"/>
              <a:t>迭代</a:t>
            </a:r>
            <a:endParaRPr lang="zh-TW" altLang="zh-TW" sz="2400" dirty="0"/>
          </a:p>
          <a:p>
            <a:r>
              <a:rPr lang="zh-TW" altLang="en-US" sz="2400" b="1" u="sng" dirty="0" smtClean="0">
                <a:solidFill>
                  <a:srgbClr val="0000FF"/>
                </a:solidFill>
              </a:rPr>
              <a:t>行</a:t>
            </a:r>
            <a:r>
              <a:rPr lang="en-US" altLang="zh-TW" sz="2400" b="1" u="sng" dirty="0" smtClean="0">
                <a:solidFill>
                  <a:srgbClr val="0000FF"/>
                </a:solidFill>
              </a:rPr>
              <a:t>6-8</a:t>
            </a:r>
            <a:r>
              <a:rPr lang="zh-TW" altLang="en-US" sz="2400" dirty="0" smtClean="0"/>
              <a:t>的</a:t>
            </a:r>
            <a:r>
              <a:rPr lang="en-US" altLang="zh-TW" sz="2400" dirty="0" smtClean="0"/>
              <a:t>if</a:t>
            </a:r>
            <a:r>
              <a:rPr lang="zh-TW" altLang="en-US" sz="2400" dirty="0" smtClean="0"/>
              <a:t>敘述的執行為常數時間</a:t>
            </a:r>
            <a:endParaRPr lang="en-US" altLang="zh-TW" sz="2400" dirty="0" smtClean="0"/>
          </a:p>
          <a:p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 smtClean="0"/>
              <a:t>因此</a:t>
            </a:r>
            <a:r>
              <a:rPr lang="zh-TW" altLang="en-US" sz="2400" dirty="0" smtClean="0">
                <a:solidFill>
                  <a:srgbClr val="0000FF"/>
                </a:solidFill>
              </a:rPr>
              <a:t>總時間複雜度</a:t>
            </a:r>
            <a:r>
              <a:rPr lang="zh-TW" altLang="en-US" sz="2400" dirty="0" smtClean="0"/>
              <a:t>為</a:t>
            </a:r>
            <a:r>
              <a:rPr lang="en-US" altLang="zh-TW" sz="2400" dirty="0" smtClean="0">
                <a:solidFill>
                  <a:srgbClr val="0000FF"/>
                </a:solidFill>
              </a:rPr>
              <a:t>O(n</a:t>
            </a:r>
            <a:r>
              <a:rPr lang="en-US" altLang="zh-TW" sz="2400" baseline="30000" dirty="0" smtClean="0">
                <a:solidFill>
                  <a:srgbClr val="0000FF"/>
                </a:solidFill>
              </a:rPr>
              <a:t>3</a:t>
            </a:r>
            <a:r>
              <a:rPr lang="en-US" altLang="zh-TW" sz="2400" dirty="0" smtClean="0">
                <a:solidFill>
                  <a:srgbClr val="0000FF"/>
                </a:solidFill>
              </a:rPr>
              <a:t>)=O(|V|</a:t>
            </a:r>
            <a:r>
              <a:rPr lang="en-US" altLang="zh-TW" sz="2400" baseline="30000" dirty="0" smtClean="0">
                <a:solidFill>
                  <a:srgbClr val="0000FF"/>
                </a:solidFill>
              </a:rPr>
              <a:t>3</a:t>
            </a:r>
            <a:r>
              <a:rPr lang="en-US" altLang="zh-TW" sz="2400" dirty="0" smtClean="0">
                <a:solidFill>
                  <a:srgbClr val="0000FF"/>
                </a:solidFill>
              </a:rPr>
              <a:t>)</a:t>
            </a:r>
            <a:endParaRPr lang="zh-TW" altLang="zh-TW" sz="2400" dirty="0">
              <a:solidFill>
                <a:srgbClr val="0000FF"/>
              </a:solidFill>
            </a:endParaRPr>
          </a:p>
          <a:p>
            <a:endParaRPr lang="zh-TW" altLang="zh-TW" sz="2400" dirty="0"/>
          </a:p>
          <a:p>
            <a:endParaRPr lang="zh-TW" altLang="en-US" sz="24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70CC45-7452-4DAB-A2F7-F98704FF9730}" type="slidenum">
              <a:rPr lang="zh-TW" altLang="en-US" smtClean="0"/>
              <a:pPr>
                <a:defRPr/>
              </a:pPr>
              <a:t>37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5980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2017713"/>
            <a:ext cx="8775700" cy="4364037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endParaRPr lang="zh-TW" altLang="en-US" sz="7400" dirty="0" smtClean="0">
              <a:solidFill>
                <a:srgbClr val="0000CC"/>
              </a:solidFill>
              <a:latin typeface="Times New Roman" pitchFamily="18" charset="0"/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TW" sz="7400" i="1" dirty="0" smtClean="0">
                <a:solidFill>
                  <a:srgbClr val="0000CC"/>
                </a:solidFill>
                <a:latin typeface="Times New Roman" pitchFamily="18" charset="0"/>
              </a:rPr>
              <a:t>The End</a:t>
            </a:r>
            <a:endParaRPr lang="en-US" altLang="zh-TW" sz="7400" i="1" dirty="0" smtClean="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70CC45-7452-4DAB-A2F7-F98704FF9730}" type="slidenum">
              <a:rPr lang="zh-TW" altLang="en-US" smtClean="0"/>
              <a:pPr>
                <a:defRPr/>
              </a:pPr>
              <a:t>38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圖的最短</a:t>
            </a:r>
            <a:r>
              <a:rPr lang="zh-TW" altLang="en-US" dirty="0" smtClean="0"/>
              <a:t>路徑 </a:t>
            </a:r>
            <a:r>
              <a:rPr lang="en-US" altLang="zh-TW" dirty="0" smtClean="0"/>
              <a:t>(2)</a:t>
            </a:r>
            <a:endParaRPr lang="en-US" altLang="zh-TW" dirty="0" smtClean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579937"/>
          </a:xfrm>
        </p:spPr>
        <p:txBody>
          <a:bodyPr/>
          <a:lstStyle/>
          <a:p>
            <a:pPr eaLnBrk="1" hangingPunct="1"/>
            <a:r>
              <a:rPr lang="zh-TW" altLang="en-US" sz="2800" dirty="0" smtClean="0">
                <a:latin typeface="Times New Roman" pitchFamily="18" charset="0"/>
              </a:rPr>
              <a:t>由於</a:t>
            </a:r>
            <a:r>
              <a:rPr lang="zh-TW" altLang="en-US" sz="2800" dirty="0" smtClean="0">
                <a:latin typeface="Times New Roman" pitchFamily="18" charset="0"/>
              </a:rPr>
              <a:t>最短路徑具有許多應用，因此有許多求取最短路徑的演算法，</a:t>
            </a:r>
            <a:r>
              <a:rPr lang="zh-TW" altLang="en-US" sz="2800" dirty="0">
                <a:latin typeface="Times New Roman" pitchFamily="18" charset="0"/>
              </a:rPr>
              <a:t>著名</a:t>
            </a:r>
            <a:r>
              <a:rPr lang="zh-TW" altLang="en-US" sz="2800" dirty="0" smtClean="0">
                <a:latin typeface="Times New Roman" pitchFamily="18" charset="0"/>
              </a:rPr>
              <a:t>的演算法包括</a:t>
            </a:r>
            <a:r>
              <a:rPr lang="zh-TW" altLang="en-US" sz="2800" dirty="0" smtClean="0">
                <a:latin typeface="Times New Roman" pitchFamily="18" charset="0"/>
              </a:rPr>
              <a:t>：</a:t>
            </a:r>
            <a:endParaRPr lang="en-US" altLang="zh-TW" sz="2800" dirty="0" smtClean="0">
              <a:latin typeface="Times New Roman" pitchFamily="18" charset="0"/>
            </a:endParaRPr>
          </a:p>
          <a:p>
            <a:pPr eaLnBrk="1" hangingPunct="1"/>
            <a:endParaRPr lang="en-US" altLang="zh-TW" sz="2800" dirty="0" smtClean="0">
              <a:latin typeface="Times New Roman" pitchFamily="18" charset="0"/>
            </a:endParaRPr>
          </a:p>
          <a:p>
            <a:pPr marL="400050" lvl="1" indent="0" eaLnBrk="1" hangingPunct="1">
              <a:buNone/>
            </a:pP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</a:rPr>
              <a:t>(1)</a:t>
            </a:r>
            <a:r>
              <a:rPr lang="zh-TW" altLang="en-US" dirty="0" smtClean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zh-TW" altLang="en-US" b="1" dirty="0" smtClean="0"/>
              <a:t>多</a:t>
            </a:r>
            <a:r>
              <a:rPr lang="zh-TW" altLang="en-US" b="1" dirty="0"/>
              <a:t>階圖最短路徑</a:t>
            </a:r>
            <a:r>
              <a:rPr lang="zh-TW" altLang="en-US" b="1" dirty="0" smtClean="0"/>
              <a:t>演算法</a:t>
            </a:r>
            <a:r>
              <a:rPr lang="en-US" altLang="zh-TW" dirty="0">
                <a:latin typeface="Times New Roman" pitchFamily="18" charset="0"/>
              </a:rPr>
              <a:t>(</a:t>
            </a:r>
            <a:r>
              <a:rPr lang="zh-TW" altLang="en-US" dirty="0">
                <a:latin typeface="Times New Roman" pitchFamily="18" charset="0"/>
              </a:rPr>
              <a:t>使用</a:t>
            </a:r>
            <a:r>
              <a:rPr lang="zh-TW" altLang="en-US" dirty="0">
                <a:solidFill>
                  <a:srgbClr val="0000CC"/>
                </a:solidFill>
                <a:latin typeface="Times New Roman" pitchFamily="18" charset="0"/>
              </a:rPr>
              <a:t>動態規劃</a:t>
            </a:r>
            <a:r>
              <a:rPr lang="zh-TW" altLang="en-US" dirty="0">
                <a:latin typeface="Times New Roman" pitchFamily="18" charset="0"/>
              </a:rPr>
              <a:t>解題策略</a:t>
            </a:r>
            <a:r>
              <a:rPr lang="en-US" altLang="zh-TW" dirty="0" smtClean="0">
                <a:latin typeface="Times New Roman" pitchFamily="18" charset="0"/>
              </a:rPr>
              <a:t>)</a:t>
            </a:r>
          </a:p>
          <a:p>
            <a:pPr marL="400050" lvl="1" indent="0" eaLnBrk="1" hangingPunct="1">
              <a:buNone/>
            </a:pPr>
            <a:r>
              <a:rPr lang="en-US" altLang="zh-TW" dirty="0" smtClean="0">
                <a:latin typeface="Times New Roman" pitchFamily="18" charset="0"/>
              </a:rPr>
              <a:t>(2)</a:t>
            </a:r>
            <a:r>
              <a:rPr lang="zh-TW" altLang="en-US" dirty="0" smtClean="0">
                <a:latin typeface="Times New Roman" pitchFamily="18" charset="0"/>
              </a:rPr>
              <a:t> </a:t>
            </a: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</a:rPr>
              <a:t>Dijkstra</a:t>
            </a:r>
            <a:r>
              <a:rPr lang="zh-TW" altLang="en-US" dirty="0" smtClean="0">
                <a:solidFill>
                  <a:srgbClr val="0000CC"/>
                </a:solidFill>
                <a:latin typeface="Times New Roman" pitchFamily="18" charset="0"/>
              </a:rPr>
              <a:t>演算法</a:t>
            </a:r>
            <a:r>
              <a:rPr lang="en-US" altLang="zh-TW" dirty="0" smtClean="0">
                <a:latin typeface="Times New Roman" pitchFamily="18" charset="0"/>
              </a:rPr>
              <a:t>(</a:t>
            </a:r>
            <a:r>
              <a:rPr lang="zh-TW" altLang="en-US" dirty="0" smtClean="0">
                <a:latin typeface="Times New Roman" pitchFamily="18" charset="0"/>
              </a:rPr>
              <a:t>使用</a:t>
            </a:r>
            <a:r>
              <a:rPr lang="zh-TW" altLang="en-US" dirty="0" smtClean="0">
                <a:solidFill>
                  <a:srgbClr val="0000CC"/>
                </a:solidFill>
                <a:latin typeface="Times New Roman" pitchFamily="18" charset="0"/>
              </a:rPr>
              <a:t>貪婪</a:t>
            </a:r>
            <a:r>
              <a:rPr lang="zh-TW" altLang="en-US" dirty="0" smtClean="0">
                <a:latin typeface="Times New Roman" pitchFamily="18" charset="0"/>
              </a:rPr>
              <a:t>解題策略</a:t>
            </a:r>
            <a:r>
              <a:rPr lang="en-US" altLang="zh-TW" dirty="0" smtClean="0">
                <a:latin typeface="Times New Roman" pitchFamily="18" charset="0"/>
              </a:rPr>
              <a:t>)</a:t>
            </a:r>
          </a:p>
          <a:p>
            <a:pPr marL="400050" lvl="1" indent="0" eaLnBrk="1" hangingPunct="1">
              <a:buNone/>
            </a:pP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</a:rPr>
              <a:t>(3) Bellman-Ford</a:t>
            </a:r>
            <a:r>
              <a:rPr lang="zh-TW" altLang="en-US" dirty="0" smtClean="0">
                <a:solidFill>
                  <a:srgbClr val="0000CC"/>
                </a:solidFill>
                <a:latin typeface="Times New Roman" pitchFamily="18" charset="0"/>
              </a:rPr>
              <a:t>演算法</a:t>
            </a:r>
            <a:r>
              <a:rPr lang="en-US" altLang="zh-TW" dirty="0" smtClean="0">
                <a:latin typeface="Times New Roman" pitchFamily="18" charset="0"/>
              </a:rPr>
              <a:t>(</a:t>
            </a:r>
            <a:r>
              <a:rPr lang="zh-TW" altLang="en-US" dirty="0" smtClean="0">
                <a:latin typeface="Times New Roman" pitchFamily="18" charset="0"/>
              </a:rPr>
              <a:t>使用</a:t>
            </a:r>
            <a:r>
              <a:rPr lang="zh-TW" altLang="en-US" dirty="0" smtClean="0">
                <a:solidFill>
                  <a:srgbClr val="0000CC"/>
                </a:solidFill>
                <a:latin typeface="Times New Roman" pitchFamily="18" charset="0"/>
              </a:rPr>
              <a:t>動態規劃</a:t>
            </a:r>
            <a:r>
              <a:rPr lang="zh-TW" altLang="en-US" dirty="0" smtClean="0">
                <a:latin typeface="Times New Roman" pitchFamily="18" charset="0"/>
              </a:rPr>
              <a:t>解題策略</a:t>
            </a:r>
            <a:r>
              <a:rPr lang="en-US" altLang="zh-TW" dirty="0" smtClean="0">
                <a:latin typeface="Times New Roman" pitchFamily="18" charset="0"/>
              </a:rPr>
              <a:t>)</a:t>
            </a:r>
          </a:p>
          <a:p>
            <a:pPr marL="400050" lvl="1" indent="0" eaLnBrk="1" hangingPunct="1">
              <a:buNone/>
            </a:pP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</a:rPr>
              <a:t>(4) Floyd-</a:t>
            </a:r>
            <a:r>
              <a:rPr lang="en-US" altLang="zh-TW" dirty="0" err="1" smtClean="0">
                <a:solidFill>
                  <a:srgbClr val="0000CC"/>
                </a:solidFill>
                <a:latin typeface="Times New Roman" pitchFamily="18" charset="0"/>
              </a:rPr>
              <a:t>Warshall</a:t>
            </a:r>
            <a:r>
              <a:rPr lang="zh-TW" altLang="en-US" dirty="0" smtClean="0">
                <a:solidFill>
                  <a:srgbClr val="0000CC"/>
                </a:solidFill>
                <a:latin typeface="Times New Roman" pitchFamily="18" charset="0"/>
              </a:rPr>
              <a:t>演算法</a:t>
            </a:r>
            <a:r>
              <a:rPr lang="en-US" altLang="zh-TW" dirty="0" smtClean="0">
                <a:latin typeface="Times New Roman" pitchFamily="18" charset="0"/>
              </a:rPr>
              <a:t>(</a:t>
            </a:r>
            <a:r>
              <a:rPr lang="zh-TW" altLang="en-US" dirty="0" smtClean="0">
                <a:latin typeface="Times New Roman" pitchFamily="18" charset="0"/>
              </a:rPr>
              <a:t>使用</a:t>
            </a:r>
            <a:r>
              <a:rPr lang="zh-TW" altLang="en-US" dirty="0" smtClean="0">
                <a:solidFill>
                  <a:srgbClr val="0000CC"/>
                </a:solidFill>
                <a:latin typeface="Times New Roman" pitchFamily="18" charset="0"/>
              </a:rPr>
              <a:t>動態規劃</a:t>
            </a:r>
            <a:r>
              <a:rPr lang="zh-TW" altLang="en-US" dirty="0" smtClean="0">
                <a:latin typeface="Times New Roman" pitchFamily="18" charset="0"/>
              </a:rPr>
              <a:t>解題策略</a:t>
            </a:r>
            <a:r>
              <a:rPr lang="en-US" altLang="zh-TW" dirty="0" smtClean="0">
                <a:latin typeface="Times New Roman" pitchFamily="18" charset="0"/>
              </a:rPr>
              <a:t>)</a:t>
            </a:r>
            <a:endParaRPr lang="zh-TW" altLang="en-US" dirty="0" smtClean="0">
              <a:latin typeface="Times New Roman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70CC45-7452-4DAB-A2F7-F98704FF9730}" type="slidenum">
              <a:rPr lang="zh-TW" altLang="en-US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2016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C30E835-5673-4AF6-A6AF-E9F598DC7676}" type="slidenum">
              <a:rPr lang="zh-TW" altLang="en-US" smtClean="0"/>
              <a:pPr/>
              <a:t>5</a:t>
            </a:fld>
            <a:endParaRPr lang="en-US" altLang="zh-TW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TW" altLang="en-US" sz="2600" dirty="0"/>
              <a:t>例</a:t>
            </a:r>
            <a:r>
              <a:rPr lang="en-US" altLang="zh-TW" sz="2600" dirty="0"/>
              <a:t>:</a:t>
            </a:r>
            <a:r>
              <a:rPr lang="zh-TW" altLang="en-US" sz="2600" dirty="0"/>
              <a:t>找出從</a:t>
            </a:r>
            <a:r>
              <a:rPr lang="en-US" altLang="zh-TW" sz="2600" dirty="0"/>
              <a:t>v</a:t>
            </a:r>
            <a:r>
              <a:rPr lang="en-US" altLang="zh-TW" sz="2600" baseline="-30000" dirty="0"/>
              <a:t>0</a:t>
            </a:r>
            <a:r>
              <a:rPr lang="zh-TW" altLang="en-US" sz="2600" dirty="0"/>
              <a:t>到</a:t>
            </a:r>
            <a:r>
              <a:rPr lang="en-US" altLang="zh-TW" sz="2600" dirty="0"/>
              <a:t>v</a:t>
            </a:r>
            <a:r>
              <a:rPr lang="en-US" altLang="zh-TW" sz="2600" baseline="-30000" dirty="0"/>
              <a:t>3</a:t>
            </a:r>
            <a:r>
              <a:rPr lang="zh-TW" altLang="en-US" sz="2600" dirty="0"/>
              <a:t>的最短路徑</a:t>
            </a:r>
            <a:r>
              <a:rPr lang="en-US" altLang="zh-TW" sz="2600" dirty="0"/>
              <a:t>(</a:t>
            </a:r>
            <a:r>
              <a:rPr lang="en-US" altLang="zh-TW" sz="2800" dirty="0"/>
              <a:t>shortest path</a:t>
            </a:r>
            <a:r>
              <a:rPr lang="en-US" altLang="zh-TW" sz="2600" dirty="0"/>
              <a:t>)</a:t>
            </a:r>
            <a:r>
              <a:rPr lang="zh-TW" altLang="en-US" sz="2600" dirty="0"/>
              <a:t>。</a:t>
            </a:r>
            <a:endParaRPr lang="en-US" altLang="zh-TW" sz="2600" dirty="0"/>
          </a:p>
          <a:p>
            <a:pPr lvl="1" algn="just" eaLnBrk="1" hangingPunct="1"/>
            <a:r>
              <a:rPr lang="zh-TW" altLang="en-US" sz="2200" dirty="0"/>
              <a:t>貪婪演算法可以解決此問題。</a:t>
            </a:r>
            <a:endParaRPr lang="en-US" altLang="zh-TW" sz="2200" dirty="0"/>
          </a:p>
          <a:p>
            <a:pPr lvl="1" algn="just" eaLnBrk="1" hangingPunct="1"/>
            <a:r>
              <a:rPr lang="zh-TW" altLang="en-US" sz="2400" dirty="0"/>
              <a:t>最短路徑</a:t>
            </a:r>
            <a:r>
              <a:rPr lang="en-US" altLang="zh-TW" sz="2200" dirty="0"/>
              <a:t>:  1 + 2 + 4 = 7</a:t>
            </a:r>
          </a:p>
          <a:p>
            <a:pPr algn="just" eaLnBrk="1" hangingPunct="1"/>
            <a:endParaRPr lang="en-US" altLang="zh-TW" sz="2600" dirty="0" smtClean="0"/>
          </a:p>
          <a:p>
            <a:pPr eaLnBrk="1" hangingPunct="1"/>
            <a:endParaRPr lang="zh-TW" altLang="en-US" sz="2600" dirty="0" smtClean="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1938338" y="24907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TW" altLang="en-US"/>
          </a:p>
        </p:txBody>
      </p:sp>
      <p:pic>
        <p:nvPicPr>
          <p:cNvPr id="1331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657600"/>
            <a:ext cx="6934200" cy="247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Rectangle 1026"/>
          <p:cNvSpPr txBox="1">
            <a:spLocks noChangeArrowheads="1"/>
          </p:cNvSpPr>
          <p:nvPr/>
        </p:nvSpPr>
        <p:spPr bwMode="auto">
          <a:xfrm>
            <a:off x="1371600" y="548680"/>
            <a:ext cx="496855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zh-TW" altLang="en-US" kern="0" smtClean="0"/>
              <a:t>有些問題可以使用貪婪演算法解決</a:t>
            </a:r>
            <a:endParaRPr lang="zh-TW" alt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302794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C3D7A2A-61BD-43D1-9B8D-437DA6B0DB94}" type="slidenum">
              <a:rPr lang="zh-TW" altLang="en-US" smtClean="0"/>
              <a:pPr/>
              <a:t>6</a:t>
            </a:fld>
            <a:endParaRPr lang="en-US" altLang="zh-TW" smtClean="0"/>
          </a:p>
        </p:txBody>
      </p:sp>
      <p:sp>
        <p:nvSpPr>
          <p:cNvPr id="1433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331640" y="597626"/>
            <a:ext cx="4968552" cy="1143000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有些問題不能使用貪婪演算法解決</a:t>
            </a:r>
          </a:p>
        </p:txBody>
      </p:sp>
      <p:sp>
        <p:nvSpPr>
          <p:cNvPr id="1434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8955088" cy="4876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TW" altLang="en-US" sz="2600" dirty="0"/>
              <a:t>例：從</a:t>
            </a:r>
            <a:r>
              <a:rPr lang="zh-TW" altLang="en-US" sz="2600" dirty="0">
                <a:solidFill>
                  <a:srgbClr val="FF0000"/>
                </a:solidFill>
              </a:rPr>
              <a:t>多階圖</a:t>
            </a:r>
            <a:r>
              <a:rPr lang="en-US" altLang="zh-TW" sz="2600" dirty="0">
                <a:solidFill>
                  <a:srgbClr val="FF0000"/>
                </a:solidFill>
              </a:rPr>
              <a:t>(</a:t>
            </a:r>
            <a:r>
              <a:rPr lang="en-US" altLang="zh-TW" sz="2600" dirty="0">
                <a:solidFill>
                  <a:schemeClr val="hlink"/>
                </a:solidFill>
              </a:rPr>
              <a:t>multi-stage graph)</a:t>
            </a:r>
            <a:r>
              <a:rPr lang="zh-TW" altLang="en-US" sz="2600" dirty="0"/>
              <a:t>中找出</a:t>
            </a:r>
            <a:r>
              <a:rPr lang="en-US" altLang="zh-TW" sz="2600" dirty="0"/>
              <a:t>v</a:t>
            </a:r>
            <a:r>
              <a:rPr lang="en-US" altLang="zh-TW" sz="2600" baseline="-30000" dirty="0"/>
              <a:t>0</a:t>
            </a:r>
            <a:r>
              <a:rPr lang="zh-TW" altLang="en-US" sz="2600" dirty="0"/>
              <a:t>到</a:t>
            </a:r>
            <a:r>
              <a:rPr lang="en-US" altLang="zh-TW" sz="2600" dirty="0"/>
              <a:t>v</a:t>
            </a:r>
            <a:r>
              <a:rPr lang="en-US" altLang="zh-TW" sz="2600" baseline="-30000" dirty="0"/>
              <a:t>3</a:t>
            </a:r>
            <a:r>
              <a:rPr lang="zh-TW" altLang="en-US" sz="2600" dirty="0"/>
              <a:t>的最短路徑。</a:t>
            </a:r>
            <a:endParaRPr lang="en-US" altLang="zh-TW" sz="2600" dirty="0"/>
          </a:p>
          <a:p>
            <a:pPr algn="just" eaLnBrk="1" hangingPunct="1">
              <a:lnSpc>
                <a:spcPct val="90000"/>
              </a:lnSpc>
            </a:pPr>
            <a:endParaRPr lang="en-US" altLang="zh-TW" sz="2600" dirty="0" smtClean="0"/>
          </a:p>
          <a:p>
            <a:pPr algn="just" eaLnBrk="1" hangingPunct="1">
              <a:lnSpc>
                <a:spcPct val="90000"/>
              </a:lnSpc>
            </a:pPr>
            <a:endParaRPr lang="en-US" altLang="zh-TW" sz="2600" dirty="0" smtClean="0"/>
          </a:p>
          <a:p>
            <a:pPr algn="just" eaLnBrk="1" hangingPunct="1">
              <a:lnSpc>
                <a:spcPct val="90000"/>
              </a:lnSpc>
            </a:pPr>
            <a:endParaRPr lang="en-US" altLang="zh-TW" sz="2800" dirty="0" smtClean="0"/>
          </a:p>
          <a:p>
            <a:pPr algn="just" eaLnBrk="1" hangingPunct="1">
              <a:lnSpc>
                <a:spcPct val="90000"/>
              </a:lnSpc>
            </a:pPr>
            <a:endParaRPr lang="en-US" altLang="zh-TW" sz="2800" dirty="0" smtClean="0"/>
          </a:p>
          <a:p>
            <a:pPr algn="just" eaLnBrk="1" hangingPunct="1">
              <a:lnSpc>
                <a:spcPct val="90000"/>
              </a:lnSpc>
            </a:pPr>
            <a:endParaRPr lang="en-US" altLang="zh-TW" sz="2800" dirty="0" smtClean="0"/>
          </a:p>
          <a:p>
            <a:pPr algn="just" eaLnBrk="1" hangingPunct="1">
              <a:lnSpc>
                <a:spcPct val="90000"/>
              </a:lnSpc>
            </a:pPr>
            <a:r>
              <a:rPr lang="zh-TW" altLang="en-US" sz="2600" dirty="0" smtClean="0"/>
              <a:t>貪婪演算法</a:t>
            </a:r>
            <a:r>
              <a:rPr lang="en-US" altLang="zh-TW" sz="2600" dirty="0"/>
              <a:t>: v</a:t>
            </a:r>
            <a:r>
              <a:rPr lang="en-US" altLang="zh-TW" sz="2600" baseline="-30000" dirty="0"/>
              <a:t>0</a:t>
            </a:r>
            <a:r>
              <a:rPr lang="en-US" altLang="zh-TW" sz="2600" dirty="0"/>
              <a:t>v</a:t>
            </a:r>
            <a:r>
              <a:rPr lang="en-US" altLang="zh-TW" sz="2600" baseline="-30000" dirty="0"/>
              <a:t>1,2</a:t>
            </a:r>
            <a:r>
              <a:rPr lang="en-US" altLang="zh-TW" sz="2600" dirty="0"/>
              <a:t>v</a:t>
            </a:r>
            <a:r>
              <a:rPr lang="en-US" altLang="zh-TW" sz="2600" baseline="-30000" dirty="0"/>
              <a:t>2,1</a:t>
            </a:r>
            <a:r>
              <a:rPr lang="en-US" altLang="zh-TW" sz="2600" dirty="0"/>
              <a:t>v</a:t>
            </a:r>
            <a:r>
              <a:rPr lang="en-US" altLang="zh-TW" sz="2600" baseline="-30000" dirty="0"/>
              <a:t>3</a:t>
            </a:r>
            <a:r>
              <a:rPr lang="en-US" altLang="zh-TW" sz="2600" dirty="0"/>
              <a:t> = 23</a:t>
            </a:r>
          </a:p>
          <a:p>
            <a:pPr algn="just" eaLnBrk="1" hangingPunct="1">
              <a:lnSpc>
                <a:spcPct val="90000"/>
              </a:lnSpc>
            </a:pPr>
            <a:r>
              <a:rPr lang="zh-TW" altLang="en-US" sz="2600" dirty="0"/>
              <a:t>最佳解</a:t>
            </a:r>
            <a:r>
              <a:rPr lang="en-US" altLang="zh-TW" sz="2600" dirty="0"/>
              <a:t>: v</a:t>
            </a:r>
            <a:r>
              <a:rPr lang="en-US" altLang="zh-TW" sz="2600" baseline="-30000" dirty="0"/>
              <a:t>0</a:t>
            </a:r>
            <a:r>
              <a:rPr lang="en-US" altLang="zh-TW" sz="2600" dirty="0"/>
              <a:t>v</a:t>
            </a:r>
            <a:r>
              <a:rPr lang="en-US" altLang="zh-TW" sz="2600" baseline="-30000" dirty="0"/>
              <a:t>1,1</a:t>
            </a:r>
            <a:r>
              <a:rPr lang="en-US" altLang="zh-TW" sz="2600" dirty="0"/>
              <a:t>v</a:t>
            </a:r>
            <a:r>
              <a:rPr lang="en-US" altLang="zh-TW" sz="2600" baseline="-30000" dirty="0"/>
              <a:t>2,2</a:t>
            </a:r>
            <a:r>
              <a:rPr lang="en-US" altLang="zh-TW" sz="2600" dirty="0"/>
              <a:t>v</a:t>
            </a:r>
            <a:r>
              <a:rPr lang="en-US" altLang="zh-TW" sz="2600" baseline="-30000" dirty="0"/>
              <a:t>3</a:t>
            </a:r>
            <a:r>
              <a:rPr lang="en-US" altLang="zh-TW" sz="2600" dirty="0"/>
              <a:t> = 7</a:t>
            </a:r>
          </a:p>
          <a:p>
            <a:pPr algn="just" eaLnBrk="1" hangingPunct="1">
              <a:lnSpc>
                <a:spcPct val="90000"/>
              </a:lnSpc>
            </a:pPr>
            <a:r>
              <a:rPr lang="zh-TW" altLang="en-US" sz="2600" dirty="0" smtClean="0"/>
              <a:t>貪婪演算法</a:t>
            </a:r>
            <a:r>
              <a:rPr lang="zh-TW" altLang="en-US" sz="2600" dirty="0"/>
              <a:t>無法</a:t>
            </a:r>
            <a:r>
              <a:rPr lang="zh-TW" altLang="en-US" sz="2600" dirty="0" smtClean="0"/>
              <a:t>解決此問題</a:t>
            </a:r>
            <a:r>
              <a:rPr lang="zh-TW" altLang="en-US" sz="2600" dirty="0"/>
              <a:t>。</a:t>
            </a:r>
            <a:endParaRPr lang="en-US" altLang="zh-TW" sz="2600" dirty="0"/>
          </a:p>
          <a:p>
            <a:pPr algn="just" eaLnBrk="1" hangingPunct="1">
              <a:lnSpc>
                <a:spcPct val="90000"/>
              </a:lnSpc>
            </a:pPr>
            <a:r>
              <a:rPr lang="zh-TW" altLang="en-US" sz="2600" dirty="0" smtClean="0"/>
              <a:t>這是因為不同</a:t>
            </a:r>
            <a:r>
              <a:rPr lang="zh-TW" altLang="en-US" sz="2600" dirty="0" smtClean="0">
                <a:solidFill>
                  <a:srgbClr val="FF0000"/>
                </a:solidFill>
              </a:rPr>
              <a:t>階</a:t>
            </a:r>
            <a:r>
              <a:rPr lang="en-US" altLang="zh-TW" sz="2600" dirty="0">
                <a:solidFill>
                  <a:srgbClr val="FF0000"/>
                </a:solidFill>
              </a:rPr>
              <a:t>(stage)</a:t>
            </a:r>
            <a:r>
              <a:rPr lang="zh-TW" altLang="en-US" sz="2600" dirty="0" smtClean="0"/>
              <a:t>的決策會影響到其他</a:t>
            </a:r>
            <a:r>
              <a:rPr lang="zh-TW" altLang="en-US" sz="2600" dirty="0"/>
              <a:t>階的決策。</a:t>
            </a:r>
            <a:endParaRPr lang="en-US" altLang="zh-TW" sz="2600" dirty="0" smtClean="0"/>
          </a:p>
        </p:txBody>
      </p:sp>
      <p:sp>
        <p:nvSpPr>
          <p:cNvPr id="14341" name="Rectangle 1029"/>
          <p:cNvSpPr>
            <a:spLocks noChangeArrowheads="1"/>
          </p:cNvSpPr>
          <p:nvPr/>
        </p:nvSpPr>
        <p:spPr bwMode="auto">
          <a:xfrm>
            <a:off x="1938338" y="22717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TW" altLang="en-US"/>
          </a:p>
        </p:txBody>
      </p:sp>
      <p:pic>
        <p:nvPicPr>
          <p:cNvPr id="14342" name="Picture 102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9104" y="2492896"/>
            <a:ext cx="5029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8588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複習</a:t>
            </a:r>
            <a:r>
              <a:rPr lang="en-US" altLang="zh-TW" dirty="0" smtClean="0"/>
              <a:t>:</a:t>
            </a:r>
            <a:br>
              <a:rPr lang="en-US" altLang="zh-TW" dirty="0" smtClean="0"/>
            </a:br>
            <a:r>
              <a:rPr lang="zh-TW" altLang="en-US" dirty="0" smtClean="0"/>
              <a:t>動態</a:t>
            </a:r>
            <a:r>
              <a:rPr lang="zh-TW" altLang="en-US" dirty="0" smtClean="0"/>
              <a:t>規劃與貪婪演算法之比較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978496"/>
            <a:ext cx="8784976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dirty="0" smtClean="0">
                <a:sym typeface="Symbol" pitchFamily="18" charset="2"/>
              </a:rPr>
              <a:t>比較</a:t>
            </a:r>
            <a:r>
              <a:rPr lang="en-US" altLang="zh-TW" dirty="0" smtClean="0">
                <a:sym typeface="Symbol" pitchFamily="18" charset="2"/>
              </a:rPr>
              <a:t>: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TW" altLang="en-US" dirty="0">
                <a:solidFill>
                  <a:srgbClr val="0000CC"/>
                </a:solidFill>
                <a:sym typeface="Symbol" pitchFamily="18" charset="2"/>
              </a:rPr>
              <a:t>二者都是透過一系列的決策以</a:t>
            </a:r>
            <a:r>
              <a:rPr lang="zh-TW" altLang="en-US" dirty="0" smtClean="0">
                <a:solidFill>
                  <a:srgbClr val="0000CC"/>
                </a:solidFill>
                <a:sym typeface="Symbol" pitchFamily="18" charset="2"/>
              </a:rPr>
              <a:t>解決最佳化問題</a:t>
            </a:r>
            <a:r>
              <a:rPr lang="zh-TW" altLang="en-US" dirty="0">
                <a:sym typeface="Symbol" pitchFamily="18" charset="2"/>
              </a:rPr>
              <a:t>，但是有以下的不同點</a:t>
            </a:r>
            <a:r>
              <a:rPr lang="en-US" altLang="zh-TW" dirty="0">
                <a:sym typeface="Symbol" pitchFamily="18" charset="2"/>
              </a:rPr>
              <a:t>:</a:t>
            </a:r>
            <a:endParaRPr lang="en-US" altLang="zh-TW" dirty="0" smtClean="0">
              <a:sym typeface="Symbol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TW" altLang="en-US" dirty="0" smtClean="0">
                <a:sym typeface="Symbol" pitchFamily="18" charset="2"/>
              </a:rPr>
              <a:t>在貪婪演算法中，任何決策都是</a:t>
            </a:r>
            <a:r>
              <a:rPr lang="zh-TW" altLang="en-US" dirty="0" smtClean="0">
                <a:solidFill>
                  <a:srgbClr val="0000CC"/>
                </a:solidFill>
                <a:sym typeface="Symbol" pitchFamily="18" charset="2"/>
              </a:rPr>
              <a:t>獨立</a:t>
            </a:r>
            <a:r>
              <a:rPr lang="en-US" altLang="zh-TW" dirty="0" smtClean="0">
                <a:solidFill>
                  <a:srgbClr val="0000CC"/>
                </a:solidFill>
                <a:sym typeface="Symbol" pitchFamily="18" charset="2"/>
              </a:rPr>
              <a:t>(independent)</a:t>
            </a:r>
            <a:r>
              <a:rPr lang="zh-TW" altLang="en-US" dirty="0" smtClean="0">
                <a:sym typeface="Symbol" pitchFamily="18" charset="2"/>
              </a:rPr>
              <a:t>的，都</a:t>
            </a:r>
            <a:r>
              <a:rPr lang="zh-TW" altLang="en-US" dirty="0" smtClean="0">
                <a:solidFill>
                  <a:srgbClr val="0000CC"/>
                </a:solidFill>
                <a:sym typeface="Symbol" pitchFamily="18" charset="2"/>
              </a:rPr>
              <a:t>只要考慮區域最佳解</a:t>
            </a:r>
            <a:r>
              <a:rPr lang="en-US" altLang="zh-TW" dirty="0" smtClean="0">
                <a:solidFill>
                  <a:srgbClr val="0000CC"/>
                </a:solidFill>
                <a:sym typeface="Symbol" pitchFamily="18" charset="2"/>
              </a:rPr>
              <a:t>(locally optimal)</a:t>
            </a:r>
            <a:r>
              <a:rPr lang="zh-TW" altLang="en-US" dirty="0" smtClean="0">
                <a:sym typeface="Symbol" pitchFamily="18" charset="2"/>
              </a:rPr>
              <a:t>。這些區域最佳解最後會加成為全域最佳解</a:t>
            </a:r>
            <a:r>
              <a:rPr lang="en-US" altLang="zh-TW" dirty="0" smtClean="0">
                <a:sym typeface="Symbol" pitchFamily="18" charset="2"/>
              </a:rPr>
              <a:t>(globally optimal solution)</a:t>
            </a:r>
            <a:r>
              <a:rPr lang="zh-TW" altLang="en-US" dirty="0" smtClean="0">
                <a:sym typeface="Symbol" pitchFamily="18" charset="2"/>
              </a:rPr>
              <a:t>。</a:t>
            </a:r>
            <a:endParaRPr lang="en-US" altLang="zh-TW" dirty="0" smtClean="0">
              <a:sym typeface="Symbol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TW" altLang="en-US" dirty="0">
                <a:sym typeface="Symbol" pitchFamily="18" charset="2"/>
              </a:rPr>
              <a:t>在動態</a:t>
            </a:r>
            <a:r>
              <a:rPr lang="zh-TW" altLang="en-US" dirty="0" smtClean="0">
                <a:sym typeface="Symbol" pitchFamily="18" charset="2"/>
              </a:rPr>
              <a:t>規劃演算法</a:t>
            </a:r>
            <a:r>
              <a:rPr lang="zh-TW" altLang="en-US" dirty="0">
                <a:sym typeface="Symbol" pitchFamily="18" charset="2"/>
              </a:rPr>
              <a:t>中</a:t>
            </a:r>
            <a:r>
              <a:rPr lang="zh-TW" altLang="en-US" dirty="0" smtClean="0">
                <a:sym typeface="Symbol" pitchFamily="18" charset="2"/>
              </a:rPr>
              <a:t>，</a:t>
            </a:r>
            <a:r>
              <a:rPr lang="zh-TW" altLang="en-US" dirty="0">
                <a:solidFill>
                  <a:srgbClr val="0000CC"/>
                </a:solidFill>
                <a:sym typeface="Symbol" pitchFamily="18" charset="2"/>
              </a:rPr>
              <a:t>決策是相依</a:t>
            </a:r>
            <a:r>
              <a:rPr lang="zh-TW" altLang="en-US" dirty="0" smtClean="0">
                <a:solidFill>
                  <a:srgbClr val="0000CC"/>
                </a:solidFill>
                <a:sym typeface="Symbol" pitchFamily="18" charset="2"/>
              </a:rPr>
              <a:t>的</a:t>
            </a:r>
            <a:r>
              <a:rPr lang="en-US" altLang="zh-TW" dirty="0" smtClean="0">
                <a:solidFill>
                  <a:srgbClr val="0000CC"/>
                </a:solidFill>
                <a:sym typeface="Symbol" pitchFamily="18" charset="2"/>
              </a:rPr>
              <a:t>(dependent)</a:t>
            </a:r>
            <a:r>
              <a:rPr lang="zh-TW" altLang="en-US" dirty="0" smtClean="0">
                <a:sym typeface="Symbol" pitchFamily="18" charset="2"/>
              </a:rPr>
              <a:t>。每個決策必須考慮其他決策所產生的結果才能求得全</a:t>
            </a:r>
            <a:r>
              <a:rPr lang="zh-TW" altLang="en-US" dirty="0">
                <a:sym typeface="Symbol" pitchFamily="18" charset="2"/>
              </a:rPr>
              <a:t>域最佳解</a:t>
            </a:r>
            <a:r>
              <a:rPr lang="en-US" altLang="zh-TW" dirty="0">
                <a:sym typeface="Symbol" pitchFamily="18" charset="2"/>
              </a:rPr>
              <a:t>(globally optimal solution)</a:t>
            </a:r>
            <a:r>
              <a:rPr lang="zh-TW" altLang="en-US" dirty="0">
                <a:sym typeface="Symbol" pitchFamily="18" charset="2"/>
              </a:rPr>
              <a:t>。</a:t>
            </a:r>
            <a:endParaRPr lang="en-US" altLang="zh-TW" dirty="0">
              <a:sym typeface="Symbol" pitchFamily="18" charset="2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TW" dirty="0" smtClean="0">
              <a:solidFill>
                <a:srgbClr val="0000CC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3600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70CC45-7452-4DAB-A2F7-F98704FF9730}" type="slidenum">
              <a:rPr lang="zh-TW" altLang="en-US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378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4099" name="內容版面配置區 2"/>
          <p:cNvSpPr>
            <a:spLocks noGrp="1"/>
          </p:cNvSpPr>
          <p:nvPr>
            <p:ph idx="1"/>
          </p:nvPr>
        </p:nvSpPr>
        <p:spPr>
          <a:xfrm>
            <a:off x="971600" y="2636911"/>
            <a:ext cx="7983488" cy="3495601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4400" b="1" dirty="0" smtClean="0"/>
              <a:t> </a:t>
            </a:r>
            <a:r>
              <a:rPr lang="en-US" altLang="zh-TW" sz="4400" b="1" dirty="0"/>
              <a:t/>
            </a:r>
            <a:br>
              <a:rPr lang="en-US" altLang="zh-TW" sz="4400" b="1" dirty="0"/>
            </a:br>
            <a:r>
              <a:rPr lang="zh-TW" altLang="en-US" sz="4400" b="1" dirty="0"/>
              <a:t>多階圖</a:t>
            </a:r>
            <a:r>
              <a:rPr lang="zh-TW" altLang="en-US" sz="4400" b="1" dirty="0" smtClean="0"/>
              <a:t>最短路徑演算法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70CC45-7452-4DAB-A2F7-F98704FF9730}" type="slidenum">
              <a:rPr lang="zh-TW" altLang="en-US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103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多階</a:t>
            </a:r>
            <a:r>
              <a:rPr lang="zh-TW" altLang="en-US" dirty="0"/>
              <a:t>圖</a:t>
            </a:r>
            <a:r>
              <a:rPr lang="zh-TW" altLang="en-US" dirty="0" smtClean="0"/>
              <a:t>最短路徑</a:t>
            </a:r>
            <a:r>
              <a:rPr lang="zh-TW" altLang="en-US" dirty="0" smtClean="0"/>
              <a:t>問題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2800" dirty="0"/>
              <a:t>(multi-stage </a:t>
            </a:r>
            <a:r>
              <a:rPr lang="en-US" altLang="zh-TW" sz="2800" dirty="0" smtClean="0"/>
              <a:t>graph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shortest path</a:t>
            </a:r>
            <a:r>
              <a:rPr lang="en-US" altLang="zh-TW" sz="2800" dirty="0" smtClean="0"/>
              <a:t> </a:t>
            </a:r>
            <a:r>
              <a:rPr lang="en-US" altLang="zh-TW" sz="2800" dirty="0" smtClean="0"/>
              <a:t>problem)</a:t>
            </a:r>
            <a:endParaRPr lang="en-US" altLang="zh-TW" dirty="0" smtClean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21704" y="1985189"/>
            <a:ext cx="9058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z="2800" dirty="0" smtClean="0"/>
              <a:t>多階圖</a:t>
            </a:r>
            <a:r>
              <a:rPr lang="en-US" altLang="zh-TW" sz="2800" dirty="0"/>
              <a:t>G=(V,E) </a:t>
            </a:r>
            <a:r>
              <a:rPr lang="zh-TW" altLang="en-US" sz="2800" dirty="0" smtClean="0"/>
              <a:t>是有向圖</a:t>
            </a:r>
            <a:r>
              <a:rPr lang="en-US" altLang="zh-TW" sz="2800" dirty="0" smtClean="0"/>
              <a:t>(directed graph)</a:t>
            </a:r>
            <a:r>
              <a:rPr lang="zh-TW" altLang="en-US" sz="2800" dirty="0" smtClean="0"/>
              <a:t>，其節點被分割成 </a:t>
            </a:r>
            <a:r>
              <a:rPr lang="en-US" altLang="zh-TW" sz="2800" dirty="0" smtClean="0">
                <a:solidFill>
                  <a:srgbClr val="0000FF"/>
                </a:solidFill>
              </a:rPr>
              <a:t>k</a:t>
            </a:r>
            <a:r>
              <a:rPr lang="en-US" altLang="zh-TW" sz="2800" dirty="0">
                <a:solidFill>
                  <a:srgbClr val="0000FF"/>
                </a:solidFill>
                <a:sym typeface="Symbol" pitchFamily="18" charset="2"/>
              </a:rPr>
              <a:t></a:t>
            </a:r>
            <a:r>
              <a:rPr lang="en-US" altLang="zh-TW" sz="2800" dirty="0" smtClean="0">
                <a:solidFill>
                  <a:srgbClr val="0000FF"/>
                </a:solidFill>
                <a:sym typeface="Symbol" pitchFamily="18" charset="2"/>
              </a:rPr>
              <a:t>2</a:t>
            </a:r>
            <a:r>
              <a:rPr lang="zh-TW" altLang="en-US" sz="2800" dirty="0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zh-TW" altLang="en-US" sz="2800" dirty="0" smtClean="0">
                <a:sym typeface="Symbol" pitchFamily="18" charset="2"/>
              </a:rPr>
              <a:t>個</a:t>
            </a:r>
            <a:r>
              <a:rPr lang="zh-TW" altLang="en-US" sz="2800" dirty="0">
                <a:solidFill>
                  <a:srgbClr val="0000FF"/>
                </a:solidFill>
                <a:sym typeface="Symbol" pitchFamily="18" charset="2"/>
              </a:rPr>
              <a:t>兩兩</a:t>
            </a:r>
            <a:r>
              <a:rPr lang="zh-TW" altLang="en-US" sz="2800" dirty="0" smtClean="0">
                <a:solidFill>
                  <a:srgbClr val="0000FF"/>
                </a:solidFill>
                <a:sym typeface="Symbol" pitchFamily="18" charset="2"/>
              </a:rPr>
              <a:t>互斥</a:t>
            </a:r>
            <a:r>
              <a:rPr lang="en-US" altLang="zh-TW" sz="2800" dirty="0" smtClean="0">
                <a:solidFill>
                  <a:srgbClr val="0000FF"/>
                </a:solidFill>
                <a:sym typeface="Symbol" pitchFamily="18" charset="2"/>
              </a:rPr>
              <a:t>(mutually disjoint)</a:t>
            </a:r>
            <a:r>
              <a:rPr lang="zh-TW" altLang="en-US" sz="2800" dirty="0" smtClean="0">
                <a:solidFill>
                  <a:srgbClr val="0000FF"/>
                </a:solidFill>
                <a:sym typeface="Symbol" pitchFamily="18" charset="2"/>
              </a:rPr>
              <a:t>集合</a:t>
            </a:r>
            <a:r>
              <a:rPr lang="en-US" altLang="zh-TW" sz="2800" dirty="0" smtClean="0">
                <a:solidFill>
                  <a:srgbClr val="0000FF"/>
                </a:solidFill>
                <a:sym typeface="Symbol" pitchFamily="18" charset="2"/>
              </a:rPr>
              <a:t>P</a:t>
            </a:r>
            <a:r>
              <a:rPr lang="en-US" altLang="zh-TW" sz="2800" baseline="-25000" dirty="0" smtClean="0">
                <a:sym typeface="Symbol" pitchFamily="18" charset="2"/>
              </a:rPr>
              <a:t>i</a:t>
            </a:r>
            <a:r>
              <a:rPr lang="en-US" altLang="zh-TW" sz="2800" dirty="0" smtClean="0"/>
              <a:t>,</a:t>
            </a:r>
            <a:r>
              <a:rPr lang="en-US" altLang="zh-TW" sz="2800" dirty="0" smtClean="0">
                <a:sym typeface="Symbol" pitchFamily="18" charset="2"/>
              </a:rPr>
              <a:t>1</a:t>
            </a:r>
            <a:r>
              <a:rPr lang="en-US" altLang="zh-TW" sz="2800" dirty="0" smtClean="0">
                <a:sym typeface="Symbol" pitchFamily="18" charset="2"/>
              </a:rPr>
              <a:t></a:t>
            </a:r>
            <a:r>
              <a:rPr lang="zh-TW" altLang="en-US" sz="2800" dirty="0" smtClean="0">
                <a:sym typeface="Symbol" pitchFamily="18" charset="2"/>
              </a:rPr>
              <a:t> </a:t>
            </a:r>
            <a:r>
              <a:rPr lang="en-US" altLang="zh-TW" sz="2800" dirty="0" err="1" smtClean="0">
                <a:sym typeface="Symbol" pitchFamily="18" charset="2"/>
              </a:rPr>
              <a:t>i</a:t>
            </a:r>
            <a:r>
              <a:rPr lang="en-US" altLang="zh-TW" sz="2800" dirty="0" smtClean="0">
                <a:sym typeface="Symbol" pitchFamily="18" charset="2"/>
              </a:rPr>
              <a:t> </a:t>
            </a:r>
            <a:r>
              <a:rPr lang="en-US" altLang="zh-TW" sz="2800" dirty="0">
                <a:sym typeface="Symbol" pitchFamily="18" charset="2"/>
              </a:rPr>
              <a:t> </a:t>
            </a:r>
            <a:r>
              <a:rPr lang="en-US" altLang="zh-TW" sz="2800" dirty="0" smtClean="0">
                <a:sym typeface="Symbol" pitchFamily="18" charset="2"/>
              </a:rPr>
              <a:t>k</a:t>
            </a:r>
            <a:r>
              <a:rPr lang="zh-TW" altLang="en-US" sz="2800" dirty="0" smtClean="0">
                <a:sym typeface="Symbol" pitchFamily="18" charset="2"/>
              </a:rPr>
              <a:t>，</a:t>
            </a:r>
            <a:r>
              <a:rPr lang="zh-TW" altLang="en-US" sz="2800" dirty="0" smtClean="0"/>
              <a:t>每</a:t>
            </a:r>
            <a:r>
              <a:rPr lang="zh-TW" altLang="en-US" sz="2800" dirty="0"/>
              <a:t>一個集合</a:t>
            </a:r>
            <a:r>
              <a:rPr lang="en-US" altLang="zh-TW" sz="2800" dirty="0"/>
              <a:t>P</a:t>
            </a:r>
            <a:r>
              <a:rPr lang="en-US" altLang="zh-TW" sz="2800" baseline="-25000" dirty="0"/>
              <a:t>i </a:t>
            </a:r>
            <a:r>
              <a:rPr lang="en-US" altLang="zh-TW" sz="2800" dirty="0"/>
              <a:t>,</a:t>
            </a:r>
            <a:r>
              <a:rPr lang="en-US" altLang="zh-TW" sz="2800" dirty="0">
                <a:sym typeface="Symbol" pitchFamily="18" charset="2"/>
              </a:rPr>
              <a:t>1</a:t>
            </a:r>
            <a:r>
              <a:rPr lang="zh-TW" altLang="en-US" sz="2800" dirty="0">
                <a:sym typeface="Symbol" pitchFamily="18" charset="2"/>
              </a:rPr>
              <a:t> </a:t>
            </a:r>
            <a:r>
              <a:rPr lang="en-US" altLang="zh-TW" sz="2800" dirty="0" err="1">
                <a:sym typeface="Symbol" pitchFamily="18" charset="2"/>
              </a:rPr>
              <a:t>i</a:t>
            </a:r>
            <a:r>
              <a:rPr lang="en-US" altLang="zh-TW" sz="2800" dirty="0">
                <a:sym typeface="Symbol" pitchFamily="18" charset="2"/>
              </a:rPr>
              <a:t>  k</a:t>
            </a:r>
            <a:r>
              <a:rPr lang="zh-TW" altLang="en-US" sz="2800" dirty="0"/>
              <a:t>被定義為圖中的第</a:t>
            </a:r>
            <a:r>
              <a:rPr lang="en-US" altLang="zh-TW" sz="2800" dirty="0" err="1"/>
              <a:t>i</a:t>
            </a:r>
            <a:r>
              <a:rPr lang="zh-TW" altLang="en-US" sz="2800" dirty="0"/>
              <a:t>階</a:t>
            </a:r>
            <a:r>
              <a:rPr lang="en-US" altLang="zh-TW" sz="2800" dirty="0"/>
              <a:t>(stage)</a:t>
            </a:r>
            <a:r>
              <a:rPr lang="zh-TW" altLang="en-US" sz="2800" dirty="0"/>
              <a:t>。</a:t>
            </a:r>
            <a:endParaRPr lang="en-US" altLang="zh-TW" sz="2800" dirty="0"/>
          </a:p>
          <a:p>
            <a:pPr eaLnBrk="1" hangingPunct="1">
              <a:lnSpc>
                <a:spcPct val="90000"/>
              </a:lnSpc>
            </a:pPr>
            <a:r>
              <a:rPr lang="zh-TW" altLang="en-US" sz="2800" dirty="0" smtClean="0">
                <a:sym typeface="Symbol" pitchFamily="18" charset="2"/>
              </a:rPr>
              <a:t>此外，每個邊</a:t>
            </a:r>
            <a:r>
              <a:rPr lang="en-US" altLang="zh-TW" sz="2800" dirty="0" smtClean="0">
                <a:solidFill>
                  <a:srgbClr val="0000FF"/>
                </a:solidFill>
                <a:sym typeface="Symbol" pitchFamily="18" charset="2"/>
              </a:rPr>
              <a:t> (</a:t>
            </a:r>
            <a:r>
              <a:rPr lang="en-US" altLang="zh-TW" sz="2800" dirty="0" err="1" smtClean="0">
                <a:solidFill>
                  <a:srgbClr val="0000FF"/>
                </a:solidFill>
                <a:sym typeface="Symbol" pitchFamily="18" charset="2"/>
              </a:rPr>
              <a:t>x,y</a:t>
            </a:r>
            <a:r>
              <a:rPr lang="en-US" altLang="zh-TW" sz="2800" dirty="0" smtClean="0">
                <a:solidFill>
                  <a:srgbClr val="0000FF"/>
                </a:solidFill>
                <a:sym typeface="Symbol" pitchFamily="18" charset="2"/>
              </a:rPr>
              <a:t>)</a:t>
            </a:r>
            <a:r>
              <a:rPr lang="en-US" altLang="zh-TW" sz="2800" dirty="0" smtClean="0">
                <a:sym typeface="Symbol" pitchFamily="18" charset="2"/>
              </a:rPr>
              <a:t>E</a:t>
            </a:r>
            <a:r>
              <a:rPr lang="zh-TW" altLang="en-US" sz="2800" dirty="0" smtClean="0">
                <a:sym typeface="Symbol" pitchFamily="18" charset="2"/>
              </a:rPr>
              <a:t>滿足</a:t>
            </a:r>
            <a:r>
              <a:rPr lang="en-US" altLang="zh-TW" sz="2800" dirty="0" err="1" smtClean="0">
                <a:sym typeface="Symbol" pitchFamily="18" charset="2"/>
              </a:rPr>
              <a:t>x</a:t>
            </a:r>
            <a:r>
              <a:rPr lang="en-US" altLang="zh-TW" sz="2800" dirty="0" err="1">
                <a:solidFill>
                  <a:srgbClr val="0000FF"/>
                </a:solidFill>
                <a:sym typeface="Symbol" pitchFamily="18" charset="2"/>
              </a:rPr>
              <a:t>P</a:t>
            </a:r>
            <a:r>
              <a:rPr lang="en-US" altLang="zh-TW" sz="2800" baseline="-25000" dirty="0" err="1" smtClean="0">
                <a:solidFill>
                  <a:srgbClr val="0000FF"/>
                </a:solidFill>
                <a:sym typeface="Symbol" pitchFamily="18" charset="2"/>
              </a:rPr>
              <a:t>i</a:t>
            </a:r>
            <a:r>
              <a:rPr lang="en-US" altLang="zh-TW" sz="2800" dirty="0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zh-TW" altLang="en-US" sz="2800" dirty="0" smtClean="0">
                <a:solidFill>
                  <a:srgbClr val="0000FF"/>
                </a:solidFill>
                <a:sym typeface="Symbol" pitchFamily="18" charset="2"/>
              </a:rPr>
              <a:t>且</a:t>
            </a:r>
            <a:r>
              <a:rPr lang="en-US" altLang="zh-TW" sz="2800" dirty="0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altLang="zh-TW" sz="2800" dirty="0" err="1" smtClean="0">
                <a:solidFill>
                  <a:srgbClr val="0000FF"/>
                </a:solidFill>
                <a:sym typeface="Symbol" pitchFamily="18" charset="2"/>
              </a:rPr>
              <a:t>yP</a:t>
            </a:r>
            <a:r>
              <a:rPr lang="en-US" altLang="zh-TW" sz="2800" baseline="-25000" dirty="0" err="1" smtClean="0">
                <a:solidFill>
                  <a:srgbClr val="0000FF"/>
                </a:solidFill>
                <a:sym typeface="Symbol" pitchFamily="18" charset="2"/>
              </a:rPr>
              <a:t>i+i</a:t>
            </a:r>
            <a:r>
              <a:rPr lang="en-US" altLang="zh-TW" sz="2800" dirty="0"/>
              <a:t> ,</a:t>
            </a:r>
            <a:r>
              <a:rPr lang="en-US" altLang="zh-TW" sz="2800" dirty="0">
                <a:sym typeface="Symbol" pitchFamily="18" charset="2"/>
              </a:rPr>
              <a:t>1</a:t>
            </a:r>
            <a:r>
              <a:rPr lang="zh-TW" altLang="en-US" sz="2800" dirty="0">
                <a:sym typeface="Symbol" pitchFamily="18" charset="2"/>
              </a:rPr>
              <a:t> </a:t>
            </a:r>
            <a:r>
              <a:rPr lang="en-US" altLang="zh-TW" sz="2800" dirty="0" err="1">
                <a:sym typeface="Symbol" pitchFamily="18" charset="2"/>
              </a:rPr>
              <a:t>i</a:t>
            </a:r>
            <a:r>
              <a:rPr lang="en-US" altLang="zh-TW" sz="2800" dirty="0">
                <a:sym typeface="Symbol" pitchFamily="18" charset="2"/>
              </a:rPr>
              <a:t> </a:t>
            </a:r>
            <a:r>
              <a:rPr lang="en-US" altLang="zh-TW" sz="2800" dirty="0" smtClean="0">
                <a:sym typeface="Symbol" pitchFamily="18" charset="2"/>
              </a:rPr>
              <a:t>&lt;k</a:t>
            </a:r>
            <a:r>
              <a:rPr lang="zh-TW" altLang="en-US" sz="2800" dirty="0" smtClean="0">
                <a:sym typeface="Symbol" pitchFamily="18" charset="2"/>
              </a:rPr>
              <a:t>，且每</a:t>
            </a:r>
            <a:r>
              <a:rPr lang="zh-TW" altLang="en-US" sz="2800" dirty="0" smtClean="0">
                <a:sym typeface="Symbol" pitchFamily="18" charset="2"/>
              </a:rPr>
              <a:t>個邊都有一個</a:t>
            </a:r>
            <a:r>
              <a:rPr lang="zh-TW" altLang="en-US" sz="2800" dirty="0" smtClean="0">
                <a:solidFill>
                  <a:srgbClr val="0000FF"/>
                </a:solidFill>
                <a:sym typeface="Symbol" pitchFamily="18" charset="2"/>
              </a:rPr>
              <a:t>加權</a:t>
            </a:r>
            <a:r>
              <a:rPr lang="en-US" altLang="zh-TW" sz="2800" dirty="0" smtClean="0">
                <a:solidFill>
                  <a:srgbClr val="0000FF"/>
                </a:solidFill>
                <a:sym typeface="Symbol" pitchFamily="18" charset="2"/>
              </a:rPr>
              <a:t>(</a:t>
            </a:r>
            <a:r>
              <a:rPr lang="en-US" altLang="zh-TW" sz="2800" dirty="0" smtClean="0">
                <a:solidFill>
                  <a:srgbClr val="0000FF"/>
                </a:solidFill>
                <a:sym typeface="Symbol" pitchFamily="18" charset="2"/>
              </a:rPr>
              <a:t>weight)</a:t>
            </a:r>
            <a:r>
              <a:rPr lang="en-US" altLang="zh-TW" sz="2800" dirty="0" err="1" smtClean="0">
                <a:sym typeface="Symbol" pitchFamily="18" charset="2"/>
              </a:rPr>
              <a:t>w</a:t>
            </a:r>
            <a:r>
              <a:rPr lang="en-US" altLang="zh-TW" sz="2800" baseline="-25000" dirty="0" err="1" smtClean="0">
                <a:sym typeface="Symbol" pitchFamily="18" charset="2"/>
              </a:rPr>
              <a:t>x,y</a:t>
            </a:r>
            <a:r>
              <a:rPr lang="zh-TW" altLang="en-US" sz="2800" dirty="0" smtClean="0">
                <a:sym typeface="Symbol" pitchFamily="18" charset="2"/>
              </a:rPr>
              <a:t>。</a:t>
            </a:r>
            <a:r>
              <a:rPr lang="en-US" altLang="zh-TW" sz="2800" dirty="0" smtClean="0">
                <a:sym typeface="Symbol" pitchFamily="18" charset="2"/>
              </a:rPr>
              <a:t> </a:t>
            </a:r>
            <a:endParaRPr lang="en-US" altLang="zh-TW" sz="2800" baseline="-25000" dirty="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zh-TW" altLang="en-US" sz="2800" dirty="0"/>
              <a:t>多階</a:t>
            </a:r>
            <a:r>
              <a:rPr lang="zh-TW" altLang="en-US" sz="2800" dirty="0" smtClean="0"/>
              <a:t>圖</a:t>
            </a:r>
            <a:r>
              <a:rPr lang="zh-TW" altLang="en-US" sz="2800" dirty="0" smtClean="0">
                <a:sym typeface="Symbol" pitchFamily="18" charset="2"/>
              </a:rPr>
              <a:t>中</a:t>
            </a:r>
            <a:r>
              <a:rPr lang="zh-TW" altLang="en-US" sz="2800" dirty="0" smtClean="0"/>
              <a:t>第</a:t>
            </a:r>
            <a:r>
              <a:rPr lang="en-US" altLang="zh-TW" sz="2800" dirty="0" smtClean="0"/>
              <a:t>1</a:t>
            </a:r>
            <a:r>
              <a:rPr lang="zh-TW" altLang="en-US" sz="2800" dirty="0" smtClean="0"/>
              <a:t>階</a:t>
            </a:r>
            <a:r>
              <a:rPr lang="zh-TW" altLang="en-US" sz="2800" dirty="0" smtClean="0">
                <a:sym typeface="Symbol" pitchFamily="18" charset="2"/>
              </a:rPr>
              <a:t>集合</a:t>
            </a:r>
            <a:r>
              <a:rPr lang="en-US" altLang="zh-TW" sz="2800" dirty="0" smtClean="0">
                <a:sym typeface="Symbol" pitchFamily="18" charset="2"/>
              </a:rPr>
              <a:t> </a:t>
            </a:r>
            <a:r>
              <a:rPr lang="en-US" altLang="zh-TW" sz="2800" dirty="0" smtClean="0">
                <a:sym typeface="Symbol" pitchFamily="18" charset="2"/>
              </a:rPr>
              <a:t>P</a:t>
            </a:r>
            <a:r>
              <a:rPr lang="en-US" altLang="zh-TW" sz="2800" baseline="-25000" dirty="0" smtClean="0">
                <a:sym typeface="Symbol" pitchFamily="18" charset="2"/>
              </a:rPr>
              <a:t>1</a:t>
            </a:r>
            <a:r>
              <a:rPr lang="en-US" altLang="zh-TW" sz="2800" dirty="0" smtClean="0">
                <a:sym typeface="Symbol" pitchFamily="18" charset="2"/>
              </a:rPr>
              <a:t> </a:t>
            </a:r>
            <a:r>
              <a:rPr lang="zh-TW" altLang="en-US" sz="2800" dirty="0" smtClean="0">
                <a:sym typeface="Symbol" pitchFamily="18" charset="2"/>
              </a:rPr>
              <a:t>只</a:t>
            </a:r>
            <a:r>
              <a:rPr lang="zh-TW" altLang="en-US" sz="2800" dirty="0" smtClean="0">
                <a:sym typeface="Symbol" pitchFamily="18" charset="2"/>
              </a:rPr>
              <a:t>包含</a:t>
            </a:r>
            <a:r>
              <a:rPr lang="zh-TW" altLang="en-US" sz="2800" dirty="0" smtClean="0">
                <a:sym typeface="Symbol" pitchFamily="18" charset="2"/>
              </a:rPr>
              <a:t>一</a:t>
            </a:r>
            <a:r>
              <a:rPr lang="zh-TW" altLang="en-US" sz="2800" dirty="0" smtClean="0">
                <a:sym typeface="Symbol" pitchFamily="18" charset="2"/>
              </a:rPr>
              <a:t>節點，稱為</a:t>
            </a:r>
            <a:r>
              <a:rPr lang="zh-TW" altLang="en-US" sz="2800" dirty="0">
                <a:solidFill>
                  <a:srgbClr val="0000FF"/>
                </a:solidFill>
                <a:sym typeface="Symbol" pitchFamily="18" charset="2"/>
              </a:rPr>
              <a:t>源點或來源點</a:t>
            </a:r>
            <a:r>
              <a:rPr lang="en-US" altLang="zh-TW" sz="2800" dirty="0">
                <a:solidFill>
                  <a:srgbClr val="0000FF"/>
                </a:solidFill>
                <a:sym typeface="Symbol" pitchFamily="18" charset="2"/>
              </a:rPr>
              <a:t>(source</a:t>
            </a:r>
            <a:r>
              <a:rPr lang="en-US" altLang="zh-TW" sz="2800" dirty="0" smtClean="0">
                <a:solidFill>
                  <a:srgbClr val="0000FF"/>
                </a:solidFill>
                <a:sym typeface="Symbol" pitchFamily="18" charset="2"/>
              </a:rPr>
              <a:t>)</a:t>
            </a:r>
            <a:r>
              <a:rPr lang="en-US" altLang="zh-TW" sz="2800" dirty="0" smtClean="0">
                <a:sym typeface="Symbol" pitchFamily="18" charset="2"/>
              </a:rPr>
              <a:t>;</a:t>
            </a:r>
            <a:r>
              <a:rPr lang="zh-TW" altLang="en-US" sz="2800" dirty="0"/>
              <a:t>第</a:t>
            </a:r>
            <a:r>
              <a:rPr lang="en-US" altLang="zh-TW" sz="2800" dirty="0"/>
              <a:t>k</a:t>
            </a:r>
            <a:r>
              <a:rPr lang="zh-TW" altLang="en-US" sz="2800" dirty="0"/>
              <a:t>階</a:t>
            </a:r>
            <a:r>
              <a:rPr lang="zh-TW" altLang="en-US" sz="2800" dirty="0">
                <a:sym typeface="Symbol" pitchFamily="18" charset="2"/>
              </a:rPr>
              <a:t>集合</a:t>
            </a:r>
            <a:r>
              <a:rPr lang="en-US" altLang="zh-TW" sz="2800" dirty="0" err="1">
                <a:sym typeface="Symbol" pitchFamily="18" charset="2"/>
              </a:rPr>
              <a:t>P</a:t>
            </a:r>
            <a:r>
              <a:rPr lang="en-US" altLang="zh-TW" sz="2800" baseline="-25000" dirty="0" err="1">
                <a:sym typeface="Symbol" pitchFamily="18" charset="2"/>
              </a:rPr>
              <a:t>k</a:t>
            </a:r>
            <a:r>
              <a:rPr lang="en-US" altLang="zh-TW" sz="2800" dirty="0">
                <a:sym typeface="Symbol" pitchFamily="18" charset="2"/>
              </a:rPr>
              <a:t> </a:t>
            </a:r>
            <a:r>
              <a:rPr lang="zh-TW" altLang="en-US" sz="2800" dirty="0" smtClean="0">
                <a:sym typeface="Symbol" pitchFamily="18" charset="2"/>
              </a:rPr>
              <a:t>也</a:t>
            </a:r>
            <a:r>
              <a:rPr lang="zh-TW" altLang="en-US" sz="2800" dirty="0">
                <a:sym typeface="Symbol" pitchFamily="18" charset="2"/>
              </a:rPr>
              <a:t>只包含一節點，</a:t>
            </a:r>
            <a:r>
              <a:rPr lang="zh-TW" altLang="en-US" sz="2800" dirty="0" smtClean="0">
                <a:sym typeface="Symbol" pitchFamily="18" charset="2"/>
              </a:rPr>
              <a:t>稱為</a:t>
            </a:r>
            <a:r>
              <a:rPr lang="zh-TW" altLang="en-US" sz="2800" dirty="0">
                <a:solidFill>
                  <a:srgbClr val="0000FF"/>
                </a:solidFill>
                <a:sym typeface="Symbol" pitchFamily="18" charset="2"/>
              </a:rPr>
              <a:t>標點或目標點</a:t>
            </a:r>
            <a:r>
              <a:rPr lang="en-US" altLang="zh-TW" sz="2800" dirty="0">
                <a:solidFill>
                  <a:srgbClr val="0000FF"/>
                </a:solidFill>
              </a:rPr>
              <a:t>(target</a:t>
            </a:r>
            <a:r>
              <a:rPr lang="en-US" altLang="zh-TW" sz="2800" dirty="0" smtClean="0">
                <a:solidFill>
                  <a:srgbClr val="0000FF"/>
                </a:solidFill>
              </a:rPr>
              <a:t>)</a:t>
            </a:r>
            <a:r>
              <a:rPr lang="zh-TW" altLang="en-US" sz="2800" dirty="0"/>
              <a:t> 。</a:t>
            </a:r>
            <a:endParaRPr lang="en-US" altLang="zh-TW" sz="2800" dirty="0" smtClean="0">
              <a:solidFill>
                <a:srgbClr val="FF0000"/>
              </a:solidFill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zh-TW" altLang="en-US" sz="2800" dirty="0" smtClean="0">
                <a:sym typeface="Symbol" pitchFamily="18" charset="2"/>
              </a:rPr>
              <a:t>多階</a:t>
            </a:r>
            <a:r>
              <a:rPr lang="zh-TW" altLang="en-US" sz="2800" dirty="0" smtClean="0">
                <a:sym typeface="Symbol" pitchFamily="18" charset="2"/>
              </a:rPr>
              <a:t>圖最</a:t>
            </a:r>
            <a:r>
              <a:rPr lang="zh-TW" altLang="en-US" sz="2800" dirty="0">
                <a:sym typeface="Symbol" pitchFamily="18" charset="2"/>
              </a:rPr>
              <a:t>短路徑</a:t>
            </a:r>
            <a:r>
              <a:rPr lang="zh-TW" altLang="en-US" sz="2800" dirty="0" smtClean="0">
                <a:sym typeface="Symbol" pitchFamily="18" charset="2"/>
              </a:rPr>
              <a:t>問題</a:t>
            </a:r>
            <a:r>
              <a:rPr lang="zh-TW" altLang="en-US" sz="2800" dirty="0" smtClean="0">
                <a:sym typeface="Symbol" pitchFamily="18" charset="2"/>
              </a:rPr>
              <a:t>是</a:t>
            </a:r>
            <a:r>
              <a:rPr lang="zh-TW" altLang="en-US" sz="2800" dirty="0" smtClean="0">
                <a:sym typeface="Symbol" pitchFamily="18" charset="2"/>
              </a:rPr>
              <a:t>要</a:t>
            </a:r>
            <a:r>
              <a:rPr lang="zh-TW" altLang="en-US" sz="2800" dirty="0" smtClean="0">
                <a:sym typeface="Symbol" pitchFamily="18" charset="2"/>
              </a:rPr>
              <a:t>找出由</a:t>
            </a:r>
            <a:r>
              <a:rPr lang="zh-TW" altLang="en-US" sz="2800" dirty="0" smtClean="0">
                <a:solidFill>
                  <a:srgbClr val="0000FF"/>
                </a:solidFill>
                <a:sym typeface="Symbol" pitchFamily="18" charset="2"/>
              </a:rPr>
              <a:t>源點</a:t>
            </a:r>
            <a:r>
              <a:rPr lang="en-US" altLang="zh-TW" sz="2800" dirty="0" smtClean="0">
                <a:solidFill>
                  <a:srgbClr val="0000FF"/>
                </a:solidFill>
                <a:sym typeface="Symbol" pitchFamily="18" charset="2"/>
              </a:rPr>
              <a:t>(source)s</a:t>
            </a:r>
            <a:r>
              <a:rPr lang="zh-TW" altLang="en-US" sz="2800" dirty="0" smtClean="0">
                <a:sym typeface="Symbol" pitchFamily="18" charset="2"/>
              </a:rPr>
              <a:t>到</a:t>
            </a:r>
            <a:r>
              <a:rPr lang="zh-TW" altLang="en-US" sz="2800" dirty="0" smtClean="0">
                <a:solidFill>
                  <a:srgbClr val="0000FF"/>
                </a:solidFill>
                <a:sym typeface="Symbol" pitchFamily="18" charset="2"/>
              </a:rPr>
              <a:t>標點 </a:t>
            </a:r>
            <a:r>
              <a:rPr lang="en-US" altLang="zh-TW" sz="2800" dirty="0" smtClean="0">
                <a:solidFill>
                  <a:srgbClr val="0000FF"/>
                </a:solidFill>
              </a:rPr>
              <a:t>(</a:t>
            </a:r>
            <a:r>
              <a:rPr lang="en-US" altLang="zh-TW" sz="2800" dirty="0">
                <a:solidFill>
                  <a:srgbClr val="0000FF"/>
                </a:solidFill>
              </a:rPr>
              <a:t>target)</a:t>
            </a:r>
            <a:r>
              <a:rPr lang="zh-TW" altLang="en-US" sz="2800" dirty="0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altLang="zh-TW" sz="2800" dirty="0" smtClean="0">
                <a:solidFill>
                  <a:srgbClr val="0000FF"/>
                </a:solidFill>
              </a:rPr>
              <a:t>t </a:t>
            </a:r>
            <a:r>
              <a:rPr lang="zh-TW" altLang="en-US" sz="2800" dirty="0" smtClean="0"/>
              <a:t>的最小成本路徑</a:t>
            </a:r>
            <a:r>
              <a:rPr lang="en-US" altLang="zh-TW" sz="2800" dirty="0" smtClean="0"/>
              <a:t>(</a:t>
            </a:r>
            <a:r>
              <a:rPr lang="en-US" altLang="zh-TW" sz="2800" dirty="0" smtClean="0">
                <a:sym typeface="Symbol" pitchFamily="18" charset="2"/>
              </a:rPr>
              <a:t>minimum-cost path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或</a:t>
            </a:r>
            <a:r>
              <a:rPr lang="zh-TW" altLang="en-US" sz="2800" dirty="0" smtClean="0">
                <a:solidFill>
                  <a:srgbClr val="0000FF"/>
                </a:solidFill>
              </a:rPr>
              <a:t>最短路徑</a:t>
            </a:r>
            <a:r>
              <a:rPr lang="en-US" altLang="zh-TW" sz="2800" dirty="0" smtClean="0">
                <a:solidFill>
                  <a:srgbClr val="0000FF"/>
                </a:solidFill>
              </a:rPr>
              <a:t>(shortest path)</a:t>
            </a:r>
            <a:r>
              <a:rPr lang="zh-TW" altLang="en-US" sz="2800" dirty="0" smtClean="0"/>
              <a:t>。</a:t>
            </a:r>
            <a:r>
              <a:rPr lang="en-US" altLang="zh-TW" sz="2800" dirty="0" smtClean="0"/>
              <a:t> </a:t>
            </a:r>
            <a:endParaRPr lang="en-US" altLang="zh-TW" sz="2800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70CC45-7452-4DAB-A2F7-F98704FF9730}" type="slidenum">
              <a:rPr lang="zh-TW" altLang="en-US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3313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13866</TotalTime>
  <Words>4228</Words>
  <Application>Microsoft Office PowerPoint</Application>
  <PresentationFormat>如螢幕大小 (4:3)</PresentationFormat>
  <Paragraphs>360</Paragraphs>
  <Slides>38</Slides>
  <Notes>13</Notes>
  <HiddenSlides>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38</vt:i4>
      </vt:variant>
    </vt:vector>
  </HeadingPairs>
  <TitlesOfParts>
    <vt:vector size="50" baseType="lpstr">
      <vt:lpstr>Arial Unicode MS</vt:lpstr>
      <vt:lpstr>新細明體</vt:lpstr>
      <vt:lpstr>Arial</vt:lpstr>
      <vt:lpstr>Calibri</vt:lpstr>
      <vt:lpstr>Cambria Math</vt:lpstr>
      <vt:lpstr>Symbol</vt:lpstr>
      <vt:lpstr>Tahoma</vt:lpstr>
      <vt:lpstr>Times New Roman</vt:lpstr>
      <vt:lpstr>Wingdings</vt:lpstr>
      <vt:lpstr>Blends</vt:lpstr>
      <vt:lpstr>VISIO</vt:lpstr>
      <vt:lpstr>Microsoft Visio 2003-2010 繪圖</vt:lpstr>
      <vt:lpstr>最短路徑演算法</vt:lpstr>
      <vt:lpstr>最短路徑演算法</vt:lpstr>
      <vt:lpstr>圖的最短路徑 (1)</vt:lpstr>
      <vt:lpstr>圖的最短路徑 (2)</vt:lpstr>
      <vt:lpstr>PowerPoint 簡報</vt:lpstr>
      <vt:lpstr>有些問題不能使用貪婪演算法解決</vt:lpstr>
      <vt:lpstr>複習: 動態規劃與貪婪演算法之比較</vt:lpstr>
      <vt:lpstr>PowerPoint 簡報</vt:lpstr>
      <vt:lpstr>多階圖最短路徑問題 (multi-stage graph shortest path problem)</vt:lpstr>
      <vt:lpstr>多階圖範例</vt:lpstr>
      <vt:lpstr>貪婪演算法無法解決 多階圖最小成本路徑問題</vt:lpstr>
      <vt:lpstr>動態規劃遞迴關係 (1)</vt:lpstr>
      <vt:lpstr>動態規劃遞迴關係 (2)</vt:lpstr>
      <vt:lpstr>動態規劃遞迴關係 (3)</vt:lpstr>
      <vt:lpstr>動態規劃多階圖最短路徑演算法 </vt:lpstr>
      <vt:lpstr>PowerPoint 簡報</vt:lpstr>
      <vt:lpstr>PowerPoint 簡報</vt:lpstr>
      <vt:lpstr>Dijkstra最短路徑演算法 </vt:lpstr>
      <vt:lpstr>Dijkstra最短路徑演算法介紹</vt:lpstr>
      <vt:lpstr>Dijkstra最短路徑演算法</vt:lpstr>
      <vt:lpstr>Dijkstra最短路徑演算法 如何記錄所有的路徑?</vt:lpstr>
      <vt:lpstr>Dijkstra演算法執行範例</vt:lpstr>
      <vt:lpstr>Dijkstra最短路徑演算法複雜度</vt:lpstr>
      <vt:lpstr>PowerPoint 簡報</vt:lpstr>
      <vt:lpstr>Bellman-Ford最短路徑演算法介紹</vt:lpstr>
      <vt:lpstr>Bellman-Ford最短路徑演算法介紹(續)</vt:lpstr>
      <vt:lpstr>Bellman-Ford最短路徑演算法介紹(續)</vt:lpstr>
      <vt:lpstr>Bellman-Ford最短路徑演算法</vt:lpstr>
      <vt:lpstr>Bellman-Ford最短路徑演算法複雜度</vt:lpstr>
      <vt:lpstr>Bellman-Ford最短路徑演算法 執行範例</vt:lpstr>
      <vt:lpstr>PowerPoint 簡報</vt:lpstr>
      <vt:lpstr>Floyd-Warshall最短路徑演算法介紹</vt:lpstr>
      <vt:lpstr>Floyd-Warshall最短路徑演算法介紹(續)</vt:lpstr>
      <vt:lpstr>Floyd-Warshall最短路徑演算法</vt:lpstr>
      <vt:lpstr>PowerPoint 簡報</vt:lpstr>
      <vt:lpstr>Floyd-Warshall最短路徑演算法範例: 陣列初始化</vt:lpstr>
      <vt:lpstr>Floyd-Warshall最短路徑演算法複雜度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ACNlab</dc:creator>
  <cp:lastModifiedBy>Jehn-Ruey Jiang</cp:lastModifiedBy>
  <cp:revision>372</cp:revision>
  <cp:lastPrinted>2016-04-25T23:07:27Z</cp:lastPrinted>
  <dcterms:created xsi:type="dcterms:W3CDTF">1601-01-01T00:00:00Z</dcterms:created>
  <dcterms:modified xsi:type="dcterms:W3CDTF">2020-05-18T14:13:27Z</dcterms:modified>
</cp:coreProperties>
</file>