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2"/>
  </p:notesMasterIdLst>
  <p:sldIdLst>
    <p:sldId id="256" r:id="rId2"/>
    <p:sldId id="373" r:id="rId3"/>
    <p:sldId id="374" r:id="rId4"/>
    <p:sldId id="375" r:id="rId5"/>
    <p:sldId id="376" r:id="rId6"/>
    <p:sldId id="377" r:id="rId7"/>
    <p:sldId id="378" r:id="rId8"/>
    <p:sldId id="379" r:id="rId9"/>
    <p:sldId id="380" r:id="rId10"/>
    <p:sldId id="381" r:id="rId11"/>
    <p:sldId id="382" r:id="rId12"/>
    <p:sldId id="383" r:id="rId13"/>
    <p:sldId id="384" r:id="rId14"/>
    <p:sldId id="385" r:id="rId15"/>
    <p:sldId id="386" r:id="rId16"/>
    <p:sldId id="387" r:id="rId17"/>
    <p:sldId id="389" r:id="rId18"/>
    <p:sldId id="388" r:id="rId19"/>
    <p:sldId id="391" r:id="rId20"/>
    <p:sldId id="390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53" autoAdjust="0"/>
    <p:restoredTop sz="80678" autoAdjust="0"/>
  </p:normalViewPr>
  <p:slideViewPr>
    <p:cSldViewPr>
      <p:cViewPr>
        <p:scale>
          <a:sx n="60" d="100"/>
          <a:sy n="60" d="100"/>
        </p:scale>
        <p:origin x="-672" y="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198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B25D481E-E251-41BF-BC87-CCCBAAA7153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014723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ct val="100000"/>
              <a:buFont typeface="+mj-lt"/>
              <a:buAutoNum type="arabicPeriod"/>
            </a:pPr>
            <a:r>
              <a:rPr lang="en-US" altLang="zh-TW" sz="1200" dirty="0" smtClean="0"/>
              <a:t>Start with an empty stack and an empty circuit (</a:t>
            </a:r>
            <a:r>
              <a:rPr lang="en-US" altLang="zh-TW" sz="1200" dirty="0" err="1" smtClean="0"/>
              <a:t>Eulerian</a:t>
            </a:r>
            <a:r>
              <a:rPr lang="en-US" altLang="zh-TW" sz="1200" dirty="0" smtClean="0"/>
              <a:t> path).</a:t>
            </a:r>
            <a:br>
              <a:rPr lang="en-US" altLang="zh-TW" sz="1200" dirty="0" smtClean="0"/>
            </a:br>
            <a:r>
              <a:rPr lang="en-US" altLang="zh-TW" sz="1200" dirty="0" smtClean="0"/>
              <a:t>- If all vertices have even degree - choose any of them.</a:t>
            </a:r>
            <a:br>
              <a:rPr lang="en-US" altLang="zh-TW" sz="1200" dirty="0" smtClean="0"/>
            </a:br>
            <a:r>
              <a:rPr lang="en-US" altLang="zh-TW" sz="1200" dirty="0" smtClean="0"/>
              <a:t>- If there are exactly 2 vertices having an odd degree - choose one of them.</a:t>
            </a:r>
            <a:br>
              <a:rPr lang="en-US" altLang="zh-TW" sz="1200" dirty="0" smtClean="0"/>
            </a:br>
            <a:r>
              <a:rPr lang="en-US" altLang="zh-TW" sz="1200" dirty="0" smtClean="0"/>
              <a:t>- Otherwise no </a:t>
            </a:r>
            <a:r>
              <a:rPr lang="en-US" altLang="zh-TW" sz="1200" dirty="0" err="1" smtClean="0"/>
              <a:t>euler</a:t>
            </a:r>
            <a:r>
              <a:rPr lang="en-US" altLang="zh-TW" sz="1200" dirty="0" smtClean="0"/>
              <a:t> circuit or path exists.</a:t>
            </a:r>
            <a:br>
              <a:rPr lang="en-US" altLang="zh-TW" sz="1200" dirty="0" smtClean="0"/>
            </a:br>
            <a:endParaRPr lang="en-US" altLang="zh-TW" sz="1200" dirty="0" smtClean="0"/>
          </a:p>
          <a:p>
            <a:pPr>
              <a:buSzPct val="100000"/>
              <a:buFont typeface="+mj-lt"/>
              <a:buAutoNum type="arabicPeriod"/>
            </a:pPr>
            <a:r>
              <a:rPr lang="en-US" altLang="zh-TW" sz="1200" dirty="0" smtClean="0"/>
              <a:t>If current vertex has no neighbors - add it to circuit, remove the last vertex from the stack and set it as the current one. Otherwise (in case it has neighbors) - add the vertex to the stack, take any of its neighbors, remove the edge between selected neighbor and that vertex, and set that neighbor as the current vertex.</a:t>
            </a:r>
            <a:br>
              <a:rPr lang="en-US" altLang="zh-TW" sz="1200" dirty="0" smtClean="0"/>
            </a:br>
            <a:endParaRPr lang="en-US" altLang="zh-TW" sz="1200" dirty="0" smtClean="0"/>
          </a:p>
          <a:p>
            <a:pPr>
              <a:buSzPct val="100000"/>
              <a:buFont typeface="+mj-lt"/>
              <a:buAutoNum type="arabicPeriod"/>
            </a:pPr>
            <a:r>
              <a:rPr lang="en-US" altLang="zh-TW" sz="1200" dirty="0" smtClean="0"/>
              <a:t>Repeat step 2 until the current vertex has no more neighbors and the stack is empty.</a:t>
            </a:r>
          </a:p>
          <a:p>
            <a:pPr marL="0" indent="0">
              <a:buNone/>
            </a:pPr>
            <a:r>
              <a:rPr lang="en-US" altLang="zh-TW" sz="1100" dirty="0" smtClean="0"/>
              <a:t/>
            </a:r>
            <a:br>
              <a:rPr lang="en-US" altLang="zh-TW" sz="1100" dirty="0" smtClean="0"/>
            </a:br>
            <a:r>
              <a:rPr lang="en-US" altLang="zh-TW" sz="1100" b="1" dirty="0" smtClean="0"/>
              <a:t/>
            </a:r>
            <a:br>
              <a:rPr lang="en-US" altLang="zh-TW" sz="1100" b="1" dirty="0" smtClean="0"/>
            </a:br>
            <a:endParaRPr lang="en-US" altLang="zh-TW" sz="1100" dirty="0" smtClean="0"/>
          </a:p>
          <a:p>
            <a:endParaRPr lang="zh-TW" altLang="en-US" sz="11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5D481E-E251-41BF-BC87-CCCBAAA71533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71802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 smtClean="0"/>
              <a:t/>
            </a:r>
            <a:br>
              <a:rPr lang="en-US" altLang="zh-TW" sz="1200" dirty="0" smtClean="0"/>
            </a:br>
            <a:r>
              <a:rPr lang="en-US" altLang="zh-TW" sz="1200" dirty="0" smtClean="0"/>
              <a:t>Here the order doesn't matter, but for directed graphs - it's crucial.</a:t>
            </a:r>
            <a:br>
              <a:rPr lang="en-US" altLang="zh-TW" sz="1200" dirty="0" smtClean="0"/>
            </a:br>
            <a:r>
              <a:rPr lang="en-US" altLang="zh-TW" sz="1200" dirty="0" smtClean="0"/>
              <a:t>So let's consider the </a:t>
            </a:r>
            <a:r>
              <a:rPr lang="en-US" altLang="zh-TW" sz="1200" dirty="0" err="1" smtClean="0"/>
              <a:t>Eulerian</a:t>
            </a:r>
            <a:r>
              <a:rPr lang="en-US" altLang="zh-TW" sz="1200" dirty="0" smtClean="0"/>
              <a:t> Tour for this graph to be the reverse of the above circuit:</a:t>
            </a:r>
            <a:br>
              <a:rPr lang="en-US" altLang="zh-TW" sz="1200" dirty="0" smtClean="0"/>
            </a:br>
            <a:r>
              <a:rPr lang="en-US" altLang="zh-TW" sz="1200" dirty="0" smtClean="0"/>
              <a:t/>
            </a:r>
            <a:br>
              <a:rPr lang="en-US" altLang="zh-TW" sz="1200" dirty="0" smtClean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5D481E-E251-41BF-BC87-CCCBAAA71533}" type="slidenum">
              <a:rPr lang="zh-TW" altLang="en-US" smtClean="0"/>
              <a:pPr>
                <a:defRPr/>
              </a:pPr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57859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sz="1200" b="0" i="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http://www.graph-magics.com/articles/euler.php</a:t>
            </a:r>
          </a:p>
          <a:p>
            <a:endParaRPr kumimoji="1" lang="en-US" altLang="zh-TW" sz="1200" b="0" i="0" u="sng" kern="1200" dirty="0" smtClean="0"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  <a:cs typeface="+mn-cs"/>
            </a:endParaRPr>
          </a:p>
          <a:p>
            <a:r>
              <a:rPr kumimoji="1" lang="en-US" altLang="zh-TW" sz="1200" b="0" i="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Algorithm for directed graphs:</a:t>
            </a:r>
          </a:p>
          <a:p>
            <a:endParaRPr kumimoji="1" lang="en-US" altLang="zh-TW" sz="1200" b="0" i="0" u="sng" kern="1200" dirty="0" smtClean="0"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  <a:cs typeface="+mn-cs"/>
            </a:endParaRPr>
          </a:p>
          <a:p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Start with an empty stack and an empty circuit (</a:t>
            </a:r>
            <a:r>
              <a:rPr kumimoji="1" lang="en-US" altLang="zh-TW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eulerian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 path).</a:t>
            </a:r>
            <a:b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</a:b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- If all vertices have same out-degrees as in-degrees - choose any of them.</a:t>
            </a:r>
            <a:b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</a:b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- If all but 2 vertices have same out-degree as in-degree, and one of those 2 vertices has out-degree with one greater than its in-degree, and the other has in-degree with one greater than its out-degree - then choose the vertex that has its out-degree with one greater than its in-degree.</a:t>
            </a:r>
            <a:b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</a:b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- Otherwise no </a:t>
            </a:r>
            <a:r>
              <a:rPr kumimoji="1" lang="en-US" altLang="zh-TW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euler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 circuit or path exists.</a:t>
            </a:r>
            <a:b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</a:br>
            <a:endParaRPr kumimoji="1" lang="en-US" altLang="zh-TW" sz="1200" b="0" i="0" kern="1200" dirty="0" smtClean="0"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  <a:cs typeface="+mn-cs"/>
            </a:endParaRPr>
          </a:p>
          <a:p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If current vertex has no out-going edges (i.e. neighbors) - add it to circuit, remove the last vertex from the stack and set it as the current one. Otherwise (in case it has out-going edges, i.e. neighbors) - add the vertex to the stack, take any of its neighbors, remove the edge between that vertex and selected neighbor, and set that neighbor as the current vertex.</a:t>
            </a:r>
            <a:b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</a:br>
            <a:endParaRPr kumimoji="1" lang="en-US" altLang="zh-TW" sz="1200" b="0" i="0" kern="1200" dirty="0" smtClean="0"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  <a:cs typeface="+mn-cs"/>
            </a:endParaRPr>
          </a:p>
          <a:p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Repeat step 2 until the current vertex has no more out-going edges (neighbors) and the stack is empty.</a:t>
            </a:r>
          </a:p>
          <a:p>
            <a:endParaRPr kumimoji="1" lang="en-US" altLang="zh-TW" sz="1200" b="0" i="0" kern="1200" dirty="0" smtClean="0"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  <a:cs typeface="+mn-cs"/>
            </a:endParaRPr>
          </a:p>
          <a:p>
            <a:r>
              <a:rPr kumimoji="1" lang="en-US" altLang="zh-TW" sz="1200" b="0" i="0" u="sng" kern="120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Complexity</a:t>
            </a:r>
            <a:r>
              <a:rPr kumimoji="1" lang="en-US" altLang="zh-TW" sz="1200" b="0" i="0" kern="120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: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en-US" altLang="zh-TW" smtClean="0"/>
              <a:t/>
            </a:r>
            <a:br>
              <a:rPr lang="en-US" altLang="zh-TW" smtClean="0"/>
            </a:br>
            <a:r>
              <a:rPr kumimoji="1" lang="en-US" altLang="zh-TW" sz="1200" b="0" i="0" kern="120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The complexity of both algorithms is O(</a:t>
            </a:r>
            <a:r>
              <a:rPr kumimoji="1" lang="en-US" altLang="zh-TW" sz="1200" b="1" i="0" kern="120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N+M</a:t>
            </a:r>
            <a:r>
              <a:rPr kumimoji="1" lang="en-US" altLang="zh-TW" sz="1200" b="0" i="0" kern="120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), where N is the number of vertices and M is the number of edges.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en-US" altLang="zh-TW" smtClean="0"/>
              <a:t/>
            </a:r>
            <a:br>
              <a:rPr lang="en-US" altLang="zh-TW" smtClean="0"/>
            </a:br>
            <a:endParaRPr kumimoji="1" lang="en-US" altLang="zh-TW" sz="1200" b="0" i="0" kern="1200" dirty="0" smtClean="0"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  <a:cs typeface="+mn-cs"/>
            </a:endParaRPr>
          </a:p>
          <a:p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/>
            </a:r>
            <a:b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</a:br>
            <a:r>
              <a:rPr kumimoji="1" lang="en-US" altLang="zh-TW" sz="1200" b="1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/>
            </a:r>
            <a:br>
              <a:rPr kumimoji="1" lang="en-US" altLang="zh-TW" sz="1200" b="1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</a:br>
            <a:endParaRPr kumimoji="1" lang="en-US" altLang="zh-TW" sz="1200" b="0" i="0" kern="1200" dirty="0" smtClean="0"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5D481E-E251-41BF-BC87-CCCBAAA71533}" type="slidenum">
              <a:rPr lang="zh-TW" altLang="en-US" smtClean="0"/>
              <a:pPr>
                <a:defRPr/>
              </a:pPr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47017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61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8DE12A-0E4A-4EEF-91A4-9A9833B521F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40710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BD0218-8068-4442-942B-0C6825B3AD0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3761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D157C7-1CBC-4B94-99AF-AA56A63F4AB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89743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1150938" y="617538"/>
            <a:ext cx="7804150" cy="55149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268CA-64BA-4761-8C8D-4BD54F16AA9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170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BA2362-ECF3-4A36-9812-EF7D2A2AF1A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84741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E531F-DAAD-4C0F-9EC8-1A2E46C4D2A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88050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E16CD-6733-4C45-9CC9-F0B83B430EE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6606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B37893-6F4B-4B04-B584-E58F82054D2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7905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B2C27-7BC1-4C52-B915-8EAA98318F5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38279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41E90C-F74A-4AAA-82AB-5AFCCDF9F1E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03283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3C9C86-9320-4943-9563-B6A541FEF06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2341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52931C-2ACC-43C1-884B-613EAE7D656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01962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TW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TW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TW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TW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TW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TW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TW" alt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chemeClr val="accent1"/>
                </a:solidFill>
                <a:ea typeface="新細明體" pitchFamily="18" charset="-120"/>
              </a:defRPr>
            </a:lvl1pPr>
          </a:lstStyle>
          <a:p>
            <a:pPr>
              <a:defRPr/>
            </a:pPr>
            <a:fld id="{7BC40154-82C6-4C7B-A47C-885909CD034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fld id="{872E69B9-AB7F-4542-B23E-D6D69BAD92DD}" type="slidenum">
              <a:rPr kumimoji="0" lang="zh-TW" altLang="en-US" sz="1400" smtClean="0">
                <a:solidFill>
                  <a:schemeClr val="accent1"/>
                </a:solidFill>
              </a:rPr>
              <a:pPr eaLnBrk="1" hangingPunct="1"/>
              <a:t>1</a:t>
            </a:fld>
            <a:endParaRPr kumimoji="0" lang="en-US" altLang="zh-TW" sz="1400" smtClean="0">
              <a:solidFill>
                <a:schemeClr val="accent1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歐拉旅途</a:t>
            </a:r>
            <a:r>
              <a:rPr lang="en-US" altLang="zh-TW" dirty="0" smtClean="0"/>
              <a:t>/</a:t>
            </a:r>
            <a:r>
              <a:rPr lang="zh-TW" altLang="en-US" dirty="0" smtClean="0"/>
              <a:t>路徑演算法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Eulerian</a:t>
            </a:r>
            <a:r>
              <a:rPr lang="en-US" altLang="zh-TW" dirty="0" smtClean="0"/>
              <a:t> </a:t>
            </a:r>
            <a:r>
              <a:rPr lang="en-US" altLang="zh-TW" dirty="0"/>
              <a:t>Tour/Path </a:t>
            </a:r>
            <a:r>
              <a:rPr lang="en-US" altLang="zh-TW" dirty="0" smtClean="0"/>
              <a:t>Algorithm</a:t>
            </a:r>
            <a:endParaRPr lang="zh-TW" altLang="en-US" dirty="0" smtClean="0">
              <a:latin typeface="Arial" charset="0"/>
              <a:cs typeface="Times New Roman" pitchFamily="18" charset="0"/>
            </a:endParaRPr>
          </a:p>
        </p:txBody>
      </p:sp>
      <p:sp>
        <p:nvSpPr>
          <p:cNvPr id="3076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國立中央大學 資訊工程系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江振瑞</a:t>
            </a:r>
            <a:endParaRPr lang="en-US" altLang="zh-TW" dirty="0" smtClean="0"/>
          </a:p>
          <a:p>
            <a:pPr eaLnBrk="1" hangingPunct="1"/>
            <a:r>
              <a:rPr lang="en-US" altLang="zh-TW" dirty="0" smtClean="0"/>
              <a:t>Jehn-Ruey Jiang</a:t>
            </a:r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400" smtClean="0"/>
              <a:t>堆疊</a:t>
            </a:r>
            <a:r>
              <a:rPr lang="en-US" altLang="zh-TW" sz="2400" smtClean="0"/>
              <a:t>: </a:t>
            </a:r>
            <a:r>
              <a:rPr lang="en-US" altLang="zh-TW" sz="2400" dirty="0" smtClean="0"/>
              <a:t>1, 2, 3, 4, 2, 8, 1, 6</a:t>
            </a:r>
            <a:br>
              <a:rPr lang="en-US" altLang="zh-TW" sz="2400" dirty="0" smtClean="0"/>
            </a:br>
            <a:r>
              <a:rPr lang="zh-TW" altLang="en-US" sz="2400" dirty="0" smtClean="0"/>
              <a:t>當前節點</a:t>
            </a:r>
            <a:r>
              <a:rPr lang="en-US" altLang="zh-TW" sz="2400" dirty="0" smtClean="0"/>
              <a:t>: </a:t>
            </a:r>
            <a:r>
              <a:rPr lang="en-US" altLang="zh-TW" sz="2400" b="1" dirty="0" smtClean="0"/>
              <a:t>9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400" dirty="0" smtClean="0"/>
              <a:t>旅途</a:t>
            </a:r>
            <a:r>
              <a:rPr lang="en-US" altLang="zh-TW" sz="2400" dirty="0" smtClean="0"/>
              <a:t>: </a:t>
            </a:r>
            <a:r>
              <a:rPr lang="en-US" altLang="zh-TW" sz="2400" b="1" dirty="0" smtClean="0"/>
              <a:t>1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BA2362-ECF3-4A36-9812-EF7D2A2AF1A4}" type="slidenum">
              <a:rPr lang="zh-TW" altLang="en-US" smtClean="0"/>
              <a:pPr>
                <a:defRPr/>
              </a:pPr>
              <a:t>10</a:t>
            </a:fld>
            <a:endParaRPr lang="en-US" altLang="zh-TW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88840"/>
            <a:ext cx="6923100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515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400" smtClean="0"/>
              <a:t>堆疊</a:t>
            </a:r>
            <a:r>
              <a:rPr lang="en-US" altLang="zh-TW" sz="2400" smtClean="0"/>
              <a:t>: </a:t>
            </a:r>
            <a:r>
              <a:rPr lang="en-US" altLang="zh-TW" sz="2400" dirty="0" smtClean="0"/>
              <a:t>1, 2, 3, 4, 2, 8, 1</a:t>
            </a:r>
            <a:br>
              <a:rPr lang="en-US" altLang="zh-TW" sz="2400" dirty="0" smtClean="0"/>
            </a:br>
            <a:r>
              <a:rPr lang="zh-TW" altLang="en-US" sz="2400" dirty="0" smtClean="0"/>
              <a:t>當前節點</a:t>
            </a:r>
            <a:r>
              <a:rPr lang="en-US" altLang="zh-TW" sz="2400" dirty="0" smtClean="0"/>
              <a:t>: </a:t>
            </a:r>
            <a:r>
              <a:rPr lang="en-US" altLang="zh-TW" sz="2400" b="1" dirty="0" smtClean="0"/>
              <a:t>6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400" dirty="0" smtClean="0"/>
              <a:t>旅途</a:t>
            </a:r>
            <a:r>
              <a:rPr lang="en-US" altLang="zh-TW" sz="2400" dirty="0" smtClean="0"/>
              <a:t>: 1, </a:t>
            </a:r>
            <a:r>
              <a:rPr lang="en-US" altLang="zh-TW" sz="2400" b="1" dirty="0" smtClean="0"/>
              <a:t>9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BA2362-ECF3-4A36-9812-EF7D2A2AF1A4}" type="slidenum">
              <a:rPr lang="zh-TW" altLang="en-US" smtClean="0"/>
              <a:pPr>
                <a:defRPr/>
              </a:pPr>
              <a:t>11</a:t>
            </a:fld>
            <a:endParaRPr lang="en-US" altLang="zh-TW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88840"/>
            <a:ext cx="6813209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81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400" smtClean="0"/>
              <a:t>堆疊</a:t>
            </a:r>
            <a:r>
              <a:rPr lang="en-US" altLang="zh-TW" sz="2400" smtClean="0"/>
              <a:t>: </a:t>
            </a:r>
            <a:r>
              <a:rPr lang="en-US" altLang="zh-TW" sz="2400" dirty="0" smtClean="0"/>
              <a:t>1, 2, 3, 4, 2</a:t>
            </a:r>
            <a:br>
              <a:rPr lang="en-US" altLang="zh-TW" sz="2400" dirty="0" smtClean="0"/>
            </a:br>
            <a:r>
              <a:rPr lang="zh-TW" altLang="en-US" sz="2400" dirty="0" smtClean="0"/>
              <a:t>當前節點</a:t>
            </a:r>
            <a:r>
              <a:rPr lang="en-US" altLang="zh-TW" sz="2400" dirty="0" smtClean="0"/>
              <a:t>: </a:t>
            </a:r>
            <a:r>
              <a:rPr lang="en-US" altLang="zh-TW" sz="2400" b="1" dirty="0" smtClean="0"/>
              <a:t>8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400" dirty="0" smtClean="0"/>
              <a:t>旅途</a:t>
            </a:r>
            <a:r>
              <a:rPr lang="en-US" altLang="zh-TW" sz="2400" dirty="0" smtClean="0"/>
              <a:t>: 1, 9, 6, </a:t>
            </a:r>
            <a:r>
              <a:rPr lang="en-US" altLang="zh-TW" sz="2400" b="1" dirty="0" smtClean="0"/>
              <a:t>1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BA2362-ECF3-4A36-9812-EF7D2A2AF1A4}" type="slidenum">
              <a:rPr lang="zh-TW" altLang="en-US" smtClean="0"/>
              <a:pPr>
                <a:defRPr/>
              </a:pPr>
              <a:t>12</a:t>
            </a:fld>
            <a:endParaRPr lang="en-US" altLang="zh-TW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002556"/>
            <a:ext cx="6902166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712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400" smtClean="0"/>
              <a:t>堆疊</a:t>
            </a:r>
            <a:r>
              <a:rPr lang="en-US" altLang="zh-TW" sz="2400" smtClean="0"/>
              <a:t>: </a:t>
            </a:r>
            <a:r>
              <a:rPr lang="en-US" altLang="zh-TW" sz="2400" dirty="0" smtClean="0"/>
              <a:t>1, 2, 3, 4, 2, </a:t>
            </a:r>
            <a:r>
              <a:rPr lang="en-US" altLang="zh-TW" sz="2400" b="1" dirty="0" smtClean="0"/>
              <a:t>8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400" dirty="0" smtClean="0"/>
              <a:t>當前節點</a:t>
            </a:r>
            <a:r>
              <a:rPr lang="en-US" altLang="zh-TW" sz="2400" dirty="0" smtClean="0"/>
              <a:t>: </a:t>
            </a:r>
            <a:r>
              <a:rPr lang="en-US" altLang="zh-TW" sz="2400" b="1" dirty="0" smtClean="0"/>
              <a:t>5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400" dirty="0" smtClean="0"/>
              <a:t>旅途</a:t>
            </a:r>
            <a:r>
              <a:rPr lang="en-US" altLang="zh-TW" sz="2400" dirty="0" smtClean="0"/>
              <a:t>: 1, 9, 6, 1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BA2362-ECF3-4A36-9812-EF7D2A2AF1A4}" type="slidenum">
              <a:rPr lang="zh-TW" altLang="en-US" smtClean="0"/>
              <a:pPr>
                <a:defRPr/>
              </a:pPr>
              <a:t>13</a:t>
            </a:fld>
            <a:endParaRPr lang="en-US" altLang="zh-TW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030337"/>
            <a:ext cx="6840760" cy="4482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503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400" smtClean="0"/>
              <a:t>堆疊</a:t>
            </a:r>
            <a:r>
              <a:rPr lang="en-US" altLang="zh-TW" sz="2400" smtClean="0"/>
              <a:t>: </a:t>
            </a:r>
            <a:r>
              <a:rPr lang="en-US" altLang="zh-TW" sz="2400" dirty="0" smtClean="0"/>
              <a:t>1, 2, 3, 4, 2, 8, </a:t>
            </a:r>
            <a:r>
              <a:rPr lang="en-US" altLang="zh-TW" sz="2400" b="1" dirty="0" smtClean="0"/>
              <a:t>5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400" dirty="0" smtClean="0"/>
              <a:t>當前節點</a:t>
            </a:r>
            <a:r>
              <a:rPr lang="en-US" altLang="zh-TW" sz="2400" dirty="0" smtClean="0"/>
              <a:t>: </a:t>
            </a:r>
            <a:r>
              <a:rPr lang="en-US" altLang="zh-TW" sz="2400" b="1" dirty="0" smtClean="0"/>
              <a:t>7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400" dirty="0" smtClean="0"/>
              <a:t>旅途</a:t>
            </a:r>
            <a:r>
              <a:rPr lang="en-US" altLang="zh-TW" sz="2400" dirty="0" smtClean="0"/>
              <a:t>: 1, 9, 6, 1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BA2362-ECF3-4A36-9812-EF7D2A2AF1A4}" type="slidenum">
              <a:rPr lang="zh-TW" altLang="en-US" smtClean="0"/>
              <a:pPr>
                <a:defRPr/>
              </a:pPr>
              <a:t>14</a:t>
            </a:fld>
            <a:endParaRPr lang="en-US" altLang="zh-TW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030338"/>
            <a:ext cx="6859770" cy="4495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249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400" smtClean="0"/>
              <a:t>堆疊</a:t>
            </a:r>
            <a:r>
              <a:rPr lang="en-US" altLang="zh-TW" sz="2400" smtClean="0"/>
              <a:t>: </a:t>
            </a:r>
            <a:r>
              <a:rPr lang="en-US" altLang="zh-TW" sz="2400" dirty="0" smtClean="0"/>
              <a:t>1, 2, 3, 4, 2, 8, 5, </a:t>
            </a:r>
            <a:r>
              <a:rPr lang="en-US" altLang="zh-TW" sz="2400" b="1" dirty="0" smtClean="0"/>
              <a:t>7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400" dirty="0" smtClean="0"/>
              <a:t>當前節點</a:t>
            </a:r>
            <a:r>
              <a:rPr lang="en-US" altLang="zh-TW" sz="2400" dirty="0" smtClean="0"/>
              <a:t>: </a:t>
            </a:r>
            <a:r>
              <a:rPr lang="en-US" altLang="zh-TW" sz="2400" b="1" dirty="0" smtClean="0"/>
              <a:t>8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400" dirty="0" smtClean="0"/>
              <a:t>旅途</a:t>
            </a:r>
            <a:r>
              <a:rPr lang="en-US" altLang="zh-TW" sz="2400" dirty="0" smtClean="0"/>
              <a:t>: 1, 9, 6, 1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BA2362-ECF3-4A36-9812-EF7D2A2AF1A4}" type="slidenum">
              <a:rPr lang="zh-TW" altLang="en-US" smtClean="0"/>
              <a:pPr>
                <a:defRPr/>
              </a:pPr>
              <a:t>15</a:t>
            </a:fld>
            <a:endParaRPr lang="en-US" altLang="zh-TW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030338"/>
            <a:ext cx="6859770" cy="4495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54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400" smtClean="0"/>
              <a:t>堆疊</a:t>
            </a:r>
            <a:r>
              <a:rPr lang="en-US" altLang="zh-TW" sz="2400" smtClean="0"/>
              <a:t>: </a:t>
            </a:r>
            <a:r>
              <a:rPr lang="en-US" altLang="zh-TW" sz="2400" dirty="0" smtClean="0"/>
              <a:t>1, 2, 3, 4, 2, 8, 5</a:t>
            </a:r>
            <a:br>
              <a:rPr lang="en-US" altLang="zh-TW" sz="2400" dirty="0" smtClean="0"/>
            </a:br>
            <a:r>
              <a:rPr lang="zh-TW" altLang="en-US" sz="2400" dirty="0" smtClean="0"/>
              <a:t>當前節點</a:t>
            </a:r>
            <a:r>
              <a:rPr lang="en-US" altLang="zh-TW" sz="2400" dirty="0" smtClean="0"/>
              <a:t>: </a:t>
            </a:r>
            <a:r>
              <a:rPr lang="en-US" altLang="zh-TW" sz="2400" b="1" dirty="0" smtClean="0"/>
              <a:t>7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400" dirty="0" smtClean="0"/>
              <a:t>旅途</a:t>
            </a:r>
            <a:r>
              <a:rPr lang="en-US" altLang="zh-TW" sz="2400" dirty="0" smtClean="0"/>
              <a:t>: 1, 9, 6, 1, </a:t>
            </a:r>
            <a:r>
              <a:rPr lang="en-US" altLang="zh-TW" sz="2400" b="1" dirty="0" smtClean="0"/>
              <a:t>8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BA2362-ECF3-4A36-9812-EF7D2A2AF1A4}" type="slidenum">
              <a:rPr lang="zh-TW" altLang="en-US" smtClean="0"/>
              <a:pPr>
                <a:defRPr/>
              </a:pPr>
              <a:t>16</a:t>
            </a:fld>
            <a:endParaRPr lang="en-US" altLang="zh-TW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060848"/>
            <a:ext cx="6912768" cy="4529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350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400" smtClean="0"/>
              <a:t>堆疊</a:t>
            </a:r>
            <a:r>
              <a:rPr lang="en-US" altLang="zh-TW" sz="2400" smtClean="0"/>
              <a:t>: </a:t>
            </a:r>
            <a:r>
              <a:rPr lang="en-US" altLang="zh-TW" sz="2400" dirty="0" smtClean="0"/>
              <a:t>1, 2, 3, 4, 2, 8</a:t>
            </a:r>
            <a:br>
              <a:rPr lang="en-US" altLang="zh-TW" sz="2400" dirty="0" smtClean="0"/>
            </a:br>
            <a:r>
              <a:rPr lang="zh-TW" altLang="en-US" sz="2400" dirty="0" smtClean="0"/>
              <a:t>當前節點</a:t>
            </a:r>
            <a:r>
              <a:rPr lang="en-US" altLang="zh-TW" sz="2400" dirty="0" smtClean="0"/>
              <a:t>: </a:t>
            </a:r>
            <a:r>
              <a:rPr lang="en-US" altLang="zh-TW" sz="2400" b="1" dirty="0" smtClean="0"/>
              <a:t>5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400" dirty="0" smtClean="0"/>
              <a:t>旅途</a:t>
            </a:r>
            <a:r>
              <a:rPr lang="en-US" altLang="zh-TW" sz="2400" dirty="0" smtClean="0"/>
              <a:t>: 1, 9, 6, 1, 8, </a:t>
            </a:r>
            <a:r>
              <a:rPr lang="en-US" altLang="zh-TW" sz="2400" b="1" dirty="0" smtClean="0"/>
              <a:t>7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BA2362-ECF3-4A36-9812-EF7D2A2AF1A4}" type="slidenum">
              <a:rPr lang="zh-TW" altLang="en-US" smtClean="0"/>
              <a:pPr>
                <a:defRPr/>
              </a:pPr>
              <a:t>17</a:t>
            </a:fld>
            <a:endParaRPr lang="en-US" altLang="zh-TW"/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030338"/>
            <a:ext cx="6749880" cy="4422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155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 smtClean="0"/>
              <a:t>旅途</a:t>
            </a:r>
            <a:r>
              <a:rPr lang="en-US" altLang="zh-TW" sz="2800" dirty="0" smtClean="0"/>
              <a:t>: 1, 9, 6, 1, 8, 7, 5, 8, 2, 4, 3, 2, 1</a:t>
            </a:r>
            <a:br>
              <a:rPr lang="en-US" altLang="zh-TW" sz="2800" dirty="0" smtClean="0"/>
            </a:b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zh-TW" altLang="en-US" sz="2800" dirty="0" smtClean="0"/>
              <a:t>在無向圖中不須考慮節點順序，但是在有向圖中則需要考慮節點順序。因此，在有向圖中必須反轉以上節點順序以求得歐拉旅途</a:t>
            </a:r>
            <a:r>
              <a:rPr lang="en-US" altLang="zh-TW" sz="2800" dirty="0" smtClean="0"/>
              <a:t>:</a:t>
            </a:r>
            <a:br>
              <a:rPr lang="en-US" altLang="zh-TW" sz="2800" dirty="0" smtClean="0"/>
            </a:b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en-US" altLang="zh-TW" sz="2800" b="1" dirty="0" smtClean="0"/>
              <a:t>1</a:t>
            </a:r>
            <a:r>
              <a:rPr lang="en-US" altLang="zh-TW" sz="2800" dirty="0" smtClean="0"/>
              <a:t>, </a:t>
            </a:r>
            <a:r>
              <a:rPr lang="en-US" altLang="zh-TW" sz="2800" b="1" dirty="0" smtClean="0"/>
              <a:t>2</a:t>
            </a:r>
            <a:r>
              <a:rPr lang="en-US" altLang="zh-TW" sz="2800" dirty="0" smtClean="0"/>
              <a:t>, </a:t>
            </a:r>
            <a:r>
              <a:rPr lang="en-US" altLang="zh-TW" sz="2800" b="1" dirty="0" smtClean="0"/>
              <a:t>3</a:t>
            </a:r>
            <a:r>
              <a:rPr lang="en-US" altLang="zh-TW" sz="2800" dirty="0" smtClean="0"/>
              <a:t>, </a:t>
            </a:r>
            <a:r>
              <a:rPr lang="en-US" altLang="zh-TW" sz="2800" b="1" dirty="0" smtClean="0"/>
              <a:t>4</a:t>
            </a:r>
            <a:r>
              <a:rPr lang="en-US" altLang="zh-TW" sz="2800" dirty="0" smtClean="0"/>
              <a:t>, </a:t>
            </a:r>
            <a:r>
              <a:rPr lang="en-US" altLang="zh-TW" sz="2800" b="1" dirty="0" smtClean="0"/>
              <a:t>2</a:t>
            </a:r>
            <a:r>
              <a:rPr lang="en-US" altLang="zh-TW" sz="2800" dirty="0" smtClean="0"/>
              <a:t>, </a:t>
            </a:r>
            <a:r>
              <a:rPr lang="en-US" altLang="zh-TW" sz="2800" b="1" dirty="0" smtClean="0"/>
              <a:t>8</a:t>
            </a:r>
            <a:r>
              <a:rPr lang="en-US" altLang="zh-TW" sz="2800" dirty="0" smtClean="0"/>
              <a:t>, </a:t>
            </a:r>
            <a:r>
              <a:rPr lang="en-US" altLang="zh-TW" sz="2800" b="1" dirty="0" smtClean="0"/>
              <a:t>5</a:t>
            </a:r>
            <a:r>
              <a:rPr lang="en-US" altLang="zh-TW" sz="2800" dirty="0" smtClean="0"/>
              <a:t>, </a:t>
            </a:r>
            <a:r>
              <a:rPr lang="en-US" altLang="zh-TW" sz="2800" b="1" dirty="0" smtClean="0"/>
              <a:t>7</a:t>
            </a:r>
            <a:r>
              <a:rPr lang="en-US" altLang="zh-TW" sz="2800" dirty="0" smtClean="0"/>
              <a:t>, </a:t>
            </a:r>
            <a:r>
              <a:rPr lang="en-US" altLang="zh-TW" sz="2800" b="1" dirty="0" smtClean="0"/>
              <a:t>8</a:t>
            </a:r>
            <a:r>
              <a:rPr lang="en-US" altLang="zh-TW" sz="2800" dirty="0" smtClean="0"/>
              <a:t>, </a:t>
            </a:r>
            <a:r>
              <a:rPr lang="en-US" altLang="zh-TW" sz="2800" b="1" dirty="0" smtClean="0"/>
              <a:t>1</a:t>
            </a:r>
            <a:r>
              <a:rPr lang="en-US" altLang="zh-TW" sz="2800" dirty="0" smtClean="0"/>
              <a:t>, </a:t>
            </a:r>
            <a:r>
              <a:rPr lang="en-US" altLang="zh-TW" sz="2800" b="1" dirty="0" smtClean="0"/>
              <a:t>6</a:t>
            </a:r>
            <a:r>
              <a:rPr lang="en-US" altLang="zh-TW" sz="2800" dirty="0" smtClean="0"/>
              <a:t>, </a:t>
            </a:r>
            <a:r>
              <a:rPr lang="en-US" altLang="zh-TW" sz="2800" b="1" dirty="0" smtClean="0"/>
              <a:t>9</a:t>
            </a:r>
            <a:r>
              <a:rPr lang="en-US" altLang="zh-TW" sz="2800" dirty="0" smtClean="0"/>
              <a:t>, </a:t>
            </a:r>
            <a:r>
              <a:rPr lang="en-US" altLang="zh-TW" sz="2800" b="1" dirty="0" smtClean="0"/>
              <a:t>1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BA2362-ECF3-4A36-9812-EF7D2A2AF1A4}" type="slidenum">
              <a:rPr lang="zh-TW" altLang="en-US" smtClean="0"/>
              <a:pPr>
                <a:defRPr/>
              </a:pPr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0284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將以自然語言撰寫</a:t>
            </a:r>
            <a:r>
              <a:rPr lang="zh-TW" altLang="en-US" dirty="0" smtClean="0"/>
              <a:t>的「無</a:t>
            </a:r>
            <a:r>
              <a:rPr lang="zh-TW" altLang="en-US" dirty="0"/>
              <a:t>向</a:t>
            </a:r>
            <a:r>
              <a:rPr lang="zh-TW" altLang="en-US" dirty="0" smtClean="0"/>
              <a:t>圖歐</a:t>
            </a:r>
            <a:r>
              <a:rPr lang="zh-TW" altLang="en-US" dirty="0"/>
              <a:t>拉旅途</a:t>
            </a:r>
            <a:r>
              <a:rPr lang="en-US" altLang="zh-TW" dirty="0"/>
              <a:t>/</a:t>
            </a:r>
            <a:r>
              <a:rPr lang="zh-TW" altLang="en-US" dirty="0"/>
              <a:t>路徑</a:t>
            </a:r>
            <a:r>
              <a:rPr lang="zh-TW" altLang="en-US" dirty="0" smtClean="0"/>
              <a:t>演算法」改為以虛擬碼撰寫</a:t>
            </a:r>
            <a:endParaRPr lang="en-US" altLang="zh-TW" dirty="0" smtClean="0"/>
          </a:p>
          <a:p>
            <a:r>
              <a:rPr lang="zh-TW" altLang="en-US" dirty="0" smtClean="0"/>
              <a:t>以</a:t>
            </a:r>
            <a:r>
              <a:rPr lang="zh-TW" altLang="en-US" dirty="0"/>
              <a:t>自然語言</a:t>
            </a:r>
            <a:r>
              <a:rPr lang="zh-TW" altLang="en-US" dirty="0" smtClean="0"/>
              <a:t>撰寫「有向圖歐</a:t>
            </a:r>
            <a:r>
              <a:rPr lang="zh-TW" altLang="en-US" dirty="0"/>
              <a:t>拉旅途</a:t>
            </a:r>
            <a:r>
              <a:rPr lang="en-US" altLang="zh-TW" dirty="0"/>
              <a:t>/</a:t>
            </a:r>
            <a:r>
              <a:rPr lang="zh-TW" altLang="en-US" dirty="0"/>
              <a:t>路徑演算法</a:t>
            </a:r>
            <a:r>
              <a:rPr lang="zh-TW" altLang="en-US" dirty="0" smtClean="0"/>
              <a:t>」</a:t>
            </a:r>
            <a:r>
              <a:rPr lang="en-US" altLang="zh-TW" dirty="0" smtClean="0"/>
              <a:t>(</a:t>
            </a:r>
            <a:r>
              <a:rPr lang="zh-TW" altLang="en-US" dirty="0" smtClean="0"/>
              <a:t>應考慮「入度</a:t>
            </a:r>
            <a:r>
              <a:rPr lang="en-US" altLang="zh-TW" smtClean="0"/>
              <a:t>(in-degree</a:t>
            </a:r>
            <a:r>
              <a:rPr lang="en-US" altLang="zh-TW" dirty="0" smtClean="0"/>
              <a:t>)</a:t>
            </a:r>
            <a:r>
              <a:rPr lang="zh-TW" altLang="en-US" dirty="0" smtClean="0"/>
              <a:t>」與「出度</a:t>
            </a:r>
            <a:r>
              <a:rPr lang="en-US" altLang="zh-TW" dirty="0" smtClean="0"/>
              <a:t>(out-degree)</a:t>
            </a:r>
            <a:r>
              <a:rPr lang="zh-TW" altLang="en-US" dirty="0" smtClean="0"/>
              <a:t>」的相差值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以</a:t>
            </a:r>
            <a:r>
              <a:rPr lang="zh-TW" altLang="en-US" dirty="0"/>
              <a:t>虛擬碼</a:t>
            </a:r>
            <a:r>
              <a:rPr lang="zh-TW" altLang="en-US" dirty="0" smtClean="0"/>
              <a:t>撰寫</a:t>
            </a:r>
            <a:r>
              <a:rPr lang="zh-TW" altLang="en-US" dirty="0"/>
              <a:t>「有向圖歐拉旅途</a:t>
            </a:r>
            <a:r>
              <a:rPr lang="en-US" altLang="zh-TW" dirty="0"/>
              <a:t>/</a:t>
            </a:r>
            <a:r>
              <a:rPr lang="zh-TW" altLang="en-US" dirty="0"/>
              <a:t>路徑演算法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r>
              <a:rPr lang="zh-TW" altLang="en-US" dirty="0"/>
              <a:t>分析兩個演算法的時間複雜度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BA2362-ECF3-4A36-9812-EF7D2A2AF1A4}" type="slidenum">
              <a:rPr lang="zh-TW" altLang="en-US" smtClean="0"/>
              <a:pPr>
                <a:defRPr/>
              </a:pPr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46348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/>
              <a:t>無向圖</a:t>
            </a:r>
            <a:r>
              <a:rPr lang="zh-TW" altLang="en-US" sz="3600" dirty="0" smtClean="0"/>
              <a:t>的歐拉旅途</a:t>
            </a:r>
            <a:r>
              <a:rPr lang="en-US" altLang="zh-TW" sz="3600" dirty="0" smtClean="0"/>
              <a:t>/</a:t>
            </a:r>
            <a:r>
              <a:rPr lang="zh-TW" altLang="en-US" sz="3600" dirty="0"/>
              <a:t>路徑演算法</a:t>
            </a:r>
            <a:r>
              <a:rPr lang="en-US" altLang="zh-TW" sz="3600" dirty="0"/>
              <a:t/>
            </a:r>
            <a:br>
              <a:rPr lang="en-US" altLang="zh-TW" sz="3600" dirty="0"/>
            </a:br>
            <a:r>
              <a:rPr lang="en-US" altLang="zh-TW" sz="3600" dirty="0" err="1"/>
              <a:t>Eulerian</a:t>
            </a:r>
            <a:r>
              <a:rPr lang="en-US" altLang="zh-TW" sz="3600" dirty="0"/>
              <a:t> </a:t>
            </a:r>
            <a:r>
              <a:rPr lang="en-US" altLang="zh-TW" sz="3600" dirty="0" smtClean="0"/>
              <a:t>Tour/Path Algorithm for Undirected Graphs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2017713"/>
            <a:ext cx="9036496" cy="4114800"/>
          </a:xfrm>
        </p:spPr>
        <p:txBody>
          <a:bodyPr/>
          <a:lstStyle/>
          <a:p>
            <a:pPr>
              <a:buSzPct val="100000"/>
              <a:buFont typeface="+mj-lt"/>
              <a:buAutoNum type="arabicPeriod"/>
            </a:pPr>
            <a:r>
              <a:rPr lang="zh-TW" altLang="en-US" sz="2400" dirty="0" smtClean="0"/>
              <a:t>由一空堆疊及空旅途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路徑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開始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- </a:t>
            </a:r>
            <a:r>
              <a:rPr lang="zh-TW" altLang="en-US" sz="2400" dirty="0" smtClean="0"/>
              <a:t>若</a:t>
            </a:r>
            <a:r>
              <a:rPr lang="zh-TW" altLang="en-US" sz="2400" dirty="0" smtClean="0"/>
              <a:t>全部節點的</a:t>
            </a:r>
            <a:r>
              <a:rPr lang="zh-TW" altLang="en-US" sz="2400" dirty="0" smtClean="0"/>
              <a:t>相鄰</a:t>
            </a:r>
            <a:r>
              <a:rPr lang="zh-TW" altLang="en-US" sz="2400" dirty="0"/>
              <a:t>節點數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也就是「度」</a:t>
            </a:r>
            <a:r>
              <a:rPr lang="en-US" altLang="zh-TW" sz="2400" dirty="0" smtClean="0"/>
              <a:t>(degree))</a:t>
            </a:r>
            <a:r>
              <a:rPr lang="zh-TW" altLang="en-US" sz="2400" dirty="0" smtClean="0"/>
              <a:t>皆</a:t>
            </a:r>
            <a:r>
              <a:rPr lang="zh-TW" altLang="en-US" sz="2400" dirty="0" smtClean="0"/>
              <a:t>為偶數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，則任意</a:t>
            </a:r>
            <a:r>
              <a:rPr lang="zh-TW" altLang="en-US" sz="2400" dirty="0" smtClean="0"/>
              <a:t>挑選一節點為當前節點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- </a:t>
            </a:r>
            <a:r>
              <a:rPr lang="zh-TW" altLang="en-US" sz="2400" dirty="0" smtClean="0"/>
              <a:t>若剛好有兩節點相鄰數為奇數</a:t>
            </a:r>
            <a:r>
              <a:rPr lang="en-US" altLang="zh-TW" sz="2400" dirty="0" smtClean="0"/>
              <a:t> – </a:t>
            </a:r>
            <a:r>
              <a:rPr lang="zh-TW" altLang="en-US" sz="2400" dirty="0" smtClean="0"/>
              <a:t>從兩者中挑</a:t>
            </a:r>
            <a:r>
              <a:rPr lang="zh-TW" altLang="en-US" sz="2400" dirty="0"/>
              <a:t>其一為當前</a:t>
            </a:r>
            <a:r>
              <a:rPr lang="zh-TW" altLang="en-US" sz="2400" dirty="0" smtClean="0"/>
              <a:t>節點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- </a:t>
            </a:r>
            <a:r>
              <a:rPr lang="zh-TW" altLang="en-US" sz="2400" dirty="0" smtClean="0"/>
              <a:t>否則</a:t>
            </a:r>
            <a:r>
              <a:rPr lang="zh-TW" altLang="en-US" sz="2400" dirty="0"/>
              <a:t>回</a:t>
            </a:r>
            <a:r>
              <a:rPr lang="zh-TW" altLang="en-US" sz="2400" dirty="0" smtClean="0"/>
              <a:t>傳歐拉旅途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路徑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不</a:t>
            </a:r>
            <a:r>
              <a:rPr lang="zh-TW" altLang="en-US" sz="2400" dirty="0" smtClean="0"/>
              <a:t>存在</a:t>
            </a:r>
            <a:endParaRPr lang="en-US" altLang="zh-TW" sz="2400" dirty="0" smtClean="0"/>
          </a:p>
          <a:p>
            <a:pPr>
              <a:buSzPct val="100000"/>
              <a:buFont typeface="+mj-lt"/>
              <a:buAutoNum type="arabicPeriod"/>
            </a:pPr>
            <a:r>
              <a:rPr lang="zh-TW" altLang="en-US" sz="2400" dirty="0" smtClean="0"/>
              <a:t>若當前節點沒有鄰居</a:t>
            </a:r>
            <a:r>
              <a:rPr lang="en-US" altLang="zh-TW" sz="2400" dirty="0" smtClean="0"/>
              <a:t> –</a:t>
            </a:r>
            <a:r>
              <a:rPr lang="zh-TW" altLang="en-US" sz="2400" dirty="0" smtClean="0"/>
              <a:t> 將其加入旅途，將堆疊中的最後一個節點從堆疊中移除並將其設為當前節點。反之，若當前節點具有鄰居</a:t>
            </a:r>
            <a:r>
              <a:rPr lang="en-US" altLang="zh-TW" sz="2400" dirty="0" smtClean="0"/>
              <a:t> – </a:t>
            </a:r>
            <a:r>
              <a:rPr lang="zh-TW" altLang="en-US" sz="2400" dirty="0" smtClean="0"/>
              <a:t>將</a:t>
            </a:r>
            <a:r>
              <a:rPr lang="zh-TW" altLang="en-US" sz="2400" dirty="0" smtClean="0"/>
              <a:t>此當前節點</a:t>
            </a:r>
            <a:r>
              <a:rPr lang="zh-TW" altLang="en-US" sz="2400" dirty="0" smtClean="0"/>
              <a:t>加入堆疊，選取此節點</a:t>
            </a:r>
            <a:r>
              <a:rPr lang="zh-TW" altLang="en-US" sz="2400" dirty="0"/>
              <a:t>的任一鄰居</a:t>
            </a:r>
            <a:r>
              <a:rPr lang="zh-TW" altLang="en-US" sz="2400" dirty="0" smtClean="0"/>
              <a:t>，</a:t>
            </a:r>
            <a:r>
              <a:rPr lang="zh-TW" altLang="en-US" sz="2400" dirty="0" smtClean="0"/>
              <a:t>移除當前節點與所選取鄰居之間</a:t>
            </a:r>
            <a:r>
              <a:rPr lang="zh-TW" altLang="en-US" sz="2400" dirty="0" smtClean="0"/>
              <a:t>的邊，並設此鄰居</a:t>
            </a:r>
            <a:r>
              <a:rPr lang="zh-TW" altLang="en-US" sz="2400" dirty="0" smtClean="0"/>
              <a:t>為新的當前節點</a:t>
            </a:r>
            <a:endParaRPr lang="en-US" altLang="zh-TW" sz="2400" dirty="0" smtClean="0"/>
          </a:p>
          <a:p>
            <a:pPr>
              <a:buSzPct val="100000"/>
              <a:buFont typeface="+mj-lt"/>
              <a:buAutoNum type="arabicPeriod"/>
            </a:pPr>
            <a:r>
              <a:rPr lang="zh-TW" altLang="en-US" sz="2400" dirty="0" smtClean="0"/>
              <a:t>重覆步驟二直到當前節點沒有相鄰節點且堆疊已為空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1600" b="1" dirty="0" smtClean="0"/>
              <a:t/>
            </a:r>
            <a:br>
              <a:rPr lang="en-US" altLang="zh-TW" sz="1600" b="1" dirty="0" smtClean="0"/>
            </a:br>
            <a:endParaRPr lang="en-US" altLang="zh-TW" sz="1600" dirty="0" smtClean="0"/>
          </a:p>
          <a:p>
            <a:endParaRPr lang="zh-TW" altLang="en-US" sz="1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BA2362-ECF3-4A36-9812-EF7D2A2AF1A4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0519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18435" name="內容版面配置區 2"/>
          <p:cNvSpPr>
            <a:spLocks noGrp="1"/>
          </p:cNvSpPr>
          <p:nvPr>
            <p:ph idx="1"/>
          </p:nvPr>
        </p:nvSpPr>
        <p:spPr>
          <a:xfrm>
            <a:off x="323850" y="2017713"/>
            <a:ext cx="8631238" cy="4114800"/>
          </a:xfrm>
        </p:spPr>
        <p:txBody>
          <a:bodyPr/>
          <a:lstStyle/>
          <a:p>
            <a:pPr marL="0" indent="0" algn="ctr">
              <a:buFont typeface="Wingdings" pitchFamily="2" charset="2"/>
              <a:buNone/>
            </a:pPr>
            <a:r>
              <a:rPr lang="en-US" altLang="zh-TW" sz="16600" smtClean="0"/>
              <a:t>Q&amp;A</a:t>
            </a:r>
          </a:p>
          <a:p>
            <a:pPr marL="0" indent="0" algn="ctr">
              <a:buFont typeface="Wingdings" pitchFamily="2" charset="2"/>
              <a:buNone/>
            </a:pPr>
            <a:endParaRPr lang="en-US" altLang="zh-TW" sz="6000" smtClean="0"/>
          </a:p>
        </p:txBody>
      </p:sp>
      <p:sp>
        <p:nvSpPr>
          <p:cNvPr id="18436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fld id="{366A81FE-CD46-41F0-9457-BDAE976EDDB5}" type="slidenum">
              <a:rPr kumimoji="0" lang="zh-TW" altLang="en-US" sz="1400" smtClean="0">
                <a:solidFill>
                  <a:schemeClr val="accent1"/>
                </a:solidFill>
              </a:rPr>
              <a:pPr eaLnBrk="1" hangingPunct="1"/>
              <a:t>20</a:t>
            </a:fld>
            <a:endParaRPr kumimoji="0" lang="en-US" altLang="zh-TW" sz="140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12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smtClean="0"/>
              <a:t/>
            </a:r>
            <a:br>
              <a:rPr lang="en-US" altLang="zh-TW" sz="2400" smtClean="0"/>
            </a:br>
            <a:r>
              <a:rPr lang="zh-TW" altLang="en-US" sz="2400" smtClean="0"/>
              <a:t>堆疊</a:t>
            </a:r>
            <a:r>
              <a:rPr lang="en-US" altLang="zh-TW" sz="2400" smtClean="0"/>
              <a:t>: </a:t>
            </a:r>
            <a:r>
              <a:rPr lang="zh-TW" altLang="en-US" sz="2400" dirty="0" smtClean="0"/>
              <a:t>空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400" dirty="0" smtClean="0"/>
              <a:t>當前節點</a:t>
            </a:r>
            <a:r>
              <a:rPr lang="en-US" altLang="zh-TW" sz="2400" dirty="0" smtClean="0"/>
              <a:t>: </a:t>
            </a:r>
            <a:r>
              <a:rPr lang="zh-TW" altLang="en-US" sz="2400" dirty="0" smtClean="0"/>
              <a:t>無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400" dirty="0" smtClean="0"/>
              <a:t>旅途</a:t>
            </a:r>
            <a:r>
              <a:rPr lang="en-US" altLang="zh-TW" sz="2400" dirty="0" smtClean="0"/>
              <a:t>: </a:t>
            </a:r>
            <a:r>
              <a:rPr lang="zh-TW" altLang="en-US" sz="2400" dirty="0"/>
              <a:t>空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BA2362-ECF3-4A36-9812-EF7D2A2AF1A4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  <p:pic>
        <p:nvPicPr>
          <p:cNvPr id="40962" name="Picture 2" descr="http://www.graph-magics.com/articles/euler/ex0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88840"/>
            <a:ext cx="6923096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46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400" dirty="0" smtClean="0"/>
              <a:t>堆疊</a:t>
            </a:r>
            <a:r>
              <a:rPr lang="en-US" altLang="zh-TW" sz="2400" dirty="0" smtClean="0"/>
              <a:t>: </a:t>
            </a:r>
            <a:r>
              <a:rPr lang="zh-TW" altLang="en-US" sz="2400" dirty="0"/>
              <a:t>空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400" dirty="0" smtClean="0"/>
              <a:t>當前節點</a:t>
            </a:r>
            <a:r>
              <a:rPr lang="en-US" altLang="zh-TW" sz="2400" dirty="0" smtClean="0"/>
              <a:t>: </a:t>
            </a:r>
            <a:r>
              <a:rPr lang="en-US" altLang="zh-TW" sz="2400" b="1" dirty="0" smtClean="0"/>
              <a:t>1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400" dirty="0" smtClean="0"/>
              <a:t>旅途</a:t>
            </a:r>
            <a:r>
              <a:rPr lang="en-US" altLang="zh-TW" sz="2400" dirty="0" smtClean="0"/>
              <a:t>: </a:t>
            </a:r>
            <a:r>
              <a:rPr lang="zh-TW" altLang="en-US" sz="2400" dirty="0"/>
              <a:t>空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BA2362-ECF3-4A36-9812-EF7D2A2AF1A4}" type="slidenum">
              <a:rPr lang="zh-TW" altLang="en-US" smtClean="0"/>
              <a:pPr>
                <a:defRPr/>
              </a:pPr>
              <a:t>4</a:t>
            </a:fld>
            <a:endParaRPr lang="en-US" altLang="zh-TW"/>
          </a:p>
        </p:txBody>
      </p:sp>
      <p:pic>
        <p:nvPicPr>
          <p:cNvPr id="65538" name="Picture 2" descr="http://www.graph-magics.com/articles/euler/ex0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88840"/>
            <a:ext cx="6696744" cy="438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65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400" smtClean="0"/>
              <a:t>堆疊</a:t>
            </a:r>
            <a:r>
              <a:rPr lang="en-US" altLang="zh-TW" sz="2400" smtClean="0"/>
              <a:t>: </a:t>
            </a:r>
            <a:r>
              <a:rPr lang="en-US" altLang="zh-TW" sz="2400" b="1" dirty="0" smtClean="0"/>
              <a:t>1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400" dirty="0" smtClean="0"/>
              <a:t>當前節點</a:t>
            </a:r>
            <a:r>
              <a:rPr lang="en-US" altLang="zh-TW" sz="2400" dirty="0" smtClean="0"/>
              <a:t>: </a:t>
            </a:r>
            <a:r>
              <a:rPr lang="en-US" altLang="zh-TW" sz="2400" b="1" dirty="0" smtClean="0"/>
              <a:t>2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400" dirty="0" smtClean="0"/>
              <a:t>旅途</a:t>
            </a:r>
            <a:r>
              <a:rPr lang="en-US" altLang="zh-TW" sz="2400" dirty="0" smtClean="0"/>
              <a:t>: </a:t>
            </a:r>
            <a:r>
              <a:rPr lang="zh-TW" altLang="en-US" sz="2400" dirty="0"/>
              <a:t>空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BA2362-ECF3-4A36-9812-EF7D2A2AF1A4}" type="slidenum">
              <a:rPr lang="zh-TW" altLang="en-US" smtClean="0"/>
              <a:pPr>
                <a:defRPr/>
              </a:pPr>
              <a:t>5</a:t>
            </a:fld>
            <a:endParaRPr lang="en-US" altLang="zh-TW"/>
          </a:p>
        </p:txBody>
      </p:sp>
      <p:pic>
        <p:nvPicPr>
          <p:cNvPr id="66562" name="Picture 2" descr="http://www.graph-magics.com/articles/euler/ex00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88840"/>
            <a:ext cx="6696744" cy="438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24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400" smtClean="0"/>
              <a:t>堆疊</a:t>
            </a:r>
            <a:r>
              <a:rPr lang="en-US" altLang="zh-TW" sz="2400" smtClean="0"/>
              <a:t>: </a:t>
            </a:r>
            <a:r>
              <a:rPr lang="en-US" altLang="zh-TW" sz="2400" dirty="0" smtClean="0"/>
              <a:t>1, </a:t>
            </a:r>
            <a:r>
              <a:rPr lang="en-US" altLang="zh-TW" sz="2400" b="1" dirty="0" smtClean="0"/>
              <a:t>2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400" dirty="0" smtClean="0"/>
              <a:t>當前節點</a:t>
            </a:r>
            <a:r>
              <a:rPr lang="en-US" altLang="zh-TW" sz="2400" dirty="0" smtClean="0"/>
              <a:t>: </a:t>
            </a:r>
            <a:r>
              <a:rPr lang="en-US" altLang="zh-TW" sz="2400" b="1" dirty="0" smtClean="0"/>
              <a:t>3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400" dirty="0" smtClean="0"/>
              <a:t>旅途</a:t>
            </a:r>
            <a:r>
              <a:rPr lang="en-US" altLang="zh-TW" sz="2400" dirty="0" smtClean="0"/>
              <a:t>: </a:t>
            </a:r>
            <a:r>
              <a:rPr lang="zh-TW" altLang="en-US" sz="2400" dirty="0"/>
              <a:t>空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BA2362-ECF3-4A36-9812-EF7D2A2AF1A4}" type="slidenum">
              <a:rPr lang="zh-TW" altLang="en-US" smtClean="0"/>
              <a:pPr>
                <a:defRPr/>
              </a:pPr>
              <a:t>6</a:t>
            </a:fld>
            <a:endParaRPr lang="en-US" altLang="zh-TW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88840"/>
            <a:ext cx="6768752" cy="4435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736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400" smtClean="0"/>
              <a:t>堆疊</a:t>
            </a:r>
            <a:r>
              <a:rPr lang="en-US" altLang="zh-TW" sz="2400" smtClean="0"/>
              <a:t>: </a:t>
            </a:r>
            <a:r>
              <a:rPr lang="en-US" altLang="zh-TW" sz="2400" dirty="0" smtClean="0"/>
              <a:t>1, 2, </a:t>
            </a:r>
            <a:r>
              <a:rPr lang="en-US" altLang="zh-TW" sz="2400" b="1" dirty="0" smtClean="0"/>
              <a:t>3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400" dirty="0" smtClean="0"/>
              <a:t>當前節點</a:t>
            </a:r>
            <a:r>
              <a:rPr lang="en-US" altLang="zh-TW" sz="2400" dirty="0" smtClean="0"/>
              <a:t>: </a:t>
            </a:r>
            <a:r>
              <a:rPr lang="en-US" altLang="zh-TW" sz="2400" b="1" dirty="0" smtClean="0"/>
              <a:t>4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400" dirty="0" smtClean="0"/>
              <a:t>旅途</a:t>
            </a:r>
            <a:r>
              <a:rPr lang="en-US" altLang="zh-TW" sz="2400" dirty="0" smtClean="0"/>
              <a:t>: </a:t>
            </a:r>
            <a:r>
              <a:rPr lang="zh-TW" altLang="en-US" sz="2400" dirty="0"/>
              <a:t>空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BA2362-ECF3-4A36-9812-EF7D2A2AF1A4}" type="slidenum">
              <a:rPr lang="zh-TW" altLang="en-US" smtClean="0"/>
              <a:pPr>
                <a:defRPr/>
              </a:pPr>
              <a:t>7</a:t>
            </a:fld>
            <a:endParaRPr lang="en-US" altLang="zh-TW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88840"/>
            <a:ext cx="6768752" cy="4512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665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400" smtClean="0"/>
              <a:t>堆疊</a:t>
            </a:r>
            <a:r>
              <a:rPr lang="en-US" altLang="zh-TW" sz="2400" smtClean="0"/>
              <a:t>: </a:t>
            </a:r>
            <a:r>
              <a:rPr lang="en-US" altLang="zh-TW" sz="2400" dirty="0" smtClean="0"/>
              <a:t>1, 2, 3, </a:t>
            </a:r>
            <a:r>
              <a:rPr lang="en-US" altLang="zh-TW" sz="2400" b="1" dirty="0" smtClean="0"/>
              <a:t>4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400" dirty="0" smtClean="0"/>
              <a:t>當前節點</a:t>
            </a:r>
            <a:r>
              <a:rPr lang="en-US" altLang="zh-TW" sz="2400" dirty="0" smtClean="0"/>
              <a:t>: </a:t>
            </a:r>
            <a:r>
              <a:rPr lang="en-US" altLang="zh-TW" sz="2400" b="1" dirty="0" smtClean="0"/>
              <a:t>2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400" dirty="0" smtClean="0"/>
              <a:t>旅途</a:t>
            </a:r>
            <a:r>
              <a:rPr lang="en-US" altLang="zh-TW" sz="2400" dirty="0" smtClean="0"/>
              <a:t>: </a:t>
            </a:r>
            <a:r>
              <a:rPr lang="zh-TW" altLang="en-US" sz="2400" dirty="0"/>
              <a:t>空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BA2362-ECF3-4A36-9812-EF7D2A2AF1A4}" type="slidenum">
              <a:rPr lang="zh-TW" altLang="en-US" smtClean="0"/>
              <a:pPr>
                <a:defRPr/>
              </a:pPr>
              <a:t>8</a:t>
            </a:fld>
            <a:endParaRPr lang="en-US" altLang="zh-TW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88840"/>
            <a:ext cx="6703319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692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400" smtClean="0"/>
              <a:t>堆疊</a:t>
            </a:r>
            <a:r>
              <a:rPr lang="en-US" altLang="zh-TW" sz="2400" smtClean="0"/>
              <a:t>: </a:t>
            </a:r>
            <a:r>
              <a:rPr lang="en-US" altLang="zh-TW" sz="2400" dirty="0" smtClean="0"/>
              <a:t>1, 2, 3, 4, 2, 8, 1, 6, </a:t>
            </a:r>
            <a:r>
              <a:rPr lang="en-US" altLang="zh-TW" sz="2400" b="1" dirty="0" smtClean="0"/>
              <a:t>9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400" dirty="0" smtClean="0"/>
              <a:t>當前節點</a:t>
            </a:r>
            <a:r>
              <a:rPr lang="en-US" altLang="zh-TW" sz="2400" dirty="0" smtClean="0"/>
              <a:t>: </a:t>
            </a:r>
            <a:r>
              <a:rPr lang="en-US" altLang="zh-TW" sz="2400" b="1" dirty="0" smtClean="0"/>
              <a:t>1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400" dirty="0" smtClean="0"/>
              <a:t>旅途</a:t>
            </a:r>
            <a:r>
              <a:rPr lang="en-US" altLang="zh-TW" sz="2400" dirty="0" smtClean="0"/>
              <a:t>: </a:t>
            </a:r>
            <a:r>
              <a:rPr lang="zh-TW" altLang="en-US" sz="2400" dirty="0" smtClean="0"/>
              <a:t>空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BA2362-ECF3-4A36-9812-EF7D2A2AF1A4}" type="slidenum">
              <a:rPr lang="zh-TW" altLang="en-US" smtClean="0"/>
              <a:pPr>
                <a:defRPr/>
              </a:pPr>
              <a:t>9</a:t>
            </a:fld>
            <a:endParaRPr lang="en-US" altLang="zh-TW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88840"/>
            <a:ext cx="6923100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846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5889</TotalTime>
  <Words>364</Words>
  <Application>Microsoft Office PowerPoint</Application>
  <PresentationFormat>如螢幕大小 (4:3)</PresentationFormat>
  <Paragraphs>69</Paragraphs>
  <Slides>20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Blends</vt:lpstr>
      <vt:lpstr>歐拉旅途/路徑演算法 Eulerian Tour/Path Algorithm</vt:lpstr>
      <vt:lpstr>無向圖的歐拉旅途/路徑演算法 Eulerian Tour/Path Algorithm for Undirected Graphs</vt:lpstr>
      <vt:lpstr>  堆疊: 空 當前節點: 無 旅途: 空</vt:lpstr>
      <vt:lpstr>堆疊: 空 當前節點: 1 旅途: 空</vt:lpstr>
      <vt:lpstr>堆疊: 1 當前節點: 2 旅途: 空</vt:lpstr>
      <vt:lpstr>堆疊: 1, 2 當前節點: 3 旅途: 空</vt:lpstr>
      <vt:lpstr>堆疊: 1, 2, 3 當前節點: 4 旅途: 空</vt:lpstr>
      <vt:lpstr>堆疊: 1, 2, 3, 4 當前節點: 2 旅途: 空</vt:lpstr>
      <vt:lpstr>堆疊: 1, 2, 3, 4, 2, 8, 1, 6, 9 當前節點: 1 旅途: 空</vt:lpstr>
      <vt:lpstr>堆疊: 1, 2, 3, 4, 2, 8, 1, 6 當前節點: 9 旅途: 1</vt:lpstr>
      <vt:lpstr>堆疊: 1, 2, 3, 4, 2, 8, 1 當前節點: 6 旅途: 1, 9</vt:lpstr>
      <vt:lpstr>堆疊: 1, 2, 3, 4, 2 當前節點: 8 旅途: 1, 9, 6, 1</vt:lpstr>
      <vt:lpstr>堆疊: 1, 2, 3, 4, 2, 8 當前節點: 5 旅途: 1, 9, 6, 1</vt:lpstr>
      <vt:lpstr>堆疊: 1, 2, 3, 4, 2, 8, 5 當前節點: 7 旅途: 1, 9, 6, 1</vt:lpstr>
      <vt:lpstr>堆疊: 1, 2, 3, 4, 2, 8, 5, 7 當前節點: 8 旅途: 1, 9, 6, 1</vt:lpstr>
      <vt:lpstr>堆疊: 1, 2, 3, 4, 2, 8, 5 當前節點: 7 旅途: 1, 9, 6, 1, 8</vt:lpstr>
      <vt:lpstr>堆疊: 1, 2, 3, 4, 2, 8 當前節點: 5 旅途: 1, 9, 6, 1, 8, 7</vt:lpstr>
      <vt:lpstr>PowerPoint 簡報</vt:lpstr>
      <vt:lpstr>Exercise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</dc:creator>
  <cp:lastModifiedBy>ncuacn</cp:lastModifiedBy>
  <cp:revision>70</cp:revision>
  <dcterms:created xsi:type="dcterms:W3CDTF">1601-01-01T00:00:00Z</dcterms:created>
  <dcterms:modified xsi:type="dcterms:W3CDTF">2016-05-24T00:16:43Z</dcterms:modified>
</cp:coreProperties>
</file>