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8" r:id="rId4"/>
    <p:sldId id="259" r:id="rId5"/>
    <p:sldId id="257" r:id="rId6"/>
    <p:sldId id="275" r:id="rId7"/>
    <p:sldId id="277" r:id="rId8"/>
    <p:sldId id="276" r:id="rId9"/>
    <p:sldId id="260" r:id="rId10"/>
    <p:sldId id="264" r:id="rId11"/>
    <p:sldId id="268" r:id="rId12"/>
    <p:sldId id="269" r:id="rId13"/>
    <p:sldId id="270" r:id="rId14"/>
    <p:sldId id="271" r:id="rId15"/>
    <p:sldId id="272" r:id="rId16"/>
    <p:sldId id="280" r:id="rId17"/>
    <p:sldId id="279" r:id="rId18"/>
    <p:sldId id="28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CC33"/>
    <a:srgbClr val="996633"/>
    <a:srgbClr val="3366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38" autoAdjust="0"/>
  </p:normalViewPr>
  <p:slideViewPr>
    <p:cSldViewPr>
      <p:cViewPr>
        <p:scale>
          <a:sx n="50" d="100"/>
          <a:sy n="50" d="100"/>
        </p:scale>
        <p:origin x="461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9BA3E-7CB6-45F0-A8EA-D3F5962CB870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684AF-53C1-418A-90B1-1AD8618F02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21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給他魚吃不如教他釣魚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a man (computer) a fish (program), and you feed him for a day; teach him how to fish (program), and you feed him for a lifetime.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684AF-53C1-418A-90B1-1AD8618F02D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16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cap="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COMMENT:</a:t>
            </a:r>
            <a:r>
              <a:rPr lang="en-US" altLang="zh-TW" sz="1200" b="0" i="0" kern="1200" cap="all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林志傑，網路上常用的名字是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Fukuball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u="sng" kern="1200" cap="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從人的學習轉換到機器學習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人學習是為了習得一種技能，比如學習辨認男生或女生，而我們可以從觀察中累積經驗而學會辨認男生或女生，這就是人學習的過程，觀察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累積經驗、學習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習得技能；而機器怎麼學習呢？其實有點相似，機器為了學習一種技能，比如一樣是學習辨認男生或女生，電腦可以從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觀察資料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計算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累積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而學會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辨認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男生或女生，這就是機器學習的過程，資料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計算、學習出模型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習得技能。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684AF-53C1-418A-90B1-1AD8618F02D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970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機器學習上，技能就是透過計算所搜集到的資料來提升一些可量測的性能，比如預測得更準確，實例上像是我們可以搜集股票的交易資料，然後透過機器學習的計算及預測後，是否可以得到更多的投資報酬。如果可以增加預測的準確度，那麼我們就可以說電腦透過機器學習得到了預測股票買賣的技能了。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684AF-53C1-418A-90B1-1AD8618F02D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136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684AF-53C1-418A-90B1-1AD8618F02D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83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917B4E-DF8B-47FB-ABE8-B74DBAF8A4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39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B7A07-3B80-42B5-AD6C-20F915C438F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683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77E17-5087-410B-ADB5-166060B5A5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3792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18F085D-EA21-4794-977E-CE84EE2F821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232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4C470-5373-42A4-BDA9-7AE469A0CC0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854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30461-FBF5-4778-B385-A4289110E2C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521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6D7BD9-AF2F-4ED4-A6A6-B919177549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027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4F041-2AA0-437D-9251-A12C4695CB6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593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C9620-4F30-469F-AD8B-751D056A8D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919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CCDF6-ABCD-47CC-A95F-C6F030224CB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541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93BE4-9C45-4AB1-A4DA-B93BD32284A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621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8F789-ABD7-46C7-B1E0-7F73FD1149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703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anose="02020500000000000000" pitchFamily="18" charset="-120"/>
              </a:defRPr>
            </a:lvl1pPr>
          </a:lstStyle>
          <a:p>
            <a:fld id="{1E52BD7A-A46F-4629-A766-46CB03D3C60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7772400" cy="1470025"/>
          </a:xfrm>
        </p:spPr>
        <p:txBody>
          <a:bodyPr anchor="ctr"/>
          <a:lstStyle/>
          <a:p>
            <a:r>
              <a:rPr lang="en-US" altLang="zh-TW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Machine Learning</a:t>
            </a:r>
            <a:br>
              <a:rPr lang="en-US" altLang="zh-TW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endParaRPr lang="en-US" altLang="zh-TW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55198"/>
            <a:ext cx="9144000" cy="762000"/>
          </a:xfrm>
        </p:spPr>
        <p:txBody>
          <a:bodyPr/>
          <a:lstStyle/>
          <a:p>
            <a:r>
              <a:rPr lang="en-US" altLang="zh-TW" sz="2000" dirty="0">
                <a:solidFill>
                  <a:srgbClr val="33CC33"/>
                </a:solidFill>
              </a:rPr>
              <a:t>Give a </a:t>
            </a:r>
            <a:r>
              <a:rPr lang="en-US" altLang="zh-TW" sz="2000" dirty="0" smtClean="0">
                <a:solidFill>
                  <a:srgbClr val="FF0000"/>
                </a:solidFill>
              </a:rPr>
              <a:t>computer (machine)</a:t>
            </a:r>
            <a:r>
              <a:rPr lang="en-US" altLang="zh-TW" sz="2000" dirty="0" smtClean="0">
                <a:solidFill>
                  <a:srgbClr val="33CC33"/>
                </a:solidFill>
              </a:rPr>
              <a:t> a </a:t>
            </a:r>
            <a:r>
              <a:rPr lang="en-US" altLang="zh-TW" sz="2000" dirty="0" smtClean="0">
                <a:solidFill>
                  <a:srgbClr val="FF0000"/>
                </a:solidFill>
              </a:rPr>
              <a:t>program</a:t>
            </a:r>
            <a:r>
              <a:rPr lang="en-US" altLang="zh-TW" sz="2000" dirty="0" smtClean="0">
                <a:solidFill>
                  <a:srgbClr val="33CC33"/>
                </a:solidFill>
              </a:rPr>
              <a:t>, </a:t>
            </a:r>
            <a:r>
              <a:rPr lang="en-US" altLang="zh-TW" sz="2000" dirty="0">
                <a:solidFill>
                  <a:srgbClr val="33CC33"/>
                </a:solidFill>
              </a:rPr>
              <a:t>and you </a:t>
            </a:r>
            <a:r>
              <a:rPr lang="en-US" altLang="zh-TW" sz="2000" dirty="0" smtClean="0">
                <a:solidFill>
                  <a:srgbClr val="33CC33"/>
                </a:solidFill>
              </a:rPr>
              <a:t>make it useful for </a:t>
            </a:r>
            <a:r>
              <a:rPr lang="en-US" altLang="zh-TW" sz="2000" dirty="0">
                <a:solidFill>
                  <a:srgbClr val="33CC33"/>
                </a:solidFill>
              </a:rPr>
              <a:t>a </a:t>
            </a:r>
            <a:r>
              <a:rPr lang="en-US" altLang="zh-TW" sz="2000" dirty="0" smtClean="0">
                <a:solidFill>
                  <a:srgbClr val="33CC33"/>
                </a:solidFill>
              </a:rPr>
              <a:t>time;</a:t>
            </a:r>
            <a:br>
              <a:rPr lang="en-US" altLang="zh-TW" sz="2000" dirty="0" smtClean="0">
                <a:solidFill>
                  <a:srgbClr val="33CC33"/>
                </a:solidFill>
              </a:rPr>
            </a:br>
            <a:r>
              <a:rPr lang="en-US" altLang="zh-TW" sz="2000" dirty="0" smtClean="0">
                <a:solidFill>
                  <a:srgbClr val="33CC33"/>
                </a:solidFill>
              </a:rPr>
              <a:t>teach it how to </a:t>
            </a:r>
            <a:r>
              <a:rPr lang="en-US" altLang="zh-TW" sz="2000" dirty="0" smtClean="0">
                <a:solidFill>
                  <a:srgbClr val="FF0000"/>
                </a:solidFill>
              </a:rPr>
              <a:t>program</a:t>
            </a:r>
            <a:r>
              <a:rPr lang="en-US" altLang="zh-TW" sz="2000" dirty="0" smtClean="0">
                <a:solidFill>
                  <a:srgbClr val="33CC33"/>
                </a:solidFill>
              </a:rPr>
              <a:t>, </a:t>
            </a:r>
            <a:r>
              <a:rPr lang="en-US" altLang="zh-TW" sz="2000" dirty="0">
                <a:solidFill>
                  <a:srgbClr val="33CC33"/>
                </a:solidFill>
              </a:rPr>
              <a:t>and you </a:t>
            </a:r>
            <a:r>
              <a:rPr lang="en-US" altLang="zh-TW" sz="2000" dirty="0" smtClean="0">
                <a:solidFill>
                  <a:srgbClr val="33CC33"/>
                </a:solidFill>
              </a:rPr>
              <a:t>make it useful for </a:t>
            </a:r>
            <a:r>
              <a:rPr lang="en-US" altLang="zh-TW" sz="2000" dirty="0">
                <a:solidFill>
                  <a:srgbClr val="33CC33"/>
                </a:solidFill>
              </a:rPr>
              <a:t>a lifetime</a:t>
            </a:r>
            <a:r>
              <a:rPr lang="en-US" altLang="zh-TW" sz="2000" dirty="0" smtClean="0">
                <a:solidFill>
                  <a:srgbClr val="33CC33"/>
                </a:solidFill>
              </a:rPr>
              <a:t>.</a:t>
            </a:r>
          </a:p>
          <a:p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4002937"/>
            <a:ext cx="9144000" cy="2302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3200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Prof. Jehn-Ruey Jiang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National Central University, Taiwan</a:t>
            </a:r>
          </a:p>
          <a:p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2612434"/>
            <a:ext cx="9144000" cy="1067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>
                <a:solidFill>
                  <a:srgbClr val="33CC33"/>
                </a:solidFill>
              </a:rPr>
              <a:t>Give a man a fish, and you feed him for a day;</a:t>
            </a:r>
            <a:br>
              <a:rPr lang="en-US" altLang="zh-TW" sz="2000" dirty="0" smtClean="0">
                <a:solidFill>
                  <a:srgbClr val="33CC33"/>
                </a:solidFill>
              </a:rPr>
            </a:br>
            <a:r>
              <a:rPr lang="en-US" altLang="zh-TW" sz="2000" dirty="0" smtClean="0">
                <a:solidFill>
                  <a:srgbClr val="33CC33"/>
                </a:solidFill>
              </a:rPr>
              <a:t>teach him how to fish, and you feed him for a lifetime.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a typeface="新細明體" panose="02020500000000000000" pitchFamily="18" charset="-120"/>
              </a:rPr>
              <a:t>Sample Applications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Web search 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Computational biology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Finance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E-commerce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Space exploration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Robotics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Information extraction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Social networks</a:t>
            </a:r>
          </a:p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新細明體" panose="02020500000000000000" pitchFamily="18" charset="-120"/>
              </a:rPr>
              <a:t>….</a:t>
            </a:r>
          </a:p>
          <a:p>
            <a:pPr>
              <a:lnSpc>
                <a:spcPct val="8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249939" y="6536937"/>
            <a:ext cx="276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Source: Slides of Dr. </a:t>
            </a:r>
            <a:r>
              <a:rPr lang="en-US" altLang="zh-TW" sz="1200" dirty="0" smtClean="0">
                <a:ea typeface="新細明體" panose="02020500000000000000" pitchFamily="18" charset="-120"/>
              </a:rPr>
              <a:t>Pedro </a:t>
            </a:r>
            <a:r>
              <a:rPr lang="en-US" altLang="zh-TW" sz="1200" dirty="0" err="1" smtClean="0">
                <a:ea typeface="新細明體" panose="02020500000000000000" pitchFamily="18" charset="-120"/>
              </a:rPr>
              <a:t>Domingos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a typeface="新細明體" panose="02020500000000000000" pitchFamily="18" charset="-120"/>
              </a:rPr>
              <a:t>ML in a Nutshell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Tens of thousands of machine learning algorithms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Hundreds new every year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Every machine learning algorithm has three components:</a:t>
            </a:r>
          </a:p>
          <a:p>
            <a:pPr lvl="1"/>
            <a:r>
              <a:rPr lang="en-US" altLang="zh-TW" b="1">
                <a:ea typeface="新細明體" panose="02020500000000000000" pitchFamily="18" charset="-120"/>
              </a:rPr>
              <a:t>Representation</a:t>
            </a:r>
          </a:p>
          <a:p>
            <a:pPr lvl="1"/>
            <a:r>
              <a:rPr lang="en-US" altLang="zh-TW" b="1">
                <a:ea typeface="新細明體" panose="02020500000000000000" pitchFamily="18" charset="-120"/>
              </a:rPr>
              <a:t>Evaluation</a:t>
            </a:r>
          </a:p>
          <a:p>
            <a:pPr lvl="1"/>
            <a:r>
              <a:rPr lang="en-US" altLang="zh-TW" b="1">
                <a:ea typeface="新細明體" panose="02020500000000000000" pitchFamily="18" charset="-120"/>
              </a:rPr>
              <a:t>Optimization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249939" y="6536937"/>
            <a:ext cx="276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Source: Slides of Dr. </a:t>
            </a:r>
            <a:r>
              <a:rPr lang="en-US" altLang="zh-TW" sz="1200" dirty="0" smtClean="0">
                <a:ea typeface="新細明體" panose="02020500000000000000" pitchFamily="18" charset="-120"/>
              </a:rPr>
              <a:t>Pedro </a:t>
            </a:r>
            <a:r>
              <a:rPr lang="en-US" altLang="zh-TW" sz="1200" dirty="0" err="1" smtClean="0">
                <a:ea typeface="新細明體" panose="02020500000000000000" pitchFamily="18" charset="-120"/>
              </a:rPr>
              <a:t>Domingos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a typeface="新細明體" panose="02020500000000000000" pitchFamily="18" charset="-120"/>
              </a:rPr>
              <a:t>Representation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Decision </a:t>
            </a:r>
            <a:r>
              <a:rPr lang="en-US" altLang="zh-TW" dirty="0" smtClean="0">
                <a:ea typeface="新細明體" panose="02020500000000000000" pitchFamily="18" charset="-120"/>
              </a:rPr>
              <a:t>trees (forest)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Graphical </a:t>
            </a:r>
            <a:r>
              <a:rPr lang="en-US" altLang="zh-TW" dirty="0">
                <a:ea typeface="新細明體" panose="02020500000000000000" pitchFamily="18" charset="-120"/>
              </a:rPr>
              <a:t>models (Bayes/Markov nets)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Support </a:t>
            </a:r>
            <a:r>
              <a:rPr lang="en-US" altLang="zh-TW" dirty="0">
                <a:ea typeface="新細明體" panose="02020500000000000000" pitchFamily="18" charset="-120"/>
              </a:rPr>
              <a:t>vector </a:t>
            </a:r>
            <a:r>
              <a:rPr lang="en-US" altLang="zh-TW" dirty="0" smtClean="0">
                <a:ea typeface="新細明體" panose="02020500000000000000" pitchFamily="18" charset="-120"/>
              </a:rPr>
              <a:t>machines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Neural </a:t>
            </a:r>
            <a:r>
              <a:rPr lang="en-US" altLang="zh-TW" dirty="0" smtClean="0">
                <a:ea typeface="新細明體" panose="02020500000000000000" pitchFamily="18" charset="-120"/>
              </a:rPr>
              <a:t>networks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…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249939" y="6536937"/>
            <a:ext cx="276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Source: Slides of Dr. </a:t>
            </a:r>
            <a:r>
              <a:rPr lang="en-US" altLang="zh-TW" sz="1200" dirty="0" smtClean="0">
                <a:ea typeface="新細明體" panose="02020500000000000000" pitchFamily="18" charset="-120"/>
              </a:rPr>
              <a:t>Pedro </a:t>
            </a:r>
            <a:r>
              <a:rPr lang="en-US" altLang="zh-TW" sz="1200" dirty="0" err="1" smtClean="0">
                <a:ea typeface="新細明體" panose="02020500000000000000" pitchFamily="18" charset="-120"/>
              </a:rPr>
              <a:t>Domingos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a typeface="新細明體" panose="02020500000000000000" pitchFamily="18" charset="-120"/>
              </a:rPr>
              <a:t>Evaluation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Squared error</a:t>
            </a:r>
          </a:p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新細明體" panose="02020500000000000000" pitchFamily="18" charset="-120"/>
              </a:rPr>
              <a:t>Accuracy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Precision and recall</a:t>
            </a:r>
          </a:p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新細明體" panose="02020500000000000000" pitchFamily="18" charset="-120"/>
              </a:rPr>
              <a:t>Likelihood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Posterior probability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Cost / Utility</a:t>
            </a:r>
          </a:p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新細明體" panose="02020500000000000000" pitchFamily="18" charset="-120"/>
              </a:rPr>
              <a:t>Entropy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K-L divergence</a:t>
            </a:r>
          </a:p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新細明體" panose="02020500000000000000" pitchFamily="18" charset="-120"/>
              </a:rPr>
              <a:t>…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a typeface="新細明體" panose="02020500000000000000" pitchFamily="18" charset="-120"/>
              </a:rPr>
              <a:t>Optimization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Convex optimization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E.g.: Gradient descent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Combinatorial </a:t>
            </a:r>
            <a:r>
              <a:rPr lang="en-US" altLang="zh-TW" dirty="0">
                <a:ea typeface="新細明體" panose="02020500000000000000" pitchFamily="18" charset="-120"/>
              </a:rPr>
              <a:t>optimization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E.g.: Greedy search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Constrained </a:t>
            </a:r>
            <a:r>
              <a:rPr lang="en-US" altLang="zh-TW" dirty="0">
                <a:ea typeface="新細明體" panose="02020500000000000000" pitchFamily="18" charset="-120"/>
              </a:rPr>
              <a:t>optimization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E.g.: Linear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2"/>
                </a:solidFill>
                <a:ea typeface="新細明體" panose="02020500000000000000" pitchFamily="18" charset="-120"/>
              </a:rPr>
              <a:t>Types of </a:t>
            </a:r>
            <a:r>
              <a:rPr lang="en-US" altLang="zh-TW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Machine Learning</a:t>
            </a:r>
            <a:endParaRPr lang="en-US" altLang="zh-TW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72000"/>
          </a:xfrm>
        </p:spPr>
        <p:txBody>
          <a:bodyPr/>
          <a:lstStyle/>
          <a:p>
            <a:r>
              <a:rPr lang="en-US" altLang="zh-TW" b="1">
                <a:ea typeface="新細明體" panose="02020500000000000000" pitchFamily="18" charset="-120"/>
              </a:rPr>
              <a:t>Supervised (inductive) learning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Training data includes desired outputs</a:t>
            </a:r>
          </a:p>
          <a:p>
            <a:r>
              <a:rPr lang="en-US" altLang="zh-TW" b="1">
                <a:ea typeface="新細明體" panose="02020500000000000000" pitchFamily="18" charset="-120"/>
              </a:rPr>
              <a:t>Unsupervised learning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Training data does not include desired outputs</a:t>
            </a:r>
          </a:p>
          <a:p>
            <a:r>
              <a:rPr lang="en-US" altLang="zh-TW" b="1">
                <a:ea typeface="新細明體" panose="02020500000000000000" pitchFamily="18" charset="-120"/>
              </a:rPr>
              <a:t>Semi-supervised learning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Training data includes a few desired outputs</a:t>
            </a:r>
          </a:p>
          <a:p>
            <a:r>
              <a:rPr lang="en-US" altLang="zh-TW" b="1">
                <a:ea typeface="新細明體" panose="02020500000000000000" pitchFamily="18" charset="-120"/>
              </a:rPr>
              <a:t>Reinforcement learning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Rewards from sequence of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Term Project: Hello, Digit!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7680" y="1276667"/>
            <a:ext cx="7741920" cy="4068763"/>
          </a:xfrm>
        </p:spPr>
        <p:txBody>
          <a:bodyPr/>
          <a:lstStyle/>
          <a:p>
            <a:r>
              <a:rPr lang="en-US" altLang="zh-TW" sz="2400" dirty="0" smtClean="0"/>
              <a:t>Goal:</a:t>
            </a:r>
            <a:br>
              <a:rPr lang="en-US" altLang="zh-TW" sz="2400" dirty="0" smtClean="0"/>
            </a:br>
            <a:r>
              <a:rPr lang="en-US" altLang="zh-TW" sz="2400" dirty="0" smtClean="0"/>
              <a:t>To train a deep learning model to recognized hand-written digits (i.e., 0, 1, 2, 3, 4, 5, 6, 7, 8, 9) </a:t>
            </a:r>
            <a:r>
              <a:rPr lang="en-US" altLang="zh-TW" sz="2400" dirty="0" smtClean="0"/>
              <a:t>of </a:t>
            </a:r>
            <a:r>
              <a:rPr lang="en-US" altLang="zh-TW" sz="2400" dirty="0" err="1" smtClean="0"/>
              <a:t>Mnist</a:t>
            </a:r>
            <a:r>
              <a:rPr lang="en-US" altLang="zh-TW" sz="2400" dirty="0" smtClean="0"/>
              <a:t> dataset by </a:t>
            </a:r>
            <a:r>
              <a:rPr lang="en-US" altLang="zh-TW" sz="2400" dirty="0" smtClean="0"/>
              <a:t>using Google </a:t>
            </a:r>
            <a:r>
              <a:rPr lang="en-US" altLang="zh-TW" sz="2400" dirty="0" err="1" smtClean="0"/>
              <a:t>TensorFlow</a:t>
            </a:r>
            <a:r>
              <a:rPr lang="en-US" altLang="zh-TW" sz="2400" dirty="0" smtClean="0"/>
              <a:t> python </a:t>
            </a:r>
            <a:r>
              <a:rPr lang="en-US" altLang="zh-TW" sz="2400" dirty="0" smtClean="0"/>
              <a:t>package, so that the model can recognize your own hand-written digits.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Background knowledge: </a:t>
            </a:r>
          </a:p>
          <a:p>
            <a:r>
              <a:rPr lang="en-US" altLang="zh-TW" sz="2400" dirty="0" smtClean="0"/>
              <a:t>Deep Learning (DNN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9"/>
          <a:stretch/>
        </p:blipFill>
        <p:spPr bwMode="auto">
          <a:xfrm>
            <a:off x="180975" y="3635375"/>
            <a:ext cx="8505825" cy="32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Term </a:t>
            </a:r>
            <a:r>
              <a:rPr lang="en-US" altLang="zh-TW" dirty="0" smtClean="0"/>
              <a:t>Project Preliminaries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8763"/>
          </a:xfrm>
        </p:spPr>
        <p:txBody>
          <a:bodyPr/>
          <a:lstStyle/>
          <a:p>
            <a:r>
              <a:rPr lang="en-US" altLang="zh-TW" sz="2800" dirty="0" smtClean="0"/>
              <a:t>Deep Learning Background Knowledge</a:t>
            </a:r>
          </a:p>
          <a:p>
            <a:pPr lvl="1"/>
            <a:r>
              <a:rPr lang="en-US" altLang="zh-TW" sz="2400" dirty="0" smtClean="0"/>
              <a:t>DNN</a:t>
            </a:r>
            <a:endParaRPr lang="en-US" altLang="zh-TW" sz="2400" dirty="0"/>
          </a:p>
          <a:p>
            <a:pPr lvl="1"/>
            <a:r>
              <a:rPr lang="en-US" altLang="zh-TW" sz="2400" dirty="0" smtClean="0"/>
              <a:t>MLP</a:t>
            </a:r>
          </a:p>
          <a:p>
            <a:pPr lvl="1"/>
            <a:r>
              <a:rPr lang="en-US" altLang="zh-TW" sz="2400" dirty="0" smtClean="0"/>
              <a:t>RNN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CNN</a:t>
            </a:r>
          </a:p>
          <a:p>
            <a:r>
              <a:rPr lang="en-US" altLang="zh-TW" sz="2800" dirty="0" smtClean="0"/>
              <a:t>Tools and Data</a:t>
            </a:r>
          </a:p>
          <a:p>
            <a:pPr lvl="1"/>
            <a:r>
              <a:rPr lang="en-US" altLang="zh-TW" sz="2400" dirty="0" err="1"/>
              <a:t>Mnist</a:t>
            </a:r>
            <a:endParaRPr lang="en-US" altLang="zh-TW" sz="2400" dirty="0"/>
          </a:p>
          <a:p>
            <a:pPr lvl="1"/>
            <a:r>
              <a:rPr lang="en-US" altLang="zh-TW" sz="2400" dirty="0" smtClean="0"/>
              <a:t>Tortoise </a:t>
            </a:r>
            <a:r>
              <a:rPr lang="en-US" altLang="zh-TW" sz="2400" dirty="0" err="1" smtClean="0"/>
              <a:t>GIt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Anadconda</a:t>
            </a:r>
            <a:r>
              <a:rPr lang="en-US" altLang="zh-TW" sz="2400" dirty="0" smtClean="0"/>
              <a:t> (Python Language)</a:t>
            </a:r>
          </a:p>
          <a:p>
            <a:pPr lvl="1"/>
            <a:r>
              <a:rPr lang="en-US" altLang="zh-TW" sz="2400" dirty="0" smtClean="0"/>
              <a:t>Jupiter Notebook</a:t>
            </a:r>
          </a:p>
          <a:p>
            <a:pPr lvl="1"/>
            <a:r>
              <a:rPr lang="en-US" altLang="zh-TW" sz="2400" dirty="0" err="1" smtClean="0"/>
              <a:t>Theano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or </a:t>
            </a:r>
            <a:r>
              <a:rPr lang="en-US" altLang="zh-TW" sz="2400" dirty="0" err="1" smtClean="0"/>
              <a:t>Keras</a:t>
            </a:r>
            <a:r>
              <a:rPr lang="en-US" altLang="zh-TW" sz="2400" dirty="0" smtClean="0"/>
              <a:t> + </a:t>
            </a:r>
            <a:r>
              <a:rPr lang="en-US" altLang="zh-TW" sz="2400" dirty="0" err="1" smtClean="0"/>
              <a:t>TensorFlow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20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TW" sz="13800" dirty="0" smtClean="0"/>
              <a:t>Q&amp;A</a:t>
            </a:r>
            <a:endParaRPr lang="zh-TW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345652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a typeface="新細明體" panose="02020500000000000000" pitchFamily="18" charset="-120"/>
              </a:rPr>
              <a:t>A Few Quotes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“A breakthrough in </a:t>
            </a:r>
            <a:r>
              <a:rPr lang="en-US" altLang="zh-TW" sz="2800" dirty="0">
                <a:solidFill>
                  <a:srgbClr val="FF3300"/>
                </a:solidFill>
                <a:ea typeface="新細明體" panose="02020500000000000000" pitchFamily="18" charset="-120"/>
              </a:rPr>
              <a:t>machine learning </a:t>
            </a:r>
            <a:r>
              <a:rPr lang="en-US" altLang="zh-TW" sz="2800" dirty="0">
                <a:ea typeface="新細明體" panose="02020500000000000000" pitchFamily="18" charset="-120"/>
              </a:rPr>
              <a:t>would be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worth ten </a:t>
            </a:r>
            <a:r>
              <a:rPr lang="en-US" altLang="zh-TW" sz="2800" dirty="0" err="1">
                <a:ea typeface="新細明體" panose="02020500000000000000" pitchFamily="18" charset="-120"/>
              </a:rPr>
              <a:t>Microsofts</a:t>
            </a:r>
            <a:r>
              <a:rPr lang="en-US" altLang="zh-TW" sz="2800" dirty="0">
                <a:ea typeface="新細明體" panose="02020500000000000000" pitchFamily="18" charset="-120"/>
              </a:rPr>
              <a:t>” </a:t>
            </a:r>
            <a:r>
              <a:rPr lang="en-US" altLang="zh-TW" sz="2400" dirty="0">
                <a:ea typeface="新細明體" panose="02020500000000000000" pitchFamily="18" charset="-120"/>
              </a:rPr>
              <a:t>(Bill Gates, Chairman, Microsoft)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“</a:t>
            </a:r>
            <a:r>
              <a:rPr lang="en-US" altLang="zh-TW" sz="2800" dirty="0">
                <a:solidFill>
                  <a:srgbClr val="FF3300"/>
                </a:solidFill>
                <a:ea typeface="新細明體" panose="02020500000000000000" pitchFamily="18" charset="-120"/>
              </a:rPr>
              <a:t>Machine learning </a:t>
            </a:r>
            <a:r>
              <a:rPr lang="en-US" altLang="zh-TW" sz="2800" dirty="0">
                <a:ea typeface="新細明體" panose="02020500000000000000" pitchFamily="18" charset="-120"/>
              </a:rPr>
              <a:t>is the next Internet” </a:t>
            </a:r>
            <a:br>
              <a:rPr lang="en-US" altLang="zh-TW" sz="2800" dirty="0">
                <a:ea typeface="新細明體" panose="02020500000000000000" pitchFamily="18" charset="-120"/>
              </a:rPr>
            </a:br>
            <a:r>
              <a:rPr lang="en-US" altLang="zh-TW" sz="2400" dirty="0">
                <a:ea typeface="新細明體" panose="02020500000000000000" pitchFamily="18" charset="-120"/>
              </a:rPr>
              <a:t>(Tony Tether, Director, DARPA)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FF3300"/>
                </a:solidFill>
                <a:ea typeface="新細明體" panose="02020500000000000000" pitchFamily="18" charset="-120"/>
              </a:rPr>
              <a:t>Machine learning </a:t>
            </a:r>
            <a:r>
              <a:rPr lang="en-US" altLang="zh-TW" sz="2800" dirty="0">
                <a:ea typeface="新細明體" panose="02020500000000000000" pitchFamily="18" charset="-120"/>
              </a:rPr>
              <a:t>is the hot new thing” </a:t>
            </a:r>
            <a:br>
              <a:rPr lang="en-US" altLang="zh-TW" sz="2800" dirty="0">
                <a:ea typeface="新細明體" panose="02020500000000000000" pitchFamily="18" charset="-120"/>
              </a:rPr>
            </a:br>
            <a:r>
              <a:rPr lang="en-US" altLang="zh-TW" sz="2400" dirty="0">
                <a:ea typeface="新細明體" panose="02020500000000000000" pitchFamily="18" charset="-120"/>
              </a:rPr>
              <a:t>(John Hennessy, President, Stanford)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“Web rankings today are mostly a matter of </a:t>
            </a:r>
            <a:r>
              <a:rPr lang="en-US" altLang="zh-TW" sz="2800" dirty="0">
                <a:solidFill>
                  <a:srgbClr val="FF3300"/>
                </a:solidFill>
                <a:ea typeface="新細明體" panose="02020500000000000000" pitchFamily="18" charset="-120"/>
              </a:rPr>
              <a:t>machine learning</a:t>
            </a:r>
            <a:r>
              <a:rPr lang="en-US" altLang="zh-TW" sz="2800" dirty="0">
                <a:ea typeface="新細明體" panose="02020500000000000000" pitchFamily="18" charset="-120"/>
              </a:rPr>
              <a:t>” 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dirty="0" err="1">
                <a:ea typeface="新細明體" panose="02020500000000000000" pitchFamily="18" charset="-120"/>
              </a:rPr>
              <a:t>Prabhakar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ea typeface="新細明體" panose="02020500000000000000" pitchFamily="18" charset="-120"/>
              </a:rPr>
              <a:t>Raghavan</a:t>
            </a:r>
            <a:r>
              <a:rPr lang="en-US" altLang="zh-TW" sz="2400" dirty="0">
                <a:ea typeface="新細明體" panose="02020500000000000000" pitchFamily="18" charset="-120"/>
              </a:rPr>
              <a:t>, Dir. Research, Yahoo)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“</a:t>
            </a:r>
            <a:r>
              <a:rPr lang="en-US" altLang="zh-TW" sz="2800" dirty="0">
                <a:solidFill>
                  <a:srgbClr val="FF3300"/>
                </a:solidFill>
                <a:ea typeface="新細明體" panose="02020500000000000000" pitchFamily="18" charset="-120"/>
              </a:rPr>
              <a:t>Machine learning </a:t>
            </a:r>
            <a:r>
              <a:rPr lang="en-US" altLang="zh-TW" sz="2800" dirty="0">
                <a:ea typeface="新細明體" panose="02020500000000000000" pitchFamily="18" charset="-120"/>
              </a:rPr>
              <a:t>is going to result in a real revolution” </a:t>
            </a:r>
            <a:r>
              <a:rPr lang="en-US" altLang="zh-TW" sz="2400" dirty="0">
                <a:ea typeface="新細明體" panose="02020500000000000000" pitchFamily="18" charset="-120"/>
              </a:rPr>
              <a:t>(Greg Papadopoulos, CTO, Sun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)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249939" y="6536937"/>
            <a:ext cx="276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Source: Slides of Dr. </a:t>
            </a:r>
            <a:r>
              <a:rPr lang="en-US" altLang="zh-TW" sz="1200" dirty="0" smtClean="0">
                <a:ea typeface="新細明體" panose="02020500000000000000" pitchFamily="18" charset="-120"/>
              </a:rPr>
              <a:t>Pedro </a:t>
            </a:r>
            <a:r>
              <a:rPr lang="en-US" altLang="zh-TW" sz="1200" dirty="0" err="1" smtClean="0">
                <a:ea typeface="新細明體" panose="02020500000000000000" pitchFamily="18" charset="-120"/>
              </a:rPr>
              <a:t>Domingos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82000" cy="1173163"/>
          </a:xfrm>
        </p:spPr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a typeface="新細明體" panose="02020500000000000000" pitchFamily="18" charset="-120"/>
              </a:rPr>
              <a:t>So What Is Machine Learning?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788" y="1449855"/>
            <a:ext cx="8686800" cy="4525963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Wiki: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Machine learning is a field of computer science that gives computers the ability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to learn without being explicitly programmed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Arthur Samuel, an American pioneer in the field of computer gaming and artificial intelligence, coined the term "Machine Learning" in 1959 while at IBM.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Arthur Samuel </a:t>
            </a:r>
            <a:r>
              <a:rPr lang="en-US" altLang="zh-TW" dirty="0" smtClean="0">
                <a:ea typeface="新細明體" panose="02020500000000000000" pitchFamily="18" charset="-120"/>
              </a:rPr>
              <a:t>said in </a:t>
            </a:r>
            <a:r>
              <a:rPr lang="en-US" altLang="zh-TW" dirty="0" smtClean="0">
                <a:solidFill>
                  <a:srgbClr val="FF3300"/>
                </a:solidFill>
                <a:ea typeface="新細明體" panose="02020500000000000000" pitchFamily="18" charset="-120"/>
              </a:rPr>
              <a:t>1959</a:t>
            </a:r>
            <a:r>
              <a:rPr lang="en-US" altLang="zh-TW" dirty="0" smtClean="0">
                <a:ea typeface="新細明體" panose="02020500000000000000" pitchFamily="18" charset="-120"/>
              </a:rPr>
              <a:t>: “How can computers learn to solve problems without being explicitly programmed?”) 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8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82000" cy="1173163"/>
          </a:xfrm>
        </p:spPr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a typeface="新細明體" panose="02020500000000000000" pitchFamily="18" charset="-120"/>
              </a:rPr>
              <a:t>So What Is Machine Learning?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788" y="1449855"/>
            <a:ext cx="8686800" cy="4525963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Pedro </a:t>
            </a:r>
            <a:r>
              <a:rPr lang="en-US" altLang="zh-TW" dirty="0" err="1" smtClean="0">
                <a:ea typeface="新細明體" panose="02020500000000000000" pitchFamily="18" charset="-120"/>
              </a:rPr>
              <a:t>Domingos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Getting </a:t>
            </a:r>
            <a:r>
              <a:rPr lang="en-US" altLang="zh-TW" dirty="0">
                <a:ea typeface="新細明體" panose="02020500000000000000" pitchFamily="18" charset="-120"/>
              </a:rPr>
              <a:t>computers to program themselves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Let </a:t>
            </a:r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data do the work </a:t>
            </a:r>
            <a:r>
              <a:rPr lang="en-US" altLang="zh-TW" dirty="0">
                <a:ea typeface="新細明體" panose="02020500000000000000" pitchFamily="18" charset="-120"/>
              </a:rPr>
              <a:t>instead</a:t>
            </a:r>
            <a:r>
              <a:rPr lang="en-US" altLang="zh-TW" dirty="0" smtClean="0">
                <a:ea typeface="新細明體" panose="02020500000000000000" pitchFamily="18" charset="-120"/>
              </a:rPr>
              <a:t>!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Yi-Fan Chang: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A branch of artificial intelligence, concerned with the design and development of algorithms that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allow computers to evolve behaviors based on empirical data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As intelligence requires knowledge, it is necessary for the computers to acquire knowledge.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3058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b="1" dirty="0">
                <a:solidFill>
                  <a:schemeClr val="accent2"/>
                </a:solidFill>
                <a:ea typeface="新細明體" panose="02020500000000000000" pitchFamily="18" charset="-120"/>
              </a:rPr>
              <a:t>  Traditional Programming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b="1" dirty="0">
                <a:solidFill>
                  <a:schemeClr val="accent2"/>
                </a:solidFill>
                <a:ea typeface="新細明體" panose="02020500000000000000" pitchFamily="18" charset="-120"/>
              </a:rPr>
              <a:t>  Machine Learning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352800" y="1600200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3200">
                <a:ea typeface="新細明體" panose="02020500000000000000" pitchFamily="18" charset="-120"/>
              </a:rPr>
              <a:t>Computer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2438400" y="20574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2438400" y="27432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019800" y="2286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355725" y="1692275"/>
            <a:ext cx="104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ea typeface="新細明體" panose="02020500000000000000" pitchFamily="18" charset="-120"/>
              </a:rPr>
              <a:t>Data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85800" y="2362200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0B050"/>
                </a:solidFill>
                <a:ea typeface="新細明體" panose="02020500000000000000" pitchFamily="18" charset="-120"/>
              </a:rPr>
              <a:t>Program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6781800" y="1981200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FF0000"/>
                </a:solidFill>
                <a:ea typeface="新細明體" panose="02020500000000000000" pitchFamily="18" charset="-120"/>
              </a:rPr>
              <a:t>Output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3429000" y="4419600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3200">
                <a:ea typeface="新細明體" panose="02020500000000000000" pitchFamily="18" charset="-120"/>
              </a:rPr>
              <a:t>Computer</a:t>
            </a: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514600" y="48768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2514600" y="5562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6096000" y="5105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1431925" y="4511675"/>
            <a:ext cx="104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dirty="0">
                <a:ea typeface="新細明體" panose="02020500000000000000" pitchFamily="18" charset="-120"/>
              </a:rPr>
              <a:t>Data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066800" y="5257800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Output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6858000" y="4800600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200">
                <a:solidFill>
                  <a:srgbClr val="00B050"/>
                </a:solidFill>
                <a:ea typeface="新細明體" panose="02020500000000000000" pitchFamily="18" charset="-120"/>
              </a:rPr>
              <a:t>Program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249939" y="6536937"/>
            <a:ext cx="276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Source: Slides of Dr. </a:t>
            </a:r>
            <a:r>
              <a:rPr lang="en-US" altLang="zh-TW" sz="1200" dirty="0" smtClean="0">
                <a:ea typeface="新細明體" panose="02020500000000000000" pitchFamily="18" charset="-120"/>
              </a:rPr>
              <a:t>Pedro </a:t>
            </a:r>
            <a:r>
              <a:rPr lang="en-US" altLang="zh-TW" sz="1200" dirty="0" err="1" smtClean="0">
                <a:ea typeface="新細明體" panose="02020500000000000000" pitchFamily="18" charset="-120"/>
              </a:rPr>
              <a:t>Domingos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600"/>
            <a:ext cx="9146157" cy="583504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249939" y="6536937"/>
            <a:ext cx="2738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Source: Slides of Dr. </a:t>
            </a:r>
            <a:r>
              <a:rPr lang="en-US" altLang="zh-TW" sz="1200" dirty="0" err="1" smtClean="0"/>
              <a:t>Hsuan</a:t>
            </a:r>
            <a:r>
              <a:rPr lang="en-US" altLang="zh-TW" sz="1200" dirty="0" smtClean="0"/>
              <a:t>-Tien Lin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12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55" y="381000"/>
            <a:ext cx="8827689" cy="574516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249939" y="6536937"/>
            <a:ext cx="2738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Source: Slides of Dr. </a:t>
            </a:r>
            <a:r>
              <a:rPr lang="en-US" altLang="zh-TW" sz="1200" dirty="0" err="1" smtClean="0"/>
              <a:t>Hsuan</a:t>
            </a:r>
            <a:r>
              <a:rPr lang="en-US" altLang="zh-TW" sz="1200" dirty="0" smtClean="0"/>
              <a:t>-Tien Lin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611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Sample </a:t>
            </a:r>
            <a:r>
              <a:rPr lang="en-US" altLang="zh-TW" b="1" dirty="0" smtClean="0">
                <a:solidFill>
                  <a:schemeClr val="accent2"/>
                </a:solidFill>
                <a:ea typeface="新細明體" panose="02020500000000000000" pitchFamily="18" charset="-120"/>
              </a:rPr>
              <a:t>ML Applications</a:t>
            </a:r>
            <a:endParaRPr lang="en-US" altLang="zh-TW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新細明體" panose="02020500000000000000" pitchFamily="18" charset="-120"/>
              </a:rPr>
              <a:t>Go games </a:t>
            </a:r>
          </a:p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新細明體" panose="02020500000000000000" pitchFamily="18" charset="-120"/>
              </a:rPr>
              <a:t>Pattern (image, voice, etc.) recognition</a:t>
            </a:r>
          </a:p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新細明體" panose="02020500000000000000" pitchFamily="18" charset="-120"/>
              </a:rPr>
              <a:t>Computational </a:t>
            </a:r>
            <a:r>
              <a:rPr lang="en-US" altLang="zh-TW" sz="2800" dirty="0">
                <a:ea typeface="新細明體" panose="02020500000000000000" pitchFamily="18" charset="-120"/>
              </a:rPr>
              <a:t>biology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Finance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E-commerce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Space exploration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Robotics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Information extraction</a:t>
            </a:r>
          </a:p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新細明體" panose="02020500000000000000" pitchFamily="18" charset="-120"/>
              </a:rPr>
              <a:t>….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21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gardening gardener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152400"/>
            <a:ext cx="103251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00" y="274638"/>
            <a:ext cx="9067800" cy="1143000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  <a:ea typeface="新細明體" panose="02020500000000000000" pitchFamily="18" charset="-120"/>
              </a:rPr>
              <a:t>Magic?</a:t>
            </a:r>
            <a:r>
              <a:rPr lang="en-US" altLang="zh-TW" dirty="0">
                <a:solidFill>
                  <a:schemeClr val="bg1"/>
                </a:solidFill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9396" y="2743200"/>
            <a:ext cx="5345439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  <a:ea typeface="新細明體" panose="02020500000000000000" pitchFamily="18" charset="-120"/>
              </a:rPr>
              <a:t>No, more like gardening</a:t>
            </a:r>
          </a:p>
          <a:p>
            <a:pPr>
              <a:buFontTx/>
              <a:buNone/>
            </a:pPr>
            <a:endParaRPr lang="en-US" altLang="zh-TW" sz="2800" b="1" dirty="0">
              <a:ea typeface="新細明體" panose="02020500000000000000" pitchFamily="18" charset="-120"/>
            </a:endParaRPr>
          </a:p>
          <a:p>
            <a:r>
              <a:rPr lang="en-US" altLang="zh-TW" sz="2800" b="1" dirty="0">
                <a:solidFill>
                  <a:srgbClr val="FFCC00"/>
                </a:solidFill>
                <a:ea typeface="新細明體" panose="02020500000000000000" pitchFamily="18" charset="-120"/>
              </a:rPr>
              <a:t>Seeds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ea typeface="新細明體" panose="02020500000000000000" pitchFamily="18" charset="-120"/>
              </a:rPr>
              <a:t>=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smtClean="0">
                <a:solidFill>
                  <a:schemeClr val="bg1"/>
                </a:solidFill>
                <a:ea typeface="新細明體" panose="02020500000000000000" pitchFamily="18" charset="-120"/>
              </a:rPr>
              <a:t>ML Algorithms</a:t>
            </a:r>
            <a:endParaRPr lang="en-US" altLang="zh-TW" sz="2800" dirty="0">
              <a:solidFill>
                <a:schemeClr val="bg1"/>
              </a:solidFill>
              <a:ea typeface="新細明體" panose="02020500000000000000" pitchFamily="18" charset="-120"/>
            </a:endParaRPr>
          </a:p>
          <a:p>
            <a:r>
              <a:rPr lang="en-US" altLang="zh-TW" sz="2800" b="1" dirty="0">
                <a:solidFill>
                  <a:srgbClr val="996633"/>
                </a:solidFill>
                <a:ea typeface="新細明體" panose="02020500000000000000" pitchFamily="18" charset="-120"/>
              </a:rPr>
              <a:t>Nutrients</a:t>
            </a:r>
            <a:r>
              <a:rPr lang="en-US" altLang="zh-TW" sz="2800" dirty="0">
                <a:solidFill>
                  <a:srgbClr val="996633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ea typeface="新細明體" panose="02020500000000000000" pitchFamily="18" charset="-120"/>
              </a:rPr>
              <a:t>= Data</a:t>
            </a:r>
          </a:p>
          <a:p>
            <a:r>
              <a:rPr lang="en-US" altLang="zh-TW" sz="2800" b="1" dirty="0">
                <a:solidFill>
                  <a:srgbClr val="FF3300"/>
                </a:solidFill>
                <a:ea typeface="新細明體" panose="02020500000000000000" pitchFamily="18" charset="-120"/>
              </a:rPr>
              <a:t>Gardener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ea typeface="新細明體" panose="02020500000000000000" pitchFamily="18" charset="-120"/>
              </a:rPr>
              <a:t>= </a:t>
            </a:r>
            <a:r>
              <a:rPr lang="en-US" altLang="zh-TW" sz="2800" dirty="0" smtClean="0">
                <a:solidFill>
                  <a:schemeClr val="bg1"/>
                </a:solidFill>
                <a:ea typeface="新細明體" panose="02020500000000000000" pitchFamily="18" charset="-120"/>
              </a:rPr>
              <a:t>You (Trainer)</a:t>
            </a:r>
            <a:endParaRPr lang="en-US" altLang="zh-TW" sz="2800" dirty="0">
              <a:solidFill>
                <a:schemeClr val="bg1"/>
              </a:solidFill>
              <a:ea typeface="新細明體" panose="02020500000000000000" pitchFamily="18" charset="-120"/>
            </a:endParaRPr>
          </a:p>
          <a:p>
            <a:r>
              <a:rPr lang="en-US" altLang="zh-TW" sz="2800" b="1" dirty="0">
                <a:solidFill>
                  <a:srgbClr val="33CC33"/>
                </a:solidFill>
                <a:ea typeface="新細明體" panose="02020500000000000000" pitchFamily="18" charset="-120"/>
              </a:rPr>
              <a:t>Plants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ea typeface="新細明體" panose="02020500000000000000" pitchFamily="18" charset="-120"/>
              </a:rPr>
              <a:t>= </a:t>
            </a:r>
            <a:r>
              <a:rPr lang="en-US" altLang="zh-TW" sz="2800" dirty="0" smtClean="0">
                <a:solidFill>
                  <a:schemeClr val="bg1"/>
                </a:solidFill>
                <a:ea typeface="新細明體" panose="02020500000000000000" pitchFamily="18" charset="-120"/>
              </a:rPr>
              <a:t>Programs (Model)</a:t>
            </a:r>
            <a:endParaRPr lang="en-US" altLang="zh-TW" sz="28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49939" y="6536937"/>
            <a:ext cx="276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Source: Slides of Dr. </a:t>
            </a:r>
            <a:r>
              <a:rPr lang="en-US" altLang="zh-TW" sz="1200" dirty="0" smtClean="0">
                <a:solidFill>
                  <a:schemeClr val="bg1"/>
                </a:solidFill>
                <a:ea typeface="新細明體" panose="02020500000000000000" pitchFamily="18" charset="-120"/>
              </a:rPr>
              <a:t>Pedro </a:t>
            </a:r>
            <a:r>
              <a:rPr lang="en-US" altLang="zh-TW" sz="1200" dirty="0" err="1" smtClean="0">
                <a:solidFill>
                  <a:schemeClr val="bg1"/>
                </a:solidFill>
                <a:ea typeface="新細明體" panose="02020500000000000000" pitchFamily="18" charset="-120"/>
              </a:rPr>
              <a:t>Domingos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5741</TotalTime>
  <Words>753</Words>
  <Application>Microsoft Office PowerPoint</Application>
  <PresentationFormat>如螢幕大小 (4:3)</PresentationFormat>
  <Paragraphs>142</Paragraphs>
  <Slides>18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新細明體</vt:lpstr>
      <vt:lpstr>Arial</vt:lpstr>
      <vt:lpstr>Calibri</vt:lpstr>
      <vt:lpstr>Default Design</vt:lpstr>
      <vt:lpstr>Machine Learning </vt:lpstr>
      <vt:lpstr>A Few Quotes</vt:lpstr>
      <vt:lpstr>So What Is Machine Learning?</vt:lpstr>
      <vt:lpstr>So What Is Machine Learning?</vt:lpstr>
      <vt:lpstr>PowerPoint 簡報</vt:lpstr>
      <vt:lpstr>PowerPoint 簡報</vt:lpstr>
      <vt:lpstr>PowerPoint 簡報</vt:lpstr>
      <vt:lpstr>Sample ML Applications</vt:lpstr>
      <vt:lpstr>Magic? </vt:lpstr>
      <vt:lpstr>Sample Applications</vt:lpstr>
      <vt:lpstr>ML in a Nutshell</vt:lpstr>
      <vt:lpstr>Representation</vt:lpstr>
      <vt:lpstr>Evaluation</vt:lpstr>
      <vt:lpstr>Optimization</vt:lpstr>
      <vt:lpstr>Types of Machine Learning</vt:lpstr>
      <vt:lpstr>Term Project: Hello, Digit!</vt:lpstr>
      <vt:lpstr>Term Project Preliminaries</vt:lpstr>
      <vt:lpstr>PowerPoint 簡報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Pedro Domingos</dc:creator>
  <cp:lastModifiedBy>Bob</cp:lastModifiedBy>
  <cp:revision>37</cp:revision>
  <dcterms:created xsi:type="dcterms:W3CDTF">2006-07-07T21:16:18Z</dcterms:created>
  <dcterms:modified xsi:type="dcterms:W3CDTF">2017-12-18T12:18:23Z</dcterms:modified>
</cp:coreProperties>
</file>