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4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5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6.xml" ContentType="application/vnd.openxmlformats-officedocument.presentationml.tags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</p:sldMasterIdLst>
  <p:notesMasterIdLst>
    <p:notesMasterId r:id="rId49"/>
  </p:notesMasterIdLst>
  <p:handoutMasterIdLst>
    <p:handoutMasterId r:id="rId50"/>
  </p:handoutMasterIdLst>
  <p:sldIdLst>
    <p:sldId id="256" r:id="rId4"/>
    <p:sldId id="379" r:id="rId5"/>
    <p:sldId id="406" r:id="rId6"/>
    <p:sldId id="456" r:id="rId7"/>
    <p:sldId id="457" r:id="rId8"/>
    <p:sldId id="462" r:id="rId9"/>
    <p:sldId id="463" r:id="rId10"/>
    <p:sldId id="464" r:id="rId11"/>
    <p:sldId id="458" r:id="rId12"/>
    <p:sldId id="481" r:id="rId13"/>
    <p:sldId id="499" r:id="rId14"/>
    <p:sldId id="500" r:id="rId15"/>
    <p:sldId id="501" r:id="rId16"/>
    <p:sldId id="478" r:id="rId17"/>
    <p:sldId id="429" r:id="rId18"/>
    <p:sldId id="479" r:id="rId19"/>
    <p:sldId id="480" r:id="rId20"/>
    <p:sldId id="430" r:id="rId21"/>
    <p:sldId id="476" r:id="rId22"/>
    <p:sldId id="484" r:id="rId23"/>
    <p:sldId id="433" r:id="rId24"/>
    <p:sldId id="485" r:id="rId25"/>
    <p:sldId id="486" r:id="rId26"/>
    <p:sldId id="488" r:id="rId27"/>
    <p:sldId id="434" r:id="rId28"/>
    <p:sldId id="438" r:id="rId29"/>
    <p:sldId id="439" r:id="rId30"/>
    <p:sldId id="440" r:id="rId31"/>
    <p:sldId id="435" r:id="rId32"/>
    <p:sldId id="441" r:id="rId33"/>
    <p:sldId id="443" r:id="rId34"/>
    <p:sldId id="444" r:id="rId35"/>
    <p:sldId id="445" r:id="rId36"/>
    <p:sldId id="446" r:id="rId37"/>
    <p:sldId id="410" r:id="rId38"/>
    <p:sldId id="489" r:id="rId39"/>
    <p:sldId id="490" r:id="rId40"/>
    <p:sldId id="413" r:id="rId41"/>
    <p:sldId id="497" r:id="rId42"/>
    <p:sldId id="498" r:id="rId43"/>
    <p:sldId id="493" r:id="rId44"/>
    <p:sldId id="496" r:id="rId45"/>
    <p:sldId id="411" r:id="rId46"/>
    <p:sldId id="425" r:id="rId47"/>
    <p:sldId id="269" r:id="rId48"/>
  </p:sldIdLst>
  <p:sldSz cx="9144000" cy="6858000" type="screen4x3"/>
  <p:notesSz cx="6858000" cy="99472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B153"/>
    <a:srgbClr val="3333CC"/>
    <a:srgbClr val="00FF00"/>
    <a:srgbClr val="003300"/>
    <a:srgbClr val="385D8A"/>
    <a:srgbClr val="00B050"/>
    <a:srgbClr val="64CF95"/>
    <a:srgbClr val="E98D05"/>
    <a:srgbClr val="336600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AF606853-7671-496A-8E4F-DF71F8EC918B}" styleName="深色樣式 1 - 輔色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8" autoAdjust="0"/>
    <p:restoredTop sz="92460" autoAdjust="0"/>
  </p:normalViewPr>
  <p:slideViewPr>
    <p:cSldViewPr>
      <p:cViewPr varScale="1">
        <p:scale>
          <a:sx n="47" d="100"/>
          <a:sy n="47" d="100"/>
        </p:scale>
        <p:origin x="1142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9EFD6-D943-4A55-BC00-08B872AA9D0D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D6732-4C20-499E-8153-E15DCDA4F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46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F2BCF-93F7-4C83-9AB7-D4165899EB2F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31F61-468A-46A1-9147-A05ECE4020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86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4601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searchcio-midmarket.techtarget.com/definition/operating-system" TargetMode="External"/><Relationship Id="rId13" Type="http://schemas.openxmlformats.org/officeDocument/2006/relationships/hyperlink" Target="http://searchnetworking.techtarget.com/definition/path" TargetMode="External"/><Relationship Id="rId3" Type="http://schemas.openxmlformats.org/officeDocument/2006/relationships/hyperlink" Target="http://whatis.techtarget.com/definition/flow-control" TargetMode="External"/><Relationship Id="rId7" Type="http://schemas.openxmlformats.org/officeDocument/2006/relationships/hyperlink" Target="http://searchnetworking.techtarget.com/definition/protocol" TargetMode="External"/><Relationship Id="rId12" Type="http://schemas.openxmlformats.org/officeDocument/2006/relationships/hyperlink" Target="http://searchnetworking.techtarget.com/definition/packet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hatis.techtarget.com/definition/OpenFlow" TargetMode="External"/><Relationship Id="rId11" Type="http://schemas.openxmlformats.org/officeDocument/2006/relationships/hyperlink" Target="http://searchtelecom.techtarget.com/definition/switch" TargetMode="External"/><Relationship Id="rId5" Type="http://schemas.openxmlformats.org/officeDocument/2006/relationships/hyperlink" Target="http://whatis.techtarget.com/definition/SDN-controller-software-defined-networking-controller" TargetMode="External"/><Relationship Id="rId10" Type="http://schemas.openxmlformats.org/officeDocument/2006/relationships/hyperlink" Target="http://whatis.techtarget.com/definition/server" TargetMode="External"/><Relationship Id="rId4" Type="http://schemas.openxmlformats.org/officeDocument/2006/relationships/hyperlink" Target="http://whatis.techtarget.com/definition/Open-Networking-Foundation-ONF" TargetMode="External"/><Relationship Id="rId9" Type="http://schemas.openxmlformats.org/officeDocument/2006/relationships/hyperlink" Target="http://whatis.techtarget.com/definition/controller" TargetMode="External"/><Relationship Id="rId14" Type="http://schemas.openxmlformats.org/officeDocument/2006/relationships/hyperlink" Target="http://searchcio-midmarket.techtarget.com/definition/firmware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52ECD-4C50-4DAB-AFEE-89E7528369A2}" type="slidenum">
              <a:rPr lang="en-US" altLang="zh-TW" smtClean="0">
                <a:solidFill>
                  <a:prstClr val="black"/>
                </a:solidFill>
              </a:rPr>
              <a:pPr/>
              <a:t>1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940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http://www.cisco.com/c/en/us/td/docs/ios/solutions_docs/ip_multicast/White_papers/mcst_ovr.html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31F61-468A-46A1-9147-A05ECE4020F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393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年全球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IPTV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用户数将达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亿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31F61-468A-46A1-9147-A05ECE4020F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668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年全球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IPTV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用户数将达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亿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31F61-468A-46A1-9147-A05ECE4020F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609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PIM-SM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 Independent Multicast-Sparse Mode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RFC 4601 - Protocol Independent Multicast - Sparse Mode 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31F61-468A-46A1-9147-A05ECE4020F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661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4A4506-B6AA-4903-8E5A-5E36E27F01EB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932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|</a:t>
            </a:r>
            <a:r>
              <a:rPr lang="en-US" altLang="zh-TW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|=|</a:t>
            </a:r>
            <a:r>
              <a:rPr lang="en-US" altLang="zh-TW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|, the tree is the minimum spanning tree.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31F61-468A-46A1-9147-A05ECE4020F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99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52ECD-4C50-4DAB-AFEE-89E7528369A2}" type="slidenum">
              <a:rPr lang="en-US" altLang="zh-TW" smtClean="0">
                <a:solidFill>
                  <a:prstClr val="black"/>
                </a:solidFill>
              </a:rPr>
              <a:pPr/>
              <a:t>20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658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31F61-468A-46A1-9147-A05ECE4020F0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266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31F61-468A-46A1-9147-A05ECE4020F0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754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31F61-468A-46A1-9147-A05ECE4020F0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754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52ECD-4C50-4DAB-AFEE-89E7528369A2}" type="slidenum">
              <a:rPr lang="en-US" altLang="zh-TW" smtClean="0">
                <a:solidFill>
                  <a:prstClr val="black"/>
                </a:solidFill>
              </a:rPr>
              <a:pPr/>
              <a:t>2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6584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31F61-468A-46A1-9147-A05ECE4020F0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754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31F61-468A-46A1-9147-A05ECE4020F0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754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31F61-468A-46A1-9147-A05ECE4020F0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754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31F61-468A-46A1-9147-A05ECE4020F0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7541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31F61-468A-46A1-9147-A05ECE4020F0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7541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31F61-468A-46A1-9147-A05ECE4020F0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754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52ECD-4C50-4DAB-AFEE-89E7528369A2}" type="slidenum">
              <a:rPr lang="en-US" altLang="zh-TW" smtClean="0">
                <a:solidFill>
                  <a:prstClr val="black"/>
                </a:solidFill>
              </a:rPr>
              <a:pPr/>
              <a:t>35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6584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ProgrammableFlow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PF5248 Switch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Xinguard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Pica8 3290 Switch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HP 3500 Switch Series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31F61-468A-46A1-9147-A05ECE4020F0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0652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31F61-468A-46A1-9147-A05ECE4020F0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085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52ECD-4C50-4DAB-AFEE-89E7528369A2}" type="slidenum">
              <a:rPr lang="en-US" altLang="zh-TW" smtClean="0">
                <a:solidFill>
                  <a:prstClr val="black"/>
                </a:solidFill>
              </a:rPr>
              <a:pPr/>
              <a:t>43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658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52ECD-4C50-4DAB-AFEE-89E7528369A2}" type="slidenum">
              <a:rPr lang="en-US" altLang="zh-TW" smtClean="0">
                <a:solidFill>
                  <a:prstClr val="black"/>
                </a:solidFill>
              </a:rPr>
              <a:pPr/>
              <a:t>3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658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zh-TW" smtClean="0"/>
          </a:p>
        </p:txBody>
      </p:sp>
    </p:spTree>
    <p:extLst>
      <p:ext uri="{BB962C8B-B14F-4D97-AF65-F5344CB8AC3E}">
        <p14:creationId xmlns:p14="http://schemas.microsoft.com/office/powerpoint/2010/main" val="3910129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120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093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Controller </a:t>
            </a:r>
            <a:r>
              <a:rPr lang="zh-TW" altLang="en-US" dirty="0" smtClean="0"/>
              <a:t>可以是一部或多部共同運作的機器，</a:t>
            </a:r>
            <a:r>
              <a:rPr lang="en-US" altLang="zh-TW" dirty="0" smtClean="0"/>
              <a:t>(</a:t>
            </a:r>
            <a:r>
              <a:rPr lang="zh-TW" altLang="en-US" dirty="0" smtClean="0"/>
              <a:t>也可以在雲端運作</a:t>
            </a:r>
            <a:r>
              <a:rPr lang="en-US" altLang="zh-TW" dirty="0" smtClean="0"/>
              <a:t>?)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OpenFlow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is an application that manages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flow control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a software-defined networking (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SDN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environment. Most current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SDN 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controllers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based on the 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OpenFlow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protocol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SDN controller serves as a sort of operating system (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OS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for the network. All communications between applications and devices have to go through the controller. The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OpenFlow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protocol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connects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controller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software to network devices so that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server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software can tell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switches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where to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packets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controller uses the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OpenFlow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protocol to configure network devices and choose the best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path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application traffic. Because the network 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plane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implemented in software, rather than the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firmware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hardware devices, network traffic can be managed more dynamically and at a much more granular level.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4A4506-B6AA-4903-8E5A-5E36E27F01EB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49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4A4506-B6AA-4903-8E5A-5E36E27F01EB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314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52ECD-4C50-4DAB-AFEE-89E7528369A2}" type="slidenum">
              <a:rPr lang="en-US" altLang="zh-TW" smtClean="0">
                <a:solidFill>
                  <a:prstClr val="black"/>
                </a:solidFill>
              </a:rPr>
              <a:pPr/>
              <a:t>10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11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TW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2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512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512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2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3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3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3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3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3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3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b="0" i="0">
                <a:solidFill>
                  <a:schemeClr val="tx1"/>
                </a:solidFill>
              </a:defRPr>
            </a:lvl1pPr>
          </a:lstStyle>
          <a:p>
            <a:r>
              <a:rPr lang="en-US" altLang="zh-TW" smtClean="0">
                <a:solidFill>
                  <a:srgbClr val="000000"/>
                </a:solidFill>
              </a:rPr>
              <a:t>Adaptive Computing and Networking Laboratory</a:t>
            </a: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46912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45F2FD3-9F95-4645-97CD-4D56D6967215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899943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A</a:t>
            </a:r>
            <a:r>
              <a:rPr lang="en-US" altLang="zh-TW" dirty="0">
                <a:solidFill>
                  <a:srgbClr val="000000"/>
                </a:solidFill>
              </a:rPr>
              <a:t>daptive </a:t>
            </a:r>
            <a:r>
              <a:rPr lang="en-US" altLang="zh-TW" dirty="0"/>
              <a:t>C</a:t>
            </a:r>
            <a:r>
              <a:rPr lang="en-US" altLang="zh-TW" dirty="0">
                <a:solidFill>
                  <a:srgbClr val="000000"/>
                </a:solidFill>
              </a:rPr>
              <a:t>omputing and </a:t>
            </a:r>
            <a:r>
              <a:rPr lang="en-US" altLang="zh-TW" dirty="0"/>
              <a:t>N</a:t>
            </a:r>
            <a:r>
              <a:rPr lang="en-US" altLang="zh-TW" dirty="0">
                <a:solidFill>
                  <a:srgbClr val="000000"/>
                </a:solidFill>
              </a:rPr>
              <a:t>etworking </a:t>
            </a:r>
            <a:r>
              <a:rPr lang="en-US" altLang="zh-TW" dirty="0" smtClean="0">
                <a:solidFill>
                  <a:srgbClr val="000000"/>
                </a:solidFill>
              </a:rPr>
              <a:t>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7636CA-9167-424A-8ECA-0002C44CD928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77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8925" y="457200"/>
            <a:ext cx="2058988" cy="54927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29325" cy="54927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A</a:t>
            </a:r>
            <a:r>
              <a:rPr lang="en-US" altLang="zh-TW" dirty="0">
                <a:solidFill>
                  <a:srgbClr val="000000"/>
                </a:solidFill>
              </a:rPr>
              <a:t>daptive </a:t>
            </a:r>
            <a:r>
              <a:rPr lang="en-US" altLang="zh-TW" dirty="0"/>
              <a:t>C</a:t>
            </a:r>
            <a:r>
              <a:rPr lang="en-US" altLang="zh-TW" dirty="0">
                <a:solidFill>
                  <a:srgbClr val="000000"/>
                </a:solidFill>
              </a:rPr>
              <a:t>omputing and </a:t>
            </a:r>
            <a:r>
              <a:rPr lang="en-US" altLang="zh-TW" dirty="0"/>
              <a:t>N</a:t>
            </a:r>
            <a:r>
              <a:rPr lang="en-US" altLang="zh-TW" dirty="0">
                <a:solidFill>
                  <a:srgbClr val="000000"/>
                </a:solidFill>
              </a:rPr>
              <a:t>etworking </a:t>
            </a:r>
            <a:r>
              <a:rPr lang="en-US" altLang="zh-TW" dirty="0" smtClean="0">
                <a:solidFill>
                  <a:srgbClr val="000000"/>
                </a:solidFill>
              </a:rPr>
              <a:t>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D6A26C-BA73-4F38-A7A9-B41F91077C9E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172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2325042" y="6381328"/>
            <a:ext cx="3903142" cy="31316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Adaptive Computing and Networking 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>
          <a:xfrm>
            <a:off x="5390728" y="6453336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98269176-8D91-4DCE-A8C6-1D90C362B929}" type="slidenum">
              <a:rPr lang="en-US" altLang="zh-TW" smtClean="0">
                <a:solidFill>
                  <a:srgbClr val="000000"/>
                </a:solidFill>
              </a:rPr>
              <a:pPr/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290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A</a:t>
            </a:r>
            <a:r>
              <a:rPr lang="en-US" altLang="zh-TW" dirty="0">
                <a:solidFill>
                  <a:srgbClr val="000000"/>
                </a:solidFill>
              </a:rPr>
              <a:t>daptive </a:t>
            </a:r>
            <a:r>
              <a:rPr lang="en-US" altLang="zh-TW" dirty="0"/>
              <a:t>C</a:t>
            </a:r>
            <a:r>
              <a:rPr lang="en-US" altLang="zh-TW" dirty="0">
                <a:solidFill>
                  <a:srgbClr val="000000"/>
                </a:solidFill>
              </a:rPr>
              <a:t>omputing and </a:t>
            </a:r>
            <a:r>
              <a:rPr lang="en-US" altLang="zh-TW" dirty="0"/>
              <a:t>N</a:t>
            </a:r>
            <a:r>
              <a:rPr lang="en-US" altLang="zh-TW" dirty="0">
                <a:solidFill>
                  <a:srgbClr val="000000"/>
                </a:solidFill>
              </a:rPr>
              <a:t>etworking </a:t>
            </a:r>
            <a:r>
              <a:rPr lang="en-US" altLang="zh-TW" dirty="0" smtClean="0">
                <a:solidFill>
                  <a:srgbClr val="000000"/>
                </a:solidFill>
              </a:rPr>
              <a:t>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E1EE1D-8476-4A13-9455-D957A9CE51A3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7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844675"/>
            <a:ext cx="4038600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844675"/>
            <a:ext cx="4038600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A</a:t>
            </a:r>
            <a:r>
              <a:rPr lang="en-US" altLang="zh-TW" dirty="0">
                <a:solidFill>
                  <a:srgbClr val="000000"/>
                </a:solidFill>
              </a:rPr>
              <a:t>daptive </a:t>
            </a:r>
            <a:r>
              <a:rPr lang="en-US" altLang="zh-TW" dirty="0"/>
              <a:t>C</a:t>
            </a:r>
            <a:r>
              <a:rPr lang="en-US" altLang="zh-TW" dirty="0">
                <a:solidFill>
                  <a:srgbClr val="000000"/>
                </a:solidFill>
              </a:rPr>
              <a:t>omputing and </a:t>
            </a:r>
            <a:r>
              <a:rPr lang="en-US" altLang="zh-TW" dirty="0"/>
              <a:t>N</a:t>
            </a:r>
            <a:r>
              <a:rPr lang="en-US" altLang="zh-TW" dirty="0">
                <a:solidFill>
                  <a:srgbClr val="000000"/>
                </a:solidFill>
              </a:rPr>
              <a:t>etworking </a:t>
            </a:r>
            <a:r>
              <a:rPr lang="en-US" altLang="zh-TW" dirty="0" smtClean="0">
                <a:solidFill>
                  <a:srgbClr val="000000"/>
                </a:solidFill>
              </a:rPr>
              <a:t>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3DB3C0-74ED-43B6-9784-B6DACAC41669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273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A</a:t>
            </a:r>
            <a:r>
              <a:rPr lang="en-US" altLang="zh-TW" dirty="0">
                <a:solidFill>
                  <a:srgbClr val="000000"/>
                </a:solidFill>
              </a:rPr>
              <a:t>daptive </a:t>
            </a:r>
            <a:r>
              <a:rPr lang="en-US" altLang="zh-TW" dirty="0"/>
              <a:t>C</a:t>
            </a:r>
            <a:r>
              <a:rPr lang="en-US" altLang="zh-TW" dirty="0">
                <a:solidFill>
                  <a:srgbClr val="000000"/>
                </a:solidFill>
              </a:rPr>
              <a:t>omputing and </a:t>
            </a:r>
            <a:r>
              <a:rPr lang="en-US" altLang="zh-TW" dirty="0"/>
              <a:t>N</a:t>
            </a:r>
            <a:r>
              <a:rPr lang="en-US" altLang="zh-TW" dirty="0">
                <a:solidFill>
                  <a:srgbClr val="000000"/>
                </a:solidFill>
              </a:rPr>
              <a:t>etworking </a:t>
            </a:r>
            <a:r>
              <a:rPr lang="en-US" altLang="zh-TW" dirty="0" smtClean="0">
                <a:solidFill>
                  <a:srgbClr val="000000"/>
                </a:solidFill>
              </a:rPr>
              <a:t>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189B5A-6A3C-43F8-9AFE-F2769A3AA117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579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A</a:t>
            </a:r>
            <a:r>
              <a:rPr lang="en-US" altLang="zh-TW" dirty="0">
                <a:solidFill>
                  <a:srgbClr val="000000"/>
                </a:solidFill>
              </a:rPr>
              <a:t>daptive </a:t>
            </a:r>
            <a:r>
              <a:rPr lang="en-US" altLang="zh-TW" dirty="0"/>
              <a:t>C</a:t>
            </a:r>
            <a:r>
              <a:rPr lang="en-US" altLang="zh-TW" dirty="0">
                <a:solidFill>
                  <a:srgbClr val="000000"/>
                </a:solidFill>
              </a:rPr>
              <a:t>omputing and </a:t>
            </a:r>
            <a:r>
              <a:rPr lang="en-US" altLang="zh-TW" dirty="0"/>
              <a:t>N</a:t>
            </a:r>
            <a:r>
              <a:rPr lang="en-US" altLang="zh-TW" dirty="0">
                <a:solidFill>
                  <a:srgbClr val="000000"/>
                </a:solidFill>
              </a:rPr>
              <a:t>etworking </a:t>
            </a:r>
            <a:r>
              <a:rPr lang="en-US" altLang="zh-TW" dirty="0" smtClean="0">
                <a:solidFill>
                  <a:srgbClr val="000000"/>
                </a:solidFill>
              </a:rPr>
              <a:t>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F4BF731-2103-4D95-BEDA-868884847C8F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294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A</a:t>
            </a:r>
            <a:r>
              <a:rPr lang="en-US" altLang="zh-TW" dirty="0">
                <a:solidFill>
                  <a:srgbClr val="000000"/>
                </a:solidFill>
              </a:rPr>
              <a:t>daptive </a:t>
            </a:r>
            <a:r>
              <a:rPr lang="en-US" altLang="zh-TW" dirty="0"/>
              <a:t>C</a:t>
            </a:r>
            <a:r>
              <a:rPr lang="en-US" altLang="zh-TW" dirty="0">
                <a:solidFill>
                  <a:srgbClr val="000000"/>
                </a:solidFill>
              </a:rPr>
              <a:t>omputing and </a:t>
            </a:r>
            <a:r>
              <a:rPr lang="en-US" altLang="zh-TW" dirty="0"/>
              <a:t>N</a:t>
            </a:r>
            <a:r>
              <a:rPr lang="en-US" altLang="zh-TW" dirty="0">
                <a:solidFill>
                  <a:srgbClr val="000000"/>
                </a:solidFill>
              </a:rPr>
              <a:t>etworking </a:t>
            </a:r>
            <a:r>
              <a:rPr lang="en-US" altLang="zh-TW" dirty="0" smtClean="0">
                <a:solidFill>
                  <a:srgbClr val="000000"/>
                </a:solidFill>
              </a:rPr>
              <a:t>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F7E9D1-4360-48EC-AA9E-550C605588FE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8346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A</a:t>
            </a:r>
            <a:r>
              <a:rPr lang="en-US" altLang="zh-TW" dirty="0">
                <a:solidFill>
                  <a:srgbClr val="000000"/>
                </a:solidFill>
              </a:rPr>
              <a:t>daptive </a:t>
            </a:r>
            <a:r>
              <a:rPr lang="en-US" altLang="zh-TW" dirty="0"/>
              <a:t>C</a:t>
            </a:r>
            <a:r>
              <a:rPr lang="en-US" altLang="zh-TW" dirty="0">
                <a:solidFill>
                  <a:srgbClr val="000000"/>
                </a:solidFill>
              </a:rPr>
              <a:t>omputing and </a:t>
            </a:r>
            <a:r>
              <a:rPr lang="en-US" altLang="zh-TW" dirty="0"/>
              <a:t>N</a:t>
            </a:r>
            <a:r>
              <a:rPr lang="en-US" altLang="zh-TW" dirty="0">
                <a:solidFill>
                  <a:srgbClr val="000000"/>
                </a:solidFill>
              </a:rPr>
              <a:t>etworking </a:t>
            </a:r>
            <a:r>
              <a:rPr lang="en-US" altLang="zh-TW" dirty="0" smtClean="0">
                <a:solidFill>
                  <a:srgbClr val="000000"/>
                </a:solidFill>
              </a:rPr>
              <a:t>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034A29-89B0-4819-9A30-69F8EE821FB3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701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A</a:t>
            </a:r>
            <a:r>
              <a:rPr lang="en-US" altLang="zh-TW" dirty="0">
                <a:solidFill>
                  <a:srgbClr val="000000"/>
                </a:solidFill>
              </a:rPr>
              <a:t>daptive </a:t>
            </a:r>
            <a:r>
              <a:rPr lang="en-US" altLang="zh-TW" dirty="0"/>
              <a:t>C</a:t>
            </a:r>
            <a:r>
              <a:rPr lang="en-US" altLang="zh-TW" dirty="0">
                <a:solidFill>
                  <a:srgbClr val="000000"/>
                </a:solidFill>
              </a:rPr>
              <a:t>omputing and </a:t>
            </a:r>
            <a:r>
              <a:rPr lang="en-US" altLang="zh-TW" dirty="0"/>
              <a:t>N</a:t>
            </a:r>
            <a:r>
              <a:rPr lang="en-US" altLang="zh-TW" dirty="0">
                <a:solidFill>
                  <a:srgbClr val="000000"/>
                </a:solidFill>
              </a:rPr>
              <a:t>etworking </a:t>
            </a:r>
            <a:r>
              <a:rPr lang="en-US" altLang="zh-TW" dirty="0" smtClean="0">
                <a:solidFill>
                  <a:srgbClr val="000000"/>
                </a:solidFill>
              </a:rPr>
              <a:t>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D2881D-F422-40D0-BA1B-D0DC9F2F5CC4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62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2325042" y="6381328"/>
            <a:ext cx="3903142" cy="31316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A</a:t>
            </a:r>
            <a:r>
              <a:rPr lang="en-US" altLang="zh-TW" dirty="0" smtClean="0">
                <a:solidFill>
                  <a:srgbClr val="000000"/>
                </a:solidFill>
              </a:rPr>
              <a:t>daptive </a:t>
            </a:r>
            <a:r>
              <a:rPr lang="en-US" altLang="zh-TW" dirty="0" smtClean="0"/>
              <a:t>C</a:t>
            </a:r>
            <a:r>
              <a:rPr lang="en-US" altLang="zh-TW" dirty="0" smtClean="0">
                <a:solidFill>
                  <a:srgbClr val="000000"/>
                </a:solidFill>
              </a:rPr>
              <a:t>omputing and </a:t>
            </a:r>
            <a:r>
              <a:rPr lang="en-US" altLang="zh-TW" dirty="0" smtClean="0"/>
              <a:t>N</a:t>
            </a:r>
            <a:r>
              <a:rPr lang="en-US" altLang="zh-TW" dirty="0" smtClean="0">
                <a:solidFill>
                  <a:srgbClr val="000000"/>
                </a:solidFill>
              </a:rPr>
              <a:t>etworking 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>
          <a:xfrm>
            <a:off x="7046912" y="6488939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98269176-8D91-4DCE-A8C6-1D90C362B929}" type="slidenum">
              <a:rPr lang="en-US" altLang="zh-TW" smtClean="0">
                <a:solidFill>
                  <a:srgbClr val="000000"/>
                </a:solidFill>
              </a:rPr>
              <a:pPr/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609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A</a:t>
            </a:r>
            <a:r>
              <a:rPr lang="en-US" altLang="zh-TW" dirty="0">
                <a:solidFill>
                  <a:srgbClr val="000000"/>
                </a:solidFill>
              </a:rPr>
              <a:t>daptive </a:t>
            </a:r>
            <a:r>
              <a:rPr lang="en-US" altLang="zh-TW" dirty="0"/>
              <a:t>C</a:t>
            </a:r>
            <a:r>
              <a:rPr lang="en-US" altLang="zh-TW" dirty="0">
                <a:solidFill>
                  <a:srgbClr val="000000"/>
                </a:solidFill>
              </a:rPr>
              <a:t>omputing and </a:t>
            </a:r>
            <a:r>
              <a:rPr lang="en-US" altLang="zh-TW" dirty="0"/>
              <a:t>N</a:t>
            </a:r>
            <a:r>
              <a:rPr lang="en-US" altLang="zh-TW" dirty="0">
                <a:solidFill>
                  <a:srgbClr val="000000"/>
                </a:solidFill>
              </a:rPr>
              <a:t>etworking </a:t>
            </a:r>
            <a:r>
              <a:rPr lang="en-US" altLang="zh-TW" dirty="0" smtClean="0">
                <a:solidFill>
                  <a:srgbClr val="000000"/>
                </a:solidFill>
              </a:rPr>
              <a:t>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7636CA-9167-424A-8ECA-0002C44CD928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258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8925" y="457200"/>
            <a:ext cx="2058988" cy="54927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29325" cy="54927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A</a:t>
            </a:r>
            <a:r>
              <a:rPr lang="en-US" altLang="zh-TW" dirty="0">
                <a:solidFill>
                  <a:srgbClr val="000000"/>
                </a:solidFill>
              </a:rPr>
              <a:t>daptive </a:t>
            </a:r>
            <a:r>
              <a:rPr lang="en-US" altLang="zh-TW" dirty="0"/>
              <a:t>C</a:t>
            </a:r>
            <a:r>
              <a:rPr lang="en-US" altLang="zh-TW" dirty="0">
                <a:solidFill>
                  <a:srgbClr val="000000"/>
                </a:solidFill>
              </a:rPr>
              <a:t>omputing and </a:t>
            </a:r>
            <a:r>
              <a:rPr lang="en-US" altLang="zh-TW" dirty="0"/>
              <a:t>N</a:t>
            </a:r>
            <a:r>
              <a:rPr lang="en-US" altLang="zh-TW" dirty="0">
                <a:solidFill>
                  <a:srgbClr val="000000"/>
                </a:solidFill>
              </a:rPr>
              <a:t>etworking </a:t>
            </a:r>
            <a:r>
              <a:rPr lang="en-US" altLang="zh-TW" dirty="0" smtClean="0">
                <a:solidFill>
                  <a:srgbClr val="000000"/>
                </a:solidFill>
              </a:rPr>
              <a:t>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D6A26C-BA73-4F38-A7A9-B41F91077C9E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1707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TW" altLang="zh-TW" sz="18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2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zh-TW" sz="18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512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512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18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2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18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18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18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3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18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3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18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3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18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3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18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3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18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3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18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b="0" i="0">
                <a:solidFill>
                  <a:schemeClr val="tx1"/>
                </a:solidFill>
              </a:defRPr>
            </a:lvl1pPr>
          </a:lstStyle>
          <a:p>
            <a:r>
              <a:rPr lang="en-US" altLang="zh-TW" smtClean="0">
                <a:solidFill>
                  <a:srgbClr val="000000"/>
                </a:solidFill>
              </a:rPr>
              <a:t>Adaptive Computing and Networking Laboratory</a:t>
            </a: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45F2FD3-9F95-4645-97CD-4D56D6967215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75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550"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069422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2325042" y="6381328"/>
            <a:ext cx="3903142" cy="31316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A</a:t>
            </a:r>
            <a:r>
              <a:rPr lang="en-US" altLang="zh-TW" dirty="0">
                <a:solidFill>
                  <a:srgbClr val="000000"/>
                </a:solidFill>
              </a:rPr>
              <a:t>daptive </a:t>
            </a:r>
            <a:r>
              <a:rPr lang="en-US" altLang="zh-TW" dirty="0"/>
              <a:t>C</a:t>
            </a:r>
            <a:r>
              <a:rPr lang="en-US" altLang="zh-TW" dirty="0">
                <a:solidFill>
                  <a:srgbClr val="000000"/>
                </a:solidFill>
              </a:rPr>
              <a:t>omputing and </a:t>
            </a:r>
            <a:r>
              <a:rPr lang="en-US" altLang="zh-TW" dirty="0"/>
              <a:t>N</a:t>
            </a:r>
            <a:r>
              <a:rPr lang="en-US" altLang="zh-TW" dirty="0">
                <a:solidFill>
                  <a:srgbClr val="000000"/>
                </a:solidFill>
              </a:rPr>
              <a:t>etworking </a:t>
            </a:r>
            <a:r>
              <a:rPr lang="en-US" altLang="zh-TW" dirty="0" smtClean="0">
                <a:solidFill>
                  <a:srgbClr val="000000"/>
                </a:solidFill>
              </a:rPr>
              <a:t>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>
          <a:xfrm>
            <a:off x="5390728" y="6453336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98269176-8D91-4DCE-A8C6-1D90C362B929}" type="slidenum">
              <a:rPr lang="en-US" altLang="zh-TW" smtClean="0">
                <a:solidFill>
                  <a:srgbClr val="000000"/>
                </a:solidFill>
              </a:rPr>
              <a:pPr/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5768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A</a:t>
            </a:r>
            <a:r>
              <a:rPr lang="en-US" altLang="zh-TW" dirty="0">
                <a:solidFill>
                  <a:srgbClr val="000000"/>
                </a:solidFill>
              </a:rPr>
              <a:t>daptive </a:t>
            </a:r>
            <a:r>
              <a:rPr lang="en-US" altLang="zh-TW" dirty="0"/>
              <a:t>C</a:t>
            </a:r>
            <a:r>
              <a:rPr lang="en-US" altLang="zh-TW" dirty="0">
                <a:solidFill>
                  <a:srgbClr val="000000"/>
                </a:solidFill>
              </a:rPr>
              <a:t>omputing and </a:t>
            </a:r>
            <a:r>
              <a:rPr lang="en-US" altLang="zh-TW" dirty="0"/>
              <a:t>N</a:t>
            </a:r>
            <a:r>
              <a:rPr lang="en-US" altLang="zh-TW" dirty="0">
                <a:solidFill>
                  <a:srgbClr val="000000"/>
                </a:solidFill>
              </a:rPr>
              <a:t>etworking </a:t>
            </a:r>
            <a:r>
              <a:rPr lang="en-US" altLang="zh-TW" dirty="0" smtClean="0">
                <a:solidFill>
                  <a:srgbClr val="000000"/>
                </a:solidFill>
              </a:rPr>
              <a:t>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E1EE1D-8476-4A13-9455-D957A9CE51A3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9113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844677"/>
            <a:ext cx="4038600" cy="41052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844677"/>
            <a:ext cx="4038600" cy="41052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A</a:t>
            </a:r>
            <a:r>
              <a:rPr lang="en-US" altLang="zh-TW" dirty="0">
                <a:solidFill>
                  <a:srgbClr val="000000"/>
                </a:solidFill>
              </a:rPr>
              <a:t>daptive </a:t>
            </a:r>
            <a:r>
              <a:rPr lang="en-US" altLang="zh-TW" dirty="0"/>
              <a:t>C</a:t>
            </a:r>
            <a:r>
              <a:rPr lang="en-US" altLang="zh-TW" dirty="0">
                <a:solidFill>
                  <a:srgbClr val="000000"/>
                </a:solidFill>
              </a:rPr>
              <a:t>omputing and </a:t>
            </a:r>
            <a:r>
              <a:rPr lang="en-US" altLang="zh-TW" dirty="0"/>
              <a:t>N</a:t>
            </a:r>
            <a:r>
              <a:rPr lang="en-US" altLang="zh-TW" dirty="0">
                <a:solidFill>
                  <a:srgbClr val="000000"/>
                </a:solidFill>
              </a:rPr>
              <a:t>etworking </a:t>
            </a:r>
            <a:r>
              <a:rPr lang="en-US" altLang="zh-TW" dirty="0" smtClean="0">
                <a:solidFill>
                  <a:srgbClr val="000000"/>
                </a:solidFill>
              </a:rPr>
              <a:t>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3DB3C0-74ED-43B6-9784-B6DACAC41669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5692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A</a:t>
            </a:r>
            <a:r>
              <a:rPr lang="en-US" altLang="zh-TW" dirty="0">
                <a:solidFill>
                  <a:srgbClr val="000000"/>
                </a:solidFill>
              </a:rPr>
              <a:t>daptive </a:t>
            </a:r>
            <a:r>
              <a:rPr lang="en-US" altLang="zh-TW" dirty="0"/>
              <a:t>C</a:t>
            </a:r>
            <a:r>
              <a:rPr lang="en-US" altLang="zh-TW" dirty="0">
                <a:solidFill>
                  <a:srgbClr val="000000"/>
                </a:solidFill>
              </a:rPr>
              <a:t>omputing and </a:t>
            </a:r>
            <a:r>
              <a:rPr lang="en-US" altLang="zh-TW" dirty="0"/>
              <a:t>N</a:t>
            </a:r>
            <a:r>
              <a:rPr lang="en-US" altLang="zh-TW" dirty="0">
                <a:solidFill>
                  <a:srgbClr val="000000"/>
                </a:solidFill>
              </a:rPr>
              <a:t>etworking </a:t>
            </a:r>
            <a:r>
              <a:rPr lang="en-US" altLang="zh-TW" dirty="0" smtClean="0">
                <a:solidFill>
                  <a:srgbClr val="000000"/>
                </a:solidFill>
              </a:rPr>
              <a:t>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189B5A-6A3C-43F8-9AFE-F2769A3AA117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669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A</a:t>
            </a:r>
            <a:r>
              <a:rPr lang="en-US" altLang="zh-TW" dirty="0">
                <a:solidFill>
                  <a:srgbClr val="000000"/>
                </a:solidFill>
              </a:rPr>
              <a:t>daptive </a:t>
            </a:r>
            <a:r>
              <a:rPr lang="en-US" altLang="zh-TW" dirty="0"/>
              <a:t>C</a:t>
            </a:r>
            <a:r>
              <a:rPr lang="en-US" altLang="zh-TW" dirty="0">
                <a:solidFill>
                  <a:srgbClr val="000000"/>
                </a:solidFill>
              </a:rPr>
              <a:t>omputing and </a:t>
            </a:r>
            <a:r>
              <a:rPr lang="en-US" altLang="zh-TW" dirty="0"/>
              <a:t>N</a:t>
            </a:r>
            <a:r>
              <a:rPr lang="en-US" altLang="zh-TW" dirty="0">
                <a:solidFill>
                  <a:srgbClr val="000000"/>
                </a:solidFill>
              </a:rPr>
              <a:t>etworking </a:t>
            </a:r>
            <a:r>
              <a:rPr lang="en-US" altLang="zh-TW" dirty="0" smtClean="0">
                <a:solidFill>
                  <a:srgbClr val="000000"/>
                </a:solidFill>
              </a:rPr>
              <a:t>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F4BF731-2103-4D95-BEDA-868884847C8F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1671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A</a:t>
            </a:r>
            <a:r>
              <a:rPr lang="en-US" altLang="zh-TW" dirty="0">
                <a:solidFill>
                  <a:srgbClr val="000000"/>
                </a:solidFill>
              </a:rPr>
              <a:t>daptive </a:t>
            </a:r>
            <a:r>
              <a:rPr lang="en-US" altLang="zh-TW" dirty="0"/>
              <a:t>C</a:t>
            </a:r>
            <a:r>
              <a:rPr lang="en-US" altLang="zh-TW" dirty="0">
                <a:solidFill>
                  <a:srgbClr val="000000"/>
                </a:solidFill>
              </a:rPr>
              <a:t>omputing and </a:t>
            </a:r>
            <a:r>
              <a:rPr lang="en-US" altLang="zh-TW" dirty="0"/>
              <a:t>N</a:t>
            </a:r>
            <a:r>
              <a:rPr lang="en-US" altLang="zh-TW" dirty="0">
                <a:solidFill>
                  <a:srgbClr val="000000"/>
                </a:solidFill>
              </a:rPr>
              <a:t>etworking </a:t>
            </a:r>
            <a:r>
              <a:rPr lang="en-US" altLang="zh-TW" dirty="0" smtClean="0">
                <a:solidFill>
                  <a:srgbClr val="000000"/>
                </a:solidFill>
              </a:rPr>
              <a:t>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F7E9D1-4360-48EC-AA9E-550C605588FE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1385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A</a:t>
            </a:r>
            <a:r>
              <a:rPr lang="en-US" altLang="zh-TW" dirty="0">
                <a:solidFill>
                  <a:srgbClr val="000000"/>
                </a:solidFill>
              </a:rPr>
              <a:t>daptive </a:t>
            </a:r>
            <a:r>
              <a:rPr lang="en-US" altLang="zh-TW" dirty="0"/>
              <a:t>C</a:t>
            </a:r>
            <a:r>
              <a:rPr lang="en-US" altLang="zh-TW" dirty="0">
                <a:solidFill>
                  <a:srgbClr val="000000"/>
                </a:solidFill>
              </a:rPr>
              <a:t>omputing and </a:t>
            </a:r>
            <a:r>
              <a:rPr lang="en-US" altLang="zh-TW" dirty="0"/>
              <a:t>N</a:t>
            </a:r>
            <a:r>
              <a:rPr lang="en-US" altLang="zh-TW" dirty="0">
                <a:solidFill>
                  <a:srgbClr val="000000"/>
                </a:solidFill>
              </a:rPr>
              <a:t>etworking </a:t>
            </a:r>
            <a:r>
              <a:rPr lang="en-US" altLang="zh-TW" dirty="0" smtClean="0">
                <a:solidFill>
                  <a:srgbClr val="000000"/>
                </a:solidFill>
              </a:rPr>
              <a:t>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034A29-89B0-4819-9A30-69F8EE821FB3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96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A</a:t>
            </a:r>
            <a:r>
              <a:rPr lang="en-US" altLang="zh-TW" dirty="0">
                <a:solidFill>
                  <a:srgbClr val="000000"/>
                </a:solidFill>
              </a:rPr>
              <a:t>daptive </a:t>
            </a:r>
            <a:r>
              <a:rPr lang="en-US" altLang="zh-TW" dirty="0"/>
              <a:t>C</a:t>
            </a:r>
            <a:r>
              <a:rPr lang="en-US" altLang="zh-TW" dirty="0">
                <a:solidFill>
                  <a:srgbClr val="000000"/>
                </a:solidFill>
              </a:rPr>
              <a:t>omputing and </a:t>
            </a:r>
            <a:r>
              <a:rPr lang="en-US" altLang="zh-TW" dirty="0"/>
              <a:t>N</a:t>
            </a:r>
            <a:r>
              <a:rPr lang="en-US" altLang="zh-TW" dirty="0">
                <a:solidFill>
                  <a:srgbClr val="000000"/>
                </a:solidFill>
              </a:rPr>
              <a:t>etworking </a:t>
            </a:r>
            <a:r>
              <a:rPr lang="en-US" altLang="zh-TW" dirty="0" smtClean="0">
                <a:solidFill>
                  <a:srgbClr val="000000"/>
                </a:solidFill>
              </a:rPr>
              <a:t>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E1EE1D-8476-4A13-9455-D957A9CE51A3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967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A</a:t>
            </a:r>
            <a:r>
              <a:rPr lang="en-US" altLang="zh-TW" dirty="0">
                <a:solidFill>
                  <a:srgbClr val="000000"/>
                </a:solidFill>
              </a:rPr>
              <a:t>daptive </a:t>
            </a:r>
            <a:r>
              <a:rPr lang="en-US" altLang="zh-TW" dirty="0"/>
              <a:t>C</a:t>
            </a:r>
            <a:r>
              <a:rPr lang="en-US" altLang="zh-TW" dirty="0">
                <a:solidFill>
                  <a:srgbClr val="000000"/>
                </a:solidFill>
              </a:rPr>
              <a:t>omputing and </a:t>
            </a:r>
            <a:r>
              <a:rPr lang="en-US" altLang="zh-TW" dirty="0"/>
              <a:t>N</a:t>
            </a:r>
            <a:r>
              <a:rPr lang="en-US" altLang="zh-TW" dirty="0">
                <a:solidFill>
                  <a:srgbClr val="000000"/>
                </a:solidFill>
              </a:rPr>
              <a:t>etworking </a:t>
            </a:r>
            <a:r>
              <a:rPr lang="en-US" altLang="zh-TW" dirty="0" smtClean="0">
                <a:solidFill>
                  <a:srgbClr val="000000"/>
                </a:solidFill>
              </a:rPr>
              <a:t>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D2881D-F422-40D0-BA1B-D0DC9F2F5CC4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4490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A</a:t>
            </a:r>
            <a:r>
              <a:rPr lang="en-US" altLang="zh-TW" dirty="0">
                <a:solidFill>
                  <a:srgbClr val="000000"/>
                </a:solidFill>
              </a:rPr>
              <a:t>daptive </a:t>
            </a:r>
            <a:r>
              <a:rPr lang="en-US" altLang="zh-TW" dirty="0"/>
              <a:t>C</a:t>
            </a:r>
            <a:r>
              <a:rPr lang="en-US" altLang="zh-TW" dirty="0">
                <a:solidFill>
                  <a:srgbClr val="000000"/>
                </a:solidFill>
              </a:rPr>
              <a:t>omputing and </a:t>
            </a:r>
            <a:r>
              <a:rPr lang="en-US" altLang="zh-TW" dirty="0"/>
              <a:t>N</a:t>
            </a:r>
            <a:r>
              <a:rPr lang="en-US" altLang="zh-TW" dirty="0">
                <a:solidFill>
                  <a:srgbClr val="000000"/>
                </a:solidFill>
              </a:rPr>
              <a:t>etworking </a:t>
            </a:r>
            <a:r>
              <a:rPr lang="en-US" altLang="zh-TW" dirty="0" smtClean="0">
                <a:solidFill>
                  <a:srgbClr val="000000"/>
                </a:solidFill>
              </a:rPr>
              <a:t>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7636CA-9167-424A-8ECA-0002C44CD928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9200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8925" y="457200"/>
            <a:ext cx="2058988" cy="54927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457200"/>
            <a:ext cx="6029325" cy="54927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A</a:t>
            </a:r>
            <a:r>
              <a:rPr lang="en-US" altLang="zh-TW" dirty="0">
                <a:solidFill>
                  <a:srgbClr val="000000"/>
                </a:solidFill>
              </a:rPr>
              <a:t>daptive </a:t>
            </a:r>
            <a:r>
              <a:rPr lang="en-US" altLang="zh-TW" dirty="0"/>
              <a:t>C</a:t>
            </a:r>
            <a:r>
              <a:rPr lang="en-US" altLang="zh-TW" dirty="0">
                <a:solidFill>
                  <a:srgbClr val="000000"/>
                </a:solidFill>
              </a:rPr>
              <a:t>omputing and </a:t>
            </a:r>
            <a:r>
              <a:rPr lang="en-US" altLang="zh-TW" dirty="0"/>
              <a:t>N</a:t>
            </a:r>
            <a:r>
              <a:rPr lang="en-US" altLang="zh-TW" dirty="0">
                <a:solidFill>
                  <a:srgbClr val="000000"/>
                </a:solidFill>
              </a:rPr>
              <a:t>etworking </a:t>
            </a:r>
            <a:r>
              <a:rPr lang="en-US" altLang="zh-TW" dirty="0" smtClean="0">
                <a:solidFill>
                  <a:srgbClr val="000000"/>
                </a:solidFill>
              </a:rPr>
              <a:t>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D6A26C-BA73-4F38-A7A9-B41F91077C9E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55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844675"/>
            <a:ext cx="4038600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844675"/>
            <a:ext cx="4038600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A</a:t>
            </a:r>
            <a:r>
              <a:rPr lang="en-US" altLang="zh-TW" dirty="0">
                <a:solidFill>
                  <a:srgbClr val="000000"/>
                </a:solidFill>
              </a:rPr>
              <a:t>daptive </a:t>
            </a:r>
            <a:r>
              <a:rPr lang="en-US" altLang="zh-TW" dirty="0"/>
              <a:t>C</a:t>
            </a:r>
            <a:r>
              <a:rPr lang="en-US" altLang="zh-TW" dirty="0">
                <a:solidFill>
                  <a:srgbClr val="000000"/>
                </a:solidFill>
              </a:rPr>
              <a:t>omputing and </a:t>
            </a:r>
            <a:r>
              <a:rPr lang="en-US" altLang="zh-TW" dirty="0"/>
              <a:t>N</a:t>
            </a:r>
            <a:r>
              <a:rPr lang="en-US" altLang="zh-TW" dirty="0">
                <a:solidFill>
                  <a:srgbClr val="000000"/>
                </a:solidFill>
              </a:rPr>
              <a:t>etworking </a:t>
            </a:r>
            <a:r>
              <a:rPr lang="en-US" altLang="zh-TW" dirty="0" smtClean="0">
                <a:solidFill>
                  <a:srgbClr val="000000"/>
                </a:solidFill>
              </a:rPr>
              <a:t>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3DB3C0-74ED-43B6-9784-B6DACAC41669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605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A</a:t>
            </a:r>
            <a:r>
              <a:rPr lang="en-US" altLang="zh-TW" dirty="0">
                <a:solidFill>
                  <a:srgbClr val="000000"/>
                </a:solidFill>
              </a:rPr>
              <a:t>daptive </a:t>
            </a:r>
            <a:r>
              <a:rPr lang="en-US" altLang="zh-TW" dirty="0"/>
              <a:t>C</a:t>
            </a:r>
            <a:r>
              <a:rPr lang="en-US" altLang="zh-TW" dirty="0">
                <a:solidFill>
                  <a:srgbClr val="000000"/>
                </a:solidFill>
              </a:rPr>
              <a:t>omputing and </a:t>
            </a:r>
            <a:r>
              <a:rPr lang="en-US" altLang="zh-TW" dirty="0"/>
              <a:t>N</a:t>
            </a:r>
            <a:r>
              <a:rPr lang="en-US" altLang="zh-TW" dirty="0">
                <a:solidFill>
                  <a:srgbClr val="000000"/>
                </a:solidFill>
              </a:rPr>
              <a:t>etworking </a:t>
            </a:r>
            <a:r>
              <a:rPr lang="en-US" altLang="zh-TW" dirty="0" smtClean="0">
                <a:solidFill>
                  <a:srgbClr val="000000"/>
                </a:solidFill>
              </a:rPr>
              <a:t>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189B5A-6A3C-43F8-9AFE-F2769A3AA117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783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A</a:t>
            </a:r>
            <a:r>
              <a:rPr lang="en-US" altLang="zh-TW" dirty="0">
                <a:solidFill>
                  <a:srgbClr val="000000"/>
                </a:solidFill>
              </a:rPr>
              <a:t>daptive </a:t>
            </a:r>
            <a:r>
              <a:rPr lang="en-US" altLang="zh-TW" dirty="0"/>
              <a:t>C</a:t>
            </a:r>
            <a:r>
              <a:rPr lang="en-US" altLang="zh-TW" dirty="0">
                <a:solidFill>
                  <a:srgbClr val="000000"/>
                </a:solidFill>
              </a:rPr>
              <a:t>omputing and </a:t>
            </a:r>
            <a:r>
              <a:rPr lang="en-US" altLang="zh-TW" dirty="0"/>
              <a:t>N</a:t>
            </a:r>
            <a:r>
              <a:rPr lang="en-US" altLang="zh-TW" dirty="0">
                <a:solidFill>
                  <a:srgbClr val="000000"/>
                </a:solidFill>
              </a:rPr>
              <a:t>etworking </a:t>
            </a:r>
            <a:r>
              <a:rPr lang="en-US" altLang="zh-TW" dirty="0" smtClean="0">
                <a:solidFill>
                  <a:srgbClr val="000000"/>
                </a:solidFill>
              </a:rPr>
              <a:t>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F4BF731-2103-4D95-BEDA-868884847C8F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097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A</a:t>
            </a:r>
            <a:r>
              <a:rPr lang="en-US" altLang="zh-TW" dirty="0">
                <a:solidFill>
                  <a:srgbClr val="000000"/>
                </a:solidFill>
              </a:rPr>
              <a:t>daptive </a:t>
            </a:r>
            <a:r>
              <a:rPr lang="en-US" altLang="zh-TW" dirty="0"/>
              <a:t>C</a:t>
            </a:r>
            <a:r>
              <a:rPr lang="en-US" altLang="zh-TW" dirty="0">
                <a:solidFill>
                  <a:srgbClr val="000000"/>
                </a:solidFill>
              </a:rPr>
              <a:t>omputing and </a:t>
            </a:r>
            <a:r>
              <a:rPr lang="en-US" altLang="zh-TW" dirty="0"/>
              <a:t>N</a:t>
            </a:r>
            <a:r>
              <a:rPr lang="en-US" altLang="zh-TW" dirty="0">
                <a:solidFill>
                  <a:srgbClr val="000000"/>
                </a:solidFill>
              </a:rPr>
              <a:t>etworking </a:t>
            </a:r>
            <a:r>
              <a:rPr lang="en-US" altLang="zh-TW" dirty="0" smtClean="0">
                <a:solidFill>
                  <a:srgbClr val="000000"/>
                </a:solidFill>
              </a:rPr>
              <a:t>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F7E9D1-4360-48EC-AA9E-550C605588FE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4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A</a:t>
            </a:r>
            <a:r>
              <a:rPr lang="en-US" altLang="zh-TW" dirty="0">
                <a:solidFill>
                  <a:srgbClr val="000000"/>
                </a:solidFill>
              </a:rPr>
              <a:t>daptive </a:t>
            </a:r>
            <a:r>
              <a:rPr lang="en-US" altLang="zh-TW" dirty="0"/>
              <a:t>C</a:t>
            </a:r>
            <a:r>
              <a:rPr lang="en-US" altLang="zh-TW" dirty="0">
                <a:solidFill>
                  <a:srgbClr val="000000"/>
                </a:solidFill>
              </a:rPr>
              <a:t>omputing and </a:t>
            </a:r>
            <a:r>
              <a:rPr lang="en-US" altLang="zh-TW" dirty="0"/>
              <a:t>N</a:t>
            </a:r>
            <a:r>
              <a:rPr lang="en-US" altLang="zh-TW" dirty="0">
                <a:solidFill>
                  <a:srgbClr val="000000"/>
                </a:solidFill>
              </a:rPr>
              <a:t>etworking </a:t>
            </a:r>
            <a:r>
              <a:rPr lang="en-US" altLang="zh-TW" dirty="0" smtClean="0">
                <a:solidFill>
                  <a:srgbClr val="000000"/>
                </a:solidFill>
              </a:rPr>
              <a:t>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034A29-89B0-4819-9A30-69F8EE821FB3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64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A</a:t>
            </a:r>
            <a:r>
              <a:rPr lang="en-US" altLang="zh-TW" dirty="0">
                <a:solidFill>
                  <a:srgbClr val="000000"/>
                </a:solidFill>
              </a:rPr>
              <a:t>daptive </a:t>
            </a:r>
            <a:r>
              <a:rPr lang="en-US" altLang="zh-TW" dirty="0"/>
              <a:t>C</a:t>
            </a:r>
            <a:r>
              <a:rPr lang="en-US" altLang="zh-TW" dirty="0">
                <a:solidFill>
                  <a:srgbClr val="000000"/>
                </a:solidFill>
              </a:rPr>
              <a:t>omputing and </a:t>
            </a:r>
            <a:r>
              <a:rPr lang="en-US" altLang="zh-TW" dirty="0"/>
              <a:t>N</a:t>
            </a:r>
            <a:r>
              <a:rPr lang="en-US" altLang="zh-TW" dirty="0">
                <a:solidFill>
                  <a:srgbClr val="000000"/>
                </a:solidFill>
              </a:rPr>
              <a:t>etworking </a:t>
            </a:r>
            <a:r>
              <a:rPr lang="en-US" altLang="zh-TW" dirty="0" smtClean="0">
                <a:solidFill>
                  <a:srgbClr val="000000"/>
                </a:solidFill>
              </a:rPr>
              <a:t>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D2881D-F422-40D0-BA1B-D0DC9F2F5CC4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55875" y="6453188"/>
            <a:ext cx="4983163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1" i="1">
                <a:solidFill>
                  <a:srgbClr val="A5002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mtClean="0"/>
              <a:t>Adaptive Computing and Networking Laboratory</a:t>
            </a:r>
            <a:endParaRPr lang="en-US" altLang="zh-TW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32124" y="6503746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46C765-0494-4ABF-9E66-FD9BBA85CE13}" type="slidenum">
              <a:rPr lang="en-US" altLang="zh-TW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285750" cy="5334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zh-TW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412750" y="134938"/>
            <a:ext cx="8731250" cy="2746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09575" y="134938"/>
            <a:ext cx="138113" cy="14128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>
              <a:solidFill>
                <a:srgbClr val="666699"/>
              </a:solidFill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47688" y="0"/>
            <a:ext cx="139700" cy="13811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>
              <a:solidFill>
                <a:srgbClr val="666699"/>
              </a:solidFill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547688" y="134938"/>
            <a:ext cx="139700" cy="14128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>
              <a:solidFill>
                <a:srgbClr val="9999CC"/>
              </a:solidFill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274638" y="274638"/>
            <a:ext cx="136525" cy="13811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>
              <a:solidFill>
                <a:srgbClr val="666699"/>
              </a:solidFill>
            </a:endParaRP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131763" y="136525"/>
            <a:ext cx="141287" cy="1381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409575" y="271463"/>
            <a:ext cx="138113" cy="13811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>
              <a:solidFill>
                <a:srgbClr val="9999CC"/>
              </a:solidFill>
            </a:endParaRP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274638" y="409575"/>
            <a:ext cx="136525" cy="1365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>
              <a:solidFill>
                <a:srgbClr val="9999CC"/>
              </a:solidFill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2296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17" name="內容版面配置區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7812360" y="6051956"/>
            <a:ext cx="1080120" cy="673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4113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55875" y="6453188"/>
            <a:ext cx="4983163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1" i="1">
                <a:solidFill>
                  <a:srgbClr val="A5002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/>
              <a:t>Adaptive Computing and Networking </a:t>
            </a:r>
            <a:r>
              <a:rPr lang="en-US" altLang="zh-TW" dirty="0" smtClean="0"/>
              <a:t>Laboratory</a:t>
            </a:r>
            <a:endParaRPr lang="en-US" altLang="zh-TW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725" y="6092825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46C765-0494-4ABF-9E66-FD9BBA85CE13}" type="slidenum">
              <a:rPr lang="en-US" altLang="zh-TW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285750" cy="5334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zh-TW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412750" y="134938"/>
            <a:ext cx="8731250" cy="2746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09575" y="134938"/>
            <a:ext cx="138113" cy="14128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>
              <a:solidFill>
                <a:srgbClr val="666699"/>
              </a:solidFill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47688" y="0"/>
            <a:ext cx="139700" cy="13811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>
              <a:solidFill>
                <a:srgbClr val="666699"/>
              </a:solidFill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547688" y="134938"/>
            <a:ext cx="139700" cy="14128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>
              <a:solidFill>
                <a:srgbClr val="9999CC"/>
              </a:solidFill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274638" y="274638"/>
            <a:ext cx="136525" cy="13811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>
              <a:solidFill>
                <a:srgbClr val="666699"/>
              </a:solidFill>
            </a:endParaRP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131763" y="136525"/>
            <a:ext cx="141287" cy="1381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409575" y="271463"/>
            <a:ext cx="138113" cy="13811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>
              <a:solidFill>
                <a:srgbClr val="9999CC"/>
              </a:solidFill>
            </a:endParaRP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274638" y="409575"/>
            <a:ext cx="136525" cy="1365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>
              <a:solidFill>
                <a:srgbClr val="9999CC"/>
              </a:solidFill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2296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17" name="內容版面配置區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 bwMode="auto">
          <a:xfrm>
            <a:off x="7812360" y="6051956"/>
            <a:ext cx="1080120" cy="673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990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55876" y="6453188"/>
            <a:ext cx="4983163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900" b="1" i="1">
                <a:solidFill>
                  <a:srgbClr val="A5002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/>
              <a:t>Adaptive Computing and Networking </a:t>
            </a:r>
            <a:r>
              <a:rPr lang="en-US" altLang="zh-TW" dirty="0" smtClean="0"/>
              <a:t>Laboratory</a:t>
            </a:r>
            <a:endParaRPr lang="en-US" altLang="zh-TW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725" y="6092825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900">
                <a:latin typeface="Arial Black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46C765-0494-4ABF-9E66-FD9BBA85CE13}" type="slidenum">
              <a:rPr lang="en-US" altLang="zh-TW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285750" cy="5334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zh-TW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412750" y="134940"/>
            <a:ext cx="8731250" cy="2746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09576" y="134940"/>
            <a:ext cx="138113" cy="14128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350">
              <a:solidFill>
                <a:srgbClr val="666699"/>
              </a:solidFill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47689" y="2"/>
            <a:ext cx="139700" cy="13811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350">
              <a:solidFill>
                <a:srgbClr val="666699"/>
              </a:solidFill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547689" y="134940"/>
            <a:ext cx="139700" cy="14128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350">
              <a:solidFill>
                <a:srgbClr val="9999CC"/>
              </a:solidFill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274639" y="274638"/>
            <a:ext cx="136525" cy="13811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350">
              <a:solidFill>
                <a:srgbClr val="666699"/>
              </a:solidFill>
            </a:endParaRP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131764" y="136527"/>
            <a:ext cx="141287" cy="1381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409576" y="271463"/>
            <a:ext cx="138113" cy="13811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350">
              <a:solidFill>
                <a:srgbClr val="9999CC"/>
              </a:solidFill>
            </a:endParaRP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274639" y="409577"/>
            <a:ext cx="136525" cy="1365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350">
              <a:solidFill>
                <a:srgbClr val="9999CC"/>
              </a:solidFill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7"/>
            <a:ext cx="82296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9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17" name="內容版面配置區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7812360" y="6040314"/>
            <a:ext cx="1080120" cy="673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5555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Arial" charset="0"/>
          <a:ea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Arial" charset="0"/>
          <a:ea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Arial" charset="0"/>
          <a:ea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Arial" charset="0"/>
          <a:ea typeface="新細明體" charset="-120"/>
        </a:defRPr>
      </a:lvl5pPr>
      <a:lvl6pPr marL="342900" algn="l" rtl="0" fontAlgn="base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Arial" charset="0"/>
          <a:ea typeface="新細明體" charset="-120"/>
        </a:defRPr>
      </a:lvl6pPr>
      <a:lvl7pPr marL="685800" algn="l" rtl="0" fontAlgn="base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Arial" charset="0"/>
          <a:ea typeface="新細明體" charset="-120"/>
        </a:defRPr>
      </a:lvl7pPr>
      <a:lvl8pPr marL="1028700" algn="l" rtl="0" fontAlgn="base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Arial" charset="0"/>
          <a:ea typeface="新細明體" charset="-120"/>
        </a:defRPr>
      </a:lvl8pPr>
      <a:lvl9pPr marL="1371600" algn="l" rtl="0" fontAlgn="base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Arial" charset="0"/>
          <a:ea typeface="新細明體" charset="-12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67744" y="2132856"/>
            <a:ext cx="6912768" cy="2160240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Constructing Multiple Steiner Trees for Software-Defined Networking Multicast</a:t>
            </a:r>
            <a:endParaRPr lang="en-US" altLang="zh-TW" sz="3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00100" y="4714884"/>
            <a:ext cx="7460332" cy="1871662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altLang="zh-TW" sz="3100" dirty="0" smtClean="0">
                <a:latin typeface="Times New Roman" pitchFamily="18" charset="0"/>
              </a:rPr>
              <a:t>Presented by Professor </a:t>
            </a:r>
            <a:r>
              <a:rPr lang="en-US" altLang="zh-TW" sz="3100" dirty="0" err="1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Jehn-Ruey</a:t>
            </a:r>
            <a:r>
              <a:rPr lang="en-US" altLang="zh-TW" sz="31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1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Jiang </a:t>
            </a:r>
          </a:p>
          <a:p>
            <a:pPr algn="ctr"/>
            <a:endParaRPr lang="en-US" altLang="zh-TW" sz="2100" dirty="0" smtClean="0">
              <a:latin typeface="Times New Roman" pitchFamily="18" charset="0"/>
            </a:endParaRPr>
          </a:p>
          <a:p>
            <a:pPr algn="ctr"/>
            <a:r>
              <a:rPr lang="en-US" altLang="zh-TW" sz="2800" dirty="0" smtClean="0">
                <a:latin typeface="Times New Roman" pitchFamily="18" charset="0"/>
              </a:rPr>
              <a:t>Advanced </a:t>
            </a:r>
            <a:r>
              <a:rPr lang="en-US" altLang="zh-TW" sz="2800" dirty="0">
                <a:latin typeface="Times New Roman" pitchFamily="18" charset="0"/>
              </a:rPr>
              <a:t>Computing and Networking </a:t>
            </a:r>
            <a:r>
              <a:rPr lang="en-US" altLang="zh-TW" sz="2800" dirty="0" smtClean="0">
                <a:latin typeface="Times New Roman" pitchFamily="18" charset="0"/>
              </a:rPr>
              <a:t>Laboratory</a:t>
            </a:r>
            <a:endParaRPr lang="en-US" altLang="zh-TW" sz="2800" dirty="0">
              <a:latin typeface="Times New Roman" pitchFamily="18" charset="0"/>
            </a:endParaRPr>
          </a:p>
          <a:p>
            <a:pPr algn="ctr"/>
            <a:r>
              <a:rPr lang="en-US" altLang="zh-TW" sz="2800" dirty="0" smtClean="0">
                <a:latin typeface="Times New Roman" pitchFamily="18" charset="0"/>
              </a:rPr>
              <a:t>Department </a:t>
            </a:r>
            <a:r>
              <a:rPr lang="en-US" altLang="zh-TW" sz="2800" dirty="0">
                <a:latin typeface="Times New Roman" pitchFamily="18" charset="0"/>
              </a:rPr>
              <a:t>of Computer Science and Information </a:t>
            </a:r>
            <a:r>
              <a:rPr lang="en-US" altLang="zh-TW" sz="2800" dirty="0" smtClean="0">
                <a:latin typeface="Times New Roman" pitchFamily="18" charset="0"/>
              </a:rPr>
              <a:t>Engineering</a:t>
            </a:r>
          </a:p>
          <a:p>
            <a:pPr algn="ctr"/>
            <a:r>
              <a:rPr lang="en-US" altLang="zh-TW" sz="2800" dirty="0">
                <a:latin typeface="Times New Roman" pitchFamily="18" charset="0"/>
              </a:rPr>
              <a:t>National Central </a:t>
            </a:r>
            <a:r>
              <a:rPr lang="en-US" altLang="zh-TW" sz="2800" dirty="0" smtClean="0">
                <a:latin typeface="Times New Roman" pitchFamily="18" charset="0"/>
              </a:rPr>
              <a:t>University, Taiwan</a:t>
            </a:r>
            <a:endParaRPr lang="en-US" altLang="zh-TW" sz="2800" dirty="0">
              <a:latin typeface="Times New Roman" pitchFamily="18" charset="0"/>
            </a:endParaRPr>
          </a:p>
          <a:p>
            <a:pPr algn="ctr"/>
            <a:endParaRPr lang="en-US" altLang="zh-TW" sz="2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18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>
                <a:cs typeface="Times New Roman" pitchFamily="18" charset="0"/>
              </a:rPr>
              <a:t>Outline</a:t>
            </a:r>
            <a:endParaRPr lang="zh-TW" altLang="en-US" dirty="0"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TW" sz="3600" dirty="0">
                <a:latin typeface="+mj-lt"/>
                <a:cs typeface="Times New Roman" panose="02020603050405020304" pitchFamily="18" charset="0"/>
              </a:rPr>
              <a:t>SDN</a:t>
            </a:r>
          </a:p>
          <a:p>
            <a:r>
              <a:rPr lang="en-US" altLang="zh-TW" sz="3600" dirty="0" smtClean="0">
                <a:latin typeface="+mj-lt"/>
                <a:cs typeface="Times New Roman" panose="02020603050405020304" pitchFamily="18" charset="0"/>
              </a:rPr>
              <a:t>Multicast</a:t>
            </a:r>
            <a:endParaRPr lang="en-US" altLang="zh-TW" sz="3600" dirty="0">
              <a:latin typeface="+mj-lt"/>
              <a:cs typeface="Times New Roman" panose="02020603050405020304" pitchFamily="18" charset="0"/>
            </a:endParaRPr>
          </a:p>
          <a:p>
            <a:r>
              <a:rPr lang="en-US" altLang="zh-TW" sz="3600" dirty="0">
                <a:latin typeface="+mj-lt"/>
                <a:cs typeface="Times New Roman" panose="02020603050405020304" pitchFamily="18" charset="0"/>
              </a:rPr>
              <a:t>Steiner + </a:t>
            </a:r>
            <a:r>
              <a:rPr lang="en-US" altLang="zh-TW" sz="3600" dirty="0" err="1">
                <a:latin typeface="+mj-lt"/>
                <a:cs typeface="Times New Roman" panose="02020603050405020304" pitchFamily="18" charset="0"/>
              </a:rPr>
              <a:t>Dijkstra</a:t>
            </a:r>
            <a:r>
              <a:rPr lang="en-US" altLang="zh-TW" sz="3600" dirty="0">
                <a:latin typeface="+mj-lt"/>
                <a:cs typeface="Times New Roman" panose="02020603050405020304" pitchFamily="18" charset="0"/>
              </a:rPr>
              <a:t> + </a:t>
            </a:r>
            <a:r>
              <a:rPr lang="en-US" altLang="zh-TW" sz="3600" dirty="0" err="1">
                <a:latin typeface="+mj-lt"/>
                <a:cs typeface="Times New Roman" panose="02020603050405020304" pitchFamily="18" charset="0"/>
              </a:rPr>
              <a:t>McKeown</a:t>
            </a:r>
            <a:endParaRPr lang="en-US" altLang="zh-TW" sz="3600" dirty="0">
              <a:latin typeface="+mj-lt"/>
              <a:cs typeface="Times New Roman" panose="02020603050405020304" pitchFamily="18" charset="0"/>
            </a:endParaRPr>
          </a:p>
          <a:p>
            <a:r>
              <a:rPr lang="en-US" altLang="zh-TW" sz="3600" dirty="0">
                <a:latin typeface="+mj-lt"/>
                <a:cs typeface="Times New Roman" panose="02020603050405020304" pitchFamily="18" charset="0"/>
              </a:rPr>
              <a:t>Evaluation</a:t>
            </a:r>
          </a:p>
          <a:p>
            <a:r>
              <a:rPr lang="en-US" altLang="zh-TW" sz="3600" dirty="0">
                <a:latin typeface="+mj-lt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92500" lnSpcReduction="20000"/>
          </a:bodyPr>
          <a:lstStyle/>
          <a:p>
            <a:fld id="{98269176-8D91-4DCE-A8C6-1D90C362B929}" type="slidenum">
              <a:rPr lang="en-US" altLang="zh-TW" smtClean="0">
                <a:solidFill>
                  <a:srgbClr val="000000"/>
                </a:solidFill>
              </a:rPr>
              <a:pPr/>
              <a:t>10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856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Multicast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69176-8D91-4DCE-A8C6-1D90C362B929}" type="slidenum">
              <a:rPr lang="en-US" altLang="zh-TW" smtClean="0">
                <a:solidFill>
                  <a:srgbClr val="000000"/>
                </a:solidFill>
              </a:rPr>
              <a:pPr/>
              <a:t>11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pic>
        <p:nvPicPr>
          <p:cNvPr id="8194" name="Picture 2" descr="http://www.cisco.com/c/dam/en/us/td/docs/ios/solutions_docs/ip_multicast/White_papers/mcst_ovr.fm/_jcr_content/renditions/mcst_ovr-01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12" y="1484784"/>
            <a:ext cx="8540775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07504" y="6581001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Source: http://www.cisco.com/c/en/us/td/docs/ios/solutions_docs/ip_multicast/White_papers/mcst_ovr.html</a:t>
            </a:r>
            <a:endParaRPr lang="zh-TW" altLang="en-US" sz="1200" dirty="0"/>
          </a:p>
          <a:p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918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371600"/>
          </a:xfrm>
        </p:spPr>
        <p:txBody>
          <a:bodyPr/>
          <a:lstStyle/>
          <a:p>
            <a:r>
              <a:rPr lang="en-US" altLang="zh-TW" dirty="0" smtClean="0"/>
              <a:t>Multicast Application-- IPTV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69176-8D91-4DCE-A8C6-1D90C362B929}" type="slidenum">
              <a:rPr lang="en-US" altLang="zh-TW" smtClean="0">
                <a:solidFill>
                  <a:srgbClr val="000000"/>
                </a:solidFill>
              </a:rPr>
              <a:pPr/>
              <a:t>12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pic>
        <p:nvPicPr>
          <p:cNvPr id="13314" name="Picture 2" descr="http://www.199it.com/wp-content/uploads/2013/12/iptv-630-3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556792"/>
            <a:ext cx="9073008" cy="443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07504" y="6581001"/>
            <a:ext cx="7416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Source: http://www.199it.com/archives/tag/iptv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4293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9208"/>
            <a:ext cx="8229600" cy="1371600"/>
          </a:xfrm>
        </p:spPr>
        <p:txBody>
          <a:bodyPr/>
          <a:lstStyle/>
          <a:p>
            <a:r>
              <a:rPr lang="en-US" altLang="zh-TW" dirty="0" smtClean="0"/>
              <a:t>Multicast Application </a:t>
            </a:r>
            <a:br>
              <a:rPr lang="en-US" altLang="zh-TW" dirty="0" smtClean="0"/>
            </a:br>
            <a:r>
              <a:rPr lang="en-US" altLang="zh-TW" dirty="0" smtClean="0"/>
              <a:t>– Live Streaming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69176-8D91-4DCE-A8C6-1D90C362B929}" type="slidenum">
              <a:rPr lang="en-US" altLang="zh-TW" smtClean="0">
                <a:solidFill>
                  <a:srgbClr val="000000"/>
                </a:solidFill>
              </a:rPr>
              <a:pPr/>
              <a:t>13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7504" y="6597352"/>
            <a:ext cx="7416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Source: http://www.prepare1.com/live-streaming-future-social-media</a:t>
            </a:r>
            <a:r>
              <a:rPr lang="en-US" altLang="zh-TW" sz="1200" dirty="0" smtClean="0"/>
              <a:t>/&amp;https</a:t>
            </a:r>
            <a:r>
              <a:rPr lang="en-US" altLang="zh-TW" sz="1200" dirty="0"/>
              <a:t>://hired.com/companies/twitch</a:t>
            </a:r>
            <a:endParaRPr lang="zh-TW" altLang="en-US" sz="1200" dirty="0"/>
          </a:p>
        </p:txBody>
      </p:sp>
      <p:pic>
        <p:nvPicPr>
          <p:cNvPr id="15362" name="Picture 2" descr="http://www.prepare1.com/wp-content/uploads/2016/04/Live-Streaming-the-Future_Prepare1-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36633"/>
            <a:ext cx="7750174" cy="421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Twit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310" y="1953662"/>
            <a:ext cx="1803176" cy="111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22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39552"/>
          </a:xfrm>
        </p:spPr>
        <p:txBody>
          <a:bodyPr/>
          <a:lstStyle/>
          <a:p>
            <a:r>
              <a:rPr lang="en-US" altLang="zh-TW" sz="3600" dirty="0" smtClean="0"/>
              <a:t>Multicast routing as a graph problem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69176-8D91-4DCE-A8C6-1D90C362B929}" type="slidenum">
              <a:rPr lang="en-US" altLang="zh-TW" smtClean="0">
                <a:solidFill>
                  <a:srgbClr val="000000"/>
                </a:solidFill>
              </a:rPr>
              <a:pPr/>
              <a:t>14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pic>
        <p:nvPicPr>
          <p:cNvPr id="11266" name="Picture 2" descr="Source-based Tre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351258"/>
            <a:ext cx="3714824" cy="267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51520" y="1268760"/>
            <a:ext cx="8435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Problem</a:t>
            </a:r>
            <a:r>
              <a:rPr lang="en-US" altLang="zh-TW" sz="2800" dirty="0"/>
              <a:t>: Embed a tree </a:t>
            </a:r>
            <a:r>
              <a:rPr lang="en-US" altLang="zh-TW" sz="2800" dirty="0" smtClean="0"/>
              <a:t>within the network such </a:t>
            </a:r>
            <a:r>
              <a:rPr lang="en-US" altLang="zh-TW" sz="2800" dirty="0"/>
              <a:t>that </a:t>
            </a:r>
            <a:r>
              <a:rPr lang="en-US" altLang="zh-TW" sz="2800" dirty="0" smtClean="0">
                <a:solidFill>
                  <a:schemeClr val="accent5">
                    <a:lumMod val="50000"/>
                  </a:schemeClr>
                </a:solidFill>
              </a:rPr>
              <a:t>the source and all </a:t>
            </a:r>
            <a:r>
              <a:rPr lang="en-US" altLang="zh-TW" sz="2800" dirty="0">
                <a:solidFill>
                  <a:schemeClr val="accent5">
                    <a:lumMod val="50000"/>
                  </a:schemeClr>
                </a:solidFill>
              </a:rPr>
              <a:t>multicast </a:t>
            </a:r>
            <a:r>
              <a:rPr lang="en-US" altLang="zh-TW" sz="2800" dirty="0" smtClean="0">
                <a:solidFill>
                  <a:schemeClr val="accent5">
                    <a:lumMod val="50000"/>
                  </a:schemeClr>
                </a:solidFill>
              </a:rPr>
              <a:t>subscribers (receivers) </a:t>
            </a:r>
            <a:r>
              <a:rPr lang="en-US" altLang="zh-TW" sz="2800" dirty="0" smtClean="0"/>
              <a:t>are </a:t>
            </a:r>
            <a:r>
              <a:rPr lang="en-US" altLang="zh-TW" sz="2800" dirty="0"/>
              <a:t>connected by the tree </a:t>
            </a:r>
            <a:endParaRPr lang="zh-TW" altLang="zh-TW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79512" y="2930168"/>
            <a:ext cx="35283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Solution </a:t>
            </a:r>
            <a:r>
              <a:rPr lang="en-US" altLang="zh-TW" sz="2000" b="1" dirty="0" smtClean="0"/>
              <a:t>1: </a:t>
            </a:r>
            <a:r>
              <a:rPr lang="en-US" altLang="zh-TW" sz="2000" b="1" dirty="0">
                <a:solidFill>
                  <a:srgbClr val="FF0000"/>
                </a:solidFill>
              </a:rPr>
              <a:t>Shortest Path Tree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 (PIM-SM)</a:t>
            </a:r>
            <a:r>
              <a:rPr lang="en-US" altLang="zh-TW" sz="2000" b="1" dirty="0"/>
              <a:t/>
            </a:r>
            <a:br>
              <a:rPr lang="en-US" altLang="zh-TW" sz="2000" b="1" dirty="0"/>
            </a:br>
            <a:r>
              <a:rPr lang="en-US" altLang="zh-TW" sz="2000" dirty="0"/>
              <a:t>Build a tree that minimizes the path cost from the source to each receiver</a:t>
            </a:r>
            <a:endParaRPr lang="zh-TW" altLang="zh-TW" sz="2000" dirty="0"/>
          </a:p>
          <a:p>
            <a:endParaRPr lang="zh-TW" altLang="en-US" sz="2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/>
          <a:srcRect r="65639" b="9478"/>
          <a:stretch/>
        </p:blipFill>
        <p:spPr>
          <a:xfrm>
            <a:off x="7236296" y="3284984"/>
            <a:ext cx="2171979" cy="288032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00120" y="4750112"/>
            <a:ext cx="35283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Solution </a:t>
            </a:r>
            <a:r>
              <a:rPr lang="en-US" altLang="zh-TW" sz="2000" b="1" dirty="0" smtClean="0"/>
              <a:t>2</a:t>
            </a:r>
            <a:r>
              <a:rPr lang="en-US" altLang="zh-TW" sz="2000" b="1" dirty="0" smtClean="0">
                <a:solidFill>
                  <a:srgbClr val="00FF00"/>
                </a:solidFill>
              </a:rPr>
              <a:t>: Minimum Steiner Tree</a:t>
            </a:r>
            <a:r>
              <a:rPr lang="en-US" altLang="zh-TW" sz="2000" b="1" dirty="0">
                <a:solidFill>
                  <a:srgbClr val="00FF00"/>
                </a:solidFill>
              </a:rPr>
              <a:t/>
            </a:r>
            <a:br>
              <a:rPr lang="en-US" altLang="zh-TW" sz="2000" b="1" dirty="0">
                <a:solidFill>
                  <a:srgbClr val="00FF00"/>
                </a:solidFill>
              </a:rPr>
            </a:br>
            <a:r>
              <a:rPr lang="en-US" altLang="zh-TW" sz="2000" dirty="0"/>
              <a:t>Build a tree that minimizes the </a:t>
            </a:r>
            <a:r>
              <a:rPr lang="en-US" altLang="zh-TW" sz="2000" dirty="0" smtClean="0"/>
              <a:t>total </a:t>
            </a:r>
            <a:r>
              <a:rPr lang="en-US" altLang="zh-TW" sz="2000" dirty="0"/>
              <a:t>cost </a:t>
            </a:r>
            <a:r>
              <a:rPr lang="en-US" altLang="zh-TW" sz="2000" dirty="0" smtClean="0"/>
              <a:t>of the edges</a:t>
            </a:r>
            <a:endParaRPr lang="zh-TW" altLang="zh-TW" sz="2000" dirty="0"/>
          </a:p>
          <a:p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104188" y="2780928"/>
            <a:ext cx="788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Given</a:t>
            </a:r>
            <a:br>
              <a:rPr lang="en-US" altLang="zh-TW" sz="1600" b="1" dirty="0" smtClean="0"/>
            </a:br>
            <a:r>
              <a:rPr lang="en-US" altLang="zh-TW" sz="1600" b="1" dirty="0" smtClean="0"/>
              <a:t>Graph</a:t>
            </a:r>
            <a:endParaRPr lang="zh-TW" altLang="en-US" sz="16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725820" y="2759223"/>
            <a:ext cx="1518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Shortest Path</a:t>
            </a:r>
          </a:p>
          <a:p>
            <a:pPr algn="ctr"/>
            <a:r>
              <a:rPr lang="en-US" altLang="zh-TW" sz="1600" b="1" dirty="0" smtClean="0">
                <a:solidFill>
                  <a:srgbClr val="FF0000"/>
                </a:solidFill>
              </a:rPr>
              <a:t>Tree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264603" y="2759223"/>
            <a:ext cx="1840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00FF00"/>
                </a:solidFill>
              </a:rPr>
              <a:t>Minimum Steiner</a:t>
            </a:r>
          </a:p>
          <a:p>
            <a:pPr algn="ctr"/>
            <a:r>
              <a:rPr lang="en-US" altLang="zh-TW" sz="1600" b="1" dirty="0" smtClean="0">
                <a:solidFill>
                  <a:srgbClr val="00FF00"/>
                </a:solidFill>
              </a:rPr>
              <a:t>Tree</a:t>
            </a:r>
            <a:endParaRPr lang="zh-TW" altLang="en-US" sz="1600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51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7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  <a:cs typeface="Times New Roman" panose="02020603050405020304" pitchFamily="18" charset="0"/>
              </a:rPr>
              <a:t>Multicast Tree</a:t>
            </a:r>
            <a:endParaRPr lang="zh-TW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69176-8D91-4DCE-A8C6-1D90C362B929}" type="slidenum">
              <a:rPr lang="en-US" altLang="zh-TW" smtClean="0">
                <a:solidFill>
                  <a:srgbClr val="000000"/>
                </a:solidFill>
              </a:rPr>
              <a:pPr/>
              <a:t>15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" r="-126" b="15312"/>
          <a:stretch/>
        </p:blipFill>
        <p:spPr bwMode="auto">
          <a:xfrm>
            <a:off x="0" y="1700808"/>
            <a:ext cx="9051244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251520" y="514790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Path Tree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283968" y="514790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Steiner Tree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4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" y="594520"/>
            <a:ext cx="9355237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Dijkstra’s Shortest Path (SP) Algorithm</a:t>
            </a:r>
            <a:br>
              <a:rPr lang="en-US" altLang="zh-TW" dirty="0" smtClean="0"/>
            </a:b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1" y="2035497"/>
            <a:ext cx="4392487" cy="44898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2400" dirty="0" smtClean="0"/>
              <a:t>Dr. E. W. </a:t>
            </a:r>
            <a:r>
              <a:rPr lang="en-US" altLang="zh-TW" sz="2400" dirty="0" err="1" smtClean="0"/>
              <a:t>Dijkstra</a:t>
            </a:r>
            <a:r>
              <a:rPr lang="en-US" altLang="zh-TW" sz="2400" dirty="0" smtClean="0"/>
              <a:t>, a Dutch scientist, said: “One </a:t>
            </a:r>
            <a:r>
              <a:rPr lang="en-US" altLang="zh-TW" sz="2400" dirty="0"/>
              <a:t>morning I was shopping in Amsterdam </a:t>
            </a:r>
            <a:r>
              <a:rPr lang="en-US" altLang="zh-TW" sz="2400" dirty="0" smtClean="0"/>
              <a:t>with </a:t>
            </a:r>
            <a:r>
              <a:rPr lang="en-US" altLang="zh-TW" sz="2400" dirty="0"/>
              <a:t>my </a:t>
            </a:r>
            <a:r>
              <a:rPr lang="en-US" altLang="zh-TW" sz="2400" dirty="0" smtClean="0">
                <a:solidFill>
                  <a:srgbClr val="0000FF"/>
                </a:solidFill>
              </a:rPr>
              <a:t>young fiancée</a:t>
            </a:r>
            <a:r>
              <a:rPr lang="en-US" altLang="zh-TW" sz="2400" dirty="0" smtClean="0"/>
              <a:t>, </a:t>
            </a:r>
            <a:r>
              <a:rPr lang="en-US" altLang="zh-TW" sz="2400" dirty="0"/>
              <a:t>and tired, we </a:t>
            </a:r>
            <a:r>
              <a:rPr lang="en-US" altLang="zh-TW" sz="2400" dirty="0">
                <a:solidFill>
                  <a:srgbClr val="0000FF"/>
                </a:solidFill>
              </a:rPr>
              <a:t>sat  down on the </a:t>
            </a:r>
            <a:r>
              <a:rPr lang="en-US" altLang="zh-TW" sz="2400" dirty="0" smtClean="0">
                <a:solidFill>
                  <a:srgbClr val="0000FF"/>
                </a:solidFill>
              </a:rPr>
              <a:t>café </a:t>
            </a:r>
            <a:r>
              <a:rPr lang="en-US" altLang="zh-TW" sz="2400" dirty="0">
                <a:solidFill>
                  <a:srgbClr val="0000FF"/>
                </a:solidFill>
              </a:rPr>
              <a:t>terrace to drink a cup of coffee</a:t>
            </a:r>
            <a:r>
              <a:rPr lang="en-US" altLang="zh-TW" sz="2400" dirty="0"/>
              <a:t> and I was just thinking about </a:t>
            </a:r>
            <a:r>
              <a:rPr lang="en-US" altLang="zh-TW" sz="2400" dirty="0" smtClean="0"/>
              <a:t>whether I could do this</a:t>
            </a:r>
            <a:r>
              <a:rPr lang="en-US" altLang="zh-TW" sz="2400" dirty="0"/>
              <a:t>, </a:t>
            </a:r>
            <a:r>
              <a:rPr lang="en-US" altLang="zh-TW" sz="2400" dirty="0" smtClean="0"/>
              <a:t>and I then </a:t>
            </a:r>
            <a:r>
              <a:rPr lang="en-US" altLang="zh-TW" sz="2400" dirty="0"/>
              <a:t>designed </a:t>
            </a:r>
            <a:r>
              <a:rPr lang="en-US" altLang="zh-TW" sz="2400" dirty="0" smtClean="0"/>
              <a:t>the algorithm for the </a:t>
            </a:r>
            <a:r>
              <a:rPr lang="en-US" altLang="zh-TW" sz="2400" dirty="0"/>
              <a:t>shortest path. As I said, </a:t>
            </a:r>
            <a:r>
              <a:rPr lang="en-US" altLang="zh-TW" sz="2400" dirty="0">
                <a:solidFill>
                  <a:srgbClr val="0000CC"/>
                </a:solidFill>
              </a:rPr>
              <a:t>it was a 20-minute invention</a:t>
            </a:r>
            <a:r>
              <a:rPr lang="en-US" altLang="zh-TW" sz="2400" dirty="0"/>
              <a:t>. </a:t>
            </a:r>
            <a:r>
              <a:rPr lang="en-US" altLang="zh-TW" sz="2400" dirty="0" smtClean="0"/>
              <a:t>In </a:t>
            </a:r>
            <a:r>
              <a:rPr lang="en-US" altLang="zh-TW" sz="2400" dirty="0"/>
              <a:t>fact, it was </a:t>
            </a:r>
            <a:r>
              <a:rPr lang="en-US" altLang="zh-TW" sz="2400" dirty="0">
                <a:solidFill>
                  <a:srgbClr val="0000CC"/>
                </a:solidFill>
              </a:rPr>
              <a:t>published in 1959</a:t>
            </a:r>
            <a:r>
              <a:rPr lang="en-US" altLang="zh-TW" sz="2400" dirty="0"/>
              <a:t>, three years later</a:t>
            </a:r>
            <a:r>
              <a:rPr lang="en-US" altLang="zh-TW" sz="2400" dirty="0" smtClean="0"/>
              <a:t>.”</a:t>
            </a:r>
            <a:r>
              <a:rPr lang="zh-TW" altLang="en-US" sz="2400" dirty="0" smtClean="0"/>
              <a:t> </a:t>
            </a:r>
            <a:endParaRPr lang="en-US" altLang="zh-TW" sz="2400" dirty="0" smtClean="0"/>
          </a:p>
          <a:p>
            <a:endParaRPr lang="zh-TW" altLang="en-US" sz="2400" dirty="0"/>
          </a:p>
          <a:p>
            <a:pPr marL="0" indent="0">
              <a:buNone/>
            </a:pPr>
            <a:r>
              <a:rPr lang="zh-TW" altLang="zh-TW" sz="1800" dirty="0" smtClean="0"/>
              <a:t>Thomas </a:t>
            </a:r>
            <a:r>
              <a:rPr lang="zh-TW" altLang="zh-TW" sz="1800" dirty="0"/>
              <a:t>J. </a:t>
            </a:r>
            <a:r>
              <a:rPr lang="zh-TW" altLang="zh-TW" sz="1800" dirty="0" smtClean="0"/>
              <a:t>Misa</a:t>
            </a:r>
            <a:r>
              <a:rPr lang="en-US" altLang="zh-TW" sz="1800" dirty="0" smtClean="0"/>
              <a:t> (Editor)</a:t>
            </a:r>
            <a:r>
              <a:rPr lang="zh-TW" altLang="zh-TW" sz="1800" dirty="0" smtClean="0"/>
              <a:t>, "An </a:t>
            </a:r>
            <a:r>
              <a:rPr lang="zh-TW" altLang="zh-TW" sz="1800" dirty="0"/>
              <a:t>Interview with Edsger W. </a:t>
            </a:r>
            <a:r>
              <a:rPr lang="zh-TW" altLang="zh-TW" sz="1800" dirty="0" smtClean="0"/>
              <a:t>Dijkstra</a:t>
            </a:r>
            <a:r>
              <a:rPr lang="en-US" altLang="zh-TW" sz="1800" dirty="0" smtClean="0"/>
              <a:t>,</a:t>
            </a:r>
            <a:r>
              <a:rPr lang="zh-TW" altLang="zh-TW" sz="1800" dirty="0" smtClean="0"/>
              <a:t>" </a:t>
            </a:r>
            <a:r>
              <a:rPr lang="zh-TW" altLang="zh-TW" sz="1800" dirty="0"/>
              <a:t>Communications of the ACM 53 (8): 41–</a:t>
            </a:r>
            <a:r>
              <a:rPr lang="zh-TW" altLang="zh-TW" sz="1800" dirty="0" smtClean="0"/>
              <a:t>47</a:t>
            </a:r>
            <a:r>
              <a:rPr lang="en-US" altLang="zh-TW" sz="1800" dirty="0" smtClean="0"/>
              <a:t>, 2010</a:t>
            </a:r>
            <a:r>
              <a:rPr lang="zh-TW" altLang="zh-TW" sz="1800" dirty="0" smtClean="0"/>
              <a:t>. </a:t>
            </a:r>
            <a:endParaRPr lang="zh-TW" altLang="en-US" sz="1800" dirty="0"/>
          </a:p>
        </p:txBody>
      </p:sp>
      <p:sp>
        <p:nvSpPr>
          <p:cNvPr id="8" name="標題 1"/>
          <p:cNvSpPr txBox="1">
            <a:spLocks/>
          </p:cNvSpPr>
          <p:nvPr/>
        </p:nvSpPr>
        <p:spPr bwMode="auto">
          <a:xfrm>
            <a:off x="467544" y="630240"/>
            <a:ext cx="888769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lang="en-US" altLang="zh-TW" sz="3200" kern="0" dirty="0" smtClean="0">
                <a:solidFill>
                  <a:srgbClr val="0000FF"/>
                </a:solidFill>
              </a:rPr>
              <a:t>a 20-mimute invention during coffee drinking </a:t>
            </a:r>
            <a:endParaRPr lang="zh-TW" altLang="en-US" sz="3200" kern="0" dirty="0">
              <a:solidFill>
                <a:srgbClr val="0000FF"/>
              </a:solidFill>
            </a:endParaRPr>
          </a:p>
        </p:txBody>
      </p:sp>
      <p:pic>
        <p:nvPicPr>
          <p:cNvPr id="99332" name="Picture 4" descr="http://ayurvedicroast.com/images/brew-coffee-substitu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886" y="2780928"/>
            <a:ext cx="2195602" cy="315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232" y="2091097"/>
            <a:ext cx="2183592" cy="291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3995936" y="5003884"/>
            <a:ext cx="3792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E. W. </a:t>
            </a:r>
            <a:r>
              <a:rPr lang="en-US" altLang="zh-TW" dirty="0" err="1" smtClean="0"/>
              <a:t>Dijkstra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(1930~2002)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69176-8D91-4DCE-A8C6-1D90C362B929}" type="slidenum">
              <a:rPr lang="en-US" altLang="zh-TW" smtClean="0">
                <a:solidFill>
                  <a:srgbClr val="000000"/>
                </a:solidFill>
              </a:rPr>
              <a:pPr/>
              <a:t>16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44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257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/>
              <a:t>Dijkstra's </a:t>
            </a:r>
            <a:r>
              <a:rPr lang="en-US" altLang="zh-TW" dirty="0" smtClean="0"/>
              <a:t>SP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Solves </a:t>
            </a:r>
            <a:r>
              <a:rPr lang="en-US" altLang="zh-TW" sz="2400" dirty="0"/>
              <a:t>the </a:t>
            </a:r>
            <a:r>
              <a:rPr lang="en-US" altLang="zh-TW" sz="2400" dirty="0">
                <a:solidFill>
                  <a:srgbClr val="0000FF"/>
                </a:solidFill>
              </a:rPr>
              <a:t>single-source </a:t>
            </a:r>
            <a:r>
              <a:rPr lang="en-US" altLang="zh-TW" sz="2400" dirty="0" smtClean="0">
                <a:solidFill>
                  <a:srgbClr val="0000FF"/>
                </a:solidFill>
              </a:rPr>
              <a:t>all-destination shortest </a:t>
            </a:r>
            <a:r>
              <a:rPr lang="en-US" altLang="zh-TW" sz="2400" dirty="0">
                <a:solidFill>
                  <a:srgbClr val="0000FF"/>
                </a:solidFill>
              </a:rPr>
              <a:t>path problem</a:t>
            </a:r>
            <a:r>
              <a:rPr lang="en-US" altLang="zh-TW" sz="2400" dirty="0"/>
              <a:t> for a graph with non-negative </a:t>
            </a:r>
            <a:r>
              <a:rPr lang="en-US" altLang="zh-TW" sz="2400" dirty="0">
                <a:solidFill>
                  <a:srgbClr val="0000FF"/>
                </a:solidFill>
              </a:rPr>
              <a:t>edge </a:t>
            </a:r>
            <a:r>
              <a:rPr lang="en-US" altLang="zh-TW" sz="2400" dirty="0" smtClean="0">
                <a:solidFill>
                  <a:srgbClr val="0000FF"/>
                </a:solidFill>
              </a:rPr>
              <a:t>weights</a:t>
            </a:r>
            <a:r>
              <a:rPr lang="en-US" altLang="zh-TW" sz="2400" dirty="0" smtClean="0"/>
              <a:t>, </a:t>
            </a:r>
            <a:r>
              <a:rPr lang="en-US" altLang="zh-TW" sz="2400" dirty="0"/>
              <a:t>producing a shortest path tree. </a:t>
            </a:r>
            <a:endParaRPr lang="en-US" altLang="zh-TW" sz="2400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2051720" y="6500484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Source: http</a:t>
            </a:r>
            <a:r>
              <a:rPr lang="en-US" altLang="zh-TW" sz="1400" dirty="0"/>
              <a:t>://</a:t>
            </a:r>
            <a:r>
              <a:rPr lang="en-US" altLang="zh-TW" sz="1400" dirty="0" smtClean="0"/>
              <a:t>en.wikipedia.org/wiki/Dijkstra%27s_algor</a:t>
            </a:r>
            <a:endParaRPr lang="zh-TW" altLang="en-US" dirty="0"/>
          </a:p>
        </p:txBody>
      </p:sp>
      <p:pic>
        <p:nvPicPr>
          <p:cNvPr id="7" name="Picture 2" descr="http://www3.cs.stonybrook.edu/~skiena/combinatorica/animations/anim/dijkstra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76872"/>
            <a:ext cx="417646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69176-8D91-4DCE-A8C6-1D90C362B929}" type="slidenum">
              <a:rPr lang="en-US" altLang="zh-TW" smtClean="0">
                <a:solidFill>
                  <a:srgbClr val="000000"/>
                </a:solidFill>
              </a:rPr>
              <a:pPr/>
              <a:t>17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74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cs typeface="Times New Roman" panose="02020603050405020304" pitchFamily="18" charset="0"/>
              </a:rPr>
              <a:t>Minimum Steiner </a:t>
            </a:r>
            <a:r>
              <a:rPr lang="en-US" altLang="zh-TW" dirty="0" smtClean="0">
                <a:latin typeface="+mn-lt"/>
                <a:cs typeface="Times New Roman" panose="02020603050405020304" pitchFamily="18" charset="0"/>
              </a:rPr>
              <a:t>Tree Problem</a:t>
            </a:r>
            <a:endParaRPr lang="zh-TW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3" y="1844675"/>
            <a:ext cx="6120680" cy="4105275"/>
          </a:xfrm>
        </p:spPr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NP-hard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is named after </a:t>
            </a:r>
            <a:r>
              <a:rPr lang="en-US" altLang="zh-TW" sz="24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Jakob</a:t>
            </a:r>
            <a:r>
              <a:rPr lang="en-US" altLang="zh-TW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Steiner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Swiss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mathematician who worked primarily in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geometry.</a:t>
            </a:r>
          </a:p>
          <a:p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Def: Given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weighted 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undirected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V,E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subset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</a:t>
            </a:r>
            <a:r>
              <a:rPr lang="en-US" altLang="zh-TW" sz="2400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minimum-cost </a:t>
            </a:r>
            <a:r>
              <a:rPr lang="en-US" altLang="zh-TW" sz="24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that spans the nodes in </a:t>
            </a:r>
            <a:r>
              <a:rPr lang="en-US" altLang="zh-TW" sz="2400" i="1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TW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in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identified as </a:t>
            </a:r>
            <a:r>
              <a:rPr lang="en-US" altLang="zh-TW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others are called </a:t>
            </a:r>
            <a:r>
              <a:rPr lang="en-US" altLang="zh-TW" sz="24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nonterminals</a:t>
            </a:r>
            <a:r>
              <a:rPr lang="en-US" altLang="zh-TW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zh-TW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Steiner  vertices (Steiner nodes)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69176-8D91-4DCE-A8C6-1D90C362B929}" type="slidenum">
              <a:rPr lang="en-US" altLang="zh-TW" smtClean="0">
                <a:solidFill>
                  <a:srgbClr val="000000"/>
                </a:solidFill>
              </a:rPr>
              <a:pPr/>
              <a:t>18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pic>
        <p:nvPicPr>
          <p:cNvPr id="12290" name="Picture 2" descr="JakobStein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828799"/>
            <a:ext cx="2314964" cy="325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876256" y="5085184"/>
            <a:ext cx="1766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Jakob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Steiner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(1796-1863)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4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85192"/>
            <a:ext cx="8229600" cy="1371600"/>
          </a:xfrm>
        </p:spPr>
        <p:txBody>
          <a:bodyPr/>
          <a:lstStyle/>
          <a:p>
            <a:r>
              <a:rPr lang="en-US" altLang="zh-TW" dirty="0" smtClean="0"/>
              <a:t>Minimum Steiner Tree 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69176-8D91-4DCE-A8C6-1D90C362B929}" type="slidenum">
              <a:rPr lang="en-US" altLang="zh-TW" smtClean="0">
                <a:solidFill>
                  <a:srgbClr val="000000"/>
                </a:solidFill>
              </a:rPr>
              <a:pPr/>
              <a:t>19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pic>
        <p:nvPicPr>
          <p:cNvPr id="11266" name="Picture 2" descr="The Minimum Steiner Problem on Graphs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6" b="63188"/>
          <a:stretch/>
        </p:blipFill>
        <p:spPr bwMode="auto">
          <a:xfrm>
            <a:off x="103250" y="1196752"/>
            <a:ext cx="7133046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The Minimum Steiner Problem on Graph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75"/>
          <a:stretch/>
        </p:blipFill>
        <p:spPr bwMode="auto">
          <a:xfrm>
            <a:off x="2627784" y="3136641"/>
            <a:ext cx="6696744" cy="295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601544" y="4226851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27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cs typeface="Times New Roman" pitchFamily="18" charset="0"/>
              </a:rPr>
              <a:t>Outline</a:t>
            </a:r>
            <a:endParaRPr lang="zh-TW" altLang="en-US" dirty="0"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j-lt"/>
                <a:cs typeface="Times New Roman" panose="02020603050405020304" pitchFamily="18" charset="0"/>
              </a:rPr>
              <a:t>SDN</a:t>
            </a:r>
          </a:p>
          <a:p>
            <a:r>
              <a:rPr lang="en-US" altLang="zh-TW" sz="3600" dirty="0" smtClean="0">
                <a:latin typeface="+mj-lt"/>
                <a:cs typeface="Times New Roman" panose="02020603050405020304" pitchFamily="18" charset="0"/>
              </a:rPr>
              <a:t>Multicast</a:t>
            </a:r>
          </a:p>
          <a:p>
            <a:r>
              <a:rPr lang="en-US" altLang="zh-TW" sz="3600" dirty="0" smtClean="0">
                <a:latin typeface="+mj-lt"/>
                <a:cs typeface="Times New Roman" panose="02020603050405020304" pitchFamily="18" charset="0"/>
              </a:rPr>
              <a:t>Steiner</a:t>
            </a:r>
            <a:r>
              <a:rPr lang="zh-TW" altLang="en-US" sz="3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TW" sz="3600" dirty="0" smtClean="0">
                <a:latin typeface="+mj-lt"/>
                <a:cs typeface="Times New Roman" panose="02020603050405020304" pitchFamily="18" charset="0"/>
              </a:rPr>
              <a:t>+</a:t>
            </a:r>
            <a:r>
              <a:rPr lang="zh-TW" altLang="en-US" sz="3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TW" sz="3600" dirty="0" err="1" smtClean="0">
                <a:latin typeface="+mj-lt"/>
                <a:cs typeface="Times New Roman" panose="02020603050405020304" pitchFamily="18" charset="0"/>
              </a:rPr>
              <a:t>Dijkstra</a:t>
            </a:r>
            <a:r>
              <a:rPr lang="en-US" altLang="zh-TW" sz="3600" dirty="0" smtClean="0">
                <a:latin typeface="+mj-lt"/>
                <a:cs typeface="Times New Roman" panose="02020603050405020304" pitchFamily="18" charset="0"/>
              </a:rPr>
              <a:t> +</a:t>
            </a:r>
            <a:r>
              <a:rPr lang="zh-TW" altLang="en-US" sz="3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TW" sz="3600" dirty="0" err="1" smtClean="0">
                <a:latin typeface="+mj-lt"/>
                <a:cs typeface="Times New Roman" panose="02020603050405020304" pitchFamily="18" charset="0"/>
              </a:rPr>
              <a:t>McKeown</a:t>
            </a:r>
            <a:r>
              <a:rPr lang="en-US" altLang="zh-TW" sz="3600" dirty="0" smtClean="0">
                <a:latin typeface="+mj-lt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TW" sz="3600" dirty="0" smtClean="0">
                <a:latin typeface="+mj-lt"/>
                <a:cs typeface="Times New Roman" panose="02020603050405020304" pitchFamily="18" charset="0"/>
              </a:rPr>
              <a:t>Evaluation</a:t>
            </a:r>
            <a:endParaRPr lang="en-US" altLang="zh-TW" sz="3600" dirty="0">
              <a:latin typeface="+mj-lt"/>
              <a:cs typeface="Times New Roman" panose="02020603050405020304" pitchFamily="18" charset="0"/>
            </a:endParaRPr>
          </a:p>
          <a:p>
            <a:r>
              <a:rPr lang="en-US" altLang="zh-TW" sz="3600" dirty="0">
                <a:latin typeface="+mj-lt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92500" lnSpcReduction="20000"/>
          </a:bodyPr>
          <a:lstStyle/>
          <a:p>
            <a:fld id="{98269176-8D91-4DCE-A8C6-1D90C362B929}" type="slidenum">
              <a:rPr lang="en-US" altLang="zh-TW" smtClean="0">
                <a:solidFill>
                  <a:srgbClr val="000000"/>
                </a:solidFill>
              </a:rPr>
              <a:pPr/>
              <a:t>2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099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>
                <a:cs typeface="Times New Roman" pitchFamily="18" charset="0"/>
              </a:rPr>
              <a:t>Outline</a:t>
            </a:r>
            <a:endParaRPr lang="zh-TW" altLang="en-US" dirty="0"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TW" sz="3600" dirty="0">
                <a:latin typeface="+mj-lt"/>
                <a:cs typeface="Times New Roman" panose="02020603050405020304" pitchFamily="18" charset="0"/>
              </a:rPr>
              <a:t>SDN</a:t>
            </a:r>
          </a:p>
          <a:p>
            <a:r>
              <a:rPr lang="en-US" altLang="zh-TW" sz="3600" dirty="0" smtClean="0">
                <a:latin typeface="+mj-lt"/>
                <a:cs typeface="Times New Roman" panose="02020603050405020304" pitchFamily="18" charset="0"/>
              </a:rPr>
              <a:t>Multicast</a:t>
            </a:r>
            <a:endParaRPr lang="en-US" altLang="zh-TW" sz="3600" dirty="0">
              <a:latin typeface="+mj-lt"/>
              <a:cs typeface="Times New Roman" panose="02020603050405020304" pitchFamily="18" charset="0"/>
            </a:endParaRPr>
          </a:p>
          <a:p>
            <a:r>
              <a:rPr lang="en-US" altLang="zh-TW" sz="3600" u="sng" dirty="0">
                <a:solidFill>
                  <a:srgbClr val="3333CC"/>
                </a:solidFill>
                <a:latin typeface="+mj-lt"/>
                <a:cs typeface="Times New Roman" panose="02020603050405020304" pitchFamily="18" charset="0"/>
              </a:rPr>
              <a:t>Steiner + </a:t>
            </a:r>
            <a:r>
              <a:rPr lang="en-US" altLang="zh-TW" sz="3600" u="sng" dirty="0" err="1">
                <a:solidFill>
                  <a:srgbClr val="3333CC"/>
                </a:solidFill>
                <a:latin typeface="+mj-lt"/>
                <a:cs typeface="Times New Roman" panose="02020603050405020304" pitchFamily="18" charset="0"/>
              </a:rPr>
              <a:t>Dijkstra</a:t>
            </a:r>
            <a:r>
              <a:rPr lang="en-US" altLang="zh-TW" sz="3600" u="sng" dirty="0">
                <a:solidFill>
                  <a:srgbClr val="3333CC"/>
                </a:solidFill>
                <a:latin typeface="+mj-lt"/>
                <a:cs typeface="Times New Roman" panose="02020603050405020304" pitchFamily="18" charset="0"/>
              </a:rPr>
              <a:t> + </a:t>
            </a:r>
            <a:r>
              <a:rPr lang="en-US" altLang="zh-TW" sz="3600" u="sng" dirty="0" err="1">
                <a:solidFill>
                  <a:srgbClr val="3333CC"/>
                </a:solidFill>
                <a:latin typeface="+mj-lt"/>
                <a:cs typeface="Times New Roman" panose="02020603050405020304" pitchFamily="18" charset="0"/>
              </a:rPr>
              <a:t>McKeown</a:t>
            </a:r>
            <a:endParaRPr lang="en-US" altLang="zh-TW" sz="3600" u="sng" dirty="0">
              <a:solidFill>
                <a:srgbClr val="3333CC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US" altLang="zh-TW" sz="3600" dirty="0">
                <a:latin typeface="+mj-lt"/>
                <a:cs typeface="Times New Roman" panose="02020603050405020304" pitchFamily="18" charset="0"/>
              </a:rPr>
              <a:t>Evaluation</a:t>
            </a:r>
          </a:p>
          <a:p>
            <a:r>
              <a:rPr lang="en-US" altLang="zh-TW" sz="3600" dirty="0">
                <a:latin typeface="+mj-lt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92500" lnSpcReduction="20000"/>
          </a:bodyPr>
          <a:lstStyle/>
          <a:p>
            <a:fld id="{98269176-8D91-4DCE-A8C6-1D90C362B929}" type="slidenum">
              <a:rPr lang="en-US" altLang="zh-TW" smtClean="0">
                <a:solidFill>
                  <a:srgbClr val="000000"/>
                </a:solidFill>
              </a:rPr>
              <a:pPr/>
              <a:t>20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073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cs typeface="Times New Roman" panose="02020603050405020304" pitchFamily="18" charset="0"/>
              </a:rPr>
              <a:t>Our 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844675"/>
            <a:ext cx="8280920" cy="4105275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set of multiple multicast trees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SDN architecture proposed by </a:t>
            </a:r>
            <a:r>
              <a:rPr lang="en-US" altLang="zh-TW" dirty="0" err="1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MeKeown</a:t>
            </a:r>
            <a:r>
              <a:rPr lang="en-US" altLang="zh-TW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zh-TW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ased on </a:t>
            </a: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extended Dijkstra’s algorithm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SCTF Steiner tree algorithm</a:t>
            </a:r>
          </a:p>
          <a:p>
            <a:pPr lvl="1"/>
            <a:r>
              <a:rPr lang="en-US" altLang="zh-TW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purpose of </a:t>
            </a: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</a:t>
            </a:r>
            <a:r>
              <a:rPr lang="en-US" altLang="zh-TW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source-to-receiver delay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</a:t>
            </a:r>
            <a:r>
              <a:rPr lang="en-US" altLang="zh-TW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bandwidth consumption</a:t>
            </a:r>
            <a:endParaRPr lang="zh-TW" altLang="en-US" dirty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69176-8D91-4DCE-A8C6-1D90C362B929}" type="slidenum">
              <a:rPr lang="en-US" altLang="zh-TW" smtClean="0">
                <a:solidFill>
                  <a:srgbClr val="000000"/>
                </a:solidFill>
              </a:rPr>
              <a:pPr/>
              <a:t>21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16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828800"/>
          </a:xfrm>
        </p:spPr>
        <p:txBody>
          <a:bodyPr/>
          <a:lstStyle/>
          <a:p>
            <a:r>
              <a:rPr lang="en-US" altLang="zh-TW" dirty="0" smtClean="0"/>
              <a:t>Extended Dijkstra’s </a:t>
            </a:r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69176-8D91-4DCE-A8C6-1D90C362B929}" type="slidenum">
              <a:rPr lang="en-US" altLang="zh-TW" smtClean="0">
                <a:solidFill>
                  <a:srgbClr val="000000"/>
                </a:solidFill>
              </a:rPr>
              <a:pPr/>
              <a:t>22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0608" y="1412776"/>
            <a:ext cx="9694601" cy="544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444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Node Weight &amp;</a:t>
            </a:r>
            <a:r>
              <a:rPr lang="en-US" altLang="zh-TW" dirty="0"/>
              <a:t> </a:t>
            </a:r>
            <a:r>
              <a:rPr lang="en-US" altLang="zh-TW" dirty="0" smtClean="0"/>
              <a:t>Edge Weight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node weight </a:t>
            </a:r>
            <a:r>
              <a:rPr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of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defined according to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(1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weight </a:t>
            </a:r>
            <a:r>
              <a:rPr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ew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of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defined according to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(2).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276872"/>
            <a:ext cx="7110813" cy="166113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4509120"/>
            <a:ext cx="7110812" cy="148142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69176-8D91-4DCE-A8C6-1D90C362B929}" type="slidenum">
              <a:rPr lang="en-US" altLang="zh-TW" smtClean="0">
                <a:solidFill>
                  <a:srgbClr val="000000"/>
                </a:solidFill>
              </a:rPr>
              <a:pPr/>
              <a:t>23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24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457200"/>
            <a:ext cx="9036496" cy="1371600"/>
          </a:xfrm>
        </p:spPr>
        <p:txBody>
          <a:bodyPr/>
          <a:lstStyle/>
          <a:p>
            <a:r>
              <a:rPr lang="en-US" altLang="zh-TW" sz="3600" dirty="0" smtClean="0">
                <a:cs typeface="Times New Roman" panose="02020603050405020304" pitchFamily="18" charset="0"/>
              </a:rPr>
              <a:t>SCTF </a:t>
            </a:r>
            <a:r>
              <a:rPr lang="en-US" altLang="zh-TW" sz="3600" dirty="0">
                <a:cs typeface="Times New Roman" panose="02020603050405020304" pitchFamily="18" charset="0"/>
              </a:rPr>
              <a:t>(Selective Closest Terminal First</a:t>
            </a:r>
            <a:r>
              <a:rPr lang="en-US" altLang="zh-TW" sz="3600" dirty="0" smtClean="0">
                <a:cs typeface="Times New Roman" panose="02020603050405020304" pitchFamily="18" charset="0"/>
              </a:rPr>
              <a:t>) Alg. </a:t>
            </a:r>
            <a:endParaRPr lang="zh-TW" altLang="en-US" sz="3600" dirty="0"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69176-8D91-4DCE-A8C6-1D90C362B929}" type="slidenum">
              <a:rPr lang="en-US" altLang="zh-TW" smtClean="0">
                <a:solidFill>
                  <a:srgbClr val="000000"/>
                </a:solidFill>
              </a:rPr>
              <a:pPr/>
              <a:t>24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323528" y="1844675"/>
            <a:ext cx="8640960" cy="4105275"/>
          </a:xfrm>
        </p:spPr>
        <p:txBody>
          <a:bodyPr/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 sz="28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heuristic algorithm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minimum Steiner tree </a:t>
            </a:r>
            <a:r>
              <a:rPr lang="en-US" altLang="zh-TW" sz="2800" i="1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TW" sz="2800" i="1" dirty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heuristic: 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Steiner tree </a:t>
            </a:r>
            <a:r>
              <a:rPr lang="en-US" altLang="zh-TW" sz="2400" i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the source initially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repeatedly include a terminal </a:t>
            </a:r>
            <a:r>
              <a:rPr lang="en-US" altLang="zh-TW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closest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altLang="zh-TW" sz="2400" i="1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TW" sz="2400" i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every node in the path from </a:t>
            </a:r>
            <a:r>
              <a:rPr lang="en-US" altLang="zh-TW" sz="2400" i="1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TW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until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terminals are in </a:t>
            </a:r>
            <a:r>
              <a:rPr lang="en-US" altLang="zh-TW" sz="2400" i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Closest Terminal Computation (CTC): Use a </a:t>
            </a:r>
            <a:r>
              <a:rPr lang="en-US" altLang="zh-TW" sz="28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shortest path alg</a:t>
            </a:r>
            <a:r>
              <a:rPr lang="en-US" altLang="zh-TW" sz="2800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(e.g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Dijkstra’s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to find the closest terminal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a </a:t>
            </a:r>
            <a:r>
              <a:rPr lang="en-US" altLang="zh-TW" sz="2800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 </a:t>
            </a:r>
            <a:r>
              <a:rPr lang="en-US" altLang="zh-TW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store all nodes in </a:t>
            </a:r>
            <a:r>
              <a:rPr lang="en-US" altLang="zh-TW" sz="2800" i="1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perform CTC only for top </a:t>
            </a:r>
            <a:r>
              <a:rPr lang="en-US" altLang="zh-TW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(kappa) nodes in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 : Source &gt; terminal &gt; </a:t>
            </a:r>
            <a:r>
              <a:rPr lang="en-US" altLang="zh-TW" sz="2800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nonterminal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save computation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39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1371600"/>
          </a:xfrm>
        </p:spPr>
        <p:txBody>
          <a:bodyPr/>
          <a:lstStyle/>
          <a:p>
            <a:r>
              <a:rPr lang="en-US" altLang="zh-TW" sz="3600" dirty="0" smtClean="0">
                <a:cs typeface="Times New Roman" panose="02020603050405020304" pitchFamily="18" charset="0"/>
              </a:rPr>
              <a:t>SCTF Algorithm Example</a:t>
            </a:r>
            <a:endParaRPr lang="zh-TW" altLang="en-US" sz="3600" dirty="0"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69176-8D91-4DCE-A8C6-1D90C362B929}" type="slidenum">
              <a:rPr lang="en-US" altLang="zh-TW" smtClean="0">
                <a:solidFill>
                  <a:srgbClr val="000000"/>
                </a:solidFill>
              </a:rPr>
              <a:pPr/>
              <a:t>25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1691680" y="3645024"/>
            <a:ext cx="1080120" cy="862355"/>
            <a:chOff x="1913058" y="3645024"/>
            <a:chExt cx="1080120" cy="862355"/>
          </a:xfrm>
        </p:grpSpPr>
        <p:sp>
          <p:nvSpPr>
            <p:cNvPr id="6" name="矩形 5"/>
            <p:cNvSpPr/>
            <p:nvPr/>
          </p:nvSpPr>
          <p:spPr>
            <a:xfrm>
              <a:off x="2453118" y="3645024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913058" y="3861048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1</a:t>
              </a:r>
            </a:p>
            <a:p>
              <a:pPr algn="ctr"/>
              <a:r>
                <a:rPr lang="en-US" altLang="zh-TW" dirty="0" smtClean="0"/>
                <a:t>source</a:t>
              </a:r>
              <a:endParaRPr lang="zh-TW" altLang="en-US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2684467" y="2504228"/>
            <a:ext cx="591389" cy="575446"/>
            <a:chOff x="2684467" y="2504228"/>
            <a:chExt cx="591389" cy="575446"/>
          </a:xfrm>
        </p:grpSpPr>
        <p:sp>
          <p:nvSpPr>
            <p:cNvPr id="10" name="橢圓 9"/>
            <p:cNvSpPr/>
            <p:nvPr/>
          </p:nvSpPr>
          <p:spPr>
            <a:xfrm>
              <a:off x="3059832" y="2863650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2684467" y="2504228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2</a:t>
              </a:r>
              <a:endParaRPr lang="en-US" altLang="zh-TW" dirty="0" smtClean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3555028" y="1878526"/>
            <a:ext cx="502258" cy="585356"/>
            <a:chOff x="3555028" y="1878526"/>
            <a:chExt cx="502258" cy="585356"/>
          </a:xfrm>
        </p:grpSpPr>
        <p:sp>
          <p:nvSpPr>
            <p:cNvPr id="7" name="矩形 6"/>
            <p:cNvSpPr/>
            <p:nvPr/>
          </p:nvSpPr>
          <p:spPr>
            <a:xfrm>
              <a:off x="3841262" y="2247858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555028" y="1878526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3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2944956" y="4477373"/>
            <a:ext cx="527853" cy="605593"/>
            <a:chOff x="3044507" y="4261361"/>
            <a:chExt cx="527853" cy="605593"/>
          </a:xfrm>
        </p:grpSpPr>
        <p:sp>
          <p:nvSpPr>
            <p:cNvPr id="11" name="橢圓 10"/>
            <p:cNvSpPr/>
            <p:nvPr/>
          </p:nvSpPr>
          <p:spPr>
            <a:xfrm>
              <a:off x="3356336" y="4261361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3044507" y="4497622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4</a:t>
              </a: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4057286" y="5082966"/>
            <a:ext cx="462698" cy="593663"/>
            <a:chOff x="3908941" y="4858635"/>
            <a:chExt cx="462698" cy="593663"/>
          </a:xfrm>
        </p:grpSpPr>
        <p:sp>
          <p:nvSpPr>
            <p:cNvPr id="9" name="矩形 8"/>
            <p:cNvSpPr/>
            <p:nvPr/>
          </p:nvSpPr>
          <p:spPr>
            <a:xfrm>
              <a:off x="4032278" y="4858635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3908941" y="5082966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5</a:t>
              </a: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4143888" y="3244183"/>
            <a:ext cx="549859" cy="585356"/>
            <a:chOff x="4143888" y="3244183"/>
            <a:chExt cx="549859" cy="585356"/>
          </a:xfrm>
        </p:grpSpPr>
        <p:sp>
          <p:nvSpPr>
            <p:cNvPr id="8" name="矩形 7"/>
            <p:cNvSpPr/>
            <p:nvPr/>
          </p:nvSpPr>
          <p:spPr>
            <a:xfrm>
              <a:off x="4143888" y="3613515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4231049" y="3244183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7</a:t>
              </a: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021442" y="4291283"/>
            <a:ext cx="677180" cy="372179"/>
            <a:chOff x="4932040" y="4149080"/>
            <a:chExt cx="677180" cy="372179"/>
          </a:xfrm>
        </p:grpSpPr>
        <p:sp>
          <p:nvSpPr>
            <p:cNvPr id="12" name="橢圓 11"/>
            <p:cNvSpPr/>
            <p:nvPr/>
          </p:nvSpPr>
          <p:spPr>
            <a:xfrm>
              <a:off x="4932040" y="4149080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146522" y="4151927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6</a:t>
              </a: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6131188" y="1615381"/>
            <a:ext cx="3211961" cy="1777693"/>
            <a:chOff x="6234564" y="1700808"/>
            <a:chExt cx="3211961" cy="1777693"/>
          </a:xfrm>
        </p:grpSpPr>
        <p:sp>
          <p:nvSpPr>
            <p:cNvPr id="27" name="矩形 26"/>
            <p:cNvSpPr/>
            <p:nvPr/>
          </p:nvSpPr>
          <p:spPr>
            <a:xfrm>
              <a:off x="6234564" y="1770514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" name="橢圓 27"/>
            <p:cNvSpPr/>
            <p:nvPr/>
          </p:nvSpPr>
          <p:spPr>
            <a:xfrm>
              <a:off x="6247962" y="2276872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265214" y="2755638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橢圓 29"/>
            <p:cNvSpPr/>
            <p:nvPr/>
          </p:nvSpPr>
          <p:spPr>
            <a:xfrm>
              <a:off x="6274314" y="3262477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6519548" y="1700808"/>
              <a:ext cx="2448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Terminals not include in tree</a:t>
              </a:r>
              <a:endParaRPr lang="zh-TW" altLang="en-US" sz="1400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6490338" y="2196451"/>
              <a:ext cx="288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err="1" smtClean="0"/>
                <a:t>Nonterminals</a:t>
              </a:r>
              <a:r>
                <a:rPr lang="en-US" altLang="zh-TW" sz="1400" dirty="0" smtClean="0"/>
                <a:t> not include in tree</a:t>
              </a:r>
              <a:endParaRPr lang="zh-TW" altLang="en-US" sz="1400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565594" y="2719671"/>
              <a:ext cx="2448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Terminals include in tree</a:t>
              </a:r>
              <a:endParaRPr lang="zh-TW" altLang="en-US" sz="1400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6566205" y="3170724"/>
              <a:ext cx="288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err="1" smtClean="0"/>
                <a:t>Nonterminals</a:t>
              </a:r>
              <a:r>
                <a:rPr lang="en-US" altLang="zh-TW" sz="1400" dirty="0" smtClean="0"/>
                <a:t>  include in tree</a:t>
              </a:r>
              <a:endParaRPr lang="zh-TW" altLang="en-US" sz="1400" dirty="0"/>
            </a:p>
          </p:txBody>
        </p:sp>
      </p:grpSp>
      <p:cxnSp>
        <p:nvCxnSpPr>
          <p:cNvPr id="37" name="直線單箭頭接點 36"/>
          <p:cNvCxnSpPr/>
          <p:nvPr/>
        </p:nvCxnSpPr>
        <p:spPr>
          <a:xfrm flipV="1">
            <a:off x="2447764" y="3085297"/>
            <a:ext cx="564165" cy="52821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3269140" y="2407469"/>
            <a:ext cx="491176" cy="4322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3472809" y="3808375"/>
            <a:ext cx="602137" cy="5523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V="1">
            <a:off x="4379567" y="4493329"/>
            <a:ext cx="564165" cy="52821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3323758" y="2504228"/>
            <a:ext cx="469105" cy="38200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H="1">
            <a:off x="2535292" y="3177595"/>
            <a:ext cx="524540" cy="4788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3514728" y="3886293"/>
            <a:ext cx="629160" cy="5824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H="1">
            <a:off x="4504659" y="4535711"/>
            <a:ext cx="590291" cy="56170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 flipV="1">
            <a:off x="2483623" y="4033295"/>
            <a:ext cx="694218" cy="49319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H="1" flipV="1">
            <a:off x="3469154" y="4739104"/>
            <a:ext cx="657482" cy="46912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H="1" flipV="1">
            <a:off x="4374827" y="3886293"/>
            <a:ext cx="612111" cy="4324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2573166" y="3916438"/>
            <a:ext cx="695974" cy="52685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3558310" y="4663462"/>
            <a:ext cx="585578" cy="4195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4435864" y="3808375"/>
            <a:ext cx="585578" cy="4195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群組 78"/>
          <p:cNvGrpSpPr/>
          <p:nvPr/>
        </p:nvGrpSpPr>
        <p:grpSpPr>
          <a:xfrm>
            <a:off x="6162872" y="4833738"/>
            <a:ext cx="462698" cy="375617"/>
            <a:chOff x="6321298" y="4707349"/>
            <a:chExt cx="462698" cy="375617"/>
          </a:xfrm>
        </p:grpSpPr>
        <p:sp>
          <p:nvSpPr>
            <p:cNvPr id="76" name="矩形 75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TW" dirty="0" smtClean="0"/>
            </a:p>
          </p:txBody>
        </p:sp>
      </p:grpSp>
      <p:grpSp>
        <p:nvGrpSpPr>
          <p:cNvPr id="81" name="群組 80"/>
          <p:cNvGrpSpPr/>
          <p:nvPr/>
        </p:nvGrpSpPr>
        <p:grpSpPr>
          <a:xfrm>
            <a:off x="6514444" y="4833574"/>
            <a:ext cx="462698" cy="375617"/>
            <a:chOff x="6321298" y="4707349"/>
            <a:chExt cx="462698" cy="375617"/>
          </a:xfrm>
        </p:grpSpPr>
        <p:sp>
          <p:nvSpPr>
            <p:cNvPr id="82" name="矩形 81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TW" dirty="0" smtClean="0"/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7228274" y="4834430"/>
            <a:ext cx="462698" cy="375617"/>
            <a:chOff x="6321298" y="4707349"/>
            <a:chExt cx="462698" cy="375617"/>
          </a:xfrm>
        </p:grpSpPr>
        <p:sp>
          <p:nvSpPr>
            <p:cNvPr id="85" name="矩形 84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TW" dirty="0" smtClean="0"/>
            </a:p>
          </p:txBody>
        </p:sp>
      </p:grpSp>
      <p:grpSp>
        <p:nvGrpSpPr>
          <p:cNvPr id="87" name="群組 86"/>
          <p:cNvGrpSpPr/>
          <p:nvPr/>
        </p:nvGrpSpPr>
        <p:grpSpPr>
          <a:xfrm>
            <a:off x="6873146" y="4833857"/>
            <a:ext cx="462698" cy="375617"/>
            <a:chOff x="6321298" y="4707349"/>
            <a:chExt cx="462698" cy="375617"/>
          </a:xfrm>
        </p:grpSpPr>
        <p:sp>
          <p:nvSpPr>
            <p:cNvPr id="88" name="矩形 87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TW" dirty="0" smtClean="0"/>
            </a:p>
          </p:txBody>
        </p:sp>
      </p:grpSp>
      <p:grpSp>
        <p:nvGrpSpPr>
          <p:cNvPr id="90" name="群組 89"/>
          <p:cNvGrpSpPr/>
          <p:nvPr/>
        </p:nvGrpSpPr>
        <p:grpSpPr>
          <a:xfrm>
            <a:off x="7602846" y="4834429"/>
            <a:ext cx="462698" cy="375617"/>
            <a:chOff x="6321298" y="4707349"/>
            <a:chExt cx="462698" cy="375617"/>
          </a:xfrm>
        </p:grpSpPr>
        <p:sp>
          <p:nvSpPr>
            <p:cNvPr id="91" name="矩形 90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TW" dirty="0" smtClean="0"/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7953538" y="4834222"/>
            <a:ext cx="462698" cy="375617"/>
            <a:chOff x="6321298" y="4707349"/>
            <a:chExt cx="462698" cy="375617"/>
          </a:xfrm>
        </p:grpSpPr>
        <p:sp>
          <p:nvSpPr>
            <p:cNvPr id="94" name="矩形 93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TW" dirty="0" smtClean="0"/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8313323" y="4835096"/>
            <a:ext cx="462698" cy="375617"/>
            <a:chOff x="6321298" y="4707349"/>
            <a:chExt cx="462698" cy="375617"/>
          </a:xfrm>
        </p:grpSpPr>
        <p:sp>
          <p:nvSpPr>
            <p:cNvPr id="97" name="矩形 96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TW" dirty="0" smtClean="0"/>
            </a:p>
          </p:txBody>
        </p:sp>
      </p:grpSp>
      <p:sp>
        <p:nvSpPr>
          <p:cNvPr id="100" name="文字方塊 99"/>
          <p:cNvSpPr txBox="1"/>
          <p:nvPr/>
        </p:nvSpPr>
        <p:spPr>
          <a:xfrm>
            <a:off x="1203490" y="5805264"/>
            <a:ext cx="6132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: Source &gt; terminal &gt; nonterminal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6555819" y="4388844"/>
            <a:ext cx="216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Priority queue (κ=4)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132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sz="3600" dirty="0">
                <a:cs typeface="Times New Roman" panose="02020603050405020304" pitchFamily="18" charset="0"/>
              </a:rPr>
              <a:t>SCTF Algorithm Example</a:t>
            </a:r>
            <a:endParaRPr lang="zh-TW" altLang="en-US" sz="3600" dirty="0"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69176-8D91-4DCE-A8C6-1D90C362B929}" type="slidenum">
              <a:rPr lang="en-US" altLang="zh-TW" smtClean="0">
                <a:solidFill>
                  <a:srgbClr val="000000"/>
                </a:solidFill>
              </a:rPr>
              <a:pPr/>
              <a:t>26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1691680" y="3645024"/>
            <a:ext cx="1080120" cy="862355"/>
            <a:chOff x="1913058" y="3645024"/>
            <a:chExt cx="1080120" cy="862355"/>
          </a:xfrm>
        </p:grpSpPr>
        <p:sp>
          <p:nvSpPr>
            <p:cNvPr id="6" name="矩形 5"/>
            <p:cNvSpPr/>
            <p:nvPr/>
          </p:nvSpPr>
          <p:spPr>
            <a:xfrm>
              <a:off x="2453118" y="3645024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913058" y="3861048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1</a:t>
              </a:r>
            </a:p>
            <a:p>
              <a:pPr algn="ctr"/>
              <a:r>
                <a:rPr lang="en-US" altLang="zh-TW" dirty="0" smtClean="0"/>
                <a:t>source</a:t>
              </a:r>
              <a:endParaRPr lang="zh-TW" altLang="en-US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2684467" y="2504228"/>
            <a:ext cx="591389" cy="575446"/>
            <a:chOff x="2684467" y="2504228"/>
            <a:chExt cx="591389" cy="575446"/>
          </a:xfrm>
        </p:grpSpPr>
        <p:sp>
          <p:nvSpPr>
            <p:cNvPr id="10" name="橢圓 9"/>
            <p:cNvSpPr/>
            <p:nvPr/>
          </p:nvSpPr>
          <p:spPr>
            <a:xfrm>
              <a:off x="3059832" y="286365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2684467" y="2504228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2</a:t>
              </a:r>
              <a:endParaRPr lang="en-US" altLang="zh-TW" dirty="0" smtClean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3555028" y="1878526"/>
            <a:ext cx="502258" cy="585356"/>
            <a:chOff x="3555028" y="1878526"/>
            <a:chExt cx="502258" cy="585356"/>
          </a:xfrm>
        </p:grpSpPr>
        <p:sp>
          <p:nvSpPr>
            <p:cNvPr id="7" name="矩形 6"/>
            <p:cNvSpPr/>
            <p:nvPr/>
          </p:nvSpPr>
          <p:spPr>
            <a:xfrm>
              <a:off x="3841262" y="2247858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555028" y="1878526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3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2944956" y="4477373"/>
            <a:ext cx="527853" cy="605593"/>
            <a:chOff x="3044507" y="4261361"/>
            <a:chExt cx="527853" cy="605593"/>
          </a:xfrm>
        </p:grpSpPr>
        <p:sp>
          <p:nvSpPr>
            <p:cNvPr id="11" name="橢圓 10"/>
            <p:cNvSpPr/>
            <p:nvPr/>
          </p:nvSpPr>
          <p:spPr>
            <a:xfrm>
              <a:off x="3356336" y="4261361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3044507" y="4497622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4</a:t>
              </a: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4057286" y="5082966"/>
            <a:ext cx="462698" cy="593663"/>
            <a:chOff x="3908941" y="4858635"/>
            <a:chExt cx="462698" cy="593663"/>
          </a:xfrm>
        </p:grpSpPr>
        <p:sp>
          <p:nvSpPr>
            <p:cNvPr id="9" name="矩形 8"/>
            <p:cNvSpPr/>
            <p:nvPr/>
          </p:nvSpPr>
          <p:spPr>
            <a:xfrm>
              <a:off x="4032278" y="4858635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3908941" y="5082966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5</a:t>
              </a: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4143888" y="3244183"/>
            <a:ext cx="549859" cy="585356"/>
            <a:chOff x="4143888" y="3244183"/>
            <a:chExt cx="549859" cy="585356"/>
          </a:xfrm>
        </p:grpSpPr>
        <p:sp>
          <p:nvSpPr>
            <p:cNvPr id="8" name="矩形 7"/>
            <p:cNvSpPr/>
            <p:nvPr/>
          </p:nvSpPr>
          <p:spPr>
            <a:xfrm>
              <a:off x="4143888" y="3613515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4231049" y="3244183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7</a:t>
              </a: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021442" y="4291283"/>
            <a:ext cx="677180" cy="372179"/>
            <a:chOff x="4932040" y="4149080"/>
            <a:chExt cx="677180" cy="372179"/>
          </a:xfrm>
        </p:grpSpPr>
        <p:sp>
          <p:nvSpPr>
            <p:cNvPr id="12" name="橢圓 11"/>
            <p:cNvSpPr/>
            <p:nvPr/>
          </p:nvSpPr>
          <p:spPr>
            <a:xfrm>
              <a:off x="4932040" y="4149080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146522" y="4151927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6</a:t>
              </a: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6131188" y="1615381"/>
            <a:ext cx="3211961" cy="1777693"/>
            <a:chOff x="6234564" y="1700808"/>
            <a:chExt cx="3211961" cy="1777693"/>
          </a:xfrm>
        </p:grpSpPr>
        <p:sp>
          <p:nvSpPr>
            <p:cNvPr id="27" name="矩形 26"/>
            <p:cNvSpPr/>
            <p:nvPr/>
          </p:nvSpPr>
          <p:spPr>
            <a:xfrm>
              <a:off x="6234564" y="1770514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" name="橢圓 27"/>
            <p:cNvSpPr/>
            <p:nvPr/>
          </p:nvSpPr>
          <p:spPr>
            <a:xfrm>
              <a:off x="6247962" y="2276872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265214" y="2755638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橢圓 29"/>
            <p:cNvSpPr/>
            <p:nvPr/>
          </p:nvSpPr>
          <p:spPr>
            <a:xfrm>
              <a:off x="6274314" y="3262477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6519548" y="1700808"/>
              <a:ext cx="2448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Terminals not include in tree</a:t>
              </a:r>
              <a:endParaRPr lang="zh-TW" altLang="en-US" sz="1400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6490338" y="2196451"/>
              <a:ext cx="288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err="1" smtClean="0"/>
                <a:t>Nonterminals</a:t>
              </a:r>
              <a:r>
                <a:rPr lang="en-US" altLang="zh-TW" sz="1400" dirty="0" smtClean="0"/>
                <a:t> not include in tree</a:t>
              </a:r>
              <a:endParaRPr lang="zh-TW" altLang="en-US" sz="1400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565594" y="2719671"/>
              <a:ext cx="2448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Terminals include in tree</a:t>
              </a:r>
              <a:endParaRPr lang="zh-TW" altLang="en-US" sz="1400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6566205" y="3170724"/>
              <a:ext cx="288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err="1" smtClean="0"/>
                <a:t>Nonterminals</a:t>
              </a:r>
              <a:r>
                <a:rPr lang="en-US" altLang="zh-TW" sz="1400" dirty="0" smtClean="0"/>
                <a:t>  include in tree</a:t>
              </a:r>
              <a:endParaRPr lang="zh-TW" altLang="en-US" sz="1400" dirty="0"/>
            </a:p>
          </p:txBody>
        </p:sp>
      </p:grpSp>
      <p:cxnSp>
        <p:nvCxnSpPr>
          <p:cNvPr id="37" name="直線單箭頭接點 36"/>
          <p:cNvCxnSpPr/>
          <p:nvPr/>
        </p:nvCxnSpPr>
        <p:spPr>
          <a:xfrm flipV="1">
            <a:off x="2447764" y="3085297"/>
            <a:ext cx="564165" cy="52821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3269140" y="2407469"/>
            <a:ext cx="491176" cy="43226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3472809" y="3808375"/>
            <a:ext cx="602137" cy="5523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V="1">
            <a:off x="4379567" y="4493329"/>
            <a:ext cx="564165" cy="52821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3323758" y="2504228"/>
            <a:ext cx="469105" cy="38200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H="1">
            <a:off x="2535292" y="3177595"/>
            <a:ext cx="524540" cy="4788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3514728" y="3886293"/>
            <a:ext cx="629160" cy="5824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H="1">
            <a:off x="4504659" y="4535711"/>
            <a:ext cx="590291" cy="56170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 flipV="1">
            <a:off x="2483623" y="4033295"/>
            <a:ext cx="694218" cy="49319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H="1" flipV="1">
            <a:off x="3469154" y="4739104"/>
            <a:ext cx="657482" cy="46912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H="1" flipV="1">
            <a:off x="4374827" y="3886293"/>
            <a:ext cx="612111" cy="4324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2573166" y="3916438"/>
            <a:ext cx="695974" cy="52685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3558310" y="4663462"/>
            <a:ext cx="585578" cy="4195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4435864" y="3808375"/>
            <a:ext cx="585578" cy="4195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群組 78"/>
          <p:cNvGrpSpPr/>
          <p:nvPr/>
        </p:nvGrpSpPr>
        <p:grpSpPr>
          <a:xfrm>
            <a:off x="6162872" y="4833738"/>
            <a:ext cx="462698" cy="375617"/>
            <a:chOff x="6321298" y="4707349"/>
            <a:chExt cx="462698" cy="375617"/>
          </a:xfrm>
        </p:grpSpPr>
        <p:sp>
          <p:nvSpPr>
            <p:cNvPr id="76" name="矩形 75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1</a:t>
              </a:r>
              <a:endParaRPr lang="en-US" altLang="zh-TW" dirty="0" smtClean="0"/>
            </a:p>
          </p:txBody>
        </p:sp>
      </p:grpSp>
      <p:grpSp>
        <p:nvGrpSpPr>
          <p:cNvPr id="81" name="群組 80"/>
          <p:cNvGrpSpPr/>
          <p:nvPr/>
        </p:nvGrpSpPr>
        <p:grpSpPr>
          <a:xfrm>
            <a:off x="6514444" y="4834209"/>
            <a:ext cx="462698" cy="375617"/>
            <a:chOff x="6321298" y="4707349"/>
            <a:chExt cx="462698" cy="375617"/>
          </a:xfrm>
        </p:grpSpPr>
        <p:sp>
          <p:nvSpPr>
            <p:cNvPr id="82" name="矩形 81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3</a:t>
              </a:r>
              <a:endParaRPr lang="en-US" altLang="zh-TW" dirty="0" smtClean="0"/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7228274" y="4835065"/>
            <a:ext cx="462698" cy="375617"/>
            <a:chOff x="6321298" y="4707349"/>
            <a:chExt cx="462698" cy="375617"/>
          </a:xfrm>
        </p:grpSpPr>
        <p:sp>
          <p:nvSpPr>
            <p:cNvPr id="85" name="矩形 84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TW" dirty="0" smtClean="0"/>
            </a:p>
          </p:txBody>
        </p:sp>
      </p:grpSp>
      <p:grpSp>
        <p:nvGrpSpPr>
          <p:cNvPr id="87" name="群組 86"/>
          <p:cNvGrpSpPr/>
          <p:nvPr/>
        </p:nvGrpSpPr>
        <p:grpSpPr>
          <a:xfrm>
            <a:off x="6871241" y="4833857"/>
            <a:ext cx="462698" cy="375617"/>
            <a:chOff x="6321298" y="4707349"/>
            <a:chExt cx="462698" cy="375617"/>
          </a:xfrm>
        </p:grpSpPr>
        <p:sp>
          <p:nvSpPr>
            <p:cNvPr id="88" name="矩形 87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2</a:t>
              </a:r>
              <a:endParaRPr lang="en-US" altLang="zh-TW" dirty="0" smtClean="0"/>
            </a:p>
          </p:txBody>
        </p:sp>
      </p:grpSp>
      <p:grpSp>
        <p:nvGrpSpPr>
          <p:cNvPr id="90" name="群組 89"/>
          <p:cNvGrpSpPr/>
          <p:nvPr/>
        </p:nvGrpSpPr>
        <p:grpSpPr>
          <a:xfrm>
            <a:off x="7602846" y="4834429"/>
            <a:ext cx="462698" cy="375617"/>
            <a:chOff x="6321298" y="4707349"/>
            <a:chExt cx="462698" cy="375617"/>
          </a:xfrm>
        </p:grpSpPr>
        <p:sp>
          <p:nvSpPr>
            <p:cNvPr id="91" name="矩形 90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TW" dirty="0" smtClean="0"/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7953538" y="4834857"/>
            <a:ext cx="462698" cy="375617"/>
            <a:chOff x="6321298" y="4707349"/>
            <a:chExt cx="462698" cy="375617"/>
          </a:xfrm>
        </p:grpSpPr>
        <p:sp>
          <p:nvSpPr>
            <p:cNvPr id="94" name="矩形 93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TW" dirty="0" smtClean="0"/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8311418" y="4835096"/>
            <a:ext cx="462698" cy="375617"/>
            <a:chOff x="6321298" y="4707349"/>
            <a:chExt cx="462698" cy="375617"/>
          </a:xfrm>
        </p:grpSpPr>
        <p:sp>
          <p:nvSpPr>
            <p:cNvPr id="97" name="矩形 96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TW" dirty="0" smtClean="0"/>
            </a:p>
          </p:txBody>
        </p:sp>
      </p:grpSp>
      <p:sp>
        <p:nvSpPr>
          <p:cNvPr id="99" name="文字方塊 98"/>
          <p:cNvSpPr txBox="1"/>
          <p:nvPr/>
        </p:nvSpPr>
        <p:spPr>
          <a:xfrm>
            <a:off x="6555819" y="4388844"/>
            <a:ext cx="216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Priority queue (κ=4)</a:t>
            </a:r>
            <a:endParaRPr lang="zh-TW" altLang="en-US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1203490" y="5805264"/>
            <a:ext cx="6132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: Source &gt; terminal &gt; nonterminal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72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sz="3600" dirty="0">
                <a:cs typeface="Times New Roman" panose="02020603050405020304" pitchFamily="18" charset="0"/>
              </a:rPr>
              <a:t>SCTF Algorithm Example</a:t>
            </a:r>
            <a:endParaRPr lang="zh-TW" altLang="en-US" sz="3600" dirty="0"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69176-8D91-4DCE-A8C6-1D90C362B929}" type="slidenum">
              <a:rPr lang="en-US" altLang="zh-TW" smtClean="0">
                <a:solidFill>
                  <a:srgbClr val="000000"/>
                </a:solidFill>
              </a:rPr>
              <a:pPr/>
              <a:t>27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1691680" y="3645024"/>
            <a:ext cx="1080120" cy="862355"/>
            <a:chOff x="1913058" y="3645024"/>
            <a:chExt cx="1080120" cy="862355"/>
          </a:xfrm>
        </p:grpSpPr>
        <p:sp>
          <p:nvSpPr>
            <p:cNvPr id="6" name="矩形 5"/>
            <p:cNvSpPr/>
            <p:nvPr/>
          </p:nvSpPr>
          <p:spPr>
            <a:xfrm>
              <a:off x="2453118" y="3645024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913058" y="3861048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1</a:t>
              </a:r>
            </a:p>
            <a:p>
              <a:pPr algn="ctr"/>
              <a:r>
                <a:rPr lang="en-US" altLang="zh-TW" dirty="0" smtClean="0"/>
                <a:t>source</a:t>
              </a:r>
              <a:endParaRPr lang="zh-TW" altLang="en-US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2684467" y="2504228"/>
            <a:ext cx="591389" cy="575446"/>
            <a:chOff x="2684467" y="2504228"/>
            <a:chExt cx="591389" cy="575446"/>
          </a:xfrm>
        </p:grpSpPr>
        <p:sp>
          <p:nvSpPr>
            <p:cNvPr id="10" name="橢圓 9"/>
            <p:cNvSpPr/>
            <p:nvPr/>
          </p:nvSpPr>
          <p:spPr>
            <a:xfrm>
              <a:off x="3059832" y="286365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2684467" y="2504228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2</a:t>
              </a:r>
              <a:endParaRPr lang="en-US" altLang="zh-TW" dirty="0" smtClean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3555028" y="1878526"/>
            <a:ext cx="502258" cy="585356"/>
            <a:chOff x="3555028" y="1878526"/>
            <a:chExt cx="502258" cy="585356"/>
          </a:xfrm>
        </p:grpSpPr>
        <p:sp>
          <p:nvSpPr>
            <p:cNvPr id="7" name="矩形 6"/>
            <p:cNvSpPr/>
            <p:nvPr/>
          </p:nvSpPr>
          <p:spPr>
            <a:xfrm>
              <a:off x="3841262" y="2247858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555028" y="1878526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3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2944956" y="4477373"/>
            <a:ext cx="527853" cy="605593"/>
            <a:chOff x="3044507" y="4261361"/>
            <a:chExt cx="527853" cy="605593"/>
          </a:xfrm>
        </p:grpSpPr>
        <p:sp>
          <p:nvSpPr>
            <p:cNvPr id="11" name="橢圓 10"/>
            <p:cNvSpPr/>
            <p:nvPr/>
          </p:nvSpPr>
          <p:spPr>
            <a:xfrm>
              <a:off x="3356336" y="4261361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3044507" y="4497622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4</a:t>
              </a: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4057286" y="5082966"/>
            <a:ext cx="462698" cy="593663"/>
            <a:chOff x="3908941" y="4858635"/>
            <a:chExt cx="462698" cy="593663"/>
          </a:xfrm>
        </p:grpSpPr>
        <p:sp>
          <p:nvSpPr>
            <p:cNvPr id="9" name="矩形 8"/>
            <p:cNvSpPr/>
            <p:nvPr/>
          </p:nvSpPr>
          <p:spPr>
            <a:xfrm>
              <a:off x="4032278" y="4858635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3908941" y="5082966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5</a:t>
              </a: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4143888" y="3244183"/>
            <a:ext cx="549859" cy="585356"/>
            <a:chOff x="4143888" y="3244183"/>
            <a:chExt cx="549859" cy="585356"/>
          </a:xfrm>
        </p:grpSpPr>
        <p:sp>
          <p:nvSpPr>
            <p:cNvPr id="8" name="矩形 7"/>
            <p:cNvSpPr/>
            <p:nvPr/>
          </p:nvSpPr>
          <p:spPr>
            <a:xfrm>
              <a:off x="4143888" y="3613515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4231049" y="3244183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7</a:t>
              </a: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021442" y="4291283"/>
            <a:ext cx="677180" cy="372179"/>
            <a:chOff x="4932040" y="4149080"/>
            <a:chExt cx="677180" cy="372179"/>
          </a:xfrm>
        </p:grpSpPr>
        <p:sp>
          <p:nvSpPr>
            <p:cNvPr id="12" name="橢圓 11"/>
            <p:cNvSpPr/>
            <p:nvPr/>
          </p:nvSpPr>
          <p:spPr>
            <a:xfrm>
              <a:off x="4932040" y="4149080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146522" y="4151927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6</a:t>
              </a: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6131188" y="1615381"/>
            <a:ext cx="3211961" cy="1777693"/>
            <a:chOff x="6234564" y="1700808"/>
            <a:chExt cx="3211961" cy="1777693"/>
          </a:xfrm>
        </p:grpSpPr>
        <p:sp>
          <p:nvSpPr>
            <p:cNvPr id="27" name="矩形 26"/>
            <p:cNvSpPr/>
            <p:nvPr/>
          </p:nvSpPr>
          <p:spPr>
            <a:xfrm>
              <a:off x="6234564" y="1770514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" name="橢圓 27"/>
            <p:cNvSpPr/>
            <p:nvPr/>
          </p:nvSpPr>
          <p:spPr>
            <a:xfrm>
              <a:off x="6247962" y="2276872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265214" y="2755638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橢圓 29"/>
            <p:cNvSpPr/>
            <p:nvPr/>
          </p:nvSpPr>
          <p:spPr>
            <a:xfrm>
              <a:off x="6274314" y="3262477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6519548" y="1700808"/>
              <a:ext cx="2448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Terminals not include in tree</a:t>
              </a:r>
              <a:endParaRPr lang="zh-TW" altLang="en-US" sz="1400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6490338" y="2196451"/>
              <a:ext cx="288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err="1" smtClean="0"/>
                <a:t>Nonterminals</a:t>
              </a:r>
              <a:r>
                <a:rPr lang="en-US" altLang="zh-TW" sz="1400" dirty="0" smtClean="0"/>
                <a:t> not include in tree</a:t>
              </a:r>
              <a:endParaRPr lang="zh-TW" altLang="en-US" sz="1400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565594" y="2719671"/>
              <a:ext cx="2448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Terminals include in tree</a:t>
              </a:r>
              <a:endParaRPr lang="zh-TW" altLang="en-US" sz="1400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6566205" y="3170724"/>
              <a:ext cx="288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err="1" smtClean="0"/>
                <a:t>Nonterminals</a:t>
              </a:r>
              <a:r>
                <a:rPr lang="en-US" altLang="zh-TW" sz="1400" dirty="0" smtClean="0"/>
                <a:t>  include in tree</a:t>
              </a:r>
              <a:endParaRPr lang="zh-TW" altLang="en-US" sz="1400" dirty="0"/>
            </a:p>
          </p:txBody>
        </p:sp>
      </p:grpSp>
      <p:cxnSp>
        <p:nvCxnSpPr>
          <p:cNvPr id="37" name="直線單箭頭接點 36"/>
          <p:cNvCxnSpPr/>
          <p:nvPr/>
        </p:nvCxnSpPr>
        <p:spPr>
          <a:xfrm flipV="1">
            <a:off x="2447764" y="3085297"/>
            <a:ext cx="564165" cy="52821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3269140" y="2407469"/>
            <a:ext cx="491176" cy="43226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3472809" y="3808375"/>
            <a:ext cx="602137" cy="5523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V="1">
            <a:off x="4379567" y="4493329"/>
            <a:ext cx="564165" cy="52821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3323758" y="2504228"/>
            <a:ext cx="469105" cy="38200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H="1">
            <a:off x="2535292" y="3177595"/>
            <a:ext cx="524540" cy="4788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3514728" y="3886293"/>
            <a:ext cx="629160" cy="5824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H="1">
            <a:off x="4504659" y="4535711"/>
            <a:ext cx="590291" cy="56170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 flipV="1">
            <a:off x="2483623" y="4033295"/>
            <a:ext cx="694218" cy="49319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H="1" flipV="1">
            <a:off x="3469154" y="4739104"/>
            <a:ext cx="657482" cy="46912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H="1" flipV="1">
            <a:off x="4374827" y="3886293"/>
            <a:ext cx="612111" cy="4324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2573166" y="3916438"/>
            <a:ext cx="695974" cy="52685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3558310" y="4663462"/>
            <a:ext cx="585578" cy="41950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4435864" y="3808375"/>
            <a:ext cx="585578" cy="4195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群組 78"/>
          <p:cNvGrpSpPr/>
          <p:nvPr/>
        </p:nvGrpSpPr>
        <p:grpSpPr>
          <a:xfrm>
            <a:off x="6162872" y="4833738"/>
            <a:ext cx="462698" cy="375617"/>
            <a:chOff x="6321298" y="4707349"/>
            <a:chExt cx="462698" cy="375617"/>
          </a:xfrm>
        </p:grpSpPr>
        <p:sp>
          <p:nvSpPr>
            <p:cNvPr id="76" name="矩形 75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1</a:t>
              </a:r>
              <a:endParaRPr lang="en-US" altLang="zh-TW" dirty="0" smtClean="0"/>
            </a:p>
          </p:txBody>
        </p:sp>
      </p:grpSp>
      <p:grpSp>
        <p:nvGrpSpPr>
          <p:cNvPr id="81" name="群組 80"/>
          <p:cNvGrpSpPr/>
          <p:nvPr/>
        </p:nvGrpSpPr>
        <p:grpSpPr>
          <a:xfrm>
            <a:off x="6514444" y="4834209"/>
            <a:ext cx="462698" cy="375617"/>
            <a:chOff x="6321298" y="4707349"/>
            <a:chExt cx="462698" cy="375617"/>
          </a:xfrm>
        </p:grpSpPr>
        <p:sp>
          <p:nvSpPr>
            <p:cNvPr id="82" name="矩形 81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3</a:t>
              </a:r>
              <a:endParaRPr lang="en-US" altLang="zh-TW" dirty="0" smtClean="0"/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7228274" y="4835065"/>
            <a:ext cx="462698" cy="375617"/>
            <a:chOff x="6321298" y="4707349"/>
            <a:chExt cx="462698" cy="375617"/>
          </a:xfrm>
        </p:grpSpPr>
        <p:sp>
          <p:nvSpPr>
            <p:cNvPr id="85" name="矩形 84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2</a:t>
              </a:r>
            </a:p>
          </p:txBody>
        </p:sp>
      </p:grpSp>
      <p:grpSp>
        <p:nvGrpSpPr>
          <p:cNvPr id="87" name="群組 86"/>
          <p:cNvGrpSpPr/>
          <p:nvPr/>
        </p:nvGrpSpPr>
        <p:grpSpPr>
          <a:xfrm>
            <a:off x="6871241" y="4833857"/>
            <a:ext cx="462698" cy="375617"/>
            <a:chOff x="6321298" y="4707349"/>
            <a:chExt cx="462698" cy="375617"/>
          </a:xfrm>
        </p:grpSpPr>
        <p:sp>
          <p:nvSpPr>
            <p:cNvPr id="88" name="矩形 87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5</a:t>
              </a:r>
            </a:p>
          </p:txBody>
        </p:sp>
      </p:grpSp>
      <p:grpSp>
        <p:nvGrpSpPr>
          <p:cNvPr id="90" name="群組 89"/>
          <p:cNvGrpSpPr/>
          <p:nvPr/>
        </p:nvGrpSpPr>
        <p:grpSpPr>
          <a:xfrm>
            <a:off x="7602846" y="4834429"/>
            <a:ext cx="462698" cy="375617"/>
            <a:chOff x="6321298" y="4707349"/>
            <a:chExt cx="462698" cy="375617"/>
          </a:xfrm>
        </p:grpSpPr>
        <p:sp>
          <p:nvSpPr>
            <p:cNvPr id="91" name="矩形 90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4</a:t>
              </a: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7955443" y="4834857"/>
            <a:ext cx="462698" cy="375617"/>
            <a:chOff x="6321298" y="4707349"/>
            <a:chExt cx="462698" cy="375617"/>
          </a:xfrm>
        </p:grpSpPr>
        <p:sp>
          <p:nvSpPr>
            <p:cNvPr id="94" name="矩形 93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TW" dirty="0" smtClean="0"/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8311418" y="4835096"/>
            <a:ext cx="462698" cy="375617"/>
            <a:chOff x="6321298" y="4707349"/>
            <a:chExt cx="462698" cy="375617"/>
          </a:xfrm>
        </p:grpSpPr>
        <p:sp>
          <p:nvSpPr>
            <p:cNvPr id="97" name="矩形 96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TW" dirty="0" smtClean="0"/>
            </a:p>
          </p:txBody>
        </p:sp>
      </p:grpSp>
      <p:sp>
        <p:nvSpPr>
          <p:cNvPr id="99" name="文字方塊 98"/>
          <p:cNvSpPr txBox="1"/>
          <p:nvPr/>
        </p:nvSpPr>
        <p:spPr>
          <a:xfrm>
            <a:off x="6555819" y="4388844"/>
            <a:ext cx="216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Priority queue (κ=4)</a:t>
            </a:r>
            <a:endParaRPr lang="zh-TW" altLang="en-US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1203490" y="5805264"/>
            <a:ext cx="6132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: Source &gt; terminal &gt; nonterminal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14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sz="3600" dirty="0">
                <a:cs typeface="Times New Roman" panose="02020603050405020304" pitchFamily="18" charset="0"/>
              </a:rPr>
              <a:t>SCTF Algorithm Example</a:t>
            </a:r>
            <a:endParaRPr lang="zh-TW" altLang="en-US" sz="3600" dirty="0"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69176-8D91-4DCE-A8C6-1D90C362B929}" type="slidenum">
              <a:rPr lang="en-US" altLang="zh-TW" smtClean="0">
                <a:solidFill>
                  <a:srgbClr val="000000"/>
                </a:solidFill>
              </a:rPr>
              <a:pPr/>
              <a:t>28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1691680" y="3645024"/>
            <a:ext cx="1080120" cy="862355"/>
            <a:chOff x="1913058" y="3645024"/>
            <a:chExt cx="1080120" cy="862355"/>
          </a:xfrm>
        </p:grpSpPr>
        <p:sp>
          <p:nvSpPr>
            <p:cNvPr id="6" name="矩形 5"/>
            <p:cNvSpPr/>
            <p:nvPr/>
          </p:nvSpPr>
          <p:spPr>
            <a:xfrm>
              <a:off x="2453118" y="3645024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913058" y="3861048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1</a:t>
              </a:r>
            </a:p>
            <a:p>
              <a:pPr algn="ctr"/>
              <a:r>
                <a:rPr lang="en-US" altLang="zh-TW" dirty="0" smtClean="0"/>
                <a:t>source</a:t>
              </a:r>
              <a:endParaRPr lang="zh-TW" altLang="en-US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2684467" y="2504228"/>
            <a:ext cx="591389" cy="575446"/>
            <a:chOff x="2684467" y="2504228"/>
            <a:chExt cx="591389" cy="575446"/>
          </a:xfrm>
        </p:grpSpPr>
        <p:sp>
          <p:nvSpPr>
            <p:cNvPr id="10" name="橢圓 9"/>
            <p:cNvSpPr/>
            <p:nvPr/>
          </p:nvSpPr>
          <p:spPr>
            <a:xfrm>
              <a:off x="3059832" y="286365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2684467" y="2504228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2</a:t>
              </a:r>
              <a:endParaRPr lang="en-US" altLang="zh-TW" dirty="0" smtClean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3555028" y="1878526"/>
            <a:ext cx="502258" cy="585356"/>
            <a:chOff x="3555028" y="1878526"/>
            <a:chExt cx="502258" cy="585356"/>
          </a:xfrm>
        </p:grpSpPr>
        <p:sp>
          <p:nvSpPr>
            <p:cNvPr id="7" name="矩形 6"/>
            <p:cNvSpPr/>
            <p:nvPr/>
          </p:nvSpPr>
          <p:spPr>
            <a:xfrm>
              <a:off x="3841262" y="2247858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555028" y="1878526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3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2944956" y="4477373"/>
            <a:ext cx="527853" cy="605593"/>
            <a:chOff x="3044507" y="4261361"/>
            <a:chExt cx="527853" cy="605593"/>
          </a:xfrm>
        </p:grpSpPr>
        <p:sp>
          <p:nvSpPr>
            <p:cNvPr id="11" name="橢圓 10"/>
            <p:cNvSpPr/>
            <p:nvPr/>
          </p:nvSpPr>
          <p:spPr>
            <a:xfrm>
              <a:off x="3356336" y="4261361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3044507" y="4497622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4</a:t>
              </a: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4057286" y="5082966"/>
            <a:ext cx="462698" cy="593663"/>
            <a:chOff x="3908941" y="4858635"/>
            <a:chExt cx="462698" cy="593663"/>
          </a:xfrm>
        </p:grpSpPr>
        <p:sp>
          <p:nvSpPr>
            <p:cNvPr id="9" name="矩形 8"/>
            <p:cNvSpPr/>
            <p:nvPr/>
          </p:nvSpPr>
          <p:spPr>
            <a:xfrm>
              <a:off x="4032278" y="4858635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3908941" y="5082966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5</a:t>
              </a: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4143888" y="3244183"/>
            <a:ext cx="549859" cy="585356"/>
            <a:chOff x="4143888" y="3244183"/>
            <a:chExt cx="549859" cy="585356"/>
          </a:xfrm>
        </p:grpSpPr>
        <p:sp>
          <p:nvSpPr>
            <p:cNvPr id="8" name="矩形 7"/>
            <p:cNvSpPr/>
            <p:nvPr/>
          </p:nvSpPr>
          <p:spPr>
            <a:xfrm>
              <a:off x="4143888" y="3613515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4231049" y="3244183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7</a:t>
              </a: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021442" y="4291283"/>
            <a:ext cx="677180" cy="372179"/>
            <a:chOff x="4932040" y="4149080"/>
            <a:chExt cx="677180" cy="372179"/>
          </a:xfrm>
        </p:grpSpPr>
        <p:sp>
          <p:nvSpPr>
            <p:cNvPr id="12" name="橢圓 11"/>
            <p:cNvSpPr/>
            <p:nvPr/>
          </p:nvSpPr>
          <p:spPr>
            <a:xfrm>
              <a:off x="4932040" y="414908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146522" y="4151927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6</a:t>
              </a: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6131188" y="1615381"/>
            <a:ext cx="3211961" cy="1777693"/>
            <a:chOff x="6234564" y="1700808"/>
            <a:chExt cx="3211961" cy="1777693"/>
          </a:xfrm>
        </p:grpSpPr>
        <p:sp>
          <p:nvSpPr>
            <p:cNvPr id="27" name="矩形 26"/>
            <p:cNvSpPr/>
            <p:nvPr/>
          </p:nvSpPr>
          <p:spPr>
            <a:xfrm>
              <a:off x="6234564" y="1770514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" name="橢圓 27"/>
            <p:cNvSpPr/>
            <p:nvPr/>
          </p:nvSpPr>
          <p:spPr>
            <a:xfrm>
              <a:off x="6247962" y="2276872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265214" y="2755638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橢圓 29"/>
            <p:cNvSpPr/>
            <p:nvPr/>
          </p:nvSpPr>
          <p:spPr>
            <a:xfrm>
              <a:off x="6274314" y="3262477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6519548" y="1700808"/>
              <a:ext cx="2448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Terminals not include in tree</a:t>
              </a:r>
              <a:endParaRPr lang="zh-TW" altLang="en-US" sz="1400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6490338" y="2196451"/>
              <a:ext cx="288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err="1" smtClean="0"/>
                <a:t>Nonterminals</a:t>
              </a:r>
              <a:r>
                <a:rPr lang="en-US" altLang="zh-TW" sz="1400" dirty="0" smtClean="0"/>
                <a:t> not include in tree</a:t>
              </a:r>
              <a:endParaRPr lang="zh-TW" altLang="en-US" sz="1400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565594" y="2719671"/>
              <a:ext cx="2448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Terminals include in tree</a:t>
              </a:r>
              <a:endParaRPr lang="zh-TW" altLang="en-US" sz="1400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6566205" y="3170724"/>
              <a:ext cx="288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err="1" smtClean="0"/>
                <a:t>Nonterminals</a:t>
              </a:r>
              <a:r>
                <a:rPr lang="en-US" altLang="zh-TW" sz="1400" dirty="0" smtClean="0"/>
                <a:t>  include in tree</a:t>
              </a:r>
              <a:endParaRPr lang="zh-TW" altLang="en-US" sz="1400" dirty="0"/>
            </a:p>
          </p:txBody>
        </p:sp>
      </p:grpSp>
      <p:cxnSp>
        <p:nvCxnSpPr>
          <p:cNvPr id="37" name="直線單箭頭接點 36"/>
          <p:cNvCxnSpPr/>
          <p:nvPr/>
        </p:nvCxnSpPr>
        <p:spPr>
          <a:xfrm flipV="1">
            <a:off x="2447764" y="3085297"/>
            <a:ext cx="564165" cy="52821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3269140" y="2407469"/>
            <a:ext cx="491176" cy="43226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3472809" y="3808375"/>
            <a:ext cx="602137" cy="5523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V="1">
            <a:off x="4379567" y="4493329"/>
            <a:ext cx="564165" cy="52821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3323758" y="2504228"/>
            <a:ext cx="469105" cy="38200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H="1">
            <a:off x="2535292" y="3177595"/>
            <a:ext cx="524540" cy="4788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3514728" y="3886293"/>
            <a:ext cx="629160" cy="5824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H="1">
            <a:off x="4504659" y="4535711"/>
            <a:ext cx="590291" cy="56170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 flipV="1">
            <a:off x="2483623" y="4033295"/>
            <a:ext cx="694218" cy="49319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H="1" flipV="1">
            <a:off x="3469154" y="4739104"/>
            <a:ext cx="657482" cy="46912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H="1" flipV="1">
            <a:off x="4374827" y="3886293"/>
            <a:ext cx="612111" cy="43245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2573166" y="3916438"/>
            <a:ext cx="695974" cy="52685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3558310" y="4663462"/>
            <a:ext cx="585578" cy="41950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4435864" y="3808375"/>
            <a:ext cx="585578" cy="4195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群組 78"/>
          <p:cNvGrpSpPr/>
          <p:nvPr/>
        </p:nvGrpSpPr>
        <p:grpSpPr>
          <a:xfrm>
            <a:off x="6162872" y="4833738"/>
            <a:ext cx="462698" cy="375617"/>
            <a:chOff x="6321298" y="4707349"/>
            <a:chExt cx="462698" cy="375617"/>
          </a:xfrm>
        </p:grpSpPr>
        <p:sp>
          <p:nvSpPr>
            <p:cNvPr id="76" name="矩形 75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1</a:t>
              </a:r>
              <a:endParaRPr lang="en-US" altLang="zh-TW" dirty="0" smtClean="0"/>
            </a:p>
          </p:txBody>
        </p:sp>
      </p:grpSp>
      <p:grpSp>
        <p:nvGrpSpPr>
          <p:cNvPr id="81" name="群組 80"/>
          <p:cNvGrpSpPr/>
          <p:nvPr/>
        </p:nvGrpSpPr>
        <p:grpSpPr>
          <a:xfrm>
            <a:off x="6514444" y="4834209"/>
            <a:ext cx="462698" cy="375617"/>
            <a:chOff x="6321298" y="4707349"/>
            <a:chExt cx="462698" cy="375617"/>
          </a:xfrm>
        </p:grpSpPr>
        <p:sp>
          <p:nvSpPr>
            <p:cNvPr id="82" name="矩形 81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3</a:t>
              </a:r>
              <a:endParaRPr lang="en-US" altLang="zh-TW" dirty="0" smtClean="0"/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7228274" y="4835065"/>
            <a:ext cx="462698" cy="375617"/>
            <a:chOff x="6321298" y="4707349"/>
            <a:chExt cx="462698" cy="375617"/>
          </a:xfrm>
        </p:grpSpPr>
        <p:sp>
          <p:nvSpPr>
            <p:cNvPr id="85" name="矩形 84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7</a:t>
              </a:r>
            </a:p>
          </p:txBody>
        </p:sp>
      </p:grpSp>
      <p:grpSp>
        <p:nvGrpSpPr>
          <p:cNvPr id="87" name="群組 86"/>
          <p:cNvGrpSpPr/>
          <p:nvPr/>
        </p:nvGrpSpPr>
        <p:grpSpPr>
          <a:xfrm>
            <a:off x="6871241" y="4833857"/>
            <a:ext cx="462698" cy="375617"/>
            <a:chOff x="6321298" y="4707349"/>
            <a:chExt cx="462698" cy="375617"/>
          </a:xfrm>
        </p:grpSpPr>
        <p:sp>
          <p:nvSpPr>
            <p:cNvPr id="88" name="矩形 87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5</a:t>
              </a:r>
            </a:p>
          </p:txBody>
        </p:sp>
      </p:grpSp>
      <p:grpSp>
        <p:nvGrpSpPr>
          <p:cNvPr id="90" name="群組 89"/>
          <p:cNvGrpSpPr/>
          <p:nvPr/>
        </p:nvGrpSpPr>
        <p:grpSpPr>
          <a:xfrm>
            <a:off x="7602846" y="4834429"/>
            <a:ext cx="462698" cy="375617"/>
            <a:chOff x="6321298" y="4707349"/>
            <a:chExt cx="462698" cy="375617"/>
          </a:xfrm>
        </p:grpSpPr>
        <p:sp>
          <p:nvSpPr>
            <p:cNvPr id="91" name="矩形 90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2</a:t>
              </a:r>
              <a:endParaRPr lang="en-US" altLang="zh-TW" dirty="0" smtClean="0"/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7953538" y="4834857"/>
            <a:ext cx="462698" cy="375617"/>
            <a:chOff x="6321298" y="4707349"/>
            <a:chExt cx="462698" cy="375617"/>
          </a:xfrm>
        </p:grpSpPr>
        <p:sp>
          <p:nvSpPr>
            <p:cNvPr id="94" name="矩形 93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4</a:t>
              </a:r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8311418" y="4835096"/>
            <a:ext cx="462698" cy="375617"/>
            <a:chOff x="6321298" y="4707349"/>
            <a:chExt cx="462698" cy="375617"/>
          </a:xfrm>
        </p:grpSpPr>
        <p:sp>
          <p:nvSpPr>
            <p:cNvPr id="97" name="矩形 96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6</a:t>
              </a:r>
            </a:p>
          </p:txBody>
        </p:sp>
      </p:grpSp>
      <p:sp>
        <p:nvSpPr>
          <p:cNvPr id="99" name="文字方塊 98"/>
          <p:cNvSpPr txBox="1"/>
          <p:nvPr/>
        </p:nvSpPr>
        <p:spPr>
          <a:xfrm>
            <a:off x="6555819" y="4388844"/>
            <a:ext cx="216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Priority queue (κ=4)</a:t>
            </a:r>
            <a:endParaRPr lang="zh-TW" altLang="en-US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1203490" y="5805264"/>
            <a:ext cx="6132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: Source &gt; terminal &gt; nonterminal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18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sz="3600" dirty="0" smtClean="0">
                <a:cs typeface="Times New Roman" panose="02020603050405020304" pitchFamily="18" charset="0"/>
              </a:rPr>
              <a:t>Proposed Alg.: M-SCTF/EDA</a:t>
            </a:r>
            <a:br>
              <a:rPr lang="en-US" altLang="zh-TW" sz="3600" dirty="0" smtClean="0">
                <a:cs typeface="Times New Roman" panose="02020603050405020304" pitchFamily="18" charset="0"/>
              </a:rPr>
            </a:br>
            <a:r>
              <a:rPr lang="en-US" altLang="zh-TW" sz="3600" dirty="0" smtClean="0">
                <a:cs typeface="Times New Roman" panose="02020603050405020304" pitchFamily="18" charset="0"/>
              </a:rPr>
              <a:t>(modified SCTF algorithm with Extended </a:t>
            </a:r>
            <a:r>
              <a:rPr lang="en-US" altLang="zh-TW" sz="3600" dirty="0">
                <a:cs typeface="Times New Roman" panose="02020603050405020304" pitchFamily="18" charset="0"/>
              </a:rPr>
              <a:t>Dijkstra's </a:t>
            </a:r>
            <a:r>
              <a:rPr lang="en-US" altLang="zh-TW" sz="3600" dirty="0" smtClean="0">
                <a:cs typeface="Times New Roman" panose="02020603050405020304" pitchFamily="18" charset="0"/>
              </a:rPr>
              <a:t>algorithm)</a:t>
            </a:r>
            <a:endParaRPr lang="zh-TW" altLang="en-US" sz="3600" dirty="0"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sources 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multicast trees</a:t>
            </a:r>
          </a:p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TW" sz="2800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extended </a:t>
            </a:r>
            <a:r>
              <a:rPr lang="en-US" altLang="zh-TW" sz="28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Dijkstra's </a:t>
            </a:r>
            <a:r>
              <a:rPr lang="en-US" altLang="zh-TW" sz="2800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both node weight and edge weight 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Node delay and link delay are both considered</a:t>
            </a:r>
          </a:p>
          <a:p>
            <a:r>
              <a:rPr lang="en-US" altLang="zh-TW" sz="2800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SCTF Priority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source &gt; 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nonterminals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(less hop count from source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first) &gt; terminals 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Minimize both delay and bandwidth consumption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69176-8D91-4DCE-A8C6-1D90C362B929}" type="slidenum">
              <a:rPr lang="en-US" altLang="zh-TW" smtClean="0">
                <a:solidFill>
                  <a:srgbClr val="000000"/>
                </a:solidFill>
              </a:rPr>
              <a:pPr/>
              <a:t>29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82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>
                <a:cs typeface="Times New Roman" pitchFamily="18" charset="0"/>
              </a:rPr>
              <a:t>Outline</a:t>
            </a:r>
            <a:endParaRPr lang="zh-TW" altLang="en-US" dirty="0"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TW" sz="3600" u="sng" dirty="0">
                <a:solidFill>
                  <a:srgbClr val="3333CC"/>
                </a:solidFill>
                <a:latin typeface="+mj-lt"/>
                <a:cs typeface="Times New Roman" panose="02020603050405020304" pitchFamily="18" charset="0"/>
              </a:rPr>
              <a:t>SDN</a:t>
            </a:r>
          </a:p>
          <a:p>
            <a:r>
              <a:rPr lang="en-US" altLang="zh-TW" sz="3600" dirty="0" smtClean="0">
                <a:latin typeface="+mj-lt"/>
                <a:cs typeface="Times New Roman" panose="02020603050405020304" pitchFamily="18" charset="0"/>
              </a:rPr>
              <a:t>Multicast</a:t>
            </a:r>
          </a:p>
          <a:p>
            <a:r>
              <a:rPr lang="en-US" altLang="zh-TW" sz="3600" dirty="0" smtClean="0">
                <a:latin typeface="+mj-lt"/>
                <a:cs typeface="Times New Roman" panose="02020603050405020304" pitchFamily="18" charset="0"/>
              </a:rPr>
              <a:t>Steiner </a:t>
            </a:r>
            <a:r>
              <a:rPr lang="en-US" altLang="zh-TW" sz="3600" dirty="0">
                <a:latin typeface="+mj-lt"/>
                <a:cs typeface="Times New Roman" panose="02020603050405020304" pitchFamily="18" charset="0"/>
              </a:rPr>
              <a:t>+ Dijkstra + McKeown</a:t>
            </a:r>
          </a:p>
          <a:p>
            <a:r>
              <a:rPr lang="en-US" altLang="zh-TW" sz="3600" dirty="0">
                <a:latin typeface="+mj-lt"/>
                <a:cs typeface="Times New Roman" panose="02020603050405020304" pitchFamily="18" charset="0"/>
              </a:rPr>
              <a:t>Evaluation</a:t>
            </a:r>
          </a:p>
          <a:p>
            <a:r>
              <a:rPr lang="en-US" altLang="zh-TW" sz="3600" dirty="0">
                <a:latin typeface="+mj-lt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92500" lnSpcReduction="20000"/>
          </a:bodyPr>
          <a:lstStyle/>
          <a:p>
            <a:fld id="{98269176-8D91-4DCE-A8C6-1D90C362B929}" type="slidenum">
              <a:rPr lang="en-US" altLang="zh-TW" smtClean="0">
                <a:solidFill>
                  <a:srgbClr val="000000"/>
                </a:solidFill>
              </a:rPr>
              <a:pPr/>
              <a:t>3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691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69176-8D91-4DCE-A8C6-1D90C362B929}" type="slidenum">
              <a:rPr lang="en-US" altLang="zh-TW" smtClean="0">
                <a:solidFill>
                  <a:srgbClr val="000000"/>
                </a:solidFill>
              </a:rPr>
              <a:pPr/>
              <a:t>30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8028384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59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sz="3600" dirty="0" smtClean="0">
                <a:cs typeface="Times New Roman" panose="02020603050405020304" pitchFamily="18" charset="0"/>
              </a:rPr>
              <a:t>M-SCTF/EDA</a:t>
            </a:r>
            <a:br>
              <a:rPr lang="en-US" altLang="zh-TW" sz="3600" dirty="0" smtClean="0">
                <a:cs typeface="Times New Roman" panose="02020603050405020304" pitchFamily="18" charset="0"/>
              </a:rPr>
            </a:br>
            <a:endParaRPr lang="zh-TW" altLang="en-US" sz="3600" dirty="0"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69176-8D91-4DCE-A8C6-1D90C362B929}" type="slidenum">
              <a:rPr lang="en-US" altLang="zh-TW" smtClean="0">
                <a:solidFill>
                  <a:srgbClr val="000000"/>
                </a:solidFill>
              </a:rPr>
              <a:pPr/>
              <a:t>31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1691680" y="3645024"/>
            <a:ext cx="1080120" cy="862355"/>
            <a:chOff x="1913058" y="3645024"/>
            <a:chExt cx="1080120" cy="862355"/>
          </a:xfrm>
        </p:grpSpPr>
        <p:sp>
          <p:nvSpPr>
            <p:cNvPr id="6" name="矩形 5"/>
            <p:cNvSpPr/>
            <p:nvPr/>
          </p:nvSpPr>
          <p:spPr>
            <a:xfrm>
              <a:off x="2453118" y="3645024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913058" y="3861048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1</a:t>
              </a:r>
            </a:p>
            <a:p>
              <a:pPr algn="ctr"/>
              <a:r>
                <a:rPr lang="en-US" altLang="zh-TW" dirty="0" smtClean="0"/>
                <a:t>source</a:t>
              </a:r>
              <a:endParaRPr lang="zh-TW" altLang="en-US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2684467" y="2504228"/>
            <a:ext cx="591389" cy="575446"/>
            <a:chOff x="2684467" y="2504228"/>
            <a:chExt cx="591389" cy="575446"/>
          </a:xfrm>
        </p:grpSpPr>
        <p:sp>
          <p:nvSpPr>
            <p:cNvPr id="10" name="橢圓 9"/>
            <p:cNvSpPr/>
            <p:nvPr/>
          </p:nvSpPr>
          <p:spPr>
            <a:xfrm>
              <a:off x="3059832" y="2863650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2684467" y="2504228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2</a:t>
              </a:r>
              <a:endParaRPr lang="en-US" altLang="zh-TW" dirty="0" smtClean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3555028" y="1878526"/>
            <a:ext cx="502258" cy="585356"/>
            <a:chOff x="3555028" y="1878526"/>
            <a:chExt cx="502258" cy="585356"/>
          </a:xfrm>
        </p:grpSpPr>
        <p:sp>
          <p:nvSpPr>
            <p:cNvPr id="7" name="矩形 6"/>
            <p:cNvSpPr/>
            <p:nvPr/>
          </p:nvSpPr>
          <p:spPr>
            <a:xfrm>
              <a:off x="3841262" y="2247858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555028" y="1878526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3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2944956" y="4477373"/>
            <a:ext cx="527853" cy="605593"/>
            <a:chOff x="3044507" y="4261361"/>
            <a:chExt cx="527853" cy="605593"/>
          </a:xfrm>
        </p:grpSpPr>
        <p:sp>
          <p:nvSpPr>
            <p:cNvPr id="11" name="橢圓 10"/>
            <p:cNvSpPr/>
            <p:nvPr/>
          </p:nvSpPr>
          <p:spPr>
            <a:xfrm>
              <a:off x="3356336" y="4261361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3044507" y="4497622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4</a:t>
              </a: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4057286" y="5082966"/>
            <a:ext cx="462698" cy="593663"/>
            <a:chOff x="3908941" y="4858635"/>
            <a:chExt cx="462698" cy="593663"/>
          </a:xfrm>
        </p:grpSpPr>
        <p:sp>
          <p:nvSpPr>
            <p:cNvPr id="9" name="矩形 8"/>
            <p:cNvSpPr/>
            <p:nvPr/>
          </p:nvSpPr>
          <p:spPr>
            <a:xfrm>
              <a:off x="4032278" y="4858635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3908941" y="5082966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5</a:t>
              </a: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4143888" y="3244183"/>
            <a:ext cx="549859" cy="585356"/>
            <a:chOff x="4143888" y="3244183"/>
            <a:chExt cx="549859" cy="585356"/>
          </a:xfrm>
        </p:grpSpPr>
        <p:sp>
          <p:nvSpPr>
            <p:cNvPr id="8" name="矩形 7"/>
            <p:cNvSpPr/>
            <p:nvPr/>
          </p:nvSpPr>
          <p:spPr>
            <a:xfrm>
              <a:off x="4143888" y="3613515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4231049" y="3244183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7</a:t>
              </a: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021442" y="4291283"/>
            <a:ext cx="677180" cy="372179"/>
            <a:chOff x="4932040" y="4149080"/>
            <a:chExt cx="677180" cy="372179"/>
          </a:xfrm>
        </p:grpSpPr>
        <p:sp>
          <p:nvSpPr>
            <p:cNvPr id="12" name="橢圓 11"/>
            <p:cNvSpPr/>
            <p:nvPr/>
          </p:nvSpPr>
          <p:spPr>
            <a:xfrm>
              <a:off x="4932040" y="4149080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146522" y="4151927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6</a:t>
              </a: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6131188" y="1615381"/>
            <a:ext cx="3211961" cy="1777693"/>
            <a:chOff x="6234564" y="1700808"/>
            <a:chExt cx="3211961" cy="1777693"/>
          </a:xfrm>
        </p:grpSpPr>
        <p:sp>
          <p:nvSpPr>
            <p:cNvPr id="27" name="矩形 26"/>
            <p:cNvSpPr/>
            <p:nvPr/>
          </p:nvSpPr>
          <p:spPr>
            <a:xfrm>
              <a:off x="6234564" y="1770514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" name="橢圓 27"/>
            <p:cNvSpPr/>
            <p:nvPr/>
          </p:nvSpPr>
          <p:spPr>
            <a:xfrm>
              <a:off x="6247962" y="2276872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265214" y="2755638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橢圓 29"/>
            <p:cNvSpPr/>
            <p:nvPr/>
          </p:nvSpPr>
          <p:spPr>
            <a:xfrm>
              <a:off x="6274314" y="3262477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6519548" y="1700808"/>
              <a:ext cx="2448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Terminals not include in tree</a:t>
              </a:r>
              <a:endParaRPr lang="zh-TW" altLang="en-US" sz="1400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6490338" y="2196451"/>
              <a:ext cx="288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err="1" smtClean="0"/>
                <a:t>Nonterminals</a:t>
              </a:r>
              <a:r>
                <a:rPr lang="en-US" altLang="zh-TW" sz="1400" dirty="0" smtClean="0"/>
                <a:t> not include in tree</a:t>
              </a:r>
              <a:endParaRPr lang="zh-TW" altLang="en-US" sz="1400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565594" y="2719671"/>
              <a:ext cx="2448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Terminals include in tree</a:t>
              </a:r>
              <a:endParaRPr lang="zh-TW" altLang="en-US" sz="1400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6566205" y="3170724"/>
              <a:ext cx="288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err="1" smtClean="0"/>
                <a:t>Nonterminals</a:t>
              </a:r>
              <a:r>
                <a:rPr lang="en-US" altLang="zh-TW" sz="1400" dirty="0" smtClean="0"/>
                <a:t>  include in tree</a:t>
              </a:r>
              <a:endParaRPr lang="zh-TW" altLang="en-US" sz="1400" dirty="0"/>
            </a:p>
          </p:txBody>
        </p:sp>
      </p:grpSp>
      <p:cxnSp>
        <p:nvCxnSpPr>
          <p:cNvPr id="37" name="直線單箭頭接點 36"/>
          <p:cNvCxnSpPr/>
          <p:nvPr/>
        </p:nvCxnSpPr>
        <p:spPr>
          <a:xfrm flipV="1">
            <a:off x="2447764" y="3085297"/>
            <a:ext cx="564165" cy="52821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3269140" y="2407469"/>
            <a:ext cx="491176" cy="4322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3472809" y="3808375"/>
            <a:ext cx="602137" cy="5523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V="1">
            <a:off x="4379567" y="4493329"/>
            <a:ext cx="564165" cy="52821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3323758" y="2504228"/>
            <a:ext cx="469105" cy="38200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H="1">
            <a:off x="2535292" y="3177595"/>
            <a:ext cx="524540" cy="4788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3514728" y="3886293"/>
            <a:ext cx="629160" cy="5824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H="1">
            <a:off x="4504659" y="4535711"/>
            <a:ext cx="590291" cy="56170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 flipV="1">
            <a:off x="2483623" y="4033295"/>
            <a:ext cx="694218" cy="49319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H="1" flipV="1">
            <a:off x="3469154" y="4739104"/>
            <a:ext cx="657482" cy="46912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H="1" flipV="1">
            <a:off x="4374827" y="3886293"/>
            <a:ext cx="612111" cy="4324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2573166" y="3916438"/>
            <a:ext cx="695974" cy="52685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3558310" y="4663462"/>
            <a:ext cx="585578" cy="4195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4435864" y="3808375"/>
            <a:ext cx="585578" cy="4195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群組 78"/>
          <p:cNvGrpSpPr/>
          <p:nvPr/>
        </p:nvGrpSpPr>
        <p:grpSpPr>
          <a:xfrm>
            <a:off x="6162872" y="4833738"/>
            <a:ext cx="462698" cy="375617"/>
            <a:chOff x="6321298" y="4707349"/>
            <a:chExt cx="462698" cy="375617"/>
          </a:xfrm>
        </p:grpSpPr>
        <p:sp>
          <p:nvSpPr>
            <p:cNvPr id="76" name="矩形 75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TW" dirty="0" smtClean="0"/>
            </a:p>
          </p:txBody>
        </p:sp>
      </p:grpSp>
      <p:grpSp>
        <p:nvGrpSpPr>
          <p:cNvPr id="81" name="群組 80"/>
          <p:cNvGrpSpPr/>
          <p:nvPr/>
        </p:nvGrpSpPr>
        <p:grpSpPr>
          <a:xfrm>
            <a:off x="6514444" y="4833574"/>
            <a:ext cx="462698" cy="375617"/>
            <a:chOff x="6321298" y="4707349"/>
            <a:chExt cx="462698" cy="375617"/>
          </a:xfrm>
        </p:grpSpPr>
        <p:sp>
          <p:nvSpPr>
            <p:cNvPr id="82" name="矩形 81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TW" dirty="0" smtClean="0"/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7228274" y="4834430"/>
            <a:ext cx="462698" cy="375617"/>
            <a:chOff x="6321298" y="4707349"/>
            <a:chExt cx="462698" cy="375617"/>
          </a:xfrm>
        </p:grpSpPr>
        <p:sp>
          <p:nvSpPr>
            <p:cNvPr id="85" name="矩形 84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TW" dirty="0" smtClean="0"/>
            </a:p>
          </p:txBody>
        </p:sp>
      </p:grpSp>
      <p:grpSp>
        <p:nvGrpSpPr>
          <p:cNvPr id="87" name="群組 86"/>
          <p:cNvGrpSpPr/>
          <p:nvPr/>
        </p:nvGrpSpPr>
        <p:grpSpPr>
          <a:xfrm>
            <a:off x="6873146" y="4833857"/>
            <a:ext cx="462698" cy="375617"/>
            <a:chOff x="6321298" y="4707349"/>
            <a:chExt cx="462698" cy="375617"/>
          </a:xfrm>
        </p:grpSpPr>
        <p:sp>
          <p:nvSpPr>
            <p:cNvPr id="88" name="矩形 87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TW" dirty="0" smtClean="0"/>
            </a:p>
          </p:txBody>
        </p:sp>
      </p:grpSp>
      <p:grpSp>
        <p:nvGrpSpPr>
          <p:cNvPr id="90" name="群組 89"/>
          <p:cNvGrpSpPr/>
          <p:nvPr/>
        </p:nvGrpSpPr>
        <p:grpSpPr>
          <a:xfrm>
            <a:off x="7602846" y="4834429"/>
            <a:ext cx="462698" cy="375617"/>
            <a:chOff x="6321298" y="4707349"/>
            <a:chExt cx="462698" cy="375617"/>
          </a:xfrm>
        </p:grpSpPr>
        <p:sp>
          <p:nvSpPr>
            <p:cNvPr id="91" name="矩形 90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TW" dirty="0" smtClean="0"/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7953538" y="4834222"/>
            <a:ext cx="462698" cy="375617"/>
            <a:chOff x="6321298" y="4707349"/>
            <a:chExt cx="462698" cy="375617"/>
          </a:xfrm>
        </p:grpSpPr>
        <p:sp>
          <p:nvSpPr>
            <p:cNvPr id="94" name="矩形 93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TW" dirty="0" smtClean="0"/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8313323" y="4835096"/>
            <a:ext cx="462698" cy="375617"/>
            <a:chOff x="6321298" y="4707349"/>
            <a:chExt cx="462698" cy="375617"/>
          </a:xfrm>
        </p:grpSpPr>
        <p:sp>
          <p:nvSpPr>
            <p:cNvPr id="97" name="矩形 96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TW" dirty="0" smtClean="0"/>
            </a:p>
          </p:txBody>
        </p:sp>
      </p:grpSp>
      <p:sp>
        <p:nvSpPr>
          <p:cNvPr id="100" name="文字方塊 99"/>
          <p:cNvSpPr txBox="1"/>
          <p:nvPr/>
        </p:nvSpPr>
        <p:spPr>
          <a:xfrm>
            <a:off x="1203490" y="5652593"/>
            <a:ext cx="6132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: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&gt;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nonterminals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hop count from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first)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terminals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6555819" y="4388844"/>
            <a:ext cx="216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Priority queue (κ=4)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15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sz="3600" dirty="0" smtClean="0">
                <a:cs typeface="Times New Roman" panose="02020603050405020304" pitchFamily="18" charset="0"/>
              </a:rPr>
              <a:t>M-SCTF/EDA</a:t>
            </a:r>
            <a:br>
              <a:rPr lang="en-US" altLang="zh-TW" sz="3600" dirty="0" smtClean="0">
                <a:cs typeface="Times New Roman" panose="02020603050405020304" pitchFamily="18" charset="0"/>
              </a:rPr>
            </a:br>
            <a:endParaRPr lang="zh-TW" altLang="en-US" sz="3600" dirty="0"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69176-8D91-4DCE-A8C6-1D90C362B929}" type="slidenum">
              <a:rPr lang="en-US" altLang="zh-TW" smtClean="0">
                <a:solidFill>
                  <a:srgbClr val="000000"/>
                </a:solidFill>
              </a:rPr>
              <a:pPr/>
              <a:t>32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1691680" y="3645024"/>
            <a:ext cx="1080120" cy="862355"/>
            <a:chOff x="1913058" y="3645024"/>
            <a:chExt cx="1080120" cy="862355"/>
          </a:xfrm>
        </p:grpSpPr>
        <p:sp>
          <p:nvSpPr>
            <p:cNvPr id="6" name="矩形 5"/>
            <p:cNvSpPr/>
            <p:nvPr/>
          </p:nvSpPr>
          <p:spPr>
            <a:xfrm>
              <a:off x="2453118" y="3645024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913058" y="3861048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1</a:t>
              </a:r>
            </a:p>
            <a:p>
              <a:pPr algn="ctr"/>
              <a:r>
                <a:rPr lang="en-US" altLang="zh-TW" dirty="0" smtClean="0"/>
                <a:t>source</a:t>
              </a:r>
              <a:endParaRPr lang="zh-TW" altLang="en-US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2684467" y="2504228"/>
            <a:ext cx="591389" cy="575446"/>
            <a:chOff x="2684467" y="2504228"/>
            <a:chExt cx="591389" cy="575446"/>
          </a:xfrm>
        </p:grpSpPr>
        <p:sp>
          <p:nvSpPr>
            <p:cNvPr id="10" name="橢圓 9"/>
            <p:cNvSpPr/>
            <p:nvPr/>
          </p:nvSpPr>
          <p:spPr>
            <a:xfrm>
              <a:off x="3059832" y="286365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2684467" y="2504228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2</a:t>
              </a:r>
              <a:endParaRPr lang="en-US" altLang="zh-TW" dirty="0" smtClean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3555028" y="1878526"/>
            <a:ext cx="502258" cy="585356"/>
            <a:chOff x="3555028" y="1878526"/>
            <a:chExt cx="502258" cy="585356"/>
          </a:xfrm>
        </p:grpSpPr>
        <p:sp>
          <p:nvSpPr>
            <p:cNvPr id="7" name="矩形 6"/>
            <p:cNvSpPr/>
            <p:nvPr/>
          </p:nvSpPr>
          <p:spPr>
            <a:xfrm>
              <a:off x="3841262" y="2247858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555028" y="1878526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3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2944956" y="4477373"/>
            <a:ext cx="527853" cy="605593"/>
            <a:chOff x="3044507" y="4261361"/>
            <a:chExt cx="527853" cy="605593"/>
          </a:xfrm>
        </p:grpSpPr>
        <p:sp>
          <p:nvSpPr>
            <p:cNvPr id="11" name="橢圓 10"/>
            <p:cNvSpPr/>
            <p:nvPr/>
          </p:nvSpPr>
          <p:spPr>
            <a:xfrm>
              <a:off x="3356336" y="4261361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3044507" y="4497622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4</a:t>
              </a: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4057286" y="5082966"/>
            <a:ext cx="462698" cy="593663"/>
            <a:chOff x="3908941" y="4858635"/>
            <a:chExt cx="462698" cy="593663"/>
          </a:xfrm>
        </p:grpSpPr>
        <p:sp>
          <p:nvSpPr>
            <p:cNvPr id="9" name="矩形 8"/>
            <p:cNvSpPr/>
            <p:nvPr/>
          </p:nvSpPr>
          <p:spPr>
            <a:xfrm>
              <a:off x="4032278" y="4858635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3908941" y="5082966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5</a:t>
              </a: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4143888" y="3244183"/>
            <a:ext cx="549859" cy="585356"/>
            <a:chOff x="4143888" y="3244183"/>
            <a:chExt cx="549859" cy="585356"/>
          </a:xfrm>
        </p:grpSpPr>
        <p:sp>
          <p:nvSpPr>
            <p:cNvPr id="8" name="矩形 7"/>
            <p:cNvSpPr/>
            <p:nvPr/>
          </p:nvSpPr>
          <p:spPr>
            <a:xfrm>
              <a:off x="4143888" y="3613515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4231049" y="3244183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7</a:t>
              </a: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021442" y="4291283"/>
            <a:ext cx="677180" cy="372179"/>
            <a:chOff x="4932040" y="4149080"/>
            <a:chExt cx="677180" cy="372179"/>
          </a:xfrm>
        </p:grpSpPr>
        <p:sp>
          <p:nvSpPr>
            <p:cNvPr id="12" name="橢圓 11"/>
            <p:cNvSpPr/>
            <p:nvPr/>
          </p:nvSpPr>
          <p:spPr>
            <a:xfrm>
              <a:off x="4932040" y="4149080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146522" y="4151927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6</a:t>
              </a: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6131188" y="1615381"/>
            <a:ext cx="3211961" cy="1777693"/>
            <a:chOff x="6234564" y="1700808"/>
            <a:chExt cx="3211961" cy="1777693"/>
          </a:xfrm>
        </p:grpSpPr>
        <p:sp>
          <p:nvSpPr>
            <p:cNvPr id="27" name="矩形 26"/>
            <p:cNvSpPr/>
            <p:nvPr/>
          </p:nvSpPr>
          <p:spPr>
            <a:xfrm>
              <a:off x="6234564" y="1770514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" name="橢圓 27"/>
            <p:cNvSpPr/>
            <p:nvPr/>
          </p:nvSpPr>
          <p:spPr>
            <a:xfrm>
              <a:off x="6247962" y="2276872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265214" y="2755638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橢圓 29"/>
            <p:cNvSpPr/>
            <p:nvPr/>
          </p:nvSpPr>
          <p:spPr>
            <a:xfrm>
              <a:off x="6274314" y="3262477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6519548" y="1700808"/>
              <a:ext cx="2448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Terminals not include in tree</a:t>
              </a:r>
              <a:endParaRPr lang="zh-TW" altLang="en-US" sz="1400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6490338" y="2196451"/>
              <a:ext cx="288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err="1" smtClean="0"/>
                <a:t>Nonterminals</a:t>
              </a:r>
              <a:r>
                <a:rPr lang="en-US" altLang="zh-TW" sz="1400" dirty="0" smtClean="0"/>
                <a:t> not include in tree</a:t>
              </a:r>
              <a:endParaRPr lang="zh-TW" altLang="en-US" sz="1400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565594" y="2719671"/>
              <a:ext cx="2448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Terminals include in tree</a:t>
              </a:r>
              <a:endParaRPr lang="zh-TW" altLang="en-US" sz="1400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6566205" y="3170724"/>
              <a:ext cx="288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err="1" smtClean="0"/>
                <a:t>Nonterminals</a:t>
              </a:r>
              <a:r>
                <a:rPr lang="en-US" altLang="zh-TW" sz="1400" dirty="0" smtClean="0"/>
                <a:t>  include in tree</a:t>
              </a:r>
              <a:endParaRPr lang="zh-TW" altLang="en-US" sz="1400" dirty="0"/>
            </a:p>
          </p:txBody>
        </p:sp>
      </p:grpSp>
      <p:cxnSp>
        <p:nvCxnSpPr>
          <p:cNvPr id="37" name="直線單箭頭接點 36"/>
          <p:cNvCxnSpPr/>
          <p:nvPr/>
        </p:nvCxnSpPr>
        <p:spPr>
          <a:xfrm flipV="1">
            <a:off x="2447764" y="3085297"/>
            <a:ext cx="564165" cy="52821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3269140" y="2407469"/>
            <a:ext cx="491176" cy="43226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3472809" y="3808375"/>
            <a:ext cx="602137" cy="5523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V="1">
            <a:off x="4379567" y="4493329"/>
            <a:ext cx="564165" cy="52821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3323758" y="2504228"/>
            <a:ext cx="469105" cy="38200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H="1">
            <a:off x="2535292" y="3177595"/>
            <a:ext cx="524540" cy="4788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3514728" y="3886293"/>
            <a:ext cx="629160" cy="5824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H="1">
            <a:off x="4504659" y="4535711"/>
            <a:ext cx="590291" cy="56170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 flipV="1">
            <a:off x="2483623" y="4033295"/>
            <a:ext cx="694218" cy="49319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H="1" flipV="1">
            <a:off x="3469154" y="4739104"/>
            <a:ext cx="657482" cy="46912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H="1" flipV="1">
            <a:off x="4374827" y="3886293"/>
            <a:ext cx="612111" cy="4324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2573166" y="3916438"/>
            <a:ext cx="695974" cy="52685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3558310" y="4663462"/>
            <a:ext cx="585578" cy="4195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4435864" y="3808375"/>
            <a:ext cx="585578" cy="4195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群組 78"/>
          <p:cNvGrpSpPr/>
          <p:nvPr/>
        </p:nvGrpSpPr>
        <p:grpSpPr>
          <a:xfrm>
            <a:off x="6162872" y="4833738"/>
            <a:ext cx="462698" cy="375617"/>
            <a:chOff x="6321298" y="4707349"/>
            <a:chExt cx="462698" cy="375617"/>
          </a:xfrm>
        </p:grpSpPr>
        <p:sp>
          <p:nvSpPr>
            <p:cNvPr id="76" name="矩形 75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1</a:t>
              </a:r>
              <a:endParaRPr lang="en-US" altLang="zh-TW" dirty="0" smtClean="0"/>
            </a:p>
          </p:txBody>
        </p:sp>
      </p:grpSp>
      <p:grpSp>
        <p:nvGrpSpPr>
          <p:cNvPr id="81" name="群組 80"/>
          <p:cNvGrpSpPr/>
          <p:nvPr/>
        </p:nvGrpSpPr>
        <p:grpSpPr>
          <a:xfrm>
            <a:off x="6514444" y="4834209"/>
            <a:ext cx="462698" cy="375617"/>
            <a:chOff x="6321298" y="4707349"/>
            <a:chExt cx="462698" cy="375617"/>
          </a:xfrm>
        </p:grpSpPr>
        <p:sp>
          <p:nvSpPr>
            <p:cNvPr id="82" name="矩形 81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2</a:t>
              </a:r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7228274" y="4835065"/>
            <a:ext cx="462698" cy="375617"/>
            <a:chOff x="6321298" y="4707349"/>
            <a:chExt cx="462698" cy="375617"/>
          </a:xfrm>
        </p:grpSpPr>
        <p:sp>
          <p:nvSpPr>
            <p:cNvPr id="85" name="矩形 84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TW" dirty="0" smtClean="0"/>
            </a:p>
          </p:txBody>
        </p:sp>
      </p:grpSp>
      <p:grpSp>
        <p:nvGrpSpPr>
          <p:cNvPr id="87" name="群組 86"/>
          <p:cNvGrpSpPr/>
          <p:nvPr/>
        </p:nvGrpSpPr>
        <p:grpSpPr>
          <a:xfrm>
            <a:off x="6871241" y="4833857"/>
            <a:ext cx="462698" cy="375617"/>
            <a:chOff x="6321298" y="4707349"/>
            <a:chExt cx="462698" cy="375617"/>
          </a:xfrm>
        </p:grpSpPr>
        <p:sp>
          <p:nvSpPr>
            <p:cNvPr id="88" name="矩形 87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3</a:t>
              </a:r>
            </a:p>
          </p:txBody>
        </p:sp>
      </p:grpSp>
      <p:grpSp>
        <p:nvGrpSpPr>
          <p:cNvPr id="90" name="群組 89"/>
          <p:cNvGrpSpPr/>
          <p:nvPr/>
        </p:nvGrpSpPr>
        <p:grpSpPr>
          <a:xfrm>
            <a:off x="7602846" y="4834429"/>
            <a:ext cx="462698" cy="375617"/>
            <a:chOff x="6321298" y="4707349"/>
            <a:chExt cx="462698" cy="375617"/>
          </a:xfrm>
        </p:grpSpPr>
        <p:sp>
          <p:nvSpPr>
            <p:cNvPr id="91" name="矩形 90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TW" dirty="0" smtClean="0"/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7953538" y="4834857"/>
            <a:ext cx="462698" cy="375617"/>
            <a:chOff x="6321298" y="4707349"/>
            <a:chExt cx="462698" cy="375617"/>
          </a:xfrm>
        </p:grpSpPr>
        <p:sp>
          <p:nvSpPr>
            <p:cNvPr id="94" name="矩形 93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TW" dirty="0" smtClean="0"/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8311418" y="4835096"/>
            <a:ext cx="462698" cy="375617"/>
            <a:chOff x="6321298" y="4707349"/>
            <a:chExt cx="462698" cy="375617"/>
          </a:xfrm>
        </p:grpSpPr>
        <p:sp>
          <p:nvSpPr>
            <p:cNvPr id="97" name="矩形 96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TW" dirty="0" smtClean="0"/>
            </a:p>
          </p:txBody>
        </p:sp>
      </p:grpSp>
      <p:sp>
        <p:nvSpPr>
          <p:cNvPr id="99" name="文字方塊 98"/>
          <p:cNvSpPr txBox="1"/>
          <p:nvPr/>
        </p:nvSpPr>
        <p:spPr>
          <a:xfrm>
            <a:off x="6555819" y="4388844"/>
            <a:ext cx="216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Priority queue (κ=4)</a:t>
            </a:r>
            <a:endParaRPr lang="zh-TW" altLang="en-US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1242282" y="5627543"/>
            <a:ext cx="6132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: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&gt;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nonterminals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hop count from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first)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terminals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08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sz="3600" dirty="0" smtClean="0">
                <a:cs typeface="Times New Roman" panose="02020603050405020304" pitchFamily="18" charset="0"/>
              </a:rPr>
              <a:t>M-SCTF/EDA</a:t>
            </a:r>
            <a:br>
              <a:rPr lang="en-US" altLang="zh-TW" sz="3600" dirty="0" smtClean="0">
                <a:cs typeface="Times New Roman" panose="02020603050405020304" pitchFamily="18" charset="0"/>
              </a:rPr>
            </a:br>
            <a:endParaRPr lang="zh-TW" altLang="en-US" sz="3600" dirty="0"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69176-8D91-4DCE-A8C6-1D90C362B929}" type="slidenum">
              <a:rPr lang="en-US" altLang="zh-TW" smtClean="0">
                <a:solidFill>
                  <a:srgbClr val="000000"/>
                </a:solidFill>
              </a:rPr>
              <a:pPr/>
              <a:t>33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1691680" y="3645024"/>
            <a:ext cx="1080120" cy="862355"/>
            <a:chOff x="1913058" y="3645024"/>
            <a:chExt cx="1080120" cy="862355"/>
          </a:xfrm>
        </p:grpSpPr>
        <p:sp>
          <p:nvSpPr>
            <p:cNvPr id="6" name="矩形 5"/>
            <p:cNvSpPr/>
            <p:nvPr/>
          </p:nvSpPr>
          <p:spPr>
            <a:xfrm>
              <a:off x="2453118" y="3645024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913058" y="3861048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1</a:t>
              </a:r>
            </a:p>
            <a:p>
              <a:pPr algn="ctr"/>
              <a:r>
                <a:rPr lang="en-US" altLang="zh-TW" dirty="0" smtClean="0"/>
                <a:t>source</a:t>
              </a:r>
              <a:endParaRPr lang="zh-TW" altLang="en-US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2684467" y="2504228"/>
            <a:ext cx="591389" cy="575446"/>
            <a:chOff x="2684467" y="2504228"/>
            <a:chExt cx="591389" cy="575446"/>
          </a:xfrm>
        </p:grpSpPr>
        <p:sp>
          <p:nvSpPr>
            <p:cNvPr id="10" name="橢圓 9"/>
            <p:cNvSpPr/>
            <p:nvPr/>
          </p:nvSpPr>
          <p:spPr>
            <a:xfrm>
              <a:off x="3059832" y="286365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2684467" y="2504228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2</a:t>
              </a:r>
              <a:endParaRPr lang="en-US" altLang="zh-TW" dirty="0" smtClean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3555028" y="1878526"/>
            <a:ext cx="502258" cy="585356"/>
            <a:chOff x="3555028" y="1878526"/>
            <a:chExt cx="502258" cy="585356"/>
          </a:xfrm>
        </p:grpSpPr>
        <p:sp>
          <p:nvSpPr>
            <p:cNvPr id="7" name="矩形 6"/>
            <p:cNvSpPr/>
            <p:nvPr/>
          </p:nvSpPr>
          <p:spPr>
            <a:xfrm>
              <a:off x="3841262" y="2247858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555028" y="1878526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3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2944956" y="4477373"/>
            <a:ext cx="527853" cy="605593"/>
            <a:chOff x="3044507" y="4261361"/>
            <a:chExt cx="527853" cy="605593"/>
          </a:xfrm>
        </p:grpSpPr>
        <p:sp>
          <p:nvSpPr>
            <p:cNvPr id="11" name="橢圓 10"/>
            <p:cNvSpPr/>
            <p:nvPr/>
          </p:nvSpPr>
          <p:spPr>
            <a:xfrm>
              <a:off x="3356336" y="4261361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3044507" y="4497622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4</a:t>
              </a: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4057286" y="5082966"/>
            <a:ext cx="462698" cy="593663"/>
            <a:chOff x="3908941" y="4858635"/>
            <a:chExt cx="462698" cy="593663"/>
          </a:xfrm>
        </p:grpSpPr>
        <p:sp>
          <p:nvSpPr>
            <p:cNvPr id="9" name="矩形 8"/>
            <p:cNvSpPr/>
            <p:nvPr/>
          </p:nvSpPr>
          <p:spPr>
            <a:xfrm>
              <a:off x="4032278" y="4858635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3908941" y="5082966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5</a:t>
              </a: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4143888" y="3244183"/>
            <a:ext cx="549859" cy="585356"/>
            <a:chOff x="4143888" y="3244183"/>
            <a:chExt cx="549859" cy="585356"/>
          </a:xfrm>
        </p:grpSpPr>
        <p:sp>
          <p:nvSpPr>
            <p:cNvPr id="8" name="矩形 7"/>
            <p:cNvSpPr/>
            <p:nvPr/>
          </p:nvSpPr>
          <p:spPr>
            <a:xfrm>
              <a:off x="4143888" y="3613515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4231049" y="3244183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7</a:t>
              </a: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021442" y="4291283"/>
            <a:ext cx="677180" cy="372179"/>
            <a:chOff x="4932040" y="4149080"/>
            <a:chExt cx="677180" cy="372179"/>
          </a:xfrm>
        </p:grpSpPr>
        <p:sp>
          <p:nvSpPr>
            <p:cNvPr id="12" name="橢圓 11"/>
            <p:cNvSpPr/>
            <p:nvPr/>
          </p:nvSpPr>
          <p:spPr>
            <a:xfrm>
              <a:off x="4932040" y="4149080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146522" y="4151927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6</a:t>
              </a: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6131188" y="1615381"/>
            <a:ext cx="3211961" cy="1777693"/>
            <a:chOff x="6234564" y="1700808"/>
            <a:chExt cx="3211961" cy="1777693"/>
          </a:xfrm>
        </p:grpSpPr>
        <p:sp>
          <p:nvSpPr>
            <p:cNvPr id="27" name="矩形 26"/>
            <p:cNvSpPr/>
            <p:nvPr/>
          </p:nvSpPr>
          <p:spPr>
            <a:xfrm>
              <a:off x="6234564" y="1770514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" name="橢圓 27"/>
            <p:cNvSpPr/>
            <p:nvPr/>
          </p:nvSpPr>
          <p:spPr>
            <a:xfrm>
              <a:off x="6247962" y="2276872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265214" y="2755638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橢圓 29"/>
            <p:cNvSpPr/>
            <p:nvPr/>
          </p:nvSpPr>
          <p:spPr>
            <a:xfrm>
              <a:off x="6274314" y="3262477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6519548" y="1700808"/>
              <a:ext cx="2448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Terminals not include in tree</a:t>
              </a:r>
              <a:endParaRPr lang="zh-TW" altLang="en-US" sz="1400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6490338" y="2196451"/>
              <a:ext cx="288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err="1" smtClean="0"/>
                <a:t>Nonterminals</a:t>
              </a:r>
              <a:r>
                <a:rPr lang="en-US" altLang="zh-TW" sz="1400" dirty="0" smtClean="0"/>
                <a:t> not include in tree</a:t>
              </a:r>
              <a:endParaRPr lang="zh-TW" altLang="en-US" sz="1400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565594" y="2719671"/>
              <a:ext cx="2448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Terminals include in tree</a:t>
              </a:r>
              <a:endParaRPr lang="zh-TW" altLang="en-US" sz="1400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6566205" y="3170724"/>
              <a:ext cx="288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err="1" smtClean="0"/>
                <a:t>Nonterminals</a:t>
              </a:r>
              <a:r>
                <a:rPr lang="en-US" altLang="zh-TW" sz="1400" dirty="0" smtClean="0"/>
                <a:t>  include in tree</a:t>
              </a:r>
              <a:endParaRPr lang="zh-TW" altLang="en-US" sz="1400" dirty="0"/>
            </a:p>
          </p:txBody>
        </p:sp>
      </p:grpSp>
      <p:cxnSp>
        <p:nvCxnSpPr>
          <p:cNvPr id="37" name="直線單箭頭接點 36"/>
          <p:cNvCxnSpPr/>
          <p:nvPr/>
        </p:nvCxnSpPr>
        <p:spPr>
          <a:xfrm flipV="1">
            <a:off x="2447764" y="3085297"/>
            <a:ext cx="564165" cy="52821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3269140" y="2407469"/>
            <a:ext cx="491176" cy="43226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3472809" y="3808375"/>
            <a:ext cx="602137" cy="5523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V="1">
            <a:off x="4379567" y="4493329"/>
            <a:ext cx="564165" cy="52821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3323758" y="2504228"/>
            <a:ext cx="469105" cy="38200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H="1">
            <a:off x="2535292" y="3177595"/>
            <a:ext cx="524540" cy="4788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3514728" y="3886293"/>
            <a:ext cx="629160" cy="5824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H="1">
            <a:off x="4504659" y="4535711"/>
            <a:ext cx="590291" cy="56170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 flipV="1">
            <a:off x="2483623" y="4033295"/>
            <a:ext cx="694218" cy="49319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H="1" flipV="1">
            <a:off x="3469154" y="4739104"/>
            <a:ext cx="657482" cy="46912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H="1" flipV="1">
            <a:off x="4374827" y="3886293"/>
            <a:ext cx="612111" cy="4324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2573166" y="3916438"/>
            <a:ext cx="695974" cy="52685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3558310" y="4663462"/>
            <a:ext cx="585578" cy="41950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4435864" y="3808375"/>
            <a:ext cx="585578" cy="4195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群組 78"/>
          <p:cNvGrpSpPr/>
          <p:nvPr/>
        </p:nvGrpSpPr>
        <p:grpSpPr>
          <a:xfrm>
            <a:off x="6162872" y="4833738"/>
            <a:ext cx="462698" cy="375617"/>
            <a:chOff x="6321298" y="4707349"/>
            <a:chExt cx="462698" cy="375617"/>
          </a:xfrm>
        </p:grpSpPr>
        <p:sp>
          <p:nvSpPr>
            <p:cNvPr id="76" name="矩形 75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1</a:t>
              </a:r>
              <a:endParaRPr lang="en-US" altLang="zh-TW" dirty="0" smtClean="0"/>
            </a:p>
          </p:txBody>
        </p:sp>
      </p:grpSp>
      <p:grpSp>
        <p:nvGrpSpPr>
          <p:cNvPr id="81" name="群組 80"/>
          <p:cNvGrpSpPr/>
          <p:nvPr/>
        </p:nvGrpSpPr>
        <p:grpSpPr>
          <a:xfrm>
            <a:off x="6514444" y="4834209"/>
            <a:ext cx="462698" cy="375617"/>
            <a:chOff x="6321298" y="4707349"/>
            <a:chExt cx="462698" cy="375617"/>
          </a:xfrm>
        </p:grpSpPr>
        <p:sp>
          <p:nvSpPr>
            <p:cNvPr id="82" name="矩形 81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2</a:t>
              </a:r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7228274" y="4835065"/>
            <a:ext cx="462698" cy="375617"/>
            <a:chOff x="6321298" y="4707349"/>
            <a:chExt cx="462698" cy="375617"/>
          </a:xfrm>
        </p:grpSpPr>
        <p:sp>
          <p:nvSpPr>
            <p:cNvPr id="85" name="矩形 84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3</a:t>
              </a:r>
              <a:endParaRPr lang="en-US" altLang="zh-TW" dirty="0" smtClean="0"/>
            </a:p>
          </p:txBody>
        </p:sp>
      </p:grpSp>
      <p:grpSp>
        <p:nvGrpSpPr>
          <p:cNvPr id="87" name="群組 86"/>
          <p:cNvGrpSpPr/>
          <p:nvPr/>
        </p:nvGrpSpPr>
        <p:grpSpPr>
          <a:xfrm>
            <a:off x="6871241" y="4833857"/>
            <a:ext cx="462698" cy="375617"/>
            <a:chOff x="6321298" y="4707349"/>
            <a:chExt cx="462698" cy="375617"/>
          </a:xfrm>
        </p:grpSpPr>
        <p:sp>
          <p:nvSpPr>
            <p:cNvPr id="88" name="矩形 87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4</a:t>
              </a:r>
              <a:endParaRPr lang="en-US" altLang="zh-TW" dirty="0" smtClean="0"/>
            </a:p>
          </p:txBody>
        </p:sp>
      </p:grpSp>
      <p:grpSp>
        <p:nvGrpSpPr>
          <p:cNvPr id="90" name="群組 89"/>
          <p:cNvGrpSpPr/>
          <p:nvPr/>
        </p:nvGrpSpPr>
        <p:grpSpPr>
          <a:xfrm>
            <a:off x="7602846" y="4834429"/>
            <a:ext cx="462698" cy="375617"/>
            <a:chOff x="6321298" y="4707349"/>
            <a:chExt cx="462698" cy="375617"/>
          </a:xfrm>
        </p:grpSpPr>
        <p:sp>
          <p:nvSpPr>
            <p:cNvPr id="91" name="矩形 90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5</a:t>
              </a: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7955443" y="4834857"/>
            <a:ext cx="462698" cy="375617"/>
            <a:chOff x="6321298" y="4707349"/>
            <a:chExt cx="462698" cy="375617"/>
          </a:xfrm>
        </p:grpSpPr>
        <p:sp>
          <p:nvSpPr>
            <p:cNvPr id="94" name="矩形 93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TW" dirty="0" smtClean="0"/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8311418" y="4835096"/>
            <a:ext cx="462698" cy="375617"/>
            <a:chOff x="6321298" y="4707349"/>
            <a:chExt cx="462698" cy="375617"/>
          </a:xfrm>
        </p:grpSpPr>
        <p:sp>
          <p:nvSpPr>
            <p:cNvPr id="97" name="矩形 96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TW" dirty="0" smtClean="0"/>
            </a:p>
          </p:txBody>
        </p:sp>
      </p:grpSp>
      <p:sp>
        <p:nvSpPr>
          <p:cNvPr id="99" name="文字方塊 98"/>
          <p:cNvSpPr txBox="1"/>
          <p:nvPr/>
        </p:nvSpPr>
        <p:spPr>
          <a:xfrm>
            <a:off x="6555819" y="4388844"/>
            <a:ext cx="216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Priority queue (κ=4)</a:t>
            </a:r>
            <a:endParaRPr lang="zh-TW" altLang="en-US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1222458" y="5659942"/>
            <a:ext cx="6132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: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&gt;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nonterminals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hop count from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first)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terminals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56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sz="3600" dirty="0" smtClean="0">
                <a:cs typeface="Times New Roman" panose="02020603050405020304" pitchFamily="18" charset="0"/>
              </a:rPr>
              <a:t>M-SCTF/EDA</a:t>
            </a:r>
            <a:br>
              <a:rPr lang="en-US" altLang="zh-TW" sz="3600" dirty="0" smtClean="0">
                <a:cs typeface="Times New Roman" panose="02020603050405020304" pitchFamily="18" charset="0"/>
              </a:rPr>
            </a:br>
            <a:endParaRPr lang="zh-TW" altLang="en-US" sz="3600" dirty="0"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69176-8D91-4DCE-A8C6-1D90C362B929}" type="slidenum">
              <a:rPr lang="en-US" altLang="zh-TW" smtClean="0">
                <a:solidFill>
                  <a:srgbClr val="000000"/>
                </a:solidFill>
              </a:rPr>
              <a:pPr/>
              <a:t>34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1691680" y="3645024"/>
            <a:ext cx="1080120" cy="862355"/>
            <a:chOff x="1913058" y="3645024"/>
            <a:chExt cx="1080120" cy="862355"/>
          </a:xfrm>
        </p:grpSpPr>
        <p:sp>
          <p:nvSpPr>
            <p:cNvPr id="6" name="矩形 5"/>
            <p:cNvSpPr/>
            <p:nvPr/>
          </p:nvSpPr>
          <p:spPr>
            <a:xfrm>
              <a:off x="2453118" y="3645024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913058" y="3861048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1</a:t>
              </a:r>
            </a:p>
            <a:p>
              <a:pPr algn="ctr"/>
              <a:r>
                <a:rPr lang="en-US" altLang="zh-TW" dirty="0" smtClean="0"/>
                <a:t>source</a:t>
              </a:r>
              <a:endParaRPr lang="zh-TW" altLang="en-US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2684467" y="2504228"/>
            <a:ext cx="591389" cy="575446"/>
            <a:chOff x="2684467" y="2504228"/>
            <a:chExt cx="591389" cy="575446"/>
          </a:xfrm>
        </p:grpSpPr>
        <p:sp>
          <p:nvSpPr>
            <p:cNvPr id="10" name="橢圓 9"/>
            <p:cNvSpPr/>
            <p:nvPr/>
          </p:nvSpPr>
          <p:spPr>
            <a:xfrm>
              <a:off x="3059832" y="286365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2684467" y="2504228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2</a:t>
              </a:r>
              <a:endParaRPr lang="en-US" altLang="zh-TW" dirty="0" smtClean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3555028" y="1878526"/>
            <a:ext cx="502258" cy="585356"/>
            <a:chOff x="3555028" y="1878526"/>
            <a:chExt cx="502258" cy="585356"/>
          </a:xfrm>
        </p:grpSpPr>
        <p:sp>
          <p:nvSpPr>
            <p:cNvPr id="7" name="矩形 6"/>
            <p:cNvSpPr/>
            <p:nvPr/>
          </p:nvSpPr>
          <p:spPr>
            <a:xfrm>
              <a:off x="3841262" y="2247858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555028" y="1878526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3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2944956" y="4477373"/>
            <a:ext cx="527853" cy="605593"/>
            <a:chOff x="3044507" y="4261361"/>
            <a:chExt cx="527853" cy="605593"/>
          </a:xfrm>
        </p:grpSpPr>
        <p:sp>
          <p:nvSpPr>
            <p:cNvPr id="11" name="橢圓 10"/>
            <p:cNvSpPr/>
            <p:nvPr/>
          </p:nvSpPr>
          <p:spPr>
            <a:xfrm>
              <a:off x="3356336" y="4261361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3044507" y="4497622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4</a:t>
              </a: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4057286" y="5082966"/>
            <a:ext cx="462698" cy="593663"/>
            <a:chOff x="3908941" y="4858635"/>
            <a:chExt cx="462698" cy="593663"/>
          </a:xfrm>
        </p:grpSpPr>
        <p:sp>
          <p:nvSpPr>
            <p:cNvPr id="9" name="矩形 8"/>
            <p:cNvSpPr/>
            <p:nvPr/>
          </p:nvSpPr>
          <p:spPr>
            <a:xfrm>
              <a:off x="4032278" y="4858635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3908941" y="5082966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5</a:t>
              </a: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4143888" y="3244183"/>
            <a:ext cx="549859" cy="585356"/>
            <a:chOff x="4143888" y="3244183"/>
            <a:chExt cx="549859" cy="585356"/>
          </a:xfrm>
        </p:grpSpPr>
        <p:sp>
          <p:nvSpPr>
            <p:cNvPr id="8" name="矩形 7"/>
            <p:cNvSpPr/>
            <p:nvPr/>
          </p:nvSpPr>
          <p:spPr>
            <a:xfrm>
              <a:off x="4143888" y="3613515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4231049" y="3244183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7</a:t>
              </a: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021442" y="4291283"/>
            <a:ext cx="677180" cy="372179"/>
            <a:chOff x="4932040" y="4149080"/>
            <a:chExt cx="677180" cy="372179"/>
          </a:xfrm>
        </p:grpSpPr>
        <p:sp>
          <p:nvSpPr>
            <p:cNvPr id="12" name="橢圓 11"/>
            <p:cNvSpPr/>
            <p:nvPr/>
          </p:nvSpPr>
          <p:spPr>
            <a:xfrm>
              <a:off x="4932040" y="4149080"/>
              <a:ext cx="216024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146522" y="4151927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6</a:t>
              </a: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6131188" y="1615381"/>
            <a:ext cx="3211961" cy="1777693"/>
            <a:chOff x="6234564" y="1700808"/>
            <a:chExt cx="3211961" cy="1777693"/>
          </a:xfrm>
        </p:grpSpPr>
        <p:sp>
          <p:nvSpPr>
            <p:cNvPr id="27" name="矩形 26"/>
            <p:cNvSpPr/>
            <p:nvPr/>
          </p:nvSpPr>
          <p:spPr>
            <a:xfrm>
              <a:off x="6234564" y="1770514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" name="橢圓 27"/>
            <p:cNvSpPr/>
            <p:nvPr/>
          </p:nvSpPr>
          <p:spPr>
            <a:xfrm>
              <a:off x="6247962" y="2276872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265214" y="2755638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橢圓 29"/>
            <p:cNvSpPr/>
            <p:nvPr/>
          </p:nvSpPr>
          <p:spPr>
            <a:xfrm>
              <a:off x="6274314" y="3262477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6519548" y="1700808"/>
              <a:ext cx="2448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Terminals not include in tree</a:t>
              </a:r>
              <a:endParaRPr lang="zh-TW" altLang="en-US" sz="1400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6490338" y="2196451"/>
              <a:ext cx="288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err="1" smtClean="0"/>
                <a:t>Nonterminals</a:t>
              </a:r>
              <a:r>
                <a:rPr lang="en-US" altLang="zh-TW" sz="1400" dirty="0" smtClean="0"/>
                <a:t> not include in tree</a:t>
              </a:r>
              <a:endParaRPr lang="zh-TW" altLang="en-US" sz="1400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565594" y="2719671"/>
              <a:ext cx="2448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Terminals include in tree</a:t>
              </a:r>
              <a:endParaRPr lang="zh-TW" altLang="en-US" sz="1400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6566205" y="3170724"/>
              <a:ext cx="288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err="1" smtClean="0"/>
                <a:t>Nonterminals</a:t>
              </a:r>
              <a:r>
                <a:rPr lang="en-US" altLang="zh-TW" sz="1400" dirty="0" smtClean="0"/>
                <a:t>  include in tree</a:t>
              </a:r>
              <a:endParaRPr lang="zh-TW" altLang="en-US" sz="1400" dirty="0"/>
            </a:p>
          </p:txBody>
        </p:sp>
      </p:grpSp>
      <p:cxnSp>
        <p:nvCxnSpPr>
          <p:cNvPr id="37" name="直線單箭頭接點 36"/>
          <p:cNvCxnSpPr/>
          <p:nvPr/>
        </p:nvCxnSpPr>
        <p:spPr>
          <a:xfrm flipV="1">
            <a:off x="2447764" y="3085297"/>
            <a:ext cx="564165" cy="52821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3269140" y="2407469"/>
            <a:ext cx="491176" cy="43226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3472809" y="3808375"/>
            <a:ext cx="602137" cy="55237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V="1">
            <a:off x="4379567" y="4493329"/>
            <a:ext cx="564165" cy="52821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3323758" y="2504228"/>
            <a:ext cx="469105" cy="38200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H="1">
            <a:off x="2535292" y="3177595"/>
            <a:ext cx="524540" cy="4788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3514728" y="3886293"/>
            <a:ext cx="629160" cy="5824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H="1">
            <a:off x="4504659" y="4535711"/>
            <a:ext cx="590291" cy="56170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 flipV="1">
            <a:off x="2483623" y="4033295"/>
            <a:ext cx="694218" cy="49319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H="1" flipV="1">
            <a:off x="3469154" y="4739104"/>
            <a:ext cx="657482" cy="46912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H="1" flipV="1">
            <a:off x="4374827" y="3886293"/>
            <a:ext cx="612111" cy="4324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2573166" y="3916438"/>
            <a:ext cx="695974" cy="52685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3558310" y="4663462"/>
            <a:ext cx="585578" cy="41950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4435864" y="3808375"/>
            <a:ext cx="585578" cy="4195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群組 78"/>
          <p:cNvGrpSpPr/>
          <p:nvPr/>
        </p:nvGrpSpPr>
        <p:grpSpPr>
          <a:xfrm>
            <a:off x="6162872" y="4833738"/>
            <a:ext cx="462698" cy="375617"/>
            <a:chOff x="6321298" y="4707349"/>
            <a:chExt cx="462698" cy="375617"/>
          </a:xfrm>
        </p:grpSpPr>
        <p:sp>
          <p:nvSpPr>
            <p:cNvPr id="76" name="矩形 75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1</a:t>
              </a:r>
              <a:endParaRPr lang="en-US" altLang="zh-TW" dirty="0" smtClean="0"/>
            </a:p>
          </p:txBody>
        </p:sp>
      </p:grpSp>
      <p:grpSp>
        <p:nvGrpSpPr>
          <p:cNvPr id="81" name="群組 80"/>
          <p:cNvGrpSpPr/>
          <p:nvPr/>
        </p:nvGrpSpPr>
        <p:grpSpPr>
          <a:xfrm>
            <a:off x="6514444" y="4834209"/>
            <a:ext cx="462698" cy="375617"/>
            <a:chOff x="6321298" y="4707349"/>
            <a:chExt cx="462698" cy="375617"/>
          </a:xfrm>
        </p:grpSpPr>
        <p:sp>
          <p:nvSpPr>
            <p:cNvPr id="82" name="矩形 81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2</a:t>
              </a:r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7228274" y="4835065"/>
            <a:ext cx="462698" cy="375617"/>
            <a:chOff x="6321298" y="4707349"/>
            <a:chExt cx="462698" cy="375617"/>
          </a:xfrm>
        </p:grpSpPr>
        <p:sp>
          <p:nvSpPr>
            <p:cNvPr id="85" name="矩形 84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3</a:t>
              </a:r>
            </a:p>
          </p:txBody>
        </p:sp>
      </p:grpSp>
      <p:grpSp>
        <p:nvGrpSpPr>
          <p:cNvPr id="87" name="群組 86"/>
          <p:cNvGrpSpPr/>
          <p:nvPr/>
        </p:nvGrpSpPr>
        <p:grpSpPr>
          <a:xfrm>
            <a:off x="6871241" y="4833857"/>
            <a:ext cx="462698" cy="375617"/>
            <a:chOff x="6321298" y="4707349"/>
            <a:chExt cx="462698" cy="375617"/>
          </a:xfrm>
        </p:grpSpPr>
        <p:sp>
          <p:nvSpPr>
            <p:cNvPr id="88" name="矩形 87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4</a:t>
              </a:r>
              <a:endParaRPr lang="en-US" altLang="zh-TW" dirty="0" smtClean="0"/>
            </a:p>
          </p:txBody>
        </p:sp>
      </p:grpSp>
      <p:grpSp>
        <p:nvGrpSpPr>
          <p:cNvPr id="90" name="群組 89"/>
          <p:cNvGrpSpPr/>
          <p:nvPr/>
        </p:nvGrpSpPr>
        <p:grpSpPr>
          <a:xfrm>
            <a:off x="7602846" y="4834429"/>
            <a:ext cx="462698" cy="375617"/>
            <a:chOff x="6321298" y="4707349"/>
            <a:chExt cx="462698" cy="375617"/>
          </a:xfrm>
        </p:grpSpPr>
        <p:sp>
          <p:nvSpPr>
            <p:cNvPr id="91" name="矩形 90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5</a:t>
              </a:r>
              <a:endParaRPr lang="en-US" altLang="zh-TW" dirty="0" smtClean="0"/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7953538" y="4834857"/>
            <a:ext cx="462698" cy="375617"/>
            <a:chOff x="6321298" y="4707349"/>
            <a:chExt cx="462698" cy="375617"/>
          </a:xfrm>
        </p:grpSpPr>
        <p:sp>
          <p:nvSpPr>
            <p:cNvPr id="94" name="矩形 93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7</a:t>
              </a:r>
              <a:endParaRPr lang="en-US" altLang="zh-TW" dirty="0" smtClean="0"/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8311418" y="4835096"/>
            <a:ext cx="462698" cy="375617"/>
            <a:chOff x="6321298" y="4707349"/>
            <a:chExt cx="462698" cy="375617"/>
          </a:xfrm>
        </p:grpSpPr>
        <p:sp>
          <p:nvSpPr>
            <p:cNvPr id="97" name="矩形 96"/>
            <p:cNvSpPr/>
            <p:nvPr/>
          </p:nvSpPr>
          <p:spPr>
            <a:xfrm>
              <a:off x="6377862" y="4713634"/>
              <a:ext cx="35437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6321298" y="4707349"/>
              <a:ext cx="46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TW" dirty="0" smtClean="0"/>
            </a:p>
          </p:txBody>
        </p:sp>
      </p:grpSp>
      <p:sp>
        <p:nvSpPr>
          <p:cNvPr id="99" name="文字方塊 98"/>
          <p:cNvSpPr txBox="1"/>
          <p:nvPr/>
        </p:nvSpPr>
        <p:spPr>
          <a:xfrm>
            <a:off x="6555819" y="4388844"/>
            <a:ext cx="216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Priority queue (κ=4)</a:t>
            </a:r>
            <a:endParaRPr lang="zh-TW" altLang="en-US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1203490" y="5659942"/>
            <a:ext cx="6132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: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&gt;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nonterminals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hop count from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first)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terminals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67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>
                <a:cs typeface="Times New Roman" pitchFamily="18" charset="0"/>
              </a:rPr>
              <a:t>Outline</a:t>
            </a:r>
            <a:endParaRPr lang="zh-TW" altLang="en-US" dirty="0"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TW" sz="3600" dirty="0">
                <a:latin typeface="+mj-lt"/>
                <a:cs typeface="Times New Roman" panose="02020603050405020304" pitchFamily="18" charset="0"/>
              </a:rPr>
              <a:t>SDN</a:t>
            </a:r>
          </a:p>
          <a:p>
            <a:r>
              <a:rPr lang="en-US" altLang="zh-TW" sz="3600" dirty="0" smtClean="0">
                <a:latin typeface="+mj-lt"/>
                <a:cs typeface="Times New Roman" panose="02020603050405020304" pitchFamily="18" charset="0"/>
              </a:rPr>
              <a:t>Multicast</a:t>
            </a:r>
            <a:endParaRPr lang="en-US" altLang="zh-TW" sz="3600" dirty="0">
              <a:latin typeface="+mj-lt"/>
              <a:cs typeface="Times New Roman" panose="02020603050405020304" pitchFamily="18" charset="0"/>
            </a:endParaRPr>
          </a:p>
          <a:p>
            <a:r>
              <a:rPr lang="en-US" altLang="zh-TW" sz="3600" dirty="0">
                <a:latin typeface="+mj-lt"/>
                <a:cs typeface="Times New Roman" panose="02020603050405020304" pitchFamily="18" charset="0"/>
              </a:rPr>
              <a:t>Steiner + </a:t>
            </a:r>
            <a:r>
              <a:rPr lang="en-US" altLang="zh-TW" sz="3600" dirty="0" err="1">
                <a:latin typeface="+mj-lt"/>
                <a:cs typeface="Times New Roman" panose="02020603050405020304" pitchFamily="18" charset="0"/>
              </a:rPr>
              <a:t>Dijkstra</a:t>
            </a:r>
            <a:r>
              <a:rPr lang="en-US" altLang="zh-TW" sz="3600" dirty="0">
                <a:latin typeface="+mj-lt"/>
                <a:cs typeface="Times New Roman" panose="02020603050405020304" pitchFamily="18" charset="0"/>
              </a:rPr>
              <a:t> + </a:t>
            </a:r>
            <a:r>
              <a:rPr lang="en-US" altLang="zh-TW" sz="3600" dirty="0" err="1">
                <a:latin typeface="+mj-lt"/>
                <a:cs typeface="Times New Roman" panose="02020603050405020304" pitchFamily="18" charset="0"/>
              </a:rPr>
              <a:t>McKeown</a:t>
            </a:r>
            <a:endParaRPr lang="en-US" altLang="zh-TW" sz="3600" dirty="0">
              <a:latin typeface="+mj-lt"/>
              <a:cs typeface="Times New Roman" panose="02020603050405020304" pitchFamily="18" charset="0"/>
            </a:endParaRPr>
          </a:p>
          <a:p>
            <a:r>
              <a:rPr lang="en-US" altLang="zh-TW" sz="3600" u="sng" dirty="0">
                <a:solidFill>
                  <a:srgbClr val="3333CC"/>
                </a:solidFill>
                <a:latin typeface="+mj-lt"/>
                <a:cs typeface="Times New Roman" panose="02020603050405020304" pitchFamily="18" charset="0"/>
              </a:rPr>
              <a:t>Evaluation</a:t>
            </a:r>
          </a:p>
          <a:p>
            <a:r>
              <a:rPr lang="en-US" altLang="zh-TW" sz="3600" dirty="0">
                <a:latin typeface="+mj-lt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92500" lnSpcReduction="20000"/>
          </a:bodyPr>
          <a:lstStyle/>
          <a:p>
            <a:fld id="{98269176-8D91-4DCE-A8C6-1D90C362B929}" type="slidenum">
              <a:rPr lang="en-US" altLang="zh-TW" smtClean="0">
                <a:solidFill>
                  <a:srgbClr val="000000"/>
                </a:solidFill>
              </a:rPr>
              <a:pPr/>
              <a:t>35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898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Emulation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Emulator: </a:t>
            </a:r>
            <a:r>
              <a:rPr lang="en-US" altLang="zh-TW" dirty="0" err="1" smtClean="0"/>
              <a:t>EstiNet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Controller: NTT </a:t>
            </a:r>
            <a:r>
              <a:rPr lang="en-US" altLang="zh-TW" dirty="0" err="1" smtClean="0"/>
              <a:t>Ryu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Traffic </a:t>
            </a:r>
            <a:r>
              <a:rPr lang="en-US" altLang="zh-TW" dirty="0" smtClean="0"/>
              <a:t>Pattern: CBT (constant </a:t>
            </a:r>
            <a:r>
              <a:rPr lang="en-US" altLang="zh-TW" dirty="0"/>
              <a:t>bit </a:t>
            </a:r>
            <a:r>
              <a:rPr lang="en-US" altLang="zh-TW" dirty="0" smtClean="0"/>
              <a:t>rate),  HD </a:t>
            </a:r>
            <a:r>
              <a:rPr lang="en-US" altLang="zh-TW" dirty="0"/>
              <a:t>720p @ H.264 high profile 2500 kbps (20 MB/minute)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69176-8D91-4DCE-A8C6-1D90C362B929}" type="slidenum">
              <a:rPr lang="en-US" altLang="zh-TW" smtClean="0">
                <a:solidFill>
                  <a:srgbClr val="000000"/>
                </a:solidFill>
              </a:rPr>
              <a:pPr/>
              <a:t>36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pic>
        <p:nvPicPr>
          <p:cNvPr id="5" name="Picture 2" descr="http://www.estinet.com/images/to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556792"/>
            <a:ext cx="3348444" cy="114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內容版面配置區 6" descr="擷取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986082" y="2700672"/>
            <a:ext cx="1656184" cy="1546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191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Metrics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556792"/>
                <a:ext cx="7848104" cy="4105275"/>
              </a:xfrm>
            </p:spPr>
            <p:txBody>
              <a:bodyPr/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Source-to-Receiver Delay:</a:t>
                </a:r>
                <a:endParaRPr lang="en-US" altLang="zh-TW" dirty="0" smtClean="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zh-TW" i="1">
                                <a:solidFill>
                                  <a:srgbClr val="33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i="1">
                                <a:solidFill>
                                  <a:srgbClr val="3333CC"/>
                                </a:solidFill>
                                <a:latin typeface="Cambria Math"/>
                              </a:rPr>
                              <m:t>𝑟</m:t>
                            </m:r>
                            <m:r>
                              <a:rPr lang="en-US" altLang="zh-TW" i="1">
                                <a:solidFill>
                                  <a:srgbClr val="3333CC"/>
                                </a:solidFill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altLang="zh-TW" i="1">
                                <a:solidFill>
                                  <a:srgbClr val="3333CC"/>
                                </a:solidFill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sub>
                          <m:sup/>
                          <m:e>
                            <m:r>
                              <a:rPr lang="en-US" altLang="zh-TW" i="1">
                                <a:solidFill>
                                  <a:srgbClr val="3333CC"/>
                                </a:solidFill>
                                <a:latin typeface="Cambria Math"/>
                              </a:rPr>
                              <m:t>𝐷𝑒𝑙𝑎𝑦</m:t>
                            </m:r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rgbClr val="33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solidFill>
                                      <a:srgbClr val="3333CC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</m:d>
                          </m:e>
                        </m:nary>
                      </m:num>
                      <m:den>
                        <m:r>
                          <a:rPr lang="en-US" altLang="zh-TW" b="0" i="1" smtClean="0">
                            <a:solidFill>
                              <a:srgbClr val="3333CC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altLang="zh-TW" b="0" i="1" smtClean="0">
                            <a:solidFill>
                              <a:srgbClr val="3333CC"/>
                            </a:solidFill>
                            <a:latin typeface="Cambria Math"/>
                          </a:rPr>
                          <m:t>𝑅</m:t>
                        </m:r>
                        <m:r>
                          <a:rPr lang="en-US" altLang="zh-TW" b="0" i="1" smtClean="0">
                            <a:solidFill>
                              <a:srgbClr val="3333CC"/>
                            </a:solidFill>
                            <a:latin typeface="Cambria Math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:r>
                  <a:rPr lang="en-US" altLang="zh-TW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set of all receivers</a:t>
                </a:r>
              </a:p>
              <a:p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Bandwidth Consumption: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zh-TW" i="1">
                                <a:solidFill>
                                  <a:srgbClr val="33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b="0" i="1" smtClean="0">
                                <a:solidFill>
                                  <a:srgbClr val="3333CC"/>
                                </a:solidFill>
                                <a:latin typeface="Cambria Math"/>
                              </a:rPr>
                              <m:t>𝑒</m:t>
                            </m:r>
                            <m:r>
                              <a:rPr lang="en-US" altLang="zh-TW" i="1">
                                <a:solidFill>
                                  <a:srgbClr val="3333CC"/>
                                </a:solidFill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altLang="zh-TW" b="0" i="1" smtClean="0">
                                <a:solidFill>
                                  <a:srgbClr val="3333CC"/>
                                </a:solidFill>
                                <a:latin typeface="Cambria Math"/>
                                <a:ea typeface="Cambria Math"/>
                              </a:rPr>
                              <m:t>𝐸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TW" i="1" smtClean="0">
                                    <a:solidFill>
                                      <a:srgbClr val="33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3333CC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altLang="zh-TW" i="1">
                                    <a:solidFill>
                                      <a:srgbClr val="3333CC"/>
                                    </a:solidFill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3333CC"/>
                                    </a:solidFill>
                                    <a:latin typeface="Cambria Math"/>
                                    <a:ea typeface="Cambria Math"/>
                                  </a:rPr>
                                  <m:t>𝐹𝑙𝑜𝑤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3333CC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3333CC"/>
                                    </a:solidFill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3333CC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sub>
                              <m:sup/>
                              <m:e>
                                <m:r>
                                  <a:rPr lang="en-US" altLang="zh-TW" b="0" i="1" smtClean="0">
                                    <a:solidFill>
                                      <a:srgbClr val="3333CC"/>
                                    </a:solidFill>
                                    <a:latin typeface="Cambria Math"/>
                                    <a:ea typeface="Cambria Math"/>
                                  </a:rPr>
                                  <m:t>𝐵𝑖𝑡𝑠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3333CC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3333CC"/>
                                    </a:solidFill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3333CC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TW" i="1">
                                <a:solidFill>
                                  <a:srgbClr val="33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b="0" i="1" smtClean="0">
                                <a:solidFill>
                                  <a:srgbClr val="3333CC"/>
                                </a:solidFill>
                                <a:latin typeface="Cambria Math"/>
                              </a:rPr>
                              <m:t>𝑒</m:t>
                            </m:r>
                            <m:r>
                              <a:rPr lang="en-US" altLang="zh-TW" i="1">
                                <a:solidFill>
                                  <a:srgbClr val="3333CC"/>
                                </a:solidFill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altLang="zh-TW" b="0" i="1" smtClean="0">
                                <a:solidFill>
                                  <a:srgbClr val="3333CC"/>
                                </a:solidFill>
                                <a:latin typeface="Cambria Math"/>
                                <a:ea typeface="Cambria Math"/>
                              </a:rPr>
                              <m:t>𝐸</m:t>
                            </m:r>
                          </m:sub>
                          <m:sup/>
                          <m:e>
                            <m:r>
                              <a:rPr lang="en-US" altLang="zh-TW" b="0" i="1" smtClean="0">
                                <a:solidFill>
                                  <a:srgbClr val="3333CC"/>
                                </a:solidFill>
                                <a:latin typeface="Cambria Math"/>
                              </a:rPr>
                              <m:t>𝐵𝑎𝑛𝑑𝑤𝑖𝑑𝑡h</m:t>
                            </m:r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rgbClr val="33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solidFill>
                                      <a:srgbClr val="3333CC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:r>
                  <a:rPr lang="en-US" altLang="zh-TW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set of all edges, </a:t>
                </a:r>
                <a:r>
                  <a:rPr lang="en-US" altLang="zh-TW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Flow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set of all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flows passing through edge </a:t>
                </a:r>
                <a:r>
                  <a:rPr lang="en-US" altLang="zh-TW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:r>
                  <a:rPr lang="en-US" altLang="zh-TW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Bits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the number of </a:t>
                </a:r>
                <a:r>
                  <a:rPr lang="en-US" altLang="zh-TW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’s bits passing through </a:t>
                </a:r>
                <a:r>
                  <a:rPr lang="en-US" altLang="zh-TW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per second</a:t>
                </a:r>
                <a:r>
                  <a:rPr lang="en-US" altLang="zh-TW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TW" alt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556792"/>
                <a:ext cx="7848104" cy="4105275"/>
              </a:xfrm>
              <a:blipFill rotWithShape="1">
                <a:blip r:embed="rId2"/>
                <a:stretch>
                  <a:fillRect l="-1632" t="-2077" r="-622" b="-262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69176-8D91-4DCE-A8C6-1D90C362B929}" type="slidenum">
              <a:rPr lang="en-US" altLang="zh-TW" smtClean="0">
                <a:solidFill>
                  <a:srgbClr val="000000"/>
                </a:solidFill>
              </a:rPr>
              <a:pPr/>
              <a:t>37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80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00276"/>
            <a:ext cx="8229600" cy="1371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sz="3600" dirty="0">
                <a:cs typeface="Times New Roman" panose="02020603050405020304" pitchFamily="18" charset="0"/>
              </a:rPr>
              <a:t>Topology1 Parameter Setting</a:t>
            </a:r>
            <a:endParaRPr lang="zh-TW" altLang="en-US" sz="3600" dirty="0"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69176-8D91-4DCE-A8C6-1D90C362B929}" type="slidenum">
              <a:rPr lang="en-US" altLang="zh-TW" smtClean="0">
                <a:solidFill>
                  <a:srgbClr val="000000"/>
                </a:solidFill>
              </a:rPr>
              <a:pPr/>
              <a:t>38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66" y="1124743"/>
            <a:ext cx="7936382" cy="479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964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sz="3600" dirty="0" smtClean="0">
                <a:cs typeface="Times New Roman" panose="02020603050405020304" pitchFamily="18" charset="0"/>
              </a:rPr>
              <a:t>Scenario 1</a:t>
            </a:r>
            <a:endParaRPr lang="zh-TW" altLang="en-US" sz="3600" dirty="0"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69176-8D91-4DCE-A8C6-1D90C362B929}" type="slidenum">
              <a:rPr lang="en-US" altLang="zh-TW" smtClean="0">
                <a:solidFill>
                  <a:srgbClr val="000000"/>
                </a:solidFill>
              </a:rPr>
              <a:pPr/>
              <a:t>39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pic>
        <p:nvPicPr>
          <p:cNvPr id="4098" name="Picture 2" descr="C:\Users\jpe\Desktop\topology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200800" cy="44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單箭頭接點 5"/>
          <p:cNvCxnSpPr/>
          <p:nvPr/>
        </p:nvCxnSpPr>
        <p:spPr>
          <a:xfrm flipV="1">
            <a:off x="3923928" y="1772816"/>
            <a:ext cx="360040" cy="1296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995936" y="1537047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source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2589285" y="1772816"/>
            <a:ext cx="218385" cy="1007840"/>
          </a:xfrm>
          <a:prstGeom prst="straightConnector1">
            <a:avLst/>
          </a:prstGeom>
          <a:ln>
            <a:solidFill>
              <a:srgbClr val="04B1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971724" y="1465039"/>
            <a:ext cx="91082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04B153"/>
                </a:solidFill>
              </a:rPr>
              <a:t>receivers</a:t>
            </a:r>
            <a:endParaRPr lang="zh-TW" altLang="en-US" sz="1400" dirty="0">
              <a:solidFill>
                <a:srgbClr val="04B153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1924050" y="1772817"/>
            <a:ext cx="377972" cy="303633"/>
          </a:xfrm>
          <a:prstGeom prst="straightConnector1">
            <a:avLst/>
          </a:prstGeom>
          <a:ln>
            <a:solidFill>
              <a:srgbClr val="04B1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1343521" y="1788558"/>
            <a:ext cx="1083616" cy="1784458"/>
          </a:xfrm>
          <a:prstGeom prst="straightConnector1">
            <a:avLst/>
          </a:prstGeom>
          <a:ln>
            <a:solidFill>
              <a:srgbClr val="04B1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195736" y="1890935"/>
            <a:ext cx="44755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04B153"/>
                </a:solidFill>
              </a:rPr>
              <a:t>….</a:t>
            </a:r>
            <a:endParaRPr lang="zh-TW" altLang="en-US" sz="1600" b="1" dirty="0">
              <a:solidFill>
                <a:srgbClr val="04B153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 flipV="1">
            <a:off x="2785398" y="1788558"/>
            <a:ext cx="2093787" cy="1113098"/>
          </a:xfrm>
          <a:prstGeom prst="straightConnector1">
            <a:avLst/>
          </a:prstGeom>
          <a:ln>
            <a:solidFill>
              <a:srgbClr val="04B1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2684282" y="1866310"/>
            <a:ext cx="44755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04B153"/>
                </a:solidFill>
              </a:rPr>
              <a:t>….</a:t>
            </a:r>
            <a:endParaRPr lang="zh-TW" altLang="en-US" sz="1600" b="1" dirty="0">
              <a:solidFill>
                <a:srgbClr val="04B1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89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20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>
            <a:cxnSpLocks noChangeShapeType="1"/>
          </p:cNvCxnSpPr>
          <p:nvPr/>
        </p:nvCxnSpPr>
        <p:spPr bwMode="auto">
          <a:xfrm flipV="1">
            <a:off x="1311275" y="3457575"/>
            <a:ext cx="2273300" cy="12842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rot="16200000" flipH="1">
            <a:off x="3407568" y="3621882"/>
            <a:ext cx="1960563" cy="16065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V="1">
            <a:off x="3054350" y="5405438"/>
            <a:ext cx="2136775" cy="74453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1311275" y="4741863"/>
            <a:ext cx="1743075" cy="14081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 rot="5400000" flipH="1" flipV="1">
            <a:off x="5587207" y="3626643"/>
            <a:ext cx="1397000" cy="218916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5138" y="4078288"/>
            <a:ext cx="1525587" cy="1309687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zh-TW" altLang="zh-TW" sz="10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65830" y="4878989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zh-TW" sz="1200">
                <a:solidFill>
                  <a:schemeClr val="bg1"/>
                </a:solidFill>
                <a:latin typeface="Calibri" pitchFamily="34" charset="0"/>
                <a:ea typeface="MS PGothic" pitchFamily="34" charset="-128"/>
              </a:rPr>
              <a:t>Custom Hardware</a:t>
            </a:r>
            <a:endParaRPr lang="en-US" altLang="zh-TW" sz="1100">
              <a:solidFill>
                <a:schemeClr val="bg1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87663" y="2803525"/>
            <a:ext cx="1525587" cy="130810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zh-TW" altLang="zh-TW" sz="10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988148" y="3603606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zh-TW" sz="1200">
                <a:solidFill>
                  <a:schemeClr val="bg1"/>
                </a:solidFill>
                <a:latin typeface="Calibri" pitchFamily="34" charset="0"/>
                <a:ea typeface="MS PGothic" pitchFamily="34" charset="-128"/>
              </a:rPr>
              <a:t>Custom Hardware</a:t>
            </a:r>
            <a:endParaRPr lang="en-US" altLang="zh-TW" sz="1100">
              <a:solidFill>
                <a:schemeClr val="bg1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616700" y="3398838"/>
            <a:ext cx="1525588" cy="130810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zh-TW" altLang="zh-TW" sz="10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717510" y="4199165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zh-TW" sz="1200">
                <a:solidFill>
                  <a:schemeClr val="bg1"/>
                </a:solidFill>
                <a:latin typeface="Calibri" pitchFamily="34" charset="0"/>
                <a:ea typeface="MS PGothic" pitchFamily="34" charset="-128"/>
              </a:rPr>
              <a:t>Custom Hardware</a:t>
            </a:r>
            <a:endParaRPr lang="en-US" altLang="zh-TW" sz="1100">
              <a:solidFill>
                <a:schemeClr val="bg1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292350" y="5494338"/>
            <a:ext cx="1525588" cy="1309687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zh-TW" altLang="zh-TW" sz="10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392599" y="6295723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zh-TW" sz="1200">
                <a:solidFill>
                  <a:schemeClr val="bg1"/>
                </a:solidFill>
                <a:latin typeface="Calibri" pitchFamily="34" charset="0"/>
                <a:ea typeface="MS PGothic" pitchFamily="34" charset="-128"/>
              </a:rPr>
              <a:t>Custom Hardware</a:t>
            </a:r>
            <a:endParaRPr lang="en-US" altLang="zh-TW" sz="1100">
              <a:solidFill>
                <a:schemeClr val="bg1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421188" y="4619625"/>
            <a:ext cx="1525587" cy="130810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zh-TW" altLang="zh-TW" sz="10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521796" y="5419715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zh-TW" sz="1200">
                <a:solidFill>
                  <a:schemeClr val="bg1"/>
                </a:solidFill>
                <a:latin typeface="Calibri" pitchFamily="34" charset="0"/>
                <a:ea typeface="MS PGothic" pitchFamily="34" charset="-128"/>
              </a:rPr>
              <a:t>Custom Hardware</a:t>
            </a:r>
            <a:endParaRPr lang="en-US" altLang="zh-TW" sz="1100">
              <a:solidFill>
                <a:schemeClr val="bg1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65829" y="4511881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zh-TW" sz="16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rPr>
              <a:t>OS</a:t>
            </a:r>
            <a:endParaRPr lang="en-US" altLang="zh-TW" sz="900">
              <a:solidFill>
                <a:srgbClr val="FFFFFF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988147" y="3236498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zh-TW" sz="16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rPr>
              <a:t>OS</a:t>
            </a:r>
            <a:endParaRPr lang="en-US" altLang="zh-TW" sz="900">
              <a:solidFill>
                <a:srgbClr val="FFFFFF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717509" y="3832057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zh-TW" sz="16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rPr>
              <a:t>OS</a:t>
            </a:r>
            <a:endParaRPr lang="en-US" altLang="zh-TW" sz="900">
              <a:solidFill>
                <a:srgbClr val="FFFFFF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392598" y="5928615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zh-TW" sz="16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rPr>
              <a:t>OS</a:t>
            </a:r>
            <a:endParaRPr lang="en-US" altLang="zh-TW" sz="900">
              <a:solidFill>
                <a:srgbClr val="FFFFFF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521795" y="5052607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zh-TW" sz="16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rPr>
              <a:t>OS</a:t>
            </a:r>
            <a:endParaRPr lang="en-US" altLang="zh-TW" sz="900">
              <a:solidFill>
                <a:srgbClr val="FFFFFF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821267" y="2135134"/>
            <a:ext cx="6663266" cy="416311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+mj-lt"/>
              </a:rPr>
              <a:t>Network OS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2540000" y="1543050"/>
            <a:ext cx="3317875" cy="495300"/>
            <a:chOff x="2539310" y="715997"/>
            <a:chExt cx="3319928" cy="495228"/>
          </a:xfrm>
        </p:grpSpPr>
        <p:sp>
          <p:nvSpPr>
            <p:cNvPr id="60" name="Rounded Rectangle 59"/>
            <p:cNvSpPr/>
            <p:nvPr/>
          </p:nvSpPr>
          <p:spPr>
            <a:xfrm>
              <a:off x="2539310" y="719194"/>
              <a:ext cx="1402304" cy="492031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 smtClean="0">
                  <a:solidFill>
                    <a:srgbClr val="000000"/>
                  </a:solidFill>
                  <a:latin typeface="+mj-lt"/>
                </a:rPr>
                <a:t>Feature</a:t>
              </a:r>
              <a:endParaRPr lang="en-US" sz="24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4421200" y="715997"/>
              <a:ext cx="1438038" cy="492031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 smtClean="0">
                  <a:solidFill>
                    <a:srgbClr val="000000"/>
                  </a:solidFill>
                  <a:latin typeface="+mj-lt"/>
                </a:rPr>
                <a:t>Feature</a:t>
              </a:r>
              <a:endParaRPr lang="en-US" sz="2400" dirty="0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41006" name="Title 73"/>
          <p:cNvSpPr>
            <a:spLocks noGrp="1"/>
          </p:cNvSpPr>
          <p:nvPr>
            <p:ph type="title" idx="4294967295"/>
          </p:nvPr>
        </p:nvSpPr>
        <p:spPr>
          <a:xfrm>
            <a:off x="434280" y="332656"/>
            <a:ext cx="8458200" cy="1204266"/>
          </a:xfrm>
        </p:spPr>
        <p:txBody>
          <a:bodyPr lIns="91440" tIns="45720" rIns="91440" bIns="45720" anchor="ctr"/>
          <a:lstStyle/>
          <a:p>
            <a:r>
              <a:rPr lang="en-US" altLang="zh-TW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SDN (Software Defined Networking)</a:t>
            </a:r>
            <a:br>
              <a:rPr lang="en-US" altLang="zh-TW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zh-TW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is changing the network</a:t>
            </a:r>
          </a:p>
        </p:txBody>
      </p: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2914650" y="2865438"/>
            <a:ext cx="1493838" cy="344487"/>
            <a:chOff x="2913956" y="2709863"/>
            <a:chExt cx="1493833" cy="344487"/>
          </a:xfrm>
        </p:grpSpPr>
        <p:grpSp>
          <p:nvGrpSpPr>
            <p:cNvPr id="41053" name="Group 54"/>
            <p:cNvGrpSpPr>
              <a:grpSpLocks/>
            </p:cNvGrpSpPr>
            <p:nvPr/>
          </p:nvGrpSpPr>
          <p:grpSpPr bwMode="auto">
            <a:xfrm>
              <a:off x="2979738" y="2709863"/>
              <a:ext cx="1339849" cy="344487"/>
              <a:chOff x="558086" y="3810293"/>
              <a:chExt cx="1339620" cy="343744"/>
            </a:xfrm>
          </p:grpSpPr>
          <p:sp>
            <p:nvSpPr>
              <p:cNvPr id="56" name="Rounded Rectangle 55"/>
              <p:cNvSpPr/>
              <p:nvPr/>
            </p:nvSpPr>
            <p:spPr>
              <a:xfrm>
                <a:off x="558086" y="3810293"/>
                <a:ext cx="533308" cy="343744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zh-TW" altLang="zh-TW" sz="6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1396142" y="3810293"/>
                <a:ext cx="501564" cy="343744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zh-TW" altLang="zh-TW" sz="6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58" name="Straight Connector 57"/>
              <p:cNvCxnSpPr>
                <a:cxnSpLocks noChangeShapeType="1"/>
              </p:cNvCxnSpPr>
              <p:nvPr/>
            </p:nvCxnSpPr>
            <p:spPr bwMode="auto">
              <a:xfrm>
                <a:off x="1090699" y="3982957"/>
                <a:ext cx="304747" cy="158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prstDash val="dot"/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</p:cxnSp>
        </p:grpSp>
        <p:sp>
          <p:nvSpPr>
            <p:cNvPr id="41054" name="TextBox 46"/>
            <p:cNvSpPr txBox="1">
              <a:spLocks noChangeArrowheads="1"/>
            </p:cNvSpPr>
            <p:nvPr/>
          </p:nvSpPr>
          <p:spPr bwMode="auto">
            <a:xfrm>
              <a:off x="2913956" y="2742956"/>
              <a:ext cx="6708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TW" sz="1100">
                  <a:solidFill>
                    <a:schemeClr val="bg1"/>
                  </a:solidFill>
                  <a:ea typeface="MS PGothic" pitchFamily="34" charset="-128"/>
                </a:rPr>
                <a:t>Feature</a:t>
              </a:r>
            </a:p>
          </p:txBody>
        </p:sp>
        <p:sp>
          <p:nvSpPr>
            <p:cNvPr id="41055" name="TextBox 48"/>
            <p:cNvSpPr txBox="1">
              <a:spLocks noChangeArrowheads="1"/>
            </p:cNvSpPr>
            <p:nvPr/>
          </p:nvSpPr>
          <p:spPr bwMode="auto">
            <a:xfrm>
              <a:off x="3736975" y="2745501"/>
              <a:ext cx="6708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TW" sz="1100">
                  <a:solidFill>
                    <a:schemeClr val="bg1"/>
                  </a:solidFill>
                  <a:ea typeface="MS PGothic" pitchFamily="34" charset="-128"/>
                </a:rPr>
                <a:t>Feature</a:t>
              </a:r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488950" y="4137025"/>
            <a:ext cx="1493838" cy="344488"/>
            <a:chOff x="2913956" y="2709863"/>
            <a:chExt cx="1493833" cy="344487"/>
          </a:xfrm>
        </p:grpSpPr>
        <p:grpSp>
          <p:nvGrpSpPr>
            <p:cNvPr id="41043" name="Group 54"/>
            <p:cNvGrpSpPr>
              <a:grpSpLocks/>
            </p:cNvGrpSpPr>
            <p:nvPr/>
          </p:nvGrpSpPr>
          <p:grpSpPr bwMode="auto">
            <a:xfrm>
              <a:off x="2979738" y="2709863"/>
              <a:ext cx="1339849" cy="344487"/>
              <a:chOff x="558086" y="3810293"/>
              <a:chExt cx="1339620" cy="343744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558086" y="3810293"/>
                <a:ext cx="533308" cy="343744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zh-TW" altLang="zh-TW" sz="6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1396142" y="3810293"/>
                <a:ext cx="501564" cy="343744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zh-TW" altLang="zh-TW" sz="6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74" name="Straight Connector 73"/>
              <p:cNvCxnSpPr>
                <a:cxnSpLocks noChangeShapeType="1"/>
              </p:cNvCxnSpPr>
              <p:nvPr/>
            </p:nvCxnSpPr>
            <p:spPr bwMode="auto">
              <a:xfrm>
                <a:off x="1090699" y="3982957"/>
                <a:ext cx="304747" cy="1584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prstDash val="dot"/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</p:cxnSp>
        </p:grpSp>
        <p:sp>
          <p:nvSpPr>
            <p:cNvPr id="41044" name="TextBox 58"/>
            <p:cNvSpPr txBox="1">
              <a:spLocks noChangeArrowheads="1"/>
            </p:cNvSpPr>
            <p:nvPr/>
          </p:nvSpPr>
          <p:spPr bwMode="auto">
            <a:xfrm>
              <a:off x="2913956" y="2742956"/>
              <a:ext cx="6708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TW" sz="1100">
                  <a:solidFill>
                    <a:schemeClr val="bg1"/>
                  </a:solidFill>
                  <a:ea typeface="MS PGothic" pitchFamily="34" charset="-128"/>
                </a:rPr>
                <a:t>Feature</a:t>
              </a:r>
            </a:p>
          </p:txBody>
        </p:sp>
        <p:sp>
          <p:nvSpPr>
            <p:cNvPr id="41045" name="TextBox 60"/>
            <p:cNvSpPr txBox="1">
              <a:spLocks noChangeArrowheads="1"/>
            </p:cNvSpPr>
            <p:nvPr/>
          </p:nvSpPr>
          <p:spPr bwMode="auto">
            <a:xfrm>
              <a:off x="3736975" y="2745501"/>
              <a:ext cx="6708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TW" sz="1100">
                  <a:solidFill>
                    <a:schemeClr val="bg1"/>
                  </a:solidFill>
                  <a:ea typeface="MS PGothic" pitchFamily="34" charset="-128"/>
                </a:rPr>
                <a:t>Feature</a:t>
              </a:r>
            </a:p>
          </p:txBody>
        </p:sp>
      </p:grp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6648450" y="3444875"/>
            <a:ext cx="1493838" cy="344488"/>
            <a:chOff x="2913956" y="2709863"/>
            <a:chExt cx="1493833" cy="344487"/>
          </a:xfrm>
        </p:grpSpPr>
        <p:grpSp>
          <p:nvGrpSpPr>
            <p:cNvPr id="41033" name="Group 75"/>
            <p:cNvGrpSpPr>
              <a:grpSpLocks/>
            </p:cNvGrpSpPr>
            <p:nvPr/>
          </p:nvGrpSpPr>
          <p:grpSpPr bwMode="auto">
            <a:xfrm>
              <a:off x="2979738" y="2709863"/>
              <a:ext cx="1339849" cy="344487"/>
              <a:chOff x="558086" y="3810293"/>
              <a:chExt cx="1339620" cy="343744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558086" y="3810293"/>
                <a:ext cx="533308" cy="343744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zh-TW" altLang="zh-TW" sz="6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1396142" y="3810293"/>
                <a:ext cx="501564" cy="343744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zh-TW" altLang="zh-TW" sz="6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81" name="Straight Connector 80"/>
              <p:cNvCxnSpPr>
                <a:cxnSpLocks noChangeShapeType="1"/>
              </p:cNvCxnSpPr>
              <p:nvPr/>
            </p:nvCxnSpPr>
            <p:spPr bwMode="auto">
              <a:xfrm>
                <a:off x="1090699" y="3982957"/>
                <a:ext cx="304747" cy="1584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prstDash val="dot"/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</p:cxnSp>
        </p:grpSp>
        <p:sp>
          <p:nvSpPr>
            <p:cNvPr id="41034" name="TextBox 76"/>
            <p:cNvSpPr txBox="1">
              <a:spLocks noChangeArrowheads="1"/>
            </p:cNvSpPr>
            <p:nvPr/>
          </p:nvSpPr>
          <p:spPr bwMode="auto">
            <a:xfrm>
              <a:off x="2913956" y="2742956"/>
              <a:ext cx="6708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TW" sz="1100">
                  <a:solidFill>
                    <a:schemeClr val="bg1"/>
                  </a:solidFill>
                  <a:ea typeface="MS PGothic" pitchFamily="34" charset="-128"/>
                </a:rPr>
                <a:t>Feature</a:t>
              </a:r>
            </a:p>
          </p:txBody>
        </p:sp>
        <p:sp>
          <p:nvSpPr>
            <p:cNvPr id="41035" name="TextBox 77"/>
            <p:cNvSpPr txBox="1">
              <a:spLocks noChangeArrowheads="1"/>
            </p:cNvSpPr>
            <p:nvPr/>
          </p:nvSpPr>
          <p:spPr bwMode="auto">
            <a:xfrm>
              <a:off x="3736975" y="2745501"/>
              <a:ext cx="6708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TW" sz="1100">
                  <a:solidFill>
                    <a:schemeClr val="bg1"/>
                  </a:solidFill>
                  <a:ea typeface="MS PGothic" pitchFamily="34" charset="-128"/>
                </a:rPr>
                <a:t>Feature</a:t>
              </a:r>
            </a:p>
          </p:txBody>
        </p:sp>
      </p:grpSp>
      <p:grpSp>
        <p:nvGrpSpPr>
          <p:cNvPr id="15" name="Group 81"/>
          <p:cNvGrpSpPr>
            <a:grpSpLocks/>
          </p:cNvGrpSpPr>
          <p:nvPr/>
        </p:nvGrpSpPr>
        <p:grpSpPr bwMode="auto">
          <a:xfrm>
            <a:off x="4452938" y="4659313"/>
            <a:ext cx="1493837" cy="344487"/>
            <a:chOff x="2913956" y="2709863"/>
            <a:chExt cx="1493833" cy="344487"/>
          </a:xfrm>
        </p:grpSpPr>
        <p:grpSp>
          <p:nvGrpSpPr>
            <p:cNvPr id="41023" name="Group 82"/>
            <p:cNvGrpSpPr>
              <a:grpSpLocks/>
            </p:cNvGrpSpPr>
            <p:nvPr/>
          </p:nvGrpSpPr>
          <p:grpSpPr bwMode="auto">
            <a:xfrm>
              <a:off x="2979738" y="2709863"/>
              <a:ext cx="1339849" cy="344487"/>
              <a:chOff x="558086" y="3810293"/>
              <a:chExt cx="1339620" cy="343744"/>
            </a:xfrm>
          </p:grpSpPr>
          <p:sp>
            <p:nvSpPr>
              <p:cNvPr id="86" name="Rounded Rectangle 85"/>
              <p:cNvSpPr/>
              <p:nvPr/>
            </p:nvSpPr>
            <p:spPr>
              <a:xfrm>
                <a:off x="558086" y="3810293"/>
                <a:ext cx="533308" cy="343744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zh-TW" altLang="zh-TW" sz="6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1396142" y="3810293"/>
                <a:ext cx="501564" cy="343744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zh-TW" altLang="zh-TW" sz="6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88" name="Straight Connector 87"/>
              <p:cNvCxnSpPr>
                <a:cxnSpLocks noChangeShapeType="1"/>
              </p:cNvCxnSpPr>
              <p:nvPr/>
            </p:nvCxnSpPr>
            <p:spPr bwMode="auto">
              <a:xfrm>
                <a:off x="1090698" y="3982957"/>
                <a:ext cx="304747" cy="158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prstDash val="dot"/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</p:cxnSp>
        </p:grpSp>
        <p:sp>
          <p:nvSpPr>
            <p:cNvPr id="41024" name="TextBox 83"/>
            <p:cNvSpPr txBox="1">
              <a:spLocks noChangeArrowheads="1"/>
            </p:cNvSpPr>
            <p:nvPr/>
          </p:nvSpPr>
          <p:spPr bwMode="auto">
            <a:xfrm>
              <a:off x="2913956" y="2742956"/>
              <a:ext cx="6708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TW" sz="1100">
                  <a:solidFill>
                    <a:schemeClr val="bg1"/>
                  </a:solidFill>
                  <a:ea typeface="MS PGothic" pitchFamily="34" charset="-128"/>
                </a:rPr>
                <a:t>Feature</a:t>
              </a:r>
            </a:p>
          </p:txBody>
        </p:sp>
        <p:sp>
          <p:nvSpPr>
            <p:cNvPr id="41025" name="TextBox 84"/>
            <p:cNvSpPr txBox="1">
              <a:spLocks noChangeArrowheads="1"/>
            </p:cNvSpPr>
            <p:nvPr/>
          </p:nvSpPr>
          <p:spPr bwMode="auto">
            <a:xfrm>
              <a:off x="3736975" y="2745501"/>
              <a:ext cx="6708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TW" sz="1100">
                  <a:solidFill>
                    <a:schemeClr val="bg1"/>
                  </a:solidFill>
                  <a:ea typeface="MS PGothic" pitchFamily="34" charset="-128"/>
                </a:rPr>
                <a:t>Feature</a:t>
              </a:r>
            </a:p>
          </p:txBody>
        </p:sp>
      </p:grpSp>
      <p:grpSp>
        <p:nvGrpSpPr>
          <p:cNvPr id="17" name="Group 88"/>
          <p:cNvGrpSpPr>
            <a:grpSpLocks/>
          </p:cNvGrpSpPr>
          <p:nvPr/>
        </p:nvGrpSpPr>
        <p:grpSpPr bwMode="auto">
          <a:xfrm>
            <a:off x="2324100" y="5535613"/>
            <a:ext cx="1493838" cy="344487"/>
            <a:chOff x="2913956" y="2709863"/>
            <a:chExt cx="1493833" cy="344487"/>
          </a:xfrm>
        </p:grpSpPr>
        <p:grpSp>
          <p:nvGrpSpPr>
            <p:cNvPr id="41013" name="Group 89"/>
            <p:cNvGrpSpPr>
              <a:grpSpLocks/>
            </p:cNvGrpSpPr>
            <p:nvPr/>
          </p:nvGrpSpPr>
          <p:grpSpPr bwMode="auto">
            <a:xfrm>
              <a:off x="2979738" y="2709863"/>
              <a:ext cx="1339849" cy="344487"/>
              <a:chOff x="558086" y="3810293"/>
              <a:chExt cx="1339620" cy="343744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558086" y="3810293"/>
                <a:ext cx="533308" cy="343744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zh-TW" altLang="zh-TW" sz="6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1396142" y="3810293"/>
                <a:ext cx="501564" cy="343744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zh-TW" altLang="zh-TW" sz="6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95" name="Straight Connector 94"/>
              <p:cNvCxnSpPr>
                <a:cxnSpLocks noChangeShapeType="1"/>
              </p:cNvCxnSpPr>
              <p:nvPr/>
            </p:nvCxnSpPr>
            <p:spPr bwMode="auto">
              <a:xfrm>
                <a:off x="1090699" y="3982957"/>
                <a:ext cx="304747" cy="158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prstDash val="dot"/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</p:cxnSp>
        </p:grpSp>
        <p:sp>
          <p:nvSpPr>
            <p:cNvPr id="41014" name="TextBox 90"/>
            <p:cNvSpPr txBox="1">
              <a:spLocks noChangeArrowheads="1"/>
            </p:cNvSpPr>
            <p:nvPr/>
          </p:nvSpPr>
          <p:spPr bwMode="auto">
            <a:xfrm>
              <a:off x="2913956" y="2742956"/>
              <a:ext cx="6708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TW" sz="1100">
                  <a:solidFill>
                    <a:schemeClr val="bg1"/>
                  </a:solidFill>
                  <a:ea typeface="MS PGothic" pitchFamily="34" charset="-128"/>
                </a:rPr>
                <a:t>Feature</a:t>
              </a:r>
            </a:p>
          </p:txBody>
        </p:sp>
        <p:sp>
          <p:nvSpPr>
            <p:cNvPr id="41015" name="TextBox 91"/>
            <p:cNvSpPr txBox="1">
              <a:spLocks noChangeArrowheads="1"/>
            </p:cNvSpPr>
            <p:nvPr/>
          </p:nvSpPr>
          <p:spPr bwMode="auto">
            <a:xfrm>
              <a:off x="3736975" y="2745501"/>
              <a:ext cx="6708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TW" sz="1100">
                  <a:solidFill>
                    <a:schemeClr val="bg1"/>
                  </a:solidFill>
                  <a:ea typeface="MS PGothic" pitchFamily="34" charset="-128"/>
                </a:rPr>
                <a:t>Feature</a:t>
              </a:r>
            </a:p>
          </p:txBody>
        </p:sp>
      </p:grpSp>
      <p:sp>
        <p:nvSpPr>
          <p:cNvPr id="63" name="矩形 62"/>
          <p:cNvSpPr/>
          <p:nvPr/>
        </p:nvSpPr>
        <p:spPr>
          <a:xfrm>
            <a:off x="3866143" y="6525344"/>
            <a:ext cx="39834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Adapted from: </a:t>
            </a:r>
            <a:r>
              <a:rPr lang="en-US" altLang="zh-TW" sz="1400" dirty="0"/>
              <a:t>Dr. Nick </a:t>
            </a:r>
            <a:r>
              <a:rPr lang="en-US" altLang="zh-TW" sz="1400" dirty="0" err="1"/>
              <a:t>McKeown’s</a:t>
            </a:r>
            <a:r>
              <a:rPr lang="en-US" altLang="zh-TW" sz="1400" dirty="0"/>
              <a:t> presentation</a:t>
            </a:r>
            <a:endParaRPr lang="zh-TW" altLang="en-US" sz="1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3941437" y="166582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…</a:t>
            </a:r>
            <a:endParaRPr lang="zh-TW" altLang="en-US" b="1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F7E9D1-4360-48EC-AA9E-550C605588FE}" type="slidenum">
              <a:rPr lang="en-US" altLang="zh-TW" smtClean="0">
                <a:solidFill>
                  <a:srgbClr val="000000"/>
                </a:solidFill>
              </a:rPr>
              <a:pPr/>
              <a:t>4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75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0228E-7 -3.80842E-6 L 1.70228E-7 -0.323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581E-6 -2.11013E-6 L 0.00087 -0.1372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5492E-6 1.12911E-6 L 0.00296 -0.2242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112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914E-7 2.59139E-7 L -0.00087 -0.52753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-264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884E-6 -4.38223E-6 L 0.00018 -0.40189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1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8.14815E-6 L 5.55556E-7 -0.36181 " pathEditMode="relative" ptsTypes="AA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-0.00104 -0.18102 " pathEditMode="relative" ptsTypes="AA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046 L -0.00174 -0.57021 " pathEditMode="relative" ptsTypes="AA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4575E-6 3.79366E-7 L 0.00313 -0.26024 " pathEditMode="relative" ptsTypes="AA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4575E-6 -2.44506E-6 L -2.24575E-6 -0.42193 " pathEditMode="relative" ptsTypes="AA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sz="3600" dirty="0" smtClean="0">
                <a:cs typeface="Times New Roman" panose="02020603050405020304" pitchFamily="18" charset="0"/>
              </a:rPr>
              <a:t>Scenario 2</a:t>
            </a:r>
            <a:endParaRPr lang="zh-TW" altLang="en-US" sz="3600" dirty="0"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69176-8D91-4DCE-A8C6-1D90C362B929}" type="slidenum">
              <a:rPr lang="en-US" altLang="zh-TW" smtClean="0">
                <a:solidFill>
                  <a:srgbClr val="000000"/>
                </a:solidFill>
              </a:rPr>
              <a:pPr/>
              <a:t>40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pic>
        <p:nvPicPr>
          <p:cNvPr id="5122" name="Picture 2" descr="C:\Users\jpe\Desktop\topology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32320"/>
            <a:ext cx="7816753" cy="454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單箭頭接點 5"/>
          <p:cNvCxnSpPr/>
          <p:nvPr/>
        </p:nvCxnSpPr>
        <p:spPr>
          <a:xfrm flipV="1">
            <a:off x="3923928" y="1772816"/>
            <a:ext cx="360040" cy="1296144"/>
          </a:xfrm>
          <a:prstGeom prst="straightConnector1">
            <a:avLst/>
          </a:prstGeom>
          <a:ln>
            <a:solidFill>
              <a:srgbClr val="04B1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H="1" flipV="1">
            <a:off x="2589286" y="1772816"/>
            <a:ext cx="1550666" cy="3528392"/>
          </a:xfrm>
          <a:prstGeom prst="straightConnector1">
            <a:avLst/>
          </a:prstGeom>
          <a:ln>
            <a:solidFill>
              <a:srgbClr val="04B1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971724" y="1268760"/>
            <a:ext cx="98937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04B153"/>
                </a:solidFill>
              </a:rPr>
              <a:t> receivers</a:t>
            </a:r>
            <a:br>
              <a:rPr lang="en-US" altLang="zh-TW" sz="1400" dirty="0" smtClean="0">
                <a:solidFill>
                  <a:srgbClr val="04B153"/>
                </a:solidFill>
              </a:rPr>
            </a:br>
            <a:r>
              <a:rPr lang="en-US" altLang="zh-TW" sz="1400" dirty="0" smtClean="0">
                <a:solidFill>
                  <a:srgbClr val="04B153"/>
                </a:solidFill>
              </a:rPr>
              <a:t>of group 1</a:t>
            </a:r>
            <a:endParaRPr lang="zh-TW" altLang="en-US" sz="1400" dirty="0">
              <a:solidFill>
                <a:srgbClr val="04B153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1691680" y="1772818"/>
            <a:ext cx="610342" cy="2952326"/>
          </a:xfrm>
          <a:prstGeom prst="straightConnector1">
            <a:avLst/>
          </a:prstGeom>
          <a:ln>
            <a:solidFill>
              <a:srgbClr val="04B1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2302022" y="1788558"/>
            <a:ext cx="125115" cy="3512650"/>
          </a:xfrm>
          <a:prstGeom prst="straightConnector1">
            <a:avLst/>
          </a:prstGeom>
          <a:ln>
            <a:solidFill>
              <a:srgbClr val="04B1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396250" y="2010326"/>
            <a:ext cx="44755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04B153"/>
                </a:solidFill>
              </a:rPr>
              <a:t>….</a:t>
            </a:r>
            <a:endParaRPr lang="zh-TW" altLang="en-US" sz="1600" b="1" dirty="0">
              <a:solidFill>
                <a:srgbClr val="04B153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995936" y="1537047"/>
            <a:ext cx="8707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04B153"/>
                </a:solidFill>
              </a:rPr>
              <a:t>source 1</a:t>
            </a:r>
            <a:endParaRPr lang="zh-TW" altLang="en-US" sz="1400" dirty="0">
              <a:solidFill>
                <a:srgbClr val="04B153"/>
              </a:solidFill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5564602" y="1406761"/>
            <a:ext cx="539207" cy="3212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815777" y="1170991"/>
            <a:ext cx="8707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source 2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7331990" y="1572670"/>
            <a:ext cx="47915" cy="25044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762343" y="1068614"/>
            <a:ext cx="98937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 receivers</a:t>
            </a:r>
            <a:br>
              <a:rPr lang="en-US" altLang="zh-TW" sz="1400" dirty="0" smtClean="0">
                <a:solidFill>
                  <a:srgbClr val="FF0000"/>
                </a:solidFill>
              </a:rPr>
            </a:br>
            <a:r>
              <a:rPr lang="en-US" altLang="zh-TW" sz="1400" dirty="0" smtClean="0">
                <a:solidFill>
                  <a:srgbClr val="FF0000"/>
                </a:solidFill>
              </a:rPr>
              <a:t>of group 2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5186112" y="1572672"/>
            <a:ext cx="1906529" cy="29523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6012160" y="1588412"/>
            <a:ext cx="1205596" cy="3512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6986355" y="1690789"/>
            <a:ext cx="4475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….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55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7" grpId="0"/>
      <p:bldP spid="22" grpId="0"/>
      <p:bldP spid="2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8060"/>
            <a:ext cx="8229600" cy="1371600"/>
          </a:xfrm>
        </p:spPr>
        <p:txBody>
          <a:bodyPr/>
          <a:lstStyle/>
          <a:p>
            <a:r>
              <a:rPr lang="en-US" altLang="zh-TW" dirty="0"/>
              <a:t>Source-to-Receiver </a:t>
            </a:r>
            <a:r>
              <a:rPr lang="en-US" altLang="zh-TW" dirty="0" smtClean="0"/>
              <a:t>Delay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69176-8D91-4DCE-A8C6-1D90C362B929}" type="slidenum">
              <a:rPr lang="en-US" altLang="zh-TW" smtClean="0">
                <a:solidFill>
                  <a:srgbClr val="000000"/>
                </a:solidFill>
              </a:rPr>
              <a:pPr/>
              <a:t>41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2217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   </a:t>
            </a: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3978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5746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 </a:t>
            </a: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211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2955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 </a:t>
            </a: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4692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6894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 </a:t>
            </a: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8639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  </a:t>
            </a: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2820988"/>
            <a:ext cx="4355976" cy="292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520" y="2820988"/>
            <a:ext cx="4355976" cy="292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圖片 17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9" t="3529" r="5301" b="86631"/>
          <a:stretch/>
        </p:blipFill>
        <p:spPr bwMode="auto">
          <a:xfrm>
            <a:off x="467544" y="1641158"/>
            <a:ext cx="8280920" cy="7797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5788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8060"/>
            <a:ext cx="8229600" cy="1371600"/>
          </a:xfrm>
        </p:spPr>
        <p:txBody>
          <a:bodyPr/>
          <a:lstStyle/>
          <a:p>
            <a:r>
              <a:rPr lang="en-US" altLang="zh-TW" dirty="0"/>
              <a:t>Bandwidth </a:t>
            </a:r>
            <a:r>
              <a:rPr lang="en-US" altLang="zh-TW" dirty="0" smtClean="0"/>
              <a:t>Consumption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69176-8D91-4DCE-A8C6-1D90C362B929}" type="slidenum">
              <a:rPr lang="en-US" altLang="zh-TW" smtClean="0">
                <a:solidFill>
                  <a:srgbClr val="000000"/>
                </a:solidFill>
              </a:rPr>
              <a:pPr/>
              <a:t>42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2217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   </a:t>
            </a: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3978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5746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 </a:t>
            </a: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2179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 </a:t>
            </a: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39100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6065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 </a:t>
            </a: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7" y="2708920"/>
            <a:ext cx="4422215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708920"/>
            <a:ext cx="4433286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圖片 1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9" t="3529" r="5301" b="86631"/>
          <a:stretch/>
        </p:blipFill>
        <p:spPr bwMode="auto">
          <a:xfrm>
            <a:off x="467544" y="1641158"/>
            <a:ext cx="8280920" cy="7797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5634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>
                <a:cs typeface="Times New Roman" pitchFamily="18" charset="0"/>
              </a:rPr>
              <a:t>Outline</a:t>
            </a:r>
            <a:endParaRPr lang="zh-TW" altLang="en-US" dirty="0"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TW" sz="3600" dirty="0">
                <a:latin typeface="+mj-lt"/>
                <a:cs typeface="Times New Roman" panose="02020603050405020304" pitchFamily="18" charset="0"/>
              </a:rPr>
              <a:t>SDN</a:t>
            </a:r>
          </a:p>
          <a:p>
            <a:r>
              <a:rPr lang="en-US" altLang="zh-TW" sz="3600" dirty="0" smtClean="0">
                <a:latin typeface="+mj-lt"/>
                <a:cs typeface="Times New Roman" panose="02020603050405020304" pitchFamily="18" charset="0"/>
              </a:rPr>
              <a:t>Multicast</a:t>
            </a:r>
            <a:endParaRPr lang="en-US" altLang="zh-TW" sz="3600" dirty="0">
              <a:latin typeface="+mj-lt"/>
              <a:cs typeface="Times New Roman" panose="02020603050405020304" pitchFamily="18" charset="0"/>
            </a:endParaRPr>
          </a:p>
          <a:p>
            <a:r>
              <a:rPr lang="en-US" altLang="zh-TW" sz="3600" dirty="0">
                <a:latin typeface="+mj-lt"/>
                <a:cs typeface="Times New Roman" panose="02020603050405020304" pitchFamily="18" charset="0"/>
              </a:rPr>
              <a:t>Steiner + </a:t>
            </a:r>
            <a:r>
              <a:rPr lang="en-US" altLang="zh-TW" sz="3600" dirty="0" err="1">
                <a:latin typeface="+mj-lt"/>
                <a:cs typeface="Times New Roman" panose="02020603050405020304" pitchFamily="18" charset="0"/>
              </a:rPr>
              <a:t>Dijkstra</a:t>
            </a:r>
            <a:r>
              <a:rPr lang="en-US" altLang="zh-TW" sz="3600" dirty="0">
                <a:latin typeface="+mj-lt"/>
                <a:cs typeface="Times New Roman" panose="02020603050405020304" pitchFamily="18" charset="0"/>
              </a:rPr>
              <a:t> + </a:t>
            </a:r>
            <a:r>
              <a:rPr lang="en-US" altLang="zh-TW" sz="3600" dirty="0" err="1">
                <a:latin typeface="+mj-lt"/>
                <a:cs typeface="Times New Roman" panose="02020603050405020304" pitchFamily="18" charset="0"/>
              </a:rPr>
              <a:t>McKeown</a:t>
            </a:r>
            <a:endParaRPr lang="en-US" altLang="zh-TW" sz="3600" dirty="0">
              <a:latin typeface="+mj-lt"/>
              <a:cs typeface="Times New Roman" panose="02020603050405020304" pitchFamily="18" charset="0"/>
            </a:endParaRPr>
          </a:p>
          <a:p>
            <a:r>
              <a:rPr lang="en-US" altLang="zh-TW" sz="3600" dirty="0">
                <a:latin typeface="+mj-lt"/>
                <a:cs typeface="Times New Roman" panose="02020603050405020304" pitchFamily="18" charset="0"/>
              </a:rPr>
              <a:t>Simulation</a:t>
            </a:r>
          </a:p>
          <a:p>
            <a:r>
              <a:rPr lang="en-US" altLang="zh-TW" sz="3600" u="sng" dirty="0">
                <a:solidFill>
                  <a:srgbClr val="3333CC"/>
                </a:solidFill>
                <a:latin typeface="+mj-lt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92500" lnSpcReduction="20000"/>
          </a:bodyPr>
          <a:lstStyle/>
          <a:p>
            <a:fld id="{98269176-8D91-4DCE-A8C6-1D90C362B929}" type="slidenum">
              <a:rPr lang="en-US" altLang="zh-TW" smtClean="0">
                <a:solidFill>
                  <a:srgbClr val="000000"/>
                </a:solidFill>
              </a:rPr>
              <a:pPr/>
              <a:t>43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202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cs typeface="Times New Roman" panose="02020603050405020304" pitchFamily="18" charset="0"/>
              </a:rPr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M-SCTF/EDA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(Modified SCTF Algorithm with Extended Dijkstra’s Algorithm) can construct good </a:t>
            </a:r>
            <a:r>
              <a:rPr lang="en-US" altLang="zh-TW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Steiner trees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multicasting under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is good (only worse than the optimal one) in terms of both the</a:t>
            </a:r>
            <a:r>
              <a:rPr lang="en-US" altLang="zh-TW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source-to-receiver delay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altLang="zh-TW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bandwidth consumption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69176-8D91-4DCE-A8C6-1D90C362B929}" type="slidenum">
              <a:rPr lang="en-US" altLang="zh-TW" smtClean="0">
                <a:solidFill>
                  <a:srgbClr val="000000"/>
                </a:solidFill>
              </a:rPr>
              <a:pPr/>
              <a:t>44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79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204864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72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Thank </a:t>
            </a:r>
            <a:r>
              <a:rPr kumimoji="1" lang="en-US" altLang="zh-TW" sz="7200" i="1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You!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4800" i="1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Email: jrjiang@csie.ncu.edu.tw</a:t>
            </a:r>
            <a:endParaRPr kumimoji="1" lang="en-US" altLang="zh-TW" sz="48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93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24386" y="1127941"/>
            <a:ext cx="1304184" cy="51015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Feature</a:t>
            </a:r>
          </a:p>
        </p:txBody>
      </p:sp>
      <p:cxnSp>
        <p:nvCxnSpPr>
          <p:cNvPr id="44" name="Straight Connector 43"/>
          <p:cNvCxnSpPr>
            <a:cxnSpLocks noChangeShapeType="1"/>
          </p:cNvCxnSpPr>
          <p:nvPr/>
        </p:nvCxnSpPr>
        <p:spPr bwMode="auto">
          <a:xfrm flipV="1">
            <a:off x="1479104" y="4206875"/>
            <a:ext cx="1666875" cy="12763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>
            <a:off x="3357116" y="4075113"/>
            <a:ext cx="1322388" cy="8397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V="1">
            <a:off x="3461891" y="5483225"/>
            <a:ext cx="1536700" cy="8445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847279" y="6026150"/>
            <a:ext cx="1674812" cy="3016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Straight Connector 51"/>
          <p:cNvCxnSpPr>
            <a:cxnSpLocks noChangeShapeType="1"/>
            <a:endCxn id="38" idx="3"/>
          </p:cNvCxnSpPr>
          <p:nvPr/>
        </p:nvCxnSpPr>
        <p:spPr bwMode="auto">
          <a:xfrm flipV="1">
            <a:off x="5443091" y="4623048"/>
            <a:ext cx="966837" cy="57919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Rounded Rectangle 66"/>
          <p:cNvSpPr/>
          <p:nvPr/>
        </p:nvSpPr>
        <p:spPr>
          <a:xfrm>
            <a:off x="3909566" y="1124744"/>
            <a:ext cx="1376191" cy="46254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Feature</a:t>
            </a:r>
          </a:p>
        </p:txBody>
      </p:sp>
      <p:cxnSp>
        <p:nvCxnSpPr>
          <p:cNvPr id="70" name="Straight Connector 69"/>
          <p:cNvCxnSpPr>
            <a:cxnSpLocks noChangeShapeType="1"/>
          </p:cNvCxnSpPr>
          <p:nvPr/>
        </p:nvCxnSpPr>
        <p:spPr bwMode="auto">
          <a:xfrm rot="16200000" flipH="1">
            <a:off x="-956915" y="4034632"/>
            <a:ext cx="2776537" cy="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dot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Straight Connector 70"/>
          <p:cNvCxnSpPr>
            <a:cxnSpLocks noChangeShapeType="1"/>
          </p:cNvCxnSpPr>
          <p:nvPr/>
        </p:nvCxnSpPr>
        <p:spPr bwMode="auto">
          <a:xfrm rot="5400000">
            <a:off x="2333179" y="3140075"/>
            <a:ext cx="989012" cy="1588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dot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Straight Connector 72"/>
          <p:cNvCxnSpPr>
            <a:cxnSpLocks noChangeShapeType="1"/>
          </p:cNvCxnSpPr>
          <p:nvPr/>
        </p:nvCxnSpPr>
        <p:spPr bwMode="auto">
          <a:xfrm rot="5400000">
            <a:off x="3865116" y="3779838"/>
            <a:ext cx="2268537" cy="1588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dot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Straight Connector 74"/>
          <p:cNvCxnSpPr>
            <a:cxnSpLocks noChangeShapeType="1"/>
          </p:cNvCxnSpPr>
          <p:nvPr/>
        </p:nvCxnSpPr>
        <p:spPr bwMode="auto">
          <a:xfrm rot="5400000">
            <a:off x="6162228" y="3360738"/>
            <a:ext cx="1427163" cy="1588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dot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Rounded Rectangle 78"/>
          <p:cNvSpPr/>
          <p:nvPr/>
        </p:nvSpPr>
        <p:spPr>
          <a:xfrm>
            <a:off x="317583" y="2229446"/>
            <a:ext cx="6663266" cy="416311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+mj-lt"/>
              </a:rPr>
              <a:t>Network OS</a:t>
            </a:r>
          </a:p>
        </p:txBody>
      </p:sp>
      <p:grpSp>
        <p:nvGrpSpPr>
          <p:cNvPr id="2" name="Group 119"/>
          <p:cNvGrpSpPr>
            <a:grpSpLocks/>
          </p:cNvGrpSpPr>
          <p:nvPr/>
        </p:nvGrpSpPr>
        <p:grpSpPr bwMode="auto">
          <a:xfrm>
            <a:off x="3145979" y="2647950"/>
            <a:ext cx="4521200" cy="987425"/>
            <a:chOff x="3650213" y="1672972"/>
            <a:chExt cx="4521413" cy="673471"/>
          </a:xfrm>
        </p:grpSpPr>
        <p:sp>
          <p:nvSpPr>
            <p:cNvPr id="101" name="Right Brace 100"/>
            <p:cNvSpPr>
              <a:spLocks/>
            </p:cNvSpPr>
            <p:nvPr/>
          </p:nvSpPr>
          <p:spPr bwMode="auto">
            <a:xfrm>
              <a:off x="3650213" y="1672972"/>
              <a:ext cx="219085" cy="673471"/>
            </a:xfrm>
            <a:prstGeom prst="rightBrace">
              <a:avLst>
                <a:gd name="adj1" fmla="val 31523"/>
                <a:gd name="adj2" fmla="val 50000"/>
              </a:avLst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68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zh-TW" sz="1800">
                <a:latin typeface="Calibri" pitchFamily="34" charset="0"/>
              </a:endParaRPr>
            </a:p>
          </p:txBody>
        </p:sp>
        <p:sp>
          <p:nvSpPr>
            <p:cNvPr id="38950" name="TextBox 101"/>
            <p:cNvSpPr txBox="1">
              <a:spLocks noChangeArrowheads="1"/>
            </p:cNvSpPr>
            <p:nvPr/>
          </p:nvSpPr>
          <p:spPr bwMode="auto">
            <a:xfrm>
              <a:off x="3861360" y="1810482"/>
              <a:ext cx="4310266" cy="251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zh-TW" sz="1800" b="1" dirty="0" smtClean="0">
                  <a:solidFill>
                    <a:srgbClr val="FF00FF"/>
                  </a:solidFill>
                  <a:latin typeface="Calibri" pitchFamily="34" charset="0"/>
                </a:rPr>
                <a:t>Open Interface  (Southbound API)</a:t>
              </a:r>
              <a:endParaRPr lang="en-US" altLang="zh-TW" sz="1800" b="1" dirty="0">
                <a:solidFill>
                  <a:srgbClr val="FF00FF"/>
                </a:solidFill>
                <a:latin typeface="Calibri" pitchFamily="34" charset="0"/>
              </a:endParaRPr>
            </a:p>
          </p:txBody>
        </p:sp>
      </p:grpSp>
      <p:grpSp>
        <p:nvGrpSpPr>
          <p:cNvPr id="3" name="Group 121"/>
          <p:cNvGrpSpPr>
            <a:grpSpLocks/>
          </p:cNvGrpSpPr>
          <p:nvPr/>
        </p:nvGrpSpPr>
        <p:grpSpPr bwMode="auto">
          <a:xfrm>
            <a:off x="0" y="1661988"/>
            <a:ext cx="5791200" cy="567458"/>
            <a:chOff x="594" y="103780"/>
            <a:chExt cx="5791153" cy="1194211"/>
          </a:xfrm>
        </p:grpSpPr>
        <p:cxnSp>
          <p:nvCxnSpPr>
            <p:cNvPr id="109" name="Straight Connector 108"/>
            <p:cNvCxnSpPr>
              <a:cxnSpLocks noChangeShapeType="1"/>
            </p:cNvCxnSpPr>
            <p:nvPr/>
          </p:nvCxnSpPr>
          <p:spPr bwMode="auto">
            <a:xfrm flipV="1">
              <a:off x="1260216" y="1236601"/>
              <a:ext cx="4531531" cy="6139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ash"/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40" name="TextBox 109"/>
            <p:cNvSpPr txBox="1">
              <a:spLocks noChangeArrowheads="1"/>
            </p:cNvSpPr>
            <p:nvPr/>
          </p:nvSpPr>
          <p:spPr bwMode="auto">
            <a:xfrm>
              <a:off x="594" y="103780"/>
              <a:ext cx="4337114" cy="777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zh-TW" sz="1800" dirty="0" smtClean="0">
                  <a:latin typeface="Calibri" pitchFamily="34" charset="0"/>
                </a:rPr>
                <a:t>Consistent</a:t>
              </a:r>
              <a:r>
                <a:rPr lang="en-US" altLang="zh-TW" sz="1800" dirty="0">
                  <a:latin typeface="Calibri" pitchFamily="34" charset="0"/>
                </a:rPr>
                <a:t>, up-to-date global network view</a:t>
              </a:r>
            </a:p>
          </p:txBody>
        </p:sp>
        <p:cxnSp>
          <p:nvCxnSpPr>
            <p:cNvPr id="113" name="Straight Connector 112"/>
            <p:cNvCxnSpPr>
              <a:cxnSpLocks noChangeShapeType="1"/>
            </p:cNvCxnSpPr>
            <p:nvPr/>
          </p:nvCxnSpPr>
          <p:spPr bwMode="auto">
            <a:xfrm flipH="1" flipV="1">
              <a:off x="1044194" y="821782"/>
              <a:ext cx="216022" cy="4132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ash"/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935" name="Title 3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000" dirty="0" smtClean="0"/>
              <a:t>Software Defined Networking (SDN)</a:t>
            </a:r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>
            <a:off x="107504" y="5264150"/>
            <a:ext cx="1371600" cy="762000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zh-TW" sz="1800" dirty="0">
                <a:solidFill>
                  <a:schemeClr val="bg1"/>
                </a:solidFill>
                <a:latin typeface="Calibri" pitchFamily="34" charset="0"/>
              </a:rPr>
              <a:t>Packet</a:t>
            </a:r>
          </a:p>
          <a:p>
            <a:pPr algn="ctr" eaLnBrk="1" hangingPunct="1"/>
            <a:r>
              <a:rPr lang="en-US" altLang="zh-TW" sz="1800" dirty="0">
                <a:solidFill>
                  <a:schemeClr val="bg1"/>
                </a:solidFill>
                <a:latin typeface="Calibri" pitchFamily="34" charset="0"/>
              </a:rPr>
              <a:t>Forwarding </a:t>
            </a:r>
          </a:p>
          <a:p>
            <a:pPr algn="ctr" eaLnBrk="1" hangingPunct="1"/>
            <a:endParaRPr lang="en-US" altLang="zh-TW" sz="1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2296666" y="5837238"/>
            <a:ext cx="1371600" cy="762000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zh-TW" sz="1800">
                <a:solidFill>
                  <a:schemeClr val="bg1"/>
                </a:solidFill>
                <a:latin typeface="Calibri" pitchFamily="34" charset="0"/>
              </a:rPr>
              <a:t>Packet</a:t>
            </a:r>
          </a:p>
          <a:p>
            <a:pPr algn="ctr" eaLnBrk="1" hangingPunct="1"/>
            <a:r>
              <a:rPr lang="en-US" altLang="zh-TW" sz="1800">
                <a:solidFill>
                  <a:schemeClr val="bg1"/>
                </a:solidFill>
                <a:latin typeface="Calibri" pitchFamily="34" charset="0"/>
              </a:rPr>
              <a:t>Forwarding </a:t>
            </a:r>
          </a:p>
          <a:p>
            <a:pPr algn="ctr" eaLnBrk="1" hangingPunct="1"/>
            <a:endParaRPr lang="en-US" altLang="zh-TW" sz="1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" name="AutoShape 7"/>
          <p:cNvSpPr>
            <a:spLocks noChangeArrowheads="1"/>
          </p:cNvSpPr>
          <p:nvPr/>
        </p:nvSpPr>
        <p:spPr bwMode="auto">
          <a:xfrm>
            <a:off x="2142679" y="3635375"/>
            <a:ext cx="1371600" cy="762000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zh-TW" sz="1800">
                <a:solidFill>
                  <a:schemeClr val="bg1"/>
                </a:solidFill>
                <a:latin typeface="Calibri" pitchFamily="34" charset="0"/>
              </a:rPr>
              <a:t>Packet</a:t>
            </a:r>
          </a:p>
          <a:p>
            <a:pPr algn="ctr" eaLnBrk="1" hangingPunct="1"/>
            <a:r>
              <a:rPr lang="en-US" altLang="zh-TW" sz="1800">
                <a:solidFill>
                  <a:schemeClr val="bg1"/>
                </a:solidFill>
                <a:latin typeface="Calibri" pitchFamily="34" charset="0"/>
              </a:rPr>
              <a:t>Forwarding </a:t>
            </a:r>
          </a:p>
          <a:p>
            <a:pPr algn="ctr" eaLnBrk="1" hangingPunct="1"/>
            <a:endParaRPr lang="en-US" altLang="zh-TW" sz="1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7" name="AutoShape 7"/>
          <p:cNvSpPr>
            <a:spLocks noChangeArrowheads="1"/>
          </p:cNvSpPr>
          <p:nvPr/>
        </p:nvSpPr>
        <p:spPr bwMode="auto">
          <a:xfrm>
            <a:off x="4314379" y="4883150"/>
            <a:ext cx="1371600" cy="762000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zh-TW" sz="1800">
                <a:solidFill>
                  <a:schemeClr val="bg1"/>
                </a:solidFill>
                <a:latin typeface="Calibri" pitchFamily="34" charset="0"/>
              </a:rPr>
              <a:t>Packet</a:t>
            </a:r>
          </a:p>
          <a:p>
            <a:pPr algn="ctr" eaLnBrk="1" hangingPunct="1"/>
            <a:r>
              <a:rPr lang="en-US" altLang="zh-TW" sz="1800">
                <a:solidFill>
                  <a:schemeClr val="bg1"/>
                </a:solidFill>
                <a:latin typeface="Calibri" pitchFamily="34" charset="0"/>
              </a:rPr>
              <a:t>Forwarding </a:t>
            </a:r>
          </a:p>
          <a:p>
            <a:pPr algn="ctr" eaLnBrk="1" hangingPunct="1"/>
            <a:endParaRPr lang="en-US" altLang="zh-TW" sz="1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5724128" y="3861048"/>
            <a:ext cx="1371600" cy="762000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zh-TW" sz="1800" dirty="0">
                <a:solidFill>
                  <a:schemeClr val="bg1"/>
                </a:solidFill>
                <a:latin typeface="Calibri" pitchFamily="34" charset="0"/>
              </a:rPr>
              <a:t>Packet</a:t>
            </a:r>
          </a:p>
          <a:p>
            <a:pPr algn="ctr" eaLnBrk="1" hangingPunct="1"/>
            <a:r>
              <a:rPr lang="en-US" altLang="zh-TW" sz="1800" dirty="0">
                <a:solidFill>
                  <a:schemeClr val="bg1"/>
                </a:solidFill>
                <a:latin typeface="Calibri" pitchFamily="34" charset="0"/>
              </a:rPr>
              <a:t>Forwarding </a:t>
            </a:r>
          </a:p>
          <a:p>
            <a:pPr algn="ctr" eaLnBrk="1" hangingPunct="1"/>
            <a:endParaRPr lang="en-US" altLang="zh-TW" sz="1800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4068316" y="3124200"/>
            <a:ext cx="1844675" cy="739775"/>
            <a:chOff x="4809596" y="3324225"/>
            <a:chExt cx="1432560" cy="592669"/>
          </a:xfrm>
        </p:grpSpPr>
        <p:sp>
          <p:nvSpPr>
            <p:cNvPr id="39" name="Rectangle 38"/>
            <p:cNvSpPr/>
            <p:nvPr/>
          </p:nvSpPr>
          <p:spPr>
            <a:xfrm>
              <a:off x="5443276" y="3384001"/>
              <a:ext cx="118353" cy="53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zh-TW" sz="18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pic>
          <p:nvPicPr>
            <p:cNvPr id="38943" name="Picture 31" descr="OpenFlow-Logo-Medium.tif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96" y="3324225"/>
              <a:ext cx="143256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" name="矩形 32"/>
          <p:cNvSpPr/>
          <p:nvPr/>
        </p:nvSpPr>
        <p:spPr>
          <a:xfrm>
            <a:off x="3635896" y="6525344"/>
            <a:ext cx="39337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Adapted from Dr</a:t>
            </a:r>
            <a:r>
              <a:rPr lang="en-US" altLang="zh-TW" sz="1400" dirty="0"/>
              <a:t>. Nick </a:t>
            </a:r>
            <a:r>
              <a:rPr lang="en-US" altLang="zh-TW" sz="1400" dirty="0" err="1"/>
              <a:t>McKeown’s</a:t>
            </a:r>
            <a:r>
              <a:rPr lang="en-US" altLang="zh-TW" sz="1400" dirty="0"/>
              <a:t> presentation</a:t>
            </a:r>
            <a:endParaRPr lang="zh-TW" altLang="en-US" sz="1400" dirty="0"/>
          </a:p>
        </p:txBody>
      </p:sp>
      <p:grpSp>
        <p:nvGrpSpPr>
          <p:cNvPr id="40" name="Group 119"/>
          <p:cNvGrpSpPr>
            <a:grpSpLocks/>
          </p:cNvGrpSpPr>
          <p:nvPr/>
        </p:nvGrpSpPr>
        <p:grpSpPr bwMode="auto">
          <a:xfrm>
            <a:off x="7236296" y="3361532"/>
            <a:ext cx="1949104" cy="3188889"/>
            <a:chOff x="3362168" y="1672972"/>
            <a:chExt cx="1949195" cy="673471"/>
          </a:xfrm>
        </p:grpSpPr>
        <p:sp>
          <p:nvSpPr>
            <p:cNvPr id="41" name="Right Brace 100"/>
            <p:cNvSpPr>
              <a:spLocks/>
            </p:cNvSpPr>
            <p:nvPr/>
          </p:nvSpPr>
          <p:spPr bwMode="auto">
            <a:xfrm>
              <a:off x="3362168" y="1672972"/>
              <a:ext cx="219085" cy="673471"/>
            </a:xfrm>
            <a:prstGeom prst="rightBrace">
              <a:avLst>
                <a:gd name="adj1" fmla="val 31523"/>
                <a:gd name="adj2" fmla="val 50000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68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zh-TW" sz="1800">
                <a:latin typeface="Calibri" pitchFamily="34" charset="0"/>
              </a:endParaRPr>
            </a:p>
          </p:txBody>
        </p:sp>
        <p:sp>
          <p:nvSpPr>
            <p:cNvPr id="42" name="TextBox 101"/>
            <p:cNvSpPr txBox="1">
              <a:spLocks noChangeArrowheads="1"/>
            </p:cNvSpPr>
            <p:nvPr/>
          </p:nvSpPr>
          <p:spPr bwMode="auto">
            <a:xfrm>
              <a:off x="3578202" y="1941019"/>
              <a:ext cx="1733161" cy="14496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zh-TW" sz="2000" b="1" dirty="0" smtClean="0">
                  <a:solidFill>
                    <a:srgbClr val="3333FF"/>
                  </a:solidFill>
                  <a:latin typeface="Calibri" pitchFamily="34" charset="0"/>
                </a:rPr>
                <a:t>Data Plane</a:t>
              </a:r>
            </a:p>
            <a:p>
              <a:pPr eaLnBrk="1" hangingPunct="1"/>
              <a:r>
                <a:rPr lang="en-US" altLang="zh-TW" sz="2000" b="1" dirty="0" smtClean="0">
                  <a:solidFill>
                    <a:srgbClr val="3333FF"/>
                  </a:solidFill>
                  <a:latin typeface="Calibri" pitchFamily="34" charset="0"/>
                </a:rPr>
                <a:t>(Switches)</a:t>
              </a:r>
              <a:endParaRPr lang="en-US" altLang="zh-TW" sz="2000" b="1" dirty="0">
                <a:solidFill>
                  <a:srgbClr val="3333FF"/>
                </a:solidFill>
                <a:latin typeface="Calibri" pitchFamily="34" charset="0"/>
              </a:endParaRPr>
            </a:p>
          </p:txBody>
        </p:sp>
      </p:grpSp>
      <p:grpSp>
        <p:nvGrpSpPr>
          <p:cNvPr id="43" name="Group 119"/>
          <p:cNvGrpSpPr>
            <a:grpSpLocks/>
          </p:cNvGrpSpPr>
          <p:nvPr/>
        </p:nvGrpSpPr>
        <p:grpSpPr bwMode="auto">
          <a:xfrm>
            <a:off x="7236296" y="2201416"/>
            <a:ext cx="1949106" cy="711332"/>
            <a:chOff x="3362168" y="1672972"/>
            <a:chExt cx="1949195" cy="933656"/>
          </a:xfrm>
        </p:grpSpPr>
        <p:sp>
          <p:nvSpPr>
            <p:cNvPr id="45" name="Right Brace 100"/>
            <p:cNvSpPr>
              <a:spLocks/>
            </p:cNvSpPr>
            <p:nvPr/>
          </p:nvSpPr>
          <p:spPr bwMode="auto">
            <a:xfrm>
              <a:off x="3362168" y="1672972"/>
              <a:ext cx="219085" cy="673471"/>
            </a:xfrm>
            <a:prstGeom prst="rightBrace">
              <a:avLst>
                <a:gd name="adj1" fmla="val 31523"/>
                <a:gd name="adj2" fmla="val 50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68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zh-TW" sz="1800">
                <a:latin typeface="Calibri" pitchFamily="34" charset="0"/>
              </a:endParaRPr>
            </a:p>
          </p:txBody>
        </p:sp>
        <p:sp>
          <p:nvSpPr>
            <p:cNvPr id="47" name="TextBox 101"/>
            <p:cNvSpPr txBox="1">
              <a:spLocks noChangeArrowheads="1"/>
            </p:cNvSpPr>
            <p:nvPr/>
          </p:nvSpPr>
          <p:spPr bwMode="auto">
            <a:xfrm>
              <a:off x="3578202" y="1677496"/>
              <a:ext cx="1733161" cy="929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zh-TW" sz="2000" b="1" dirty="0" smtClean="0">
                  <a:solidFill>
                    <a:srgbClr val="FF0000"/>
                  </a:solidFill>
                  <a:latin typeface="Calibri" pitchFamily="34" charset="0"/>
                </a:rPr>
                <a:t>Control Plane</a:t>
              </a:r>
            </a:p>
            <a:p>
              <a:pPr eaLnBrk="1" hangingPunct="1"/>
              <a:r>
                <a:rPr lang="en-US" altLang="zh-TW" sz="2000" b="1" dirty="0" smtClean="0">
                  <a:solidFill>
                    <a:srgbClr val="FF0000"/>
                  </a:solidFill>
                  <a:latin typeface="Calibri" pitchFamily="34" charset="0"/>
                </a:rPr>
                <a:t>(Controller)</a:t>
              </a:r>
              <a:endParaRPr lang="en-US" altLang="zh-TW" sz="2000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9" name="Group 119"/>
          <p:cNvGrpSpPr>
            <a:grpSpLocks/>
          </p:cNvGrpSpPr>
          <p:nvPr/>
        </p:nvGrpSpPr>
        <p:grpSpPr bwMode="auto">
          <a:xfrm>
            <a:off x="7305253" y="1052736"/>
            <a:ext cx="1952156" cy="1015662"/>
            <a:chOff x="3436019" y="1215485"/>
            <a:chExt cx="1952245" cy="1333104"/>
          </a:xfrm>
        </p:grpSpPr>
        <p:sp>
          <p:nvSpPr>
            <p:cNvPr id="51" name="Right Brace 100"/>
            <p:cNvSpPr>
              <a:spLocks/>
            </p:cNvSpPr>
            <p:nvPr/>
          </p:nvSpPr>
          <p:spPr bwMode="auto">
            <a:xfrm>
              <a:off x="3436019" y="1392639"/>
              <a:ext cx="219085" cy="673470"/>
            </a:xfrm>
            <a:prstGeom prst="rightBrace">
              <a:avLst>
                <a:gd name="adj1" fmla="val 31523"/>
                <a:gd name="adj2" fmla="val 50000"/>
              </a:avLst>
            </a:prstGeom>
            <a:noFill/>
            <a:ln w="25400">
              <a:solidFill>
                <a:srgbClr val="00B05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68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zh-TW" sz="1800">
                <a:solidFill>
                  <a:srgbClr val="FF00FF"/>
                </a:solidFill>
                <a:latin typeface="Calibri" pitchFamily="34" charset="0"/>
              </a:endParaRPr>
            </a:p>
          </p:txBody>
        </p:sp>
        <p:sp>
          <p:nvSpPr>
            <p:cNvPr id="53" name="TextBox 101"/>
            <p:cNvSpPr txBox="1">
              <a:spLocks noChangeArrowheads="1"/>
            </p:cNvSpPr>
            <p:nvPr/>
          </p:nvSpPr>
          <p:spPr bwMode="auto">
            <a:xfrm>
              <a:off x="3655103" y="1215485"/>
              <a:ext cx="1733161" cy="1333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zh-TW" sz="2000" b="1" dirty="0" smtClean="0">
                  <a:solidFill>
                    <a:srgbClr val="00B050"/>
                  </a:solidFill>
                  <a:latin typeface="Calibri" pitchFamily="34" charset="0"/>
                </a:rPr>
                <a:t>Application Plane (Apps)</a:t>
              </a:r>
            </a:p>
            <a:p>
              <a:pPr eaLnBrk="1" hangingPunct="1"/>
              <a:endParaRPr lang="en-US" altLang="zh-TW" sz="2000" b="1" dirty="0">
                <a:solidFill>
                  <a:srgbClr val="00B050"/>
                </a:solidFill>
                <a:latin typeface="Calibri" pitchFamily="34" charset="0"/>
              </a:endParaRPr>
            </a:p>
          </p:txBody>
        </p:sp>
      </p:grpSp>
      <p:grpSp>
        <p:nvGrpSpPr>
          <p:cNvPr id="54" name="Group 119"/>
          <p:cNvGrpSpPr>
            <a:grpSpLocks/>
          </p:cNvGrpSpPr>
          <p:nvPr/>
        </p:nvGrpSpPr>
        <p:grpSpPr bwMode="auto">
          <a:xfrm>
            <a:off x="5148064" y="1556791"/>
            <a:ext cx="4521200" cy="646331"/>
            <a:chOff x="3650213" y="1653513"/>
            <a:chExt cx="4521413" cy="696051"/>
          </a:xfrm>
        </p:grpSpPr>
        <p:sp>
          <p:nvSpPr>
            <p:cNvPr id="55" name="Right Brace 100"/>
            <p:cNvSpPr>
              <a:spLocks/>
            </p:cNvSpPr>
            <p:nvPr/>
          </p:nvSpPr>
          <p:spPr bwMode="auto">
            <a:xfrm>
              <a:off x="3650213" y="1672972"/>
              <a:ext cx="219085" cy="673471"/>
            </a:xfrm>
            <a:prstGeom prst="rightBrace">
              <a:avLst>
                <a:gd name="adj1" fmla="val 3152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68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zh-TW" sz="1800">
                <a:latin typeface="Calibri" pitchFamily="34" charset="0"/>
              </a:endParaRPr>
            </a:p>
          </p:txBody>
        </p:sp>
        <p:sp>
          <p:nvSpPr>
            <p:cNvPr id="56" name="TextBox 101"/>
            <p:cNvSpPr txBox="1">
              <a:spLocks noChangeArrowheads="1"/>
            </p:cNvSpPr>
            <p:nvPr/>
          </p:nvSpPr>
          <p:spPr bwMode="auto">
            <a:xfrm>
              <a:off x="3861360" y="1653513"/>
              <a:ext cx="4310266" cy="696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zh-TW" sz="1800" b="1" dirty="0" smtClean="0">
                  <a:solidFill>
                    <a:schemeClr val="tx2"/>
                  </a:solidFill>
                  <a:latin typeface="Calibri" pitchFamily="34" charset="0"/>
                </a:rPr>
                <a:t>Open Interface </a:t>
              </a:r>
              <a:br>
                <a:rPr lang="en-US" altLang="zh-TW" sz="1800" b="1" dirty="0" smtClean="0">
                  <a:solidFill>
                    <a:schemeClr val="tx2"/>
                  </a:solidFill>
                  <a:latin typeface="Calibri" pitchFamily="34" charset="0"/>
                </a:rPr>
              </a:br>
              <a:r>
                <a:rPr lang="en-US" altLang="zh-TW" sz="1800" b="1" dirty="0" smtClean="0">
                  <a:solidFill>
                    <a:schemeClr val="tx2"/>
                  </a:solidFill>
                  <a:latin typeface="Calibri" pitchFamily="34" charset="0"/>
                </a:rPr>
                <a:t>(Northbound API)</a:t>
              </a:r>
              <a:endParaRPr lang="en-US" altLang="zh-TW" sz="1800" b="1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</p:grpSp>
      <p:sp>
        <p:nvSpPr>
          <p:cNvPr id="57" name="文字方塊 56"/>
          <p:cNvSpPr txBox="1"/>
          <p:nvPr/>
        </p:nvSpPr>
        <p:spPr>
          <a:xfrm>
            <a:off x="3347864" y="126876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…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4BF731-2103-4D95-BEDA-868884847C8F}" type="slidenum">
              <a:rPr lang="en-US" altLang="zh-TW" smtClean="0">
                <a:solidFill>
                  <a:srgbClr val="000000"/>
                </a:solidFill>
              </a:rPr>
              <a:pPr/>
              <a:t>5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3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5"/>
          <p:cNvCxnSpPr>
            <a:cxnSpLocks noChangeShapeType="1"/>
            <a:endCxn id="74" idx="0"/>
          </p:cNvCxnSpPr>
          <p:nvPr/>
        </p:nvCxnSpPr>
        <p:spPr bwMode="auto">
          <a:xfrm rot="5400000">
            <a:off x="3181350" y="3714750"/>
            <a:ext cx="2133600" cy="381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Rounded Rectangle 4"/>
          <p:cNvSpPr/>
          <p:nvPr/>
        </p:nvSpPr>
        <p:spPr>
          <a:xfrm>
            <a:off x="1065212" y="1637376"/>
            <a:ext cx="2514600" cy="49203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Calibri" pitchFamily="34" charset="0"/>
              </a:rPr>
              <a:t>Control Program A</a:t>
            </a:r>
          </a:p>
        </p:txBody>
      </p:sp>
      <p:cxnSp>
        <p:nvCxnSpPr>
          <p:cNvPr id="44" name="Straight Connector 43"/>
          <p:cNvCxnSpPr>
            <a:cxnSpLocks noChangeShapeType="1"/>
            <a:stCxn id="34" idx="1"/>
          </p:cNvCxnSpPr>
          <p:nvPr/>
        </p:nvCxnSpPr>
        <p:spPr bwMode="auto">
          <a:xfrm rot="5400000" flipH="1" flipV="1">
            <a:off x="606425" y="4194175"/>
            <a:ext cx="122555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>
            <a:off x="1981200" y="4114800"/>
            <a:ext cx="2590800" cy="1905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Rounded Rectangle 66"/>
          <p:cNvSpPr/>
          <p:nvPr/>
        </p:nvSpPr>
        <p:spPr>
          <a:xfrm>
            <a:off x="3649663" y="1634179"/>
            <a:ext cx="2520950" cy="49203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Calibri" pitchFamily="34" charset="0"/>
              </a:rPr>
              <a:t>Control Program B</a:t>
            </a:r>
          </a:p>
        </p:txBody>
      </p:sp>
      <p:cxnSp>
        <p:nvCxnSpPr>
          <p:cNvPr id="70" name="Straight Connector 69"/>
          <p:cNvCxnSpPr>
            <a:cxnSpLocks noChangeShapeType="1"/>
          </p:cNvCxnSpPr>
          <p:nvPr/>
        </p:nvCxnSpPr>
        <p:spPr bwMode="auto">
          <a:xfrm rot="16200000" flipH="1">
            <a:off x="-988219" y="4034632"/>
            <a:ext cx="2776537" cy="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dot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Straight Connector 70"/>
          <p:cNvCxnSpPr>
            <a:cxnSpLocks noChangeShapeType="1"/>
          </p:cNvCxnSpPr>
          <p:nvPr/>
        </p:nvCxnSpPr>
        <p:spPr bwMode="auto">
          <a:xfrm rot="5400000">
            <a:off x="1258887" y="3236913"/>
            <a:ext cx="989013" cy="1588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dot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Straight Connector 72"/>
          <p:cNvCxnSpPr>
            <a:cxnSpLocks noChangeShapeType="1"/>
            <a:endCxn id="37" idx="1"/>
          </p:cNvCxnSpPr>
          <p:nvPr/>
        </p:nvCxnSpPr>
        <p:spPr bwMode="auto">
          <a:xfrm rot="5400000">
            <a:off x="3505201" y="4114800"/>
            <a:ext cx="3048000" cy="3175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dot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Rounded Rectangle 78"/>
          <p:cNvSpPr/>
          <p:nvPr/>
        </p:nvSpPr>
        <p:spPr>
          <a:xfrm>
            <a:off x="286279" y="2229446"/>
            <a:ext cx="6663266" cy="818554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FFFFFF"/>
                </a:solidFill>
                <a:latin typeface="+mj-lt"/>
              </a:rPr>
              <a:t>Network OS</a:t>
            </a:r>
          </a:p>
        </p:txBody>
      </p:sp>
      <p:sp>
        <p:nvSpPr>
          <p:cNvPr id="50193" name="Title 3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OpenFlow Basics</a:t>
            </a:r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>
            <a:off x="76200" y="5264150"/>
            <a:ext cx="1371600" cy="762000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zh-TW" sz="1800">
                <a:solidFill>
                  <a:schemeClr val="bg1"/>
                </a:solidFill>
                <a:latin typeface="Calibri" pitchFamily="34" charset="0"/>
              </a:rPr>
              <a:t>Packet</a:t>
            </a:r>
          </a:p>
          <a:p>
            <a:pPr algn="ctr" eaLnBrk="1" hangingPunct="1"/>
            <a:r>
              <a:rPr lang="en-US" altLang="zh-TW" sz="1800">
                <a:solidFill>
                  <a:schemeClr val="bg1"/>
                </a:solidFill>
                <a:latin typeface="Calibri" pitchFamily="34" charset="0"/>
              </a:rPr>
              <a:t>Forwarding </a:t>
            </a:r>
          </a:p>
          <a:p>
            <a:pPr algn="ctr" eaLnBrk="1" hangingPunct="1"/>
            <a:endParaRPr lang="en-US" altLang="zh-TW" sz="1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" name="AutoShape 7"/>
          <p:cNvSpPr>
            <a:spLocks noChangeArrowheads="1"/>
          </p:cNvSpPr>
          <p:nvPr/>
        </p:nvSpPr>
        <p:spPr bwMode="auto">
          <a:xfrm>
            <a:off x="1066800" y="3581400"/>
            <a:ext cx="1371600" cy="762000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zh-TW" sz="1800">
                <a:solidFill>
                  <a:schemeClr val="bg1"/>
                </a:solidFill>
                <a:latin typeface="Calibri" pitchFamily="34" charset="0"/>
              </a:rPr>
              <a:t>Packet</a:t>
            </a:r>
          </a:p>
          <a:p>
            <a:pPr algn="ctr" eaLnBrk="1" hangingPunct="1"/>
            <a:r>
              <a:rPr lang="en-US" altLang="zh-TW" sz="1800">
                <a:solidFill>
                  <a:schemeClr val="bg1"/>
                </a:solidFill>
                <a:latin typeface="Calibri" pitchFamily="34" charset="0"/>
              </a:rPr>
              <a:t>Forwarding </a:t>
            </a:r>
          </a:p>
          <a:p>
            <a:pPr algn="ctr" eaLnBrk="1" hangingPunct="1"/>
            <a:endParaRPr lang="en-US" altLang="zh-TW" sz="1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7" name="AutoShape 7"/>
          <p:cNvSpPr>
            <a:spLocks noChangeArrowheads="1"/>
          </p:cNvSpPr>
          <p:nvPr/>
        </p:nvSpPr>
        <p:spPr bwMode="auto">
          <a:xfrm>
            <a:off x="4343400" y="5638800"/>
            <a:ext cx="1371600" cy="762000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zh-TW" sz="1800">
                <a:solidFill>
                  <a:schemeClr val="bg1"/>
                </a:solidFill>
                <a:latin typeface="Calibri" pitchFamily="34" charset="0"/>
              </a:rPr>
              <a:t>Packet</a:t>
            </a:r>
          </a:p>
          <a:p>
            <a:pPr algn="ctr" eaLnBrk="1" hangingPunct="1"/>
            <a:r>
              <a:rPr lang="en-US" altLang="zh-TW" sz="1800">
                <a:solidFill>
                  <a:schemeClr val="bg1"/>
                </a:solidFill>
                <a:latin typeface="Calibri" pitchFamily="34" charset="0"/>
              </a:rPr>
              <a:t>Forwarding </a:t>
            </a:r>
          </a:p>
          <a:p>
            <a:pPr algn="ctr" eaLnBrk="1" hangingPunct="1"/>
            <a:endParaRPr lang="en-US" altLang="zh-TW" sz="180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2" name="Group 64"/>
          <p:cNvGrpSpPr/>
          <p:nvPr/>
        </p:nvGrpSpPr>
        <p:grpSpPr>
          <a:xfrm>
            <a:off x="4722812" y="2286000"/>
            <a:ext cx="838200" cy="609600"/>
            <a:chOff x="7848600" y="1752600"/>
            <a:chExt cx="1143000" cy="838200"/>
          </a:xfrm>
          <a:solidFill>
            <a:schemeClr val="bg1"/>
          </a:solidFill>
        </p:grpSpPr>
        <p:sp>
          <p:nvSpPr>
            <p:cNvPr id="33" name="Oval 32"/>
            <p:cNvSpPr/>
            <p:nvPr/>
          </p:nvSpPr>
          <p:spPr>
            <a:xfrm>
              <a:off x="8001000" y="1981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382000" y="17526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8382000" y="2362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8763000" y="20574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848600" y="2362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7" name="Straight Connector 46"/>
            <p:cNvCxnSpPr>
              <a:stCxn id="33" idx="7"/>
              <a:endCxn id="40" idx="3"/>
            </p:cNvCxnSpPr>
            <p:nvPr/>
          </p:nvCxnSpPr>
          <p:spPr>
            <a:xfrm rot="5400000" flipH="1" flipV="1">
              <a:off x="8272322" y="1871522"/>
              <a:ext cx="66956" cy="219356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3" idx="0"/>
              <a:endCxn id="33" idx="3"/>
            </p:cNvCxnSpPr>
            <p:nvPr/>
          </p:nvCxnSpPr>
          <p:spPr>
            <a:xfrm rot="5400000" flipH="1" flipV="1">
              <a:off x="7905750" y="2233472"/>
              <a:ext cx="185878" cy="715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3" idx="7"/>
              <a:endCxn id="40" idx="4"/>
            </p:cNvCxnSpPr>
            <p:nvPr/>
          </p:nvCxnSpPr>
          <p:spPr>
            <a:xfrm rot="5400000" flipH="1" flipV="1">
              <a:off x="8062772" y="1962150"/>
              <a:ext cx="414478" cy="4525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5"/>
              <a:endCxn id="41" idx="3"/>
            </p:cNvCxnSpPr>
            <p:nvPr/>
          </p:nvCxnSpPr>
          <p:spPr>
            <a:xfrm rot="16200000" flipH="1">
              <a:off x="8229600" y="2371444"/>
              <a:ext cx="1588" cy="371756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0" idx="4"/>
              <a:endCxn id="42" idx="1"/>
            </p:cNvCxnSpPr>
            <p:nvPr/>
          </p:nvCxnSpPr>
          <p:spPr>
            <a:xfrm rot="16200000" flipH="1">
              <a:off x="8591550" y="1885950"/>
              <a:ext cx="109678" cy="3001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1" idx="6"/>
              <a:endCxn id="42" idx="3"/>
            </p:cNvCxnSpPr>
            <p:nvPr/>
          </p:nvCxnSpPr>
          <p:spPr>
            <a:xfrm flipV="1">
              <a:off x="8610600" y="2252522"/>
              <a:ext cx="185878" cy="2239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3733800" y="4800600"/>
            <a:ext cx="990600" cy="1143000"/>
          </a:xfrm>
          <a:prstGeom prst="rect">
            <a:avLst/>
          </a:prstGeom>
          <a:gradFill rotWithShape="1">
            <a:gsLst>
              <a:gs pos="0">
                <a:srgbClr val="E6B9B8"/>
              </a:gs>
              <a:gs pos="100000">
                <a:srgbClr val="953735"/>
              </a:gs>
            </a:gsLst>
            <a:lin ang="5400000"/>
          </a:gra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zh-TW" sz="1800">
                <a:latin typeface="Calibri" pitchFamily="34" charset="0"/>
              </a:rPr>
              <a:t>Flow</a:t>
            </a:r>
          </a:p>
          <a:p>
            <a:pPr algn="ctr" eaLnBrk="1" hangingPunct="1"/>
            <a:r>
              <a:rPr lang="en-US" altLang="zh-TW" sz="1800">
                <a:latin typeface="Calibri" pitchFamily="34" charset="0"/>
              </a:rPr>
              <a:t>Table(s)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338638" y="3429000"/>
            <a:ext cx="3198812" cy="400050"/>
          </a:xfrm>
          <a:prstGeom prst="rect">
            <a:avLst/>
          </a:prstGeom>
          <a:solidFill>
            <a:schemeClr val="bg1">
              <a:alpha val="4705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TW" sz="1800" dirty="0"/>
              <a:t>“If header = </a:t>
            </a:r>
            <a:r>
              <a:rPr lang="en-US" altLang="zh-TW" sz="2000" b="1" i="1" dirty="0">
                <a:solidFill>
                  <a:srgbClr val="FF0000"/>
                </a:solidFill>
              </a:rPr>
              <a:t>p</a:t>
            </a:r>
            <a:r>
              <a:rPr lang="en-US" altLang="zh-TW" sz="1800" dirty="0"/>
              <a:t>, send to port 4”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337050" y="4419600"/>
            <a:ext cx="2941638" cy="400050"/>
          </a:xfrm>
          <a:prstGeom prst="rect">
            <a:avLst/>
          </a:prstGeom>
          <a:solidFill>
            <a:schemeClr val="bg1">
              <a:alpha val="4705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TW" sz="1800" dirty="0"/>
              <a:t>“If header = </a:t>
            </a:r>
            <a:r>
              <a:rPr lang="en-US" altLang="zh-TW" sz="2000" b="1" dirty="0">
                <a:solidFill>
                  <a:srgbClr val="FF0000"/>
                </a:solidFill>
              </a:rPr>
              <a:t>?</a:t>
            </a:r>
            <a:r>
              <a:rPr lang="en-US" altLang="zh-TW" sz="1800" dirty="0"/>
              <a:t>, send to me”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337050" y="3790950"/>
            <a:ext cx="4141788" cy="708025"/>
          </a:xfrm>
          <a:prstGeom prst="rect">
            <a:avLst/>
          </a:prstGeom>
          <a:solidFill>
            <a:schemeClr val="bg1">
              <a:alpha val="4705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TW" sz="1800" dirty="0"/>
              <a:t>“If header =</a:t>
            </a:r>
            <a:r>
              <a:rPr lang="en-US" altLang="zh-TW" sz="1800" dirty="0">
                <a:solidFill>
                  <a:srgbClr val="FF0000"/>
                </a:solidFill>
              </a:rPr>
              <a:t> </a:t>
            </a:r>
            <a:r>
              <a:rPr lang="en-US" altLang="zh-TW" sz="2000" b="1" i="1" dirty="0">
                <a:solidFill>
                  <a:srgbClr val="FF0000"/>
                </a:solidFill>
              </a:rPr>
              <a:t>q</a:t>
            </a:r>
            <a:r>
              <a:rPr lang="en-US" altLang="zh-TW" sz="1800" dirty="0"/>
              <a:t>, overwrite header with </a:t>
            </a:r>
            <a:r>
              <a:rPr lang="en-US" altLang="zh-TW" sz="2000" b="1" i="1" dirty="0">
                <a:solidFill>
                  <a:srgbClr val="FF0000"/>
                </a:solidFill>
              </a:rPr>
              <a:t>r</a:t>
            </a:r>
            <a:r>
              <a:rPr lang="en-US" altLang="zh-TW" sz="1800" dirty="0"/>
              <a:t>, </a:t>
            </a:r>
            <a:br>
              <a:rPr lang="en-US" altLang="zh-TW" sz="1800" dirty="0"/>
            </a:br>
            <a:r>
              <a:rPr lang="en-US" altLang="zh-TW" sz="1800" dirty="0"/>
              <a:t>   add header </a:t>
            </a:r>
            <a:r>
              <a:rPr lang="en-US" altLang="zh-TW" sz="2000" b="1" i="1" dirty="0">
                <a:solidFill>
                  <a:srgbClr val="FF0000"/>
                </a:solidFill>
              </a:rPr>
              <a:t>s</a:t>
            </a:r>
            <a:r>
              <a:rPr lang="en-US" altLang="zh-TW" sz="1800" dirty="0"/>
              <a:t>, and send to ports 5,6”</a:t>
            </a:r>
          </a:p>
        </p:txBody>
      </p:sp>
      <p:sp>
        <p:nvSpPr>
          <p:cNvPr id="31" name="矩形 30"/>
          <p:cNvSpPr/>
          <p:nvPr/>
        </p:nvSpPr>
        <p:spPr>
          <a:xfrm>
            <a:off x="683568" y="6496248"/>
            <a:ext cx="40828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Adapted from </a:t>
            </a:r>
            <a:r>
              <a:rPr lang="en-US" altLang="zh-TW" sz="1400" dirty="0"/>
              <a:t>Dr. Nick </a:t>
            </a:r>
            <a:r>
              <a:rPr lang="en-US" altLang="zh-TW" sz="1400" dirty="0" err="1"/>
              <a:t>McKeown’s</a:t>
            </a:r>
            <a:r>
              <a:rPr lang="en-US" altLang="zh-TW" sz="1400" dirty="0"/>
              <a:t> presentation</a:t>
            </a:r>
            <a:endParaRPr lang="zh-TW" altLang="en-US" sz="1400" dirty="0"/>
          </a:p>
        </p:txBody>
      </p:sp>
      <p:sp>
        <p:nvSpPr>
          <p:cNvPr id="35" name="TextBox 31"/>
          <p:cNvSpPr txBox="1">
            <a:spLocks noChangeArrowheads="1"/>
          </p:cNvSpPr>
          <p:nvPr/>
        </p:nvSpPr>
        <p:spPr bwMode="auto">
          <a:xfrm>
            <a:off x="4355976" y="3068960"/>
            <a:ext cx="2438488" cy="400110"/>
          </a:xfrm>
          <a:prstGeom prst="rect">
            <a:avLst/>
          </a:prstGeom>
          <a:solidFill>
            <a:schemeClr val="bg1">
              <a:alpha val="4705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TW" sz="1800" dirty="0"/>
              <a:t>“If header = 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b</a:t>
            </a:r>
            <a:r>
              <a:rPr lang="en-US" altLang="zh-TW" sz="1800" dirty="0" smtClean="0"/>
              <a:t>, drop it”</a:t>
            </a:r>
            <a:endParaRPr lang="en-US" altLang="zh-TW" sz="18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4BF731-2103-4D95-BEDA-868884847C8F}" type="slidenum">
              <a:rPr lang="en-US" altLang="zh-TW" smtClean="0">
                <a:solidFill>
                  <a:srgbClr val="000000"/>
                </a:solidFill>
              </a:rPr>
              <a:pPr/>
              <a:t>6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50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32" grpId="0" animBg="1"/>
      <p:bldP spid="39" grpId="0" animBg="1"/>
      <p:bldP spid="45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 </a:t>
            </a:r>
            <a:r>
              <a:rPr lang="en-US" altLang="zh-TW" dirty="0" smtClean="0"/>
              <a:t>Table Entry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1628800"/>
            <a:ext cx="8229600" cy="410527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59532" y="6523944"/>
            <a:ext cx="86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Adapted from Dr. </a:t>
            </a:r>
            <a:r>
              <a:rPr lang="en-US" altLang="zh-TW" sz="1400" dirty="0" err="1" smtClean="0"/>
              <a:t>McKeown’s</a:t>
            </a:r>
            <a:r>
              <a:rPr lang="en-US" altLang="zh-TW" sz="1400" dirty="0" smtClean="0"/>
              <a:t> presentation</a:t>
            </a:r>
            <a:endParaRPr lang="zh-TW" altLang="en-US" sz="1400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04900" y="5337349"/>
            <a:ext cx="762000" cy="5334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zh-TW" dirty="0">
                <a:ea typeface="新細明體" charset="-120"/>
              </a:rPr>
              <a:t>Switch</a:t>
            </a:r>
          </a:p>
          <a:p>
            <a:pPr algn="ctr" eaLnBrk="1" hangingPunct="1"/>
            <a:r>
              <a:rPr lang="en-US" altLang="zh-TW" dirty="0" smtClean="0">
                <a:ea typeface="新細明體" charset="-120"/>
              </a:rPr>
              <a:t>In Port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866900" y="5337349"/>
            <a:ext cx="762000" cy="5334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MAC</a:t>
            </a:r>
          </a:p>
          <a:p>
            <a:pPr algn="ctr" eaLnBrk="1" hangingPunct="1"/>
            <a:r>
              <a:rPr lang="en-US" altLang="zh-TW">
                <a:ea typeface="新細明體" charset="-120"/>
              </a:rPr>
              <a:t>src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2628900" y="5337349"/>
            <a:ext cx="762000" cy="5334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MAC</a:t>
            </a:r>
          </a:p>
          <a:p>
            <a:pPr algn="ctr" eaLnBrk="1" hangingPunct="1"/>
            <a:r>
              <a:rPr lang="en-US" altLang="zh-TW">
                <a:ea typeface="新細明體" charset="-120"/>
              </a:rPr>
              <a:t>dst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390900" y="5337349"/>
            <a:ext cx="762000" cy="5334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Eth</a:t>
            </a:r>
          </a:p>
          <a:p>
            <a:pPr algn="ctr" eaLnBrk="1" hangingPunct="1"/>
            <a:r>
              <a:rPr lang="en-US" altLang="zh-TW">
                <a:ea typeface="新細明體" charset="-120"/>
              </a:rPr>
              <a:t>type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4152900" y="5337349"/>
            <a:ext cx="762000" cy="5334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VLAN</a:t>
            </a:r>
          </a:p>
          <a:p>
            <a:pPr algn="ctr" eaLnBrk="1" hangingPunct="1"/>
            <a:r>
              <a:rPr lang="en-US" altLang="zh-TW">
                <a:ea typeface="新細明體" charset="-120"/>
              </a:rPr>
              <a:t>ID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4914900" y="5337349"/>
            <a:ext cx="762000" cy="5334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IP</a:t>
            </a:r>
          </a:p>
          <a:p>
            <a:pPr algn="ctr" eaLnBrk="1" hangingPunct="1"/>
            <a:r>
              <a:rPr lang="en-US" altLang="zh-TW">
                <a:ea typeface="新細明體" charset="-120"/>
              </a:rPr>
              <a:t>Src</a:t>
            </a: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5676900" y="5337349"/>
            <a:ext cx="762000" cy="5334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IP</a:t>
            </a:r>
          </a:p>
          <a:p>
            <a:pPr algn="ctr" eaLnBrk="1" hangingPunct="1"/>
            <a:r>
              <a:rPr lang="en-US" altLang="zh-TW">
                <a:ea typeface="新細明體" charset="-120"/>
              </a:rPr>
              <a:t>Dst</a:t>
            </a: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6438900" y="5337349"/>
            <a:ext cx="762000" cy="5334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IP</a:t>
            </a:r>
          </a:p>
          <a:p>
            <a:pPr algn="ctr" eaLnBrk="1" hangingPunct="1"/>
            <a:r>
              <a:rPr lang="en-US" altLang="zh-TW">
                <a:ea typeface="新細明體" charset="-120"/>
              </a:rPr>
              <a:t>Prot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7200900" y="5337349"/>
            <a:ext cx="762000" cy="5334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TCP</a:t>
            </a:r>
          </a:p>
          <a:p>
            <a:pPr algn="ctr" eaLnBrk="1" hangingPunct="1"/>
            <a:r>
              <a:rPr lang="en-US" altLang="zh-TW">
                <a:ea typeface="新細明體" charset="-120"/>
              </a:rPr>
              <a:t>sport</a:t>
            </a: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7962900" y="5337349"/>
            <a:ext cx="762000" cy="5334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TCP</a:t>
            </a:r>
          </a:p>
          <a:p>
            <a:pPr algn="ctr" eaLnBrk="1" hangingPunct="1"/>
            <a:r>
              <a:rPr lang="en-US" altLang="zh-TW">
                <a:ea typeface="新細明體" charset="-120"/>
              </a:rPr>
              <a:t>dport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1104900" y="1665461"/>
            <a:ext cx="1447800" cy="6858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zh-TW" sz="2800" dirty="0" smtClean="0">
                <a:ea typeface="新細明體" charset="-120"/>
              </a:rPr>
              <a:t>Matching</a:t>
            </a:r>
            <a:br>
              <a:rPr lang="en-US" altLang="zh-TW" sz="2800" dirty="0" smtClean="0">
                <a:ea typeface="新細明體" charset="-120"/>
              </a:rPr>
            </a:br>
            <a:r>
              <a:rPr lang="en-US" altLang="zh-TW" sz="2800" dirty="0" smtClean="0">
                <a:ea typeface="新細明體" charset="-120"/>
              </a:rPr>
              <a:t>Fields</a:t>
            </a:r>
            <a:endParaRPr lang="en-US" altLang="zh-TW" sz="2800" dirty="0">
              <a:ea typeface="新細明體" charset="-120"/>
            </a:endParaRP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2552700" y="1665461"/>
            <a:ext cx="1447800" cy="6858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zh-TW" sz="2800">
                <a:ea typeface="新細明體" charset="-120"/>
              </a:rPr>
              <a:t>Action</a:t>
            </a: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4000500" y="1665461"/>
            <a:ext cx="2160814" cy="6858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zh-TW" sz="2800" dirty="0" smtClean="0">
                <a:ea typeface="新細明體" charset="-120"/>
              </a:rPr>
              <a:t>Statistics</a:t>
            </a:r>
            <a:endParaRPr lang="en-US" altLang="zh-TW" sz="2800" dirty="0">
              <a:ea typeface="新細明體" charset="-120"/>
            </a:endParaRPr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3086100" y="3706986"/>
            <a:ext cx="4730750" cy="13112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x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zh-TW" sz="2000" dirty="0">
                <a:ea typeface="新細明體" charset="-120"/>
              </a:rPr>
              <a:t>Forward packet to port(s)</a:t>
            </a:r>
          </a:p>
          <a:p>
            <a:pPr eaLnBrk="1" hangingPunct="1">
              <a:buFontTx/>
              <a:buAutoNum type="arabicPeriod"/>
            </a:pPr>
            <a:r>
              <a:rPr lang="en-US" altLang="zh-TW" sz="2000" dirty="0">
                <a:ea typeface="新細明體" charset="-120"/>
              </a:rPr>
              <a:t>Encapsulate and forward to controller</a:t>
            </a:r>
          </a:p>
          <a:p>
            <a:pPr eaLnBrk="1" hangingPunct="1">
              <a:buFontTx/>
              <a:buAutoNum type="arabicPeriod"/>
            </a:pPr>
            <a:r>
              <a:rPr lang="en-US" altLang="zh-TW" sz="2000" dirty="0">
                <a:ea typeface="新細明體" charset="-120"/>
              </a:rPr>
              <a:t>Drop packet</a:t>
            </a:r>
          </a:p>
          <a:p>
            <a:pPr eaLnBrk="1" hangingPunct="1">
              <a:buFontTx/>
              <a:buAutoNum type="arabicPeriod"/>
            </a:pPr>
            <a:r>
              <a:rPr lang="en-US" altLang="zh-TW" sz="2000" dirty="0">
                <a:ea typeface="新細明體" charset="-120"/>
              </a:rPr>
              <a:t>Send to normal processing pipeline</a:t>
            </a:r>
          </a:p>
        </p:txBody>
      </p:sp>
      <p:sp>
        <p:nvSpPr>
          <p:cNvPr id="27" name="Line 20"/>
          <p:cNvSpPr>
            <a:spLocks noChangeShapeType="1"/>
          </p:cNvSpPr>
          <p:nvPr/>
        </p:nvSpPr>
        <p:spPr bwMode="auto">
          <a:xfrm>
            <a:off x="1104900" y="2427461"/>
            <a:ext cx="0" cy="28956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>
            <a:off x="3086100" y="2351261"/>
            <a:ext cx="0" cy="13716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4533900" y="2808461"/>
            <a:ext cx="3048000" cy="381000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zh-TW" sz="2000">
                <a:ea typeface="新細明體" charset="-120"/>
              </a:rPr>
              <a:t>Packet + byte counters</a:t>
            </a:r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 flipV="1">
            <a:off x="4533900" y="2351261"/>
            <a:ext cx="0" cy="3810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69176-8D91-4DCE-A8C6-1D90C362B929}" type="slidenum">
              <a:rPr lang="en-US" altLang="zh-TW" smtClean="0">
                <a:solidFill>
                  <a:srgbClr val="000000"/>
                </a:solidFill>
              </a:rPr>
              <a:pPr/>
              <a:t>7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82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Controller and Switch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://garyberger.net/wp-content/uploads/2012/01/openfl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7416824" cy="491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196203" y="3356992"/>
            <a:ext cx="3248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SSL</a:t>
            </a:r>
            <a:br>
              <a:rPr lang="en-US" altLang="zh-TW" sz="2400" dirty="0" smtClean="0">
                <a:solidFill>
                  <a:srgbClr val="0000FF"/>
                </a:solidFill>
              </a:rPr>
            </a:br>
            <a:r>
              <a:rPr lang="en-US" altLang="zh-TW" sz="2400" dirty="0" smtClean="0">
                <a:solidFill>
                  <a:srgbClr val="0000FF"/>
                </a:solidFill>
              </a:rPr>
              <a:t>(Secure Socket Layer)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69176-8D91-4DCE-A8C6-1D90C362B929}" type="slidenum">
              <a:rPr lang="en-US" altLang="zh-TW" smtClean="0">
                <a:solidFill>
                  <a:srgbClr val="000000"/>
                </a:solidFill>
              </a:rPr>
              <a:pPr/>
              <a:t>8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18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975261" y="1329013"/>
            <a:ext cx="27289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Dr. Nick </a:t>
            </a:r>
            <a:r>
              <a:rPr lang="en-US" altLang="zh-TW" sz="2400" dirty="0" err="1"/>
              <a:t>McKeown</a:t>
            </a:r>
            <a:endParaRPr lang="en-US" altLang="zh-TW" sz="2400" dirty="0"/>
          </a:p>
          <a:p>
            <a:endParaRPr lang="zh-TW" altLang="en-US" dirty="0"/>
          </a:p>
        </p:txBody>
      </p:sp>
      <p:pic>
        <p:nvPicPr>
          <p:cNvPr id="1026" name="Picture 2" descr="http://upload.wikimedia.org/wikipedia/commons/thumb/9/9b/Nick_McKeown.jpg/640px-Nick_McKeow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261" y="1736234"/>
            <a:ext cx="2826618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67544" y="1556792"/>
            <a:ext cx="552631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Biography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Became faculty director of the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Clean Slate Program</a:t>
            </a:r>
            <a:r>
              <a:rPr lang="en-US" altLang="zh-TW" sz="2000" dirty="0" smtClean="0"/>
              <a:t> at Stanford University in </a:t>
            </a:r>
            <a:r>
              <a:rPr lang="en-US" altLang="zh-TW" sz="2000" dirty="0" smtClean="0">
                <a:solidFill>
                  <a:srgbClr val="3333FF"/>
                </a:solidFill>
              </a:rPr>
              <a:t>2006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err="1" smtClean="0"/>
              <a:t>Casado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McKeown</a:t>
            </a:r>
            <a:r>
              <a:rPr lang="en-US" altLang="zh-TW" sz="2000" dirty="0"/>
              <a:t> and </a:t>
            </a:r>
            <a:r>
              <a:rPr lang="en-US" altLang="zh-TW" sz="2000" dirty="0" err="1"/>
              <a:t>Shenker</a:t>
            </a:r>
            <a:r>
              <a:rPr lang="en-US" altLang="zh-TW" sz="2000" dirty="0"/>
              <a:t> co-founded </a:t>
            </a:r>
            <a:r>
              <a:rPr lang="en-US" altLang="zh-TW" sz="2000" i="1" dirty="0" err="1">
                <a:solidFill>
                  <a:srgbClr val="0000FF"/>
                </a:solidFill>
              </a:rPr>
              <a:t>Nicira</a:t>
            </a:r>
            <a:r>
              <a:rPr lang="en-US" altLang="zh-TW" sz="2000" i="1" dirty="0">
                <a:solidFill>
                  <a:srgbClr val="0000FF"/>
                </a:solidFill>
              </a:rPr>
              <a:t> Networks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2000" dirty="0"/>
              <a:t>in </a:t>
            </a:r>
            <a:r>
              <a:rPr lang="en-US" altLang="zh-TW" sz="2000" dirty="0" smtClean="0">
                <a:solidFill>
                  <a:srgbClr val="3333FF"/>
                </a:solidFill>
              </a:rPr>
              <a:t>2007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err="1" smtClean="0"/>
              <a:t>McKeown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and </a:t>
            </a:r>
            <a:r>
              <a:rPr lang="en-US" altLang="zh-TW" sz="2000" dirty="0" err="1"/>
              <a:t>Shenker</a:t>
            </a:r>
            <a:r>
              <a:rPr lang="en-US" altLang="zh-TW" sz="2000" dirty="0"/>
              <a:t> co-founded the</a:t>
            </a:r>
            <a:r>
              <a:rPr lang="en-US" altLang="zh-TW" sz="2000" i="1" dirty="0"/>
              <a:t> </a:t>
            </a:r>
            <a:r>
              <a:rPr lang="en-US" altLang="zh-TW" sz="2000" i="1" dirty="0">
                <a:solidFill>
                  <a:srgbClr val="0000FF"/>
                </a:solidFill>
              </a:rPr>
              <a:t>Open Networking Foundation (ONF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)</a:t>
            </a:r>
            <a:r>
              <a:rPr lang="en-US" altLang="zh-TW" sz="2000" dirty="0" smtClean="0"/>
              <a:t> in </a:t>
            </a:r>
            <a:r>
              <a:rPr lang="en-US" altLang="zh-TW" sz="2000" dirty="0" smtClean="0">
                <a:solidFill>
                  <a:srgbClr val="3333FF"/>
                </a:solidFill>
              </a:rPr>
              <a:t>2011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err="1" smtClean="0"/>
              <a:t>Nicira</a:t>
            </a:r>
            <a:r>
              <a:rPr lang="en-US" altLang="zh-TW" sz="2000" dirty="0" smtClean="0"/>
              <a:t> was acquired </a:t>
            </a:r>
            <a:r>
              <a:rPr lang="en-US" altLang="zh-TW" sz="2000" dirty="0"/>
              <a:t>by VMWare for </a:t>
            </a:r>
            <a:r>
              <a:rPr lang="en-US" altLang="zh-TW" sz="2000" i="1" dirty="0">
                <a:solidFill>
                  <a:srgbClr val="0000FF"/>
                </a:solidFill>
              </a:rPr>
              <a:t>$1.26 billion</a:t>
            </a:r>
            <a:r>
              <a:rPr lang="en-US" altLang="zh-TW" sz="2000" dirty="0"/>
              <a:t> in July </a:t>
            </a:r>
            <a:r>
              <a:rPr lang="en-US" altLang="zh-TW" sz="2000" dirty="0" smtClean="0">
                <a:solidFill>
                  <a:srgbClr val="3333FF"/>
                </a:solidFill>
              </a:rPr>
              <a:t>2012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411760" y="6569017"/>
            <a:ext cx="4252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Source: http://en.wikipedia.org/wiki/Nick_McKeown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105150" y="424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12" name="標題 1"/>
          <p:cNvSpPr txBox="1">
            <a:spLocks/>
          </p:cNvSpPr>
          <p:nvPr/>
        </p:nvSpPr>
        <p:spPr>
          <a:xfrm>
            <a:off x="-180528" y="116632"/>
            <a:ext cx="9433048" cy="1325563"/>
          </a:xfrm>
          <a:prstGeom prst="rect">
            <a:avLst/>
          </a:prstGeom>
        </p:spPr>
        <p:txBody>
          <a:bodyPr vert="horz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Nick </a:t>
            </a:r>
            <a:r>
              <a:rPr lang="en-US" altLang="zh-TW" sz="4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McKeown</a:t>
            </a:r>
            <a:r>
              <a:rPr lang="en-US" altLang="zh-TW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and SDN</a:t>
            </a: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4BF731-2103-4D95-BEDA-868884847C8F}" type="slidenum">
              <a:rPr lang="en-US" altLang="zh-TW" smtClean="0">
                <a:solidFill>
                  <a:srgbClr val="000000"/>
                </a:solidFill>
              </a:rPr>
              <a:pPr/>
              <a:t>9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088659" y="5609064"/>
            <a:ext cx="27289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 (1963-</a:t>
            </a:r>
            <a:endParaRPr lang="en-US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0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"/>
</p:tagLst>
</file>

<file path=ppt/theme/theme1.xml><?xml version="1.0" encoding="utf-8"?>
<a:theme xmlns:a="http://schemas.openxmlformats.org/drawingml/2006/main" name="ACN Lab.">
  <a:themeElements>
    <a:clrScheme name="ACN Lab.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ACN Lab.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N Lab.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CN Lab.">
  <a:themeElements>
    <a:clrScheme name="ACN Lab.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ACN Lab.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N Lab.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ACN Lab.">
  <a:themeElements>
    <a:clrScheme name="ACN Lab.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ACN Lab.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N Lab.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11009</TotalTime>
  <Words>1542</Words>
  <Application>Microsoft Office PowerPoint</Application>
  <PresentationFormat>如螢幕大小 (4:3)</PresentationFormat>
  <Paragraphs>489</Paragraphs>
  <Slides>45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45</vt:i4>
      </vt:variant>
    </vt:vector>
  </HeadingPairs>
  <TitlesOfParts>
    <vt:vector size="58" baseType="lpstr">
      <vt:lpstr>MS PGothic</vt:lpstr>
      <vt:lpstr>宋体</vt:lpstr>
      <vt:lpstr>新細明體</vt:lpstr>
      <vt:lpstr>標楷體</vt:lpstr>
      <vt:lpstr>Arial</vt:lpstr>
      <vt:lpstr>Arial Black</vt:lpstr>
      <vt:lpstr>Calibri</vt:lpstr>
      <vt:lpstr>Cambria Math</vt:lpstr>
      <vt:lpstr>Times New Roman</vt:lpstr>
      <vt:lpstr>Wingdings</vt:lpstr>
      <vt:lpstr>ACN Lab.</vt:lpstr>
      <vt:lpstr>1_ACN Lab.</vt:lpstr>
      <vt:lpstr>2_ACN Lab.</vt:lpstr>
      <vt:lpstr>Constructing Multiple Steiner Trees for Software-Defined Networking Multicast</vt:lpstr>
      <vt:lpstr>Outline</vt:lpstr>
      <vt:lpstr>Outline</vt:lpstr>
      <vt:lpstr>SDN (Software Defined Networking)  is changing the network</vt:lpstr>
      <vt:lpstr>Software Defined Networking (SDN)</vt:lpstr>
      <vt:lpstr>OpenFlow Basics</vt:lpstr>
      <vt:lpstr>Flow Table Entry</vt:lpstr>
      <vt:lpstr>Controller and Switch</vt:lpstr>
      <vt:lpstr>PowerPoint 簡報</vt:lpstr>
      <vt:lpstr>Outline</vt:lpstr>
      <vt:lpstr>Multicast</vt:lpstr>
      <vt:lpstr>Multicast Application-- IPTV</vt:lpstr>
      <vt:lpstr>Multicast Application  – Live Streaming</vt:lpstr>
      <vt:lpstr>Multicast routing as a graph problem</vt:lpstr>
      <vt:lpstr>Multicast Tree</vt:lpstr>
      <vt:lpstr>Dijkstra’s Shortest Path (SP) Algorithm </vt:lpstr>
      <vt:lpstr>Dijkstra's SP Algorithm</vt:lpstr>
      <vt:lpstr>Minimum Steiner Tree Problem</vt:lpstr>
      <vt:lpstr>Minimum Steiner Tree Example</vt:lpstr>
      <vt:lpstr>Outline</vt:lpstr>
      <vt:lpstr>Our Goal</vt:lpstr>
      <vt:lpstr>Extended Dijkstra’s Algorithm</vt:lpstr>
      <vt:lpstr>Node Weight &amp; Edge Weight </vt:lpstr>
      <vt:lpstr>SCTF (Selective Closest Terminal First) Alg. </vt:lpstr>
      <vt:lpstr>SCTF Algorithm Example</vt:lpstr>
      <vt:lpstr>SCTF Algorithm Example</vt:lpstr>
      <vt:lpstr>SCTF Algorithm Example</vt:lpstr>
      <vt:lpstr>SCTF Algorithm Example</vt:lpstr>
      <vt:lpstr>Proposed Alg.: M-SCTF/EDA (modified SCTF algorithm with Extended Dijkstra's algorithm)</vt:lpstr>
      <vt:lpstr>PowerPoint 簡報</vt:lpstr>
      <vt:lpstr>M-SCTF/EDA </vt:lpstr>
      <vt:lpstr>M-SCTF/EDA </vt:lpstr>
      <vt:lpstr>M-SCTF/EDA </vt:lpstr>
      <vt:lpstr>M-SCTF/EDA </vt:lpstr>
      <vt:lpstr>Outline</vt:lpstr>
      <vt:lpstr>Emulation</vt:lpstr>
      <vt:lpstr>Metrics</vt:lpstr>
      <vt:lpstr>Topology1 Parameter Setting</vt:lpstr>
      <vt:lpstr>Scenario 1</vt:lpstr>
      <vt:lpstr>Scenario 2</vt:lpstr>
      <vt:lpstr>Source-to-Receiver Delay </vt:lpstr>
      <vt:lpstr>Bandwidth Consumption </vt:lpstr>
      <vt:lpstr>Outline</vt:lpstr>
      <vt:lpstr>Conclusion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Barrier Coverage Optimization</dc:title>
  <dc:creator>jhost</dc:creator>
  <cp:lastModifiedBy>Bob</cp:lastModifiedBy>
  <cp:revision>643</cp:revision>
  <cp:lastPrinted>2016-06-12T19:04:26Z</cp:lastPrinted>
  <dcterms:created xsi:type="dcterms:W3CDTF">2013-07-08T01:32:53Z</dcterms:created>
  <dcterms:modified xsi:type="dcterms:W3CDTF">2016-06-12T20:31:15Z</dcterms:modified>
</cp:coreProperties>
</file>