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74" r:id="rId4"/>
    <p:sldId id="266" r:id="rId5"/>
    <p:sldId id="275" r:id="rId6"/>
    <p:sldId id="276" r:id="rId7"/>
    <p:sldId id="277" r:id="rId8"/>
    <p:sldId id="278" r:id="rId9"/>
    <p:sldId id="279" r:id="rId10"/>
    <p:sldId id="269" r:id="rId11"/>
    <p:sldId id="270" r:id="rId12"/>
    <p:sldId id="268" r:id="rId13"/>
    <p:sldId id="285" r:id="rId14"/>
    <p:sldId id="281" r:id="rId15"/>
    <p:sldId id="283" r:id="rId16"/>
    <p:sldId id="282" r:id="rId17"/>
    <p:sldId id="284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FF00"/>
    <a:srgbClr val="996633"/>
    <a:srgbClr val="FFCC66"/>
    <a:srgbClr val="FF99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386" autoAdjust="0"/>
  </p:normalViewPr>
  <p:slideViewPr>
    <p:cSldViewPr snapToGrid="0">
      <p:cViewPr varScale="1">
        <p:scale>
          <a:sx n="63" d="100"/>
          <a:sy n="63" d="100"/>
        </p:scale>
        <p:origin x="2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F423-5BC5-4C05-9FA1-4611E2C06E04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29FB-E6A7-480A-A40D-47B447B48A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1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7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65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223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11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4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52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8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5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48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08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9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5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7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B29FB-E6A7-480A-A40D-47B447B48A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56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2"/>
          <p:cNvGrpSpPr/>
          <p:nvPr/>
        </p:nvGrpSpPr>
        <p:grpSpPr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27" name="Google Shape;27;p4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4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" name="Google Shape;29;p4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4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4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4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4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4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4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4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4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4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4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" name="Google Shape;40;p42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1" name="Google Shape;41;p4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2" name="Google Shape;42;p4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3" name="Google Shape;43;p42"/>
          <p:cNvSpPr txBox="1">
            <a:spLocks noGrp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379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1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8" name="Google Shape;98;p51"/>
          <p:cNvSpPr txBox="1">
            <a:spLocks noGrp="1"/>
          </p:cNvSpPr>
          <p:nvPr>
            <p:ph type="body" idx="1"/>
          </p:nvPr>
        </p:nvSpPr>
        <p:spPr>
          <a:xfrm rot="5400000">
            <a:off x="4058181" y="-1589080"/>
            <a:ext cx="4105275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9" name="Google Shape;99;p51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0" name="Google Shape;100;p51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1" name="Google Shape;101;p51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0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2"/>
          <p:cNvSpPr txBox="1">
            <a:spLocks noGrp="1"/>
          </p:cNvSpPr>
          <p:nvPr>
            <p:ph type="title"/>
          </p:nvPr>
        </p:nvSpPr>
        <p:spPr>
          <a:xfrm rot="5400000">
            <a:off x="7478184" y="1830917"/>
            <a:ext cx="5492750" cy="274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4" name="Google Shape;104;p52"/>
          <p:cNvSpPr txBox="1">
            <a:spLocks noGrp="1"/>
          </p:cNvSpPr>
          <p:nvPr>
            <p:ph type="body" idx="1"/>
          </p:nvPr>
        </p:nvSpPr>
        <p:spPr>
          <a:xfrm rot="5400000">
            <a:off x="1882778" y="-815974"/>
            <a:ext cx="5492750" cy="8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5" name="Google Shape;105;p52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6" name="Google Shape;106;p52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7" name="Google Shape;107;p52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2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1"/>
          </p:nvPr>
        </p:nvSpPr>
        <p:spPr>
          <a:xfrm>
            <a:off x="624417" y="1844683"/>
            <a:ext cx="10972800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8" name="Google Shape;48;p43"/>
          <p:cNvSpPr txBox="1">
            <a:spLocks noGrp="1"/>
          </p:cNvSpPr>
          <p:nvPr>
            <p:ph type="ftr" idx="11"/>
          </p:nvPr>
        </p:nvSpPr>
        <p:spPr>
          <a:xfrm>
            <a:off x="3100056" y="6381328"/>
            <a:ext cx="5204189" cy="31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43"/>
          <p:cNvSpPr txBox="1">
            <a:spLocks noGrp="1"/>
          </p:cNvSpPr>
          <p:nvPr>
            <p:ph type="sldNum" idx="12"/>
          </p:nvPr>
        </p:nvSpPr>
        <p:spPr>
          <a:xfrm>
            <a:off x="7187637" y="6453336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4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區段標題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4" name="Google Shape;54;p44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5" name="Google Shape;55;p44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6" name="Google Shape;56;p44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48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body" idx="1"/>
          </p:nvPr>
        </p:nvSpPr>
        <p:spPr>
          <a:xfrm>
            <a:off x="624417" y="1844683"/>
            <a:ext cx="5384800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2"/>
          </p:nvPr>
        </p:nvSpPr>
        <p:spPr>
          <a:xfrm>
            <a:off x="6212417" y="1844683"/>
            <a:ext cx="5384800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1" name="Google Shape;61;p45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2" name="Google Shape;62;p45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3" name="Google Shape;63;p45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7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7" name="Google Shape;67;p4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8" name="Google Shape;68;p46"/>
          <p:cNvSpPr txBox="1">
            <a:spLocks noGrp="1"/>
          </p:cNvSpPr>
          <p:nvPr>
            <p:ph type="body" idx="3"/>
          </p:nvPr>
        </p:nvSpPr>
        <p:spPr>
          <a:xfrm>
            <a:off x="6193376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9" name="Google Shape;69;p46"/>
          <p:cNvSpPr txBox="1">
            <a:spLocks noGrp="1"/>
          </p:cNvSpPr>
          <p:nvPr>
            <p:ph type="body" idx="4"/>
          </p:nvPr>
        </p:nvSpPr>
        <p:spPr>
          <a:xfrm>
            <a:off x="6193376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2" name="Google Shape;72;p46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5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6" name="Google Shape;76;p47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0" name="Google Shape;80;p48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96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9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body" idx="1"/>
          </p:nvPr>
        </p:nvSpPr>
        <p:spPr>
          <a:xfrm>
            <a:off x="4766733" y="27306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5" name="Google Shape;85;p4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6" name="Google Shape;86;p49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7" name="Google Shape;87;p49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8" name="Google Shape;88;p49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33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1" name="Google Shape;91;p5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按一下圖示以新增圖片</a:t>
            </a:r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3" name="Google Shape;93;p50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94" name="Google Shape;94;p50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5" name="Google Shape;95;p50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34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ftr" idx="11"/>
          </p:nvPr>
        </p:nvSpPr>
        <p:spPr>
          <a:xfrm>
            <a:off x="3407842" y="6453188"/>
            <a:ext cx="664421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1" u="none" strike="noStrike" cap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TW" altLang="en-US"/>
          </a:p>
        </p:txBody>
      </p:sp>
      <p:sp>
        <p:nvSpPr>
          <p:cNvPr id="11" name="Google Shape;11;p41"/>
          <p:cNvSpPr txBox="1">
            <a:spLocks noGrp="1"/>
          </p:cNvSpPr>
          <p:nvPr>
            <p:ph type="sldNum" idx="12"/>
          </p:nvPr>
        </p:nvSpPr>
        <p:spPr>
          <a:xfrm>
            <a:off x="7056967" y="6092825"/>
            <a:ext cx="28448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50369118-E800-4919-98B5-D4F8A548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Google Shape;12;p41"/>
          <p:cNvSpPr/>
          <p:nvPr/>
        </p:nvSpPr>
        <p:spPr>
          <a:xfrm>
            <a:off x="0" y="0"/>
            <a:ext cx="381000" cy="5334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1"/>
          <p:cNvSpPr/>
          <p:nvPr/>
        </p:nvSpPr>
        <p:spPr>
          <a:xfrm>
            <a:off x="550333" y="134951"/>
            <a:ext cx="11641667" cy="274637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1"/>
          <p:cNvSpPr/>
          <p:nvPr/>
        </p:nvSpPr>
        <p:spPr>
          <a:xfrm>
            <a:off x="546109" y="134951"/>
            <a:ext cx="184151" cy="141287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66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1"/>
          <p:cNvSpPr/>
          <p:nvPr/>
        </p:nvSpPr>
        <p:spPr>
          <a:xfrm>
            <a:off x="730253" y="13"/>
            <a:ext cx="186267" cy="13811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66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1"/>
          <p:cNvSpPr/>
          <p:nvPr/>
        </p:nvSpPr>
        <p:spPr>
          <a:xfrm>
            <a:off x="730253" y="134951"/>
            <a:ext cx="186267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999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1"/>
          <p:cNvSpPr/>
          <p:nvPr/>
        </p:nvSpPr>
        <p:spPr>
          <a:xfrm>
            <a:off x="366193" y="274638"/>
            <a:ext cx="182033" cy="13811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66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1"/>
          <p:cNvSpPr/>
          <p:nvPr/>
        </p:nvSpPr>
        <p:spPr>
          <a:xfrm>
            <a:off x="175693" y="136538"/>
            <a:ext cx="188383" cy="1381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41"/>
          <p:cNvSpPr/>
          <p:nvPr/>
        </p:nvSpPr>
        <p:spPr>
          <a:xfrm>
            <a:off x="546109" y="271463"/>
            <a:ext cx="184151" cy="138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999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1"/>
          <p:cNvSpPr/>
          <p:nvPr/>
        </p:nvSpPr>
        <p:spPr>
          <a:xfrm>
            <a:off x="366193" y="409578"/>
            <a:ext cx="182033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999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1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body" idx="1"/>
          </p:nvPr>
        </p:nvSpPr>
        <p:spPr>
          <a:xfrm>
            <a:off x="624417" y="1844683"/>
            <a:ext cx="10972800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dt" idx="10"/>
          </p:nvPr>
        </p:nvSpPr>
        <p:spPr>
          <a:xfrm>
            <a:off x="624417" y="6237288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7FC2EEC-58CA-46AD-9D7C-9C061F0BAC72}" type="datetimeFigureOut">
              <a:rPr lang="zh-TW" altLang="en-US" smtClean="0"/>
              <a:t>2020/4/30</a:t>
            </a:fld>
            <a:endParaRPr lang="zh-TW" altLang="en-US"/>
          </a:p>
        </p:txBody>
      </p:sp>
      <p:pic>
        <p:nvPicPr>
          <p:cNvPr id="24" name="Google Shape;24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6480" y="6051956"/>
            <a:ext cx="1440160" cy="67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2869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584B6-868C-48E7-8F4C-68A18D8DB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1943" y="1828800"/>
            <a:ext cx="9506857" cy="2209800"/>
          </a:xfrm>
        </p:spPr>
        <p:txBody>
          <a:bodyPr/>
          <a:lstStyle/>
          <a:p>
            <a:r>
              <a:rPr lang="en-US" altLang="zh-TW" sz="6000" dirty="0"/>
              <a:t>Deep Neural Network(DNN)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F63267-ACEE-49DE-86DD-36CFADF73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/>
              <a:t>廖建凱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85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6F29D-09E4-4318-9F5A-D9B53F5F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DNN-</a:t>
            </a:r>
            <a:r>
              <a:rPr lang="zh-TW" altLang="en-US" dirty="0"/>
              <a:t>訓練技巧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2180EBD-CC53-4573-B1F4-C93A5D6AD573}"/>
              </a:ext>
            </a:extLst>
          </p:cNvPr>
          <p:cNvSpPr/>
          <p:nvPr/>
        </p:nvSpPr>
        <p:spPr>
          <a:xfrm>
            <a:off x="949255" y="1679303"/>
            <a:ext cx="3684895" cy="16104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Good result on 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test data?</a:t>
            </a:r>
            <a:endParaRPr lang="zh-TW" altLang="en-US" sz="2800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8C8B9F6-422D-486F-B048-81AA65202577}"/>
              </a:ext>
            </a:extLst>
          </p:cNvPr>
          <p:cNvSpPr/>
          <p:nvPr/>
        </p:nvSpPr>
        <p:spPr>
          <a:xfrm>
            <a:off x="949254" y="4007357"/>
            <a:ext cx="3684895" cy="161043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Good result on training data?</a:t>
            </a:r>
            <a:endParaRPr lang="zh-TW" altLang="en-US" sz="2800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AB5DE5A-BA50-4E43-99A1-6A3670198157}"/>
              </a:ext>
            </a:extLst>
          </p:cNvPr>
          <p:cNvSpPr/>
          <p:nvPr/>
        </p:nvSpPr>
        <p:spPr>
          <a:xfrm>
            <a:off x="6152861" y="1435817"/>
            <a:ext cx="5773003" cy="209740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CF640AA-DC60-4171-A06D-29F9CEF07D13}"/>
              </a:ext>
            </a:extLst>
          </p:cNvPr>
          <p:cNvSpPr/>
          <p:nvPr/>
        </p:nvSpPr>
        <p:spPr>
          <a:xfrm>
            <a:off x="6152862" y="3763871"/>
            <a:ext cx="5773003" cy="209740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C02040-4FA1-41B9-A6F7-7F4FDEE7A077}"/>
              </a:ext>
            </a:extLst>
          </p:cNvPr>
          <p:cNvSpPr/>
          <p:nvPr/>
        </p:nvSpPr>
        <p:spPr>
          <a:xfrm>
            <a:off x="6448564" y="1679304"/>
            <a:ext cx="5181598" cy="17011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Dropout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871661-5F42-4C06-8845-E5B8812E97AC}"/>
              </a:ext>
            </a:extLst>
          </p:cNvPr>
          <p:cNvSpPr/>
          <p:nvPr/>
        </p:nvSpPr>
        <p:spPr>
          <a:xfrm>
            <a:off x="6448564" y="3952118"/>
            <a:ext cx="5181598" cy="17465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 Activation Function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2DA1681-B483-4D56-B905-849878D5A9A1}"/>
              </a:ext>
            </a:extLst>
          </p:cNvPr>
          <p:cNvSpPr/>
          <p:nvPr/>
        </p:nvSpPr>
        <p:spPr>
          <a:xfrm>
            <a:off x="5088704" y="2088736"/>
            <a:ext cx="609603" cy="7915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6FE58C9-9D86-4A21-A77E-15F4C49E6E2E}"/>
              </a:ext>
            </a:extLst>
          </p:cNvPr>
          <p:cNvSpPr/>
          <p:nvPr/>
        </p:nvSpPr>
        <p:spPr>
          <a:xfrm>
            <a:off x="5088704" y="4416790"/>
            <a:ext cx="609603" cy="79157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7899F-8E56-4294-A837-23D13FA5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Activation Function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CC8747-7C7E-45CE-9A19-31198A2AD15E}"/>
              </a:ext>
            </a:extLst>
          </p:cNvPr>
          <p:cNvSpPr/>
          <p:nvPr/>
        </p:nvSpPr>
        <p:spPr>
          <a:xfrm>
            <a:off x="3948793" y="1594751"/>
            <a:ext cx="4294414" cy="436517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E8775DA-6FEC-4D2C-BF7C-C697E74913F5}"/>
              </a:ext>
            </a:extLst>
          </p:cNvPr>
          <p:cNvSpPr/>
          <p:nvPr/>
        </p:nvSpPr>
        <p:spPr>
          <a:xfrm>
            <a:off x="4189641" y="1811112"/>
            <a:ext cx="3815442" cy="6694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Activation Function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20A783A-DDA3-4BE7-9DB8-17C1201BFDF5}"/>
              </a:ext>
            </a:extLst>
          </p:cNvPr>
          <p:cNvSpPr/>
          <p:nvPr/>
        </p:nvSpPr>
        <p:spPr>
          <a:xfrm>
            <a:off x="4210050" y="2643862"/>
            <a:ext cx="3771900" cy="669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</a:rPr>
              <a:t>Sigmod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BE8C581-36AD-4CD4-A821-2BF8340FB1DD}"/>
              </a:ext>
            </a:extLst>
          </p:cNvPr>
          <p:cNvSpPr/>
          <p:nvPr/>
        </p:nvSpPr>
        <p:spPr>
          <a:xfrm>
            <a:off x="4210050" y="3452132"/>
            <a:ext cx="3771900" cy="669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</a:rPr>
              <a:t>ReLU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404E769-FCEA-401F-95C8-395650535588}"/>
              </a:ext>
            </a:extLst>
          </p:cNvPr>
          <p:cNvSpPr/>
          <p:nvPr/>
        </p:nvSpPr>
        <p:spPr>
          <a:xfrm>
            <a:off x="4210050" y="4248844"/>
            <a:ext cx="3771900" cy="669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tanh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0F453BC-C8F3-4180-949D-5E3CA7C46776}"/>
              </a:ext>
            </a:extLst>
          </p:cNvPr>
          <p:cNvSpPr/>
          <p:nvPr/>
        </p:nvSpPr>
        <p:spPr>
          <a:xfrm>
            <a:off x="4210050" y="5045556"/>
            <a:ext cx="3771900" cy="6694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SELU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17FE4-5A68-4DDD-B2CF-E9D194C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- Dropout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C10B07-6796-4F1C-99C5-676B681CF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469408-79CE-4A19-B833-52FC34FE9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2" y="1828800"/>
            <a:ext cx="10972799" cy="4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FABB4-3E6C-481A-8D51-129EA2C0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中文手寫數字辨識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39BB88-F98F-4501-9891-0CA24EF5A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Set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Training data : 2450</a:t>
            </a:r>
            <a:r>
              <a:rPr lang="zh-TW" altLang="en-US" dirty="0"/>
              <a:t>筆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Test data : 1700</a:t>
            </a:r>
            <a:r>
              <a:rPr lang="zh-TW" altLang="en-US" dirty="0"/>
              <a:t>筆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212A6E-C1F1-4100-9AFD-0E2687E28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95" y="2084373"/>
            <a:ext cx="807119" cy="80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DE5D92-3B37-47A1-9438-B02288E77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63" y="2084373"/>
            <a:ext cx="807119" cy="80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1111C5-72BE-41E6-BC49-A40F5C9DA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38" y="2084374"/>
            <a:ext cx="807118" cy="807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BE1AE3-3190-4953-BA69-068C6472A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2" y="2063882"/>
            <a:ext cx="807119" cy="80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C7FABFB-47BE-42D3-A977-D1643D6AA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0" y="2049406"/>
            <a:ext cx="807119" cy="80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C44756-499F-494E-A3B4-30B37C1BA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94" y="3562949"/>
            <a:ext cx="807119" cy="80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AAF380C-E8DC-44BE-B3E0-A5DD4D31A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6863" y="3562949"/>
            <a:ext cx="807119" cy="80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E96ED01-C8A9-4C7B-A29B-449489DA9D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38" y="3562950"/>
            <a:ext cx="807118" cy="807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887A81E-C784-4003-99A8-1721C0688A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3" y="3562950"/>
            <a:ext cx="807118" cy="807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1629EF1-C984-4AD1-ACB4-F88215B1B1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79" y="3562948"/>
            <a:ext cx="807119" cy="80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30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F4337-0871-4353-A84E-DD263A2D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導入函式庫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A3C3F9-F0A8-4C36-ABF4-899B2ED6F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EEAD09-F3E7-4C57-B798-FE82FEC63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1860566"/>
            <a:ext cx="10943166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3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0B8F0-DB03-43B6-B9F5-659388F7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5C029-A418-48C5-884E-9A2361270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4" y="1828800"/>
            <a:ext cx="10022946" cy="39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5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2D7DC-4ADB-4FB5-92D0-CBCF27FC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建立模型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45DEEB-30D3-448B-AC37-10310CF59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1D724C-0A2E-4FDD-B47C-1A67584C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8" y="1864722"/>
            <a:ext cx="9614958" cy="40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7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7EB2E-1CD3-4EE1-A304-8070158E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訓練模型設定及輸出結果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9D9C6B-7E7C-4848-AFBC-2DF46F6D7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6" y="1428750"/>
            <a:ext cx="9711569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9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5DAC5-0D64-49B2-9E99-97994111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94AAED9-C6BC-4BAF-A1F5-817BA0C40F94}"/>
              </a:ext>
            </a:extLst>
          </p:cNvPr>
          <p:cNvSpPr txBox="1"/>
          <p:nvPr/>
        </p:nvSpPr>
        <p:spPr>
          <a:xfrm>
            <a:off x="4498155" y="2767280"/>
            <a:ext cx="3195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/>
              <a:t>Q &amp; A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8454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625F9-492A-493E-8E58-EDE14C0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44B99-11A7-4E8D-9AFD-03C15E9C7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DNN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基本結構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DNN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建構 </a:t>
            </a:r>
            <a:r>
              <a:rPr lang="en-US" altLang="zh-TW" dirty="0"/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DNN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訓練技巧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DNN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中文手寫數字辨識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6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62D58-DBB9-442B-9A2A-D53C6B72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DNN model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6E6D13-D1E4-446B-9ADE-E44E5D7EF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B18D42-73A7-486D-BAFE-7BD1311B8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9" y="1844683"/>
            <a:ext cx="10937723" cy="4105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1C836A-4752-46E4-A4AD-79DFE1211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1" y="2899223"/>
            <a:ext cx="1563612" cy="137341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60E9A1C-C356-4BC3-B736-E76BABB81D76}"/>
              </a:ext>
            </a:extLst>
          </p:cNvPr>
          <p:cNvSpPr/>
          <p:nvPr/>
        </p:nvSpPr>
        <p:spPr>
          <a:xfrm>
            <a:off x="10319657" y="3164110"/>
            <a:ext cx="1094015" cy="11085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6</a:t>
            </a:r>
            <a:endParaRPr lang="zh-TW" altLang="en-US" sz="6000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2A941-7663-49BF-8DD3-6EA37921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A3D627-0E58-4805-BFB9-848727556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C09CD9-0C32-40DC-B5FC-BC2D6598C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1801" y="1741417"/>
            <a:ext cx="4121160" cy="4295927"/>
          </a:xfrm>
          <a:prstGeom prst="rect">
            <a:avLst/>
          </a:prstGeom>
        </p:spPr>
      </p:pic>
      <p:sp>
        <p:nvSpPr>
          <p:cNvPr id="7" name="流程圖: 直接存取儲存裝置 6">
            <a:extLst>
              <a:ext uri="{FF2B5EF4-FFF2-40B4-BE49-F238E27FC236}">
                <a16:creationId xmlns:a16="http://schemas.microsoft.com/office/drawing/2014/main" id="{98B1FE8F-95FC-4E67-98A6-A574FAB2F97A}"/>
              </a:ext>
            </a:extLst>
          </p:cNvPr>
          <p:cNvSpPr/>
          <p:nvPr/>
        </p:nvSpPr>
        <p:spPr>
          <a:xfrm rot="16200000">
            <a:off x="9007470" y="2962837"/>
            <a:ext cx="969743" cy="4495797"/>
          </a:xfrm>
          <a:prstGeom prst="flowChartMagneticDrum">
            <a:avLst/>
          </a:prstGeom>
          <a:solidFill>
            <a:srgbClr val="99663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" name="流程圖: 直接存取儲存裝置 7">
            <a:extLst>
              <a:ext uri="{FF2B5EF4-FFF2-40B4-BE49-F238E27FC236}">
                <a16:creationId xmlns:a16="http://schemas.microsoft.com/office/drawing/2014/main" id="{51B006D0-C5BE-47FB-8864-864327131D8F}"/>
              </a:ext>
            </a:extLst>
          </p:cNvPr>
          <p:cNvSpPr/>
          <p:nvPr/>
        </p:nvSpPr>
        <p:spPr>
          <a:xfrm rot="16200000">
            <a:off x="9034685" y="2103429"/>
            <a:ext cx="969743" cy="3412671"/>
          </a:xfrm>
          <a:prstGeom prst="flowChartMagneticDrum">
            <a:avLst/>
          </a:prstGeom>
          <a:solidFill>
            <a:srgbClr val="FF99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流程圖: 直接存取儲存裝置 8">
            <a:extLst>
              <a:ext uri="{FF2B5EF4-FFF2-40B4-BE49-F238E27FC236}">
                <a16:creationId xmlns:a16="http://schemas.microsoft.com/office/drawing/2014/main" id="{33039CA5-306C-4EEB-9EC7-49721836E11E}"/>
              </a:ext>
            </a:extLst>
          </p:cNvPr>
          <p:cNvSpPr/>
          <p:nvPr/>
        </p:nvSpPr>
        <p:spPr>
          <a:xfrm rot="16200000">
            <a:off x="9034686" y="1196425"/>
            <a:ext cx="969743" cy="2743200"/>
          </a:xfrm>
          <a:prstGeom prst="flowChartMagneticDrum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371B27F-A835-42BC-9598-1A12F054F758}"/>
              </a:ext>
            </a:extLst>
          </p:cNvPr>
          <p:cNvCxnSpPr/>
          <p:nvPr/>
        </p:nvCxnSpPr>
        <p:spPr>
          <a:xfrm>
            <a:off x="8469086" y="4233054"/>
            <a:ext cx="0" cy="492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A6194E5-3258-444E-87BC-407895CE113E}"/>
              </a:ext>
            </a:extLst>
          </p:cNvPr>
          <p:cNvCxnSpPr/>
          <p:nvPr/>
        </p:nvCxnSpPr>
        <p:spPr>
          <a:xfrm>
            <a:off x="10499272" y="4233054"/>
            <a:ext cx="0" cy="492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1966AD5-72C1-4BA5-8310-E1A65C70F499}"/>
              </a:ext>
            </a:extLst>
          </p:cNvPr>
          <p:cNvCxnSpPr>
            <a:cxnSpLocks/>
          </p:cNvCxnSpPr>
          <p:nvPr/>
        </p:nvCxnSpPr>
        <p:spPr>
          <a:xfrm>
            <a:off x="9492342" y="4294636"/>
            <a:ext cx="0" cy="4312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C5CF96C-EDA5-437C-B465-EB0B9E256741}"/>
              </a:ext>
            </a:extLst>
          </p:cNvPr>
          <p:cNvCxnSpPr>
            <a:cxnSpLocks/>
          </p:cNvCxnSpPr>
          <p:nvPr/>
        </p:nvCxnSpPr>
        <p:spPr>
          <a:xfrm>
            <a:off x="8490857" y="2981197"/>
            <a:ext cx="0" cy="343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FC77AE-A8C8-438B-9FD5-D4C1B46A24FE}"/>
              </a:ext>
            </a:extLst>
          </p:cNvPr>
          <p:cNvCxnSpPr>
            <a:cxnSpLocks/>
          </p:cNvCxnSpPr>
          <p:nvPr/>
        </p:nvCxnSpPr>
        <p:spPr>
          <a:xfrm>
            <a:off x="9492342" y="3052897"/>
            <a:ext cx="0" cy="2629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3E70840-B475-4756-863F-5F58AB9AC0A7}"/>
              </a:ext>
            </a:extLst>
          </p:cNvPr>
          <p:cNvCxnSpPr>
            <a:cxnSpLocks/>
          </p:cNvCxnSpPr>
          <p:nvPr/>
        </p:nvCxnSpPr>
        <p:spPr>
          <a:xfrm>
            <a:off x="10504715" y="2981197"/>
            <a:ext cx="0" cy="343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F5361A-8139-4FE1-97CF-E6D05E748B4E}"/>
              </a:ext>
            </a:extLst>
          </p:cNvPr>
          <p:cNvCxnSpPr/>
          <p:nvPr/>
        </p:nvCxnSpPr>
        <p:spPr>
          <a:xfrm>
            <a:off x="5481561" y="3853543"/>
            <a:ext cx="161048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0C9C2D09-672B-4F71-9FA0-627634F8211A}"/>
              </a:ext>
            </a:extLst>
          </p:cNvPr>
          <p:cNvSpPr/>
          <p:nvPr/>
        </p:nvSpPr>
        <p:spPr>
          <a:xfrm>
            <a:off x="8399087" y="2531450"/>
            <a:ext cx="283022" cy="3137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39547B1-9381-4A1E-88FC-CC882E90AADB}"/>
              </a:ext>
            </a:extLst>
          </p:cNvPr>
          <p:cNvSpPr/>
          <p:nvPr/>
        </p:nvSpPr>
        <p:spPr>
          <a:xfrm>
            <a:off x="9025015" y="2634864"/>
            <a:ext cx="283022" cy="3137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A444496-4F10-45BA-BBED-CB24C21ED43E}"/>
              </a:ext>
            </a:extLst>
          </p:cNvPr>
          <p:cNvSpPr/>
          <p:nvPr/>
        </p:nvSpPr>
        <p:spPr>
          <a:xfrm>
            <a:off x="9706127" y="2634864"/>
            <a:ext cx="283022" cy="3137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03B51DD-C5F9-4D3D-B8A9-5F2DDAF741A0}"/>
              </a:ext>
            </a:extLst>
          </p:cNvPr>
          <p:cNvSpPr/>
          <p:nvPr/>
        </p:nvSpPr>
        <p:spPr>
          <a:xfrm>
            <a:off x="10375597" y="2531450"/>
            <a:ext cx="283022" cy="3137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80CC7-B8E2-4B69-87CF-2C11CF1C3A85}"/>
              </a:ext>
            </a:extLst>
          </p:cNvPr>
          <p:cNvSpPr/>
          <p:nvPr/>
        </p:nvSpPr>
        <p:spPr>
          <a:xfrm>
            <a:off x="8189834" y="3746855"/>
            <a:ext cx="365430" cy="3436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A6F4C5-BC4E-40F2-AFA0-B24169D12F15}"/>
              </a:ext>
            </a:extLst>
          </p:cNvPr>
          <p:cNvSpPr/>
          <p:nvPr/>
        </p:nvSpPr>
        <p:spPr>
          <a:xfrm>
            <a:off x="8833678" y="3853543"/>
            <a:ext cx="365430" cy="3436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2DF221-887F-495C-A188-7999DCA4C643}"/>
              </a:ext>
            </a:extLst>
          </p:cNvPr>
          <p:cNvSpPr/>
          <p:nvPr/>
        </p:nvSpPr>
        <p:spPr>
          <a:xfrm>
            <a:off x="9436300" y="3907181"/>
            <a:ext cx="365430" cy="3436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D32BC9-46E3-47FA-8DF7-ECAAD291C284}"/>
              </a:ext>
            </a:extLst>
          </p:cNvPr>
          <p:cNvSpPr/>
          <p:nvPr/>
        </p:nvSpPr>
        <p:spPr>
          <a:xfrm>
            <a:off x="10047092" y="3827332"/>
            <a:ext cx="365430" cy="3436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A43062-31F8-4BC8-8D66-D218F34DC458}"/>
              </a:ext>
            </a:extLst>
          </p:cNvPr>
          <p:cNvSpPr/>
          <p:nvPr/>
        </p:nvSpPr>
        <p:spPr>
          <a:xfrm>
            <a:off x="10657884" y="3713710"/>
            <a:ext cx="365430" cy="3436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F70B7B13-639A-43C4-ADA9-316B21729FEB}"/>
              </a:ext>
            </a:extLst>
          </p:cNvPr>
          <p:cNvSpPr/>
          <p:nvPr/>
        </p:nvSpPr>
        <p:spPr>
          <a:xfrm>
            <a:off x="7364940" y="5113725"/>
            <a:ext cx="557251" cy="22667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E3852BCE-B5E6-43C7-8BDF-FF3124590CB4}"/>
              </a:ext>
            </a:extLst>
          </p:cNvPr>
          <p:cNvSpPr/>
          <p:nvPr/>
        </p:nvSpPr>
        <p:spPr>
          <a:xfrm>
            <a:off x="8033469" y="5276050"/>
            <a:ext cx="557251" cy="22667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490AD91-6EB8-4328-8CA2-97C2E19775D4}"/>
              </a:ext>
            </a:extLst>
          </p:cNvPr>
          <p:cNvSpPr/>
          <p:nvPr/>
        </p:nvSpPr>
        <p:spPr>
          <a:xfrm>
            <a:off x="8794709" y="5341364"/>
            <a:ext cx="557251" cy="22667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4CE5ECEB-9BA2-42FD-9FA7-D984B6D8CD07}"/>
              </a:ext>
            </a:extLst>
          </p:cNvPr>
          <p:cNvSpPr/>
          <p:nvPr/>
        </p:nvSpPr>
        <p:spPr>
          <a:xfrm>
            <a:off x="9559983" y="5325036"/>
            <a:ext cx="557251" cy="22667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53E27493-C9CB-496D-B656-AAE968F13A58}"/>
              </a:ext>
            </a:extLst>
          </p:cNvPr>
          <p:cNvSpPr/>
          <p:nvPr/>
        </p:nvSpPr>
        <p:spPr>
          <a:xfrm>
            <a:off x="10292600" y="5260683"/>
            <a:ext cx="557251" cy="22667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6DC491A6-41DD-48E5-A60C-D18AC7138A97}"/>
              </a:ext>
            </a:extLst>
          </p:cNvPr>
          <p:cNvSpPr/>
          <p:nvPr/>
        </p:nvSpPr>
        <p:spPr>
          <a:xfrm>
            <a:off x="11045215" y="5128785"/>
            <a:ext cx="557251" cy="22667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0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0ACA9-F332-4A37-8496-42BC2098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0BD368-8427-475F-AE1A-A0E80824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3" y="1864722"/>
            <a:ext cx="9357632" cy="40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5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15B34-E7C6-4B8A-9A99-C10F0A36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624A53-311C-4F10-A0E4-856AF4D91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009625-E762-4F54-8393-67D3F130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7" y="1844683"/>
            <a:ext cx="10972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AB650-D33B-439F-867E-77B16DAF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- </a:t>
            </a:r>
            <a:r>
              <a:rPr lang="en-US" altLang="zh-TW" dirty="0" err="1"/>
              <a:t>Model.summry</a:t>
            </a:r>
            <a:r>
              <a:rPr lang="en-US" altLang="zh-TW" dirty="0"/>
              <a:t>( 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A5384E-D554-48C0-8359-D73C0BF9B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311D09-4D3F-4B61-9783-7DB87512A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1828800"/>
            <a:ext cx="10943166" cy="4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17796-68DF-4ACD-AE07-39B1D6A4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– </a:t>
            </a:r>
            <a:r>
              <a:rPr lang="zh-TW" altLang="en-US" dirty="0"/>
              <a:t>訓練過程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4E75C7-551F-4ACF-85B9-5186D0A54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69A266-DC38-45E9-A374-3756A9022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1844683"/>
            <a:ext cx="10972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8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6A97-5FF0-4373-B3E6-3F70733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- </a:t>
            </a:r>
            <a:r>
              <a:rPr lang="zh-TW" altLang="en-US" dirty="0"/>
              <a:t>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86F8A9-BD8D-409B-B1EF-B84EB8867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DAC0C4-71BB-4930-98E4-442E96C7D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1844682"/>
            <a:ext cx="5240377" cy="41052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FCB6DB4-CA6E-45CA-B483-8C786A7C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41" y="1844682"/>
            <a:ext cx="5240376" cy="41052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4740899"/>
      </p:ext>
    </p:extLst>
  </p:cSld>
  <p:clrMapOvr>
    <a:masterClrMapping/>
  </p:clrMapOvr>
</p:sld>
</file>

<file path=ppt/theme/theme1.xml><?xml version="1.0" encoding="utf-8"?>
<a:theme xmlns:a="http://schemas.openxmlformats.org/drawingml/2006/main" name="acanlab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nlab" id="{413F75B2-D6AF-4DA6-B1DD-0221B2EDC616}" vid="{A2096311-0625-4E76-A429-4DF14BE44A1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acanlab</Template>
  <TotalTime>2866</TotalTime>
  <Words>132</Words>
  <Application>Microsoft Office PowerPoint</Application>
  <PresentationFormat>寬螢幕</PresentationFormat>
  <Paragraphs>58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Gulim</vt:lpstr>
      <vt:lpstr>Noto Sans Symbols</vt:lpstr>
      <vt:lpstr>新細明體</vt:lpstr>
      <vt:lpstr>Arial</vt:lpstr>
      <vt:lpstr>Arial Black</vt:lpstr>
      <vt:lpstr>Calibri</vt:lpstr>
      <vt:lpstr>Times New Roman</vt:lpstr>
      <vt:lpstr>Wingdings</vt:lpstr>
      <vt:lpstr>acanlab</vt:lpstr>
      <vt:lpstr>Deep Neural Network(DNN)</vt:lpstr>
      <vt:lpstr>Outline</vt:lpstr>
      <vt:lpstr>DNN model </vt:lpstr>
      <vt:lpstr>Keras</vt:lpstr>
      <vt:lpstr>Keras</vt:lpstr>
      <vt:lpstr>Keras</vt:lpstr>
      <vt:lpstr>Keras - Model.summry( )</vt:lpstr>
      <vt:lpstr>Keras – 訓練過程</vt:lpstr>
      <vt:lpstr>Keras - 結果</vt:lpstr>
      <vt:lpstr>DNN-訓練技巧</vt:lpstr>
      <vt:lpstr>Training – Activation Function</vt:lpstr>
      <vt:lpstr>Test - Dropout</vt:lpstr>
      <vt:lpstr>DNN - 中文手寫數字辨識</vt:lpstr>
      <vt:lpstr>導入函式庫</vt:lpstr>
      <vt:lpstr>資料前處理</vt:lpstr>
      <vt:lpstr>建立模型</vt:lpstr>
      <vt:lpstr>訓練模型設定及輸出結果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</dc:title>
  <dc:creator>Chien Kai</dc:creator>
  <cp:lastModifiedBy>Chien Kai</cp:lastModifiedBy>
  <cp:revision>148</cp:revision>
  <dcterms:created xsi:type="dcterms:W3CDTF">2020-01-07T12:19:57Z</dcterms:created>
  <dcterms:modified xsi:type="dcterms:W3CDTF">2020-04-30T03:49:52Z</dcterms:modified>
</cp:coreProperties>
</file>