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60" r:id="rId3"/>
    <p:sldId id="285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6" r:id="rId16"/>
    <p:sldId id="282" r:id="rId17"/>
    <p:sldId id="276" r:id="rId18"/>
    <p:sldId id="277" r:id="rId19"/>
    <p:sldId id="283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5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75089" autoAdjust="0"/>
  </p:normalViewPr>
  <p:slideViewPr>
    <p:cSldViewPr snapToGrid="0">
      <p:cViewPr varScale="1">
        <p:scale>
          <a:sx n="86" d="100"/>
          <a:sy n="86" d="100"/>
        </p:scale>
        <p:origin x="13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8A50D-B3B0-BF46-A18B-A810FADC9AF6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47608C-51FE-3540-95C9-1665BBF8BCF9}">
      <dgm:prSet phldrT="[文字]"/>
      <dgm:spPr>
        <a:solidFill>
          <a:srgbClr val="65D0CA"/>
        </a:solidFill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讀取資料，資料前處理</a:t>
          </a:r>
          <a:r>
            <a:rPr lang="en-US" altLang="zh-TW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(normalize)</a:t>
          </a:r>
          <a:endParaRPr lang="zh-TW" altLang="en-US" dirty="0">
            <a:solidFill>
              <a:schemeClr val="tx1"/>
            </a:solidFill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1E2E71A-9F42-B34C-B602-340D55C0AC56}" type="parTrans" cxnId="{E5621005-96E4-F34A-8E9C-57C48F20DEBC}">
      <dgm:prSet/>
      <dgm:spPr/>
      <dgm:t>
        <a:bodyPr/>
        <a:lstStyle/>
        <a:p>
          <a:endParaRPr lang="zh-TW" altLang="en-US"/>
        </a:p>
      </dgm:t>
    </dgm:pt>
    <dgm:pt modelId="{7E32E839-1805-CB4E-9AE6-F1373F24F5A1}" type="sibTrans" cxnId="{E5621005-96E4-F34A-8E9C-57C48F20DEBC}">
      <dgm:prSet/>
      <dgm:spPr>
        <a:solidFill>
          <a:srgbClr val="0070C0"/>
        </a:solidFill>
      </dgm:spPr>
      <dgm:t>
        <a:bodyPr/>
        <a:lstStyle/>
        <a:p>
          <a:endParaRPr lang="zh-TW" altLang="en-US"/>
        </a:p>
      </dgm:t>
    </dgm:pt>
    <dgm:pt modelId="{36ECAD0F-7BCF-7646-A80D-07C2335257FC}">
      <dgm:prSet phldrT="[文字]"/>
      <dgm:spPr>
        <a:solidFill>
          <a:srgbClr val="65D0CA"/>
        </a:solidFill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建造模型</a:t>
          </a:r>
          <a:r>
            <a:rPr lang="en-US" altLang="zh-TW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(GRU)</a:t>
          </a:r>
          <a:r>
            <a:rPr lang="zh-TW" altLang="en-US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，將資料丟入訓練</a:t>
          </a:r>
        </a:p>
      </dgm:t>
    </dgm:pt>
    <dgm:pt modelId="{B3276F9C-6C1C-9F46-B163-D296DCC32DEC}" type="parTrans" cxnId="{6C687DF7-86D7-3D4A-BA3B-6053A1267AD1}">
      <dgm:prSet/>
      <dgm:spPr/>
      <dgm:t>
        <a:bodyPr/>
        <a:lstStyle/>
        <a:p>
          <a:endParaRPr lang="zh-TW" altLang="en-US"/>
        </a:p>
      </dgm:t>
    </dgm:pt>
    <dgm:pt modelId="{4955FE1A-2E00-0844-BAF1-7366A5EA83C3}" type="sibTrans" cxnId="{6C687DF7-86D7-3D4A-BA3B-6053A1267AD1}">
      <dgm:prSet/>
      <dgm:spPr>
        <a:solidFill>
          <a:srgbClr val="0070C0"/>
        </a:solidFill>
      </dgm:spPr>
      <dgm:t>
        <a:bodyPr/>
        <a:lstStyle/>
        <a:p>
          <a:endParaRPr lang="zh-TW" altLang="en-US"/>
        </a:p>
      </dgm:t>
    </dgm:pt>
    <dgm:pt modelId="{4CED6B7F-4B75-0C43-A067-4EACF3B16760}">
      <dgm:prSet phldrT="[文字]"/>
      <dgm:spPr>
        <a:solidFill>
          <a:srgbClr val="65D0CA"/>
        </a:solidFill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完成訓練，將測試資料丟入預測</a:t>
          </a:r>
        </a:p>
      </dgm:t>
    </dgm:pt>
    <dgm:pt modelId="{4EF5A734-0089-AE4C-B6BE-E99268299504}" type="parTrans" cxnId="{4ACA9B7E-1F2B-DF46-93DD-543B5D0D633C}">
      <dgm:prSet/>
      <dgm:spPr/>
      <dgm:t>
        <a:bodyPr/>
        <a:lstStyle/>
        <a:p>
          <a:endParaRPr lang="zh-TW" altLang="en-US"/>
        </a:p>
      </dgm:t>
    </dgm:pt>
    <dgm:pt modelId="{5F7476BD-54D3-2B4E-8884-7C8F220F1220}" type="sibTrans" cxnId="{4ACA9B7E-1F2B-DF46-93DD-543B5D0D633C}">
      <dgm:prSet/>
      <dgm:spPr/>
      <dgm:t>
        <a:bodyPr/>
        <a:lstStyle/>
        <a:p>
          <a:endParaRPr lang="zh-TW" altLang="en-US"/>
        </a:p>
      </dgm:t>
    </dgm:pt>
    <dgm:pt modelId="{D1C83061-49D4-E247-BF4B-116D2EE68861}" type="pres">
      <dgm:prSet presAssocID="{F268A50D-B3B0-BF46-A18B-A810FADC9AF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4760302-0498-F843-A317-3A002019B88D}" type="pres">
      <dgm:prSet presAssocID="{F268A50D-B3B0-BF46-A18B-A810FADC9AF6}" presName="dummyMaxCanvas" presStyleCnt="0">
        <dgm:presLayoutVars/>
      </dgm:prSet>
      <dgm:spPr/>
    </dgm:pt>
    <dgm:pt modelId="{F56A6FBB-645A-014D-A165-DA1DC71F7DF2}" type="pres">
      <dgm:prSet presAssocID="{F268A50D-B3B0-BF46-A18B-A810FADC9AF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CABDED-71F4-1043-8B5F-8B03200FE46A}" type="pres">
      <dgm:prSet presAssocID="{F268A50D-B3B0-BF46-A18B-A810FADC9AF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2587CB-74E8-F047-853F-56B76218C68B}" type="pres">
      <dgm:prSet presAssocID="{F268A50D-B3B0-BF46-A18B-A810FADC9AF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567719-6FE1-6D41-ABFB-363D0E1AE603}" type="pres">
      <dgm:prSet presAssocID="{F268A50D-B3B0-BF46-A18B-A810FADC9AF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8CE871-88A1-824C-A4DC-87C830883834}" type="pres">
      <dgm:prSet presAssocID="{F268A50D-B3B0-BF46-A18B-A810FADC9AF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6DB46D-D31C-CF4A-80CC-A8C2F98C30D1}" type="pres">
      <dgm:prSet presAssocID="{F268A50D-B3B0-BF46-A18B-A810FADC9AF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487EC1-A1FF-7B44-BC98-A9A429ACBA32}" type="pres">
      <dgm:prSet presAssocID="{F268A50D-B3B0-BF46-A18B-A810FADC9AF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9EF13D-6F34-C346-A5A1-20EC2F61868C}" type="pres">
      <dgm:prSet presAssocID="{F268A50D-B3B0-BF46-A18B-A810FADC9AF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DA41659-B3CA-6A48-BB6C-78F2F76DDCEB}" type="presOf" srcId="{4955FE1A-2E00-0844-BAF1-7366A5EA83C3}" destId="{E78CE871-88A1-824C-A4DC-87C830883834}" srcOrd="0" destOrd="0" presId="urn:microsoft.com/office/officeart/2005/8/layout/vProcess5"/>
    <dgm:cxn modelId="{3951A8AE-0512-0B44-A21C-5FE2EBAC48F9}" type="presOf" srcId="{36ECAD0F-7BCF-7646-A80D-07C2335257FC}" destId="{D1487EC1-A1FF-7B44-BC98-A9A429ACBA32}" srcOrd="1" destOrd="0" presId="urn:microsoft.com/office/officeart/2005/8/layout/vProcess5"/>
    <dgm:cxn modelId="{25E374E6-6FA4-1A47-A3AA-6CD5F123E390}" type="presOf" srcId="{4CED6B7F-4B75-0C43-A067-4EACF3B16760}" destId="{529EF13D-6F34-C346-A5A1-20EC2F61868C}" srcOrd="1" destOrd="0" presId="urn:microsoft.com/office/officeart/2005/8/layout/vProcess5"/>
    <dgm:cxn modelId="{1C85247D-2A16-1E40-A90E-D3D10A6297E8}" type="presOf" srcId="{3A47608C-51FE-3540-95C9-1665BBF8BCF9}" destId="{F56A6FBB-645A-014D-A165-DA1DC71F7DF2}" srcOrd="0" destOrd="0" presId="urn:microsoft.com/office/officeart/2005/8/layout/vProcess5"/>
    <dgm:cxn modelId="{6C687DF7-86D7-3D4A-BA3B-6053A1267AD1}" srcId="{F268A50D-B3B0-BF46-A18B-A810FADC9AF6}" destId="{36ECAD0F-7BCF-7646-A80D-07C2335257FC}" srcOrd="1" destOrd="0" parTransId="{B3276F9C-6C1C-9F46-B163-D296DCC32DEC}" sibTransId="{4955FE1A-2E00-0844-BAF1-7366A5EA83C3}"/>
    <dgm:cxn modelId="{0F90DDE7-E65C-644B-88C1-DD7E7CB99CDD}" type="presOf" srcId="{4CED6B7F-4B75-0C43-A067-4EACF3B16760}" destId="{CD2587CB-74E8-F047-853F-56B76218C68B}" srcOrd="0" destOrd="0" presId="urn:microsoft.com/office/officeart/2005/8/layout/vProcess5"/>
    <dgm:cxn modelId="{4ACA9B7E-1F2B-DF46-93DD-543B5D0D633C}" srcId="{F268A50D-B3B0-BF46-A18B-A810FADC9AF6}" destId="{4CED6B7F-4B75-0C43-A067-4EACF3B16760}" srcOrd="2" destOrd="0" parTransId="{4EF5A734-0089-AE4C-B6BE-E99268299504}" sibTransId="{5F7476BD-54D3-2B4E-8884-7C8F220F1220}"/>
    <dgm:cxn modelId="{E9D17F44-24B5-F34C-8A69-A6386E497A63}" type="presOf" srcId="{7E32E839-1805-CB4E-9AE6-F1373F24F5A1}" destId="{54567719-6FE1-6D41-ABFB-363D0E1AE603}" srcOrd="0" destOrd="0" presId="urn:microsoft.com/office/officeart/2005/8/layout/vProcess5"/>
    <dgm:cxn modelId="{9F749CA4-4B90-DA4B-8E08-97788B910B4E}" type="presOf" srcId="{3A47608C-51FE-3540-95C9-1665BBF8BCF9}" destId="{5A6DB46D-D31C-CF4A-80CC-A8C2F98C30D1}" srcOrd="1" destOrd="0" presId="urn:microsoft.com/office/officeart/2005/8/layout/vProcess5"/>
    <dgm:cxn modelId="{AF0A0AD3-1E8D-B34A-BBD8-05B7E02CA344}" type="presOf" srcId="{36ECAD0F-7BCF-7646-A80D-07C2335257FC}" destId="{36CABDED-71F4-1043-8B5F-8B03200FE46A}" srcOrd="0" destOrd="0" presId="urn:microsoft.com/office/officeart/2005/8/layout/vProcess5"/>
    <dgm:cxn modelId="{E5621005-96E4-F34A-8E9C-57C48F20DEBC}" srcId="{F268A50D-B3B0-BF46-A18B-A810FADC9AF6}" destId="{3A47608C-51FE-3540-95C9-1665BBF8BCF9}" srcOrd="0" destOrd="0" parTransId="{B1E2E71A-9F42-B34C-B602-340D55C0AC56}" sibTransId="{7E32E839-1805-CB4E-9AE6-F1373F24F5A1}"/>
    <dgm:cxn modelId="{A25374CD-9D53-FB41-9B1A-635730F3BC88}" type="presOf" srcId="{F268A50D-B3B0-BF46-A18B-A810FADC9AF6}" destId="{D1C83061-49D4-E247-BF4B-116D2EE68861}" srcOrd="0" destOrd="0" presId="urn:microsoft.com/office/officeart/2005/8/layout/vProcess5"/>
    <dgm:cxn modelId="{A52C33CB-C207-6046-8735-73A07042D394}" type="presParOf" srcId="{D1C83061-49D4-E247-BF4B-116D2EE68861}" destId="{F4760302-0498-F843-A317-3A002019B88D}" srcOrd="0" destOrd="0" presId="urn:microsoft.com/office/officeart/2005/8/layout/vProcess5"/>
    <dgm:cxn modelId="{760C8A67-DA17-0C4C-A931-E5FD3E9D3FEA}" type="presParOf" srcId="{D1C83061-49D4-E247-BF4B-116D2EE68861}" destId="{F56A6FBB-645A-014D-A165-DA1DC71F7DF2}" srcOrd="1" destOrd="0" presId="urn:microsoft.com/office/officeart/2005/8/layout/vProcess5"/>
    <dgm:cxn modelId="{2E4DAD62-1015-9D46-8245-01D34EC46031}" type="presParOf" srcId="{D1C83061-49D4-E247-BF4B-116D2EE68861}" destId="{36CABDED-71F4-1043-8B5F-8B03200FE46A}" srcOrd="2" destOrd="0" presId="urn:microsoft.com/office/officeart/2005/8/layout/vProcess5"/>
    <dgm:cxn modelId="{6128DE04-0491-2B43-9655-BDD3EBB88B5E}" type="presParOf" srcId="{D1C83061-49D4-E247-BF4B-116D2EE68861}" destId="{CD2587CB-74E8-F047-853F-56B76218C68B}" srcOrd="3" destOrd="0" presId="urn:microsoft.com/office/officeart/2005/8/layout/vProcess5"/>
    <dgm:cxn modelId="{5E122189-5432-C240-B99E-01F765723674}" type="presParOf" srcId="{D1C83061-49D4-E247-BF4B-116D2EE68861}" destId="{54567719-6FE1-6D41-ABFB-363D0E1AE603}" srcOrd="4" destOrd="0" presId="urn:microsoft.com/office/officeart/2005/8/layout/vProcess5"/>
    <dgm:cxn modelId="{2EEBA454-4B9C-CA46-958F-F52B70B65C66}" type="presParOf" srcId="{D1C83061-49D4-E247-BF4B-116D2EE68861}" destId="{E78CE871-88A1-824C-A4DC-87C830883834}" srcOrd="5" destOrd="0" presId="urn:microsoft.com/office/officeart/2005/8/layout/vProcess5"/>
    <dgm:cxn modelId="{5783C5CC-4D2C-004D-B662-1DB87B9B5565}" type="presParOf" srcId="{D1C83061-49D4-E247-BF4B-116D2EE68861}" destId="{5A6DB46D-D31C-CF4A-80CC-A8C2F98C30D1}" srcOrd="6" destOrd="0" presId="urn:microsoft.com/office/officeart/2005/8/layout/vProcess5"/>
    <dgm:cxn modelId="{32C067DA-19A4-6F44-B2E4-93B8542C06E9}" type="presParOf" srcId="{D1C83061-49D4-E247-BF4B-116D2EE68861}" destId="{D1487EC1-A1FF-7B44-BC98-A9A429ACBA32}" srcOrd="7" destOrd="0" presId="urn:microsoft.com/office/officeart/2005/8/layout/vProcess5"/>
    <dgm:cxn modelId="{A9E63AAE-E31C-8C42-BD73-94B429964061}" type="presParOf" srcId="{D1C83061-49D4-E247-BF4B-116D2EE68861}" destId="{529EF13D-6F34-C346-A5A1-20EC2F6186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A6FBB-645A-014D-A165-DA1DC71F7DF2}">
      <dsp:nvSpPr>
        <dsp:cNvPr id="0" name=""/>
        <dsp:cNvSpPr/>
      </dsp:nvSpPr>
      <dsp:spPr>
        <a:xfrm>
          <a:off x="0" y="0"/>
          <a:ext cx="9326880" cy="1231582"/>
        </a:xfrm>
        <a:prstGeom prst="roundRect">
          <a:avLst>
            <a:gd name="adj" fmla="val 10000"/>
          </a:avLst>
        </a:prstGeom>
        <a:solidFill>
          <a:srgbClr val="65D0C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讀取資料，資料前處理</a:t>
          </a:r>
          <a:r>
            <a:rPr lang="en-US" altLang="zh-TW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(normalize)</a:t>
          </a:r>
          <a:endParaRPr lang="zh-TW" altLang="en-US" sz="3700" kern="1200" dirty="0">
            <a:solidFill>
              <a:schemeClr val="tx1"/>
            </a:solidFill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36072" y="36072"/>
        <a:ext cx="7997906" cy="1159438"/>
      </dsp:txXfrm>
    </dsp:sp>
    <dsp:sp modelId="{36CABDED-71F4-1043-8B5F-8B03200FE46A}">
      <dsp:nvSpPr>
        <dsp:cNvPr id="0" name=""/>
        <dsp:cNvSpPr/>
      </dsp:nvSpPr>
      <dsp:spPr>
        <a:xfrm>
          <a:off x="822959" y="1436846"/>
          <a:ext cx="9326880" cy="1231582"/>
        </a:xfrm>
        <a:prstGeom prst="roundRect">
          <a:avLst>
            <a:gd name="adj" fmla="val 10000"/>
          </a:avLst>
        </a:prstGeom>
        <a:solidFill>
          <a:srgbClr val="65D0C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建造模型</a:t>
          </a:r>
          <a:r>
            <a:rPr lang="en-US" altLang="zh-TW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(GRU)</a:t>
          </a:r>
          <a:r>
            <a:rPr lang="zh-TW" altLang="en-US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，將資料丟入訓練</a:t>
          </a:r>
        </a:p>
      </dsp:txBody>
      <dsp:txXfrm>
        <a:off x="859031" y="1472918"/>
        <a:ext cx="7631247" cy="1159438"/>
      </dsp:txXfrm>
    </dsp:sp>
    <dsp:sp modelId="{CD2587CB-74E8-F047-853F-56B76218C68B}">
      <dsp:nvSpPr>
        <dsp:cNvPr id="0" name=""/>
        <dsp:cNvSpPr/>
      </dsp:nvSpPr>
      <dsp:spPr>
        <a:xfrm>
          <a:off x="1645919" y="2873692"/>
          <a:ext cx="9326880" cy="1231582"/>
        </a:xfrm>
        <a:prstGeom prst="roundRect">
          <a:avLst>
            <a:gd name="adj" fmla="val 10000"/>
          </a:avLst>
        </a:prstGeom>
        <a:solidFill>
          <a:srgbClr val="65D0C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rPr>
            <a:t>完成訓練，將測試資料丟入預測</a:t>
          </a:r>
        </a:p>
      </dsp:txBody>
      <dsp:txXfrm>
        <a:off x="1681991" y="2909764"/>
        <a:ext cx="7631247" cy="1159438"/>
      </dsp:txXfrm>
    </dsp:sp>
    <dsp:sp modelId="{54567719-6FE1-6D41-ABFB-363D0E1AE603}">
      <dsp:nvSpPr>
        <dsp:cNvPr id="0" name=""/>
        <dsp:cNvSpPr/>
      </dsp:nvSpPr>
      <dsp:spPr>
        <a:xfrm>
          <a:off x="8526351" y="933950"/>
          <a:ext cx="800528" cy="800528"/>
        </a:xfrm>
        <a:prstGeom prst="downArrow">
          <a:avLst>
            <a:gd name="adj1" fmla="val 55000"/>
            <a:gd name="adj2" fmla="val 45000"/>
          </a:avLst>
        </a:prstGeom>
        <a:solidFill>
          <a:srgbClr val="0070C0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8706470" y="933950"/>
        <a:ext cx="440290" cy="602397"/>
      </dsp:txXfrm>
    </dsp:sp>
    <dsp:sp modelId="{E78CE871-88A1-824C-A4DC-87C830883834}">
      <dsp:nvSpPr>
        <dsp:cNvPr id="0" name=""/>
        <dsp:cNvSpPr/>
      </dsp:nvSpPr>
      <dsp:spPr>
        <a:xfrm>
          <a:off x="9349311" y="2362585"/>
          <a:ext cx="800528" cy="800528"/>
        </a:xfrm>
        <a:prstGeom prst="downArrow">
          <a:avLst>
            <a:gd name="adj1" fmla="val 55000"/>
            <a:gd name="adj2" fmla="val 45000"/>
          </a:avLst>
        </a:prstGeom>
        <a:solidFill>
          <a:srgbClr val="0070C0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9529430" y="2362585"/>
        <a:ext cx="440290" cy="60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55C2-96E1-40A8-B734-40CAD65FEE5C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2CFB3-DC6B-4B94-AD05-BCDC40514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9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17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1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0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3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45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4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7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4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1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1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5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2CFB3-DC6B-4B94-AD05-BCDC405145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+mn-cs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+mn-cs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5616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3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9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+mn-cs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/>
                <a:cs typeface="+mn-cs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  <a:cs typeface="+mn-cs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046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29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7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54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5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778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99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1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093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25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8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5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7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16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1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7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2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51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40E28-6DB0-458D-8EB7-C933BDEA42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/>
              <a:cs typeface="+mn-cs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9999CC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106533-A3E5-463D-93EC-C7F8E89547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299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7.png"/><Relationship Id="rId5" Type="http://schemas.openxmlformats.org/officeDocument/2006/relationships/image" Target="../media/image22.png"/><Relationship Id="rId10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6.png"/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21049" y="2224670"/>
            <a:ext cx="8878023" cy="1778619"/>
          </a:xfrm>
        </p:spPr>
        <p:txBody>
          <a:bodyPr/>
          <a:lstStyle/>
          <a:p>
            <a:r>
              <a:rPr lang="en-US" altLang="zh-TW" b="1" dirty="0" smtClean="0"/>
              <a:t>Gated Recurrent Unit (GRU)</a:t>
            </a:r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4F63267-ACEE-49DE-86DD-36CFADF73A82}"/>
              </a:ext>
            </a:extLst>
          </p:cNvPr>
          <p:cNvSpPr txBox="1">
            <a:spLocks/>
          </p:cNvSpPr>
          <p:nvPr/>
        </p:nvSpPr>
        <p:spPr bwMode="auto">
          <a:xfrm>
            <a:off x="3646860" y="4441902"/>
            <a:ext cx="802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zh-TW" altLang="en-US" kern="0" dirty="0" smtClean="0"/>
              <a:t>陳學致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69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(GRU, Update gate)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0610"/>
          <a:stretch/>
        </p:blipFill>
        <p:spPr>
          <a:xfrm>
            <a:off x="609600" y="1587501"/>
            <a:ext cx="5638800" cy="49149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3289300" y="3521908"/>
            <a:ext cx="958642" cy="180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  <a:blipFill>
                <a:blip r:embed="rId4"/>
                <a:stretch>
                  <a:fillRect l="-7143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374921" y="4242816"/>
                <a:ext cx="264391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21" y="4242816"/>
                <a:ext cx="264391" cy="276999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4832391"/>
            <a:ext cx="5400675" cy="87621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A3328071-B04C-694F-BAAE-21200F608472}"/>
              </a:ext>
            </a:extLst>
          </p:cNvPr>
          <p:cNvGrpSpPr/>
          <p:nvPr/>
        </p:nvGrpSpPr>
        <p:grpSpPr>
          <a:xfrm>
            <a:off x="6927642" y="2383878"/>
            <a:ext cx="3960442" cy="1477328"/>
            <a:chOff x="6708171" y="2163842"/>
            <a:chExt cx="3960442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EAF859-211B-8F4D-9603-031C0D3BEB29}"/>
                    </a:ext>
                  </a:extLst>
                </p:cNvPr>
                <p:cNvSpPr txBox="1"/>
                <p:nvPr/>
              </p:nvSpPr>
              <p:spPr>
                <a:xfrm>
                  <a:off x="6934835" y="2221755"/>
                  <a:ext cx="258446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EAF859-211B-8F4D-9603-031C0D3B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835" y="2221755"/>
                  <a:ext cx="25844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0F6D7D4-6491-A943-AFA4-4E3E76794BB0}"/>
                    </a:ext>
                  </a:extLst>
                </p:cNvPr>
                <p:cNvSpPr txBox="1"/>
                <p:nvPr/>
              </p:nvSpPr>
              <p:spPr>
                <a:xfrm>
                  <a:off x="6934835" y="2826113"/>
                  <a:ext cx="273088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0F6D7D4-6491-A943-AFA4-4E3E76794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835" y="2826113"/>
                  <a:ext cx="27308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C122281-84A1-7D44-8BF3-BECEFB591BAE}"/>
                    </a:ext>
                  </a:extLst>
                </p:cNvPr>
                <p:cNvSpPr txBox="1"/>
                <p:nvPr/>
              </p:nvSpPr>
              <p:spPr>
                <a:xfrm>
                  <a:off x="6708171" y="3357567"/>
                  <a:ext cx="499752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C122281-84A1-7D44-8BF3-BECEFB591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171" y="3357567"/>
                  <a:ext cx="49975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651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CDA13C0-D015-DB4B-A2FF-E62AB6CCA373}"/>
                </a:ext>
              </a:extLst>
            </p:cNvPr>
            <p:cNvSpPr txBox="1"/>
            <p:nvPr/>
          </p:nvSpPr>
          <p:spPr>
            <a:xfrm>
              <a:off x="7207923" y="2163842"/>
              <a:ext cx="34606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update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gate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output</a:t>
              </a:r>
            </a:p>
            <a:p>
              <a:endParaRPr kumimoji="1" lang="en-US" altLang="zh-TW" dirty="0"/>
            </a:p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input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data</a:t>
              </a:r>
            </a:p>
            <a:p>
              <a:endParaRPr kumimoji="1" lang="en-US" altLang="zh-TW" dirty="0"/>
            </a:p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previous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state</a:t>
              </a:r>
              <a:endParaRPr kumimoji="1"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17A3767-61B4-7B4B-ABE5-F8837E8D03BA}"/>
                  </a:ext>
                </a:extLst>
              </p:cNvPr>
              <p:cNvSpPr txBox="1"/>
              <p:nvPr/>
            </p:nvSpPr>
            <p:spPr>
              <a:xfrm>
                <a:off x="7148361" y="2457174"/>
                <a:ext cx="264391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17A3767-61B4-7B4B-ABE5-F8837E8D0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61" y="2457174"/>
                <a:ext cx="2643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(GRU, Candidate hidden layer)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0610"/>
          <a:stretch/>
        </p:blipFill>
        <p:spPr>
          <a:xfrm>
            <a:off x="609600" y="1587501"/>
            <a:ext cx="5638800" cy="49149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368800" y="4127500"/>
            <a:ext cx="952500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  <a:blipFill>
                <a:blip r:embed="rId4"/>
                <a:stretch>
                  <a:fillRect l="-7143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850" y="4858397"/>
            <a:ext cx="6026150" cy="82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47823" y="4379022"/>
                <a:ext cx="283868" cy="2893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23" y="4379022"/>
                <a:ext cx="283868" cy="289310"/>
              </a:xfrm>
              <a:prstGeom prst="rect">
                <a:avLst/>
              </a:prstGeom>
              <a:blipFill>
                <a:blip r:embed="rId7"/>
                <a:stretch>
                  <a:fillRect l="-12000" t="-7692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71937" y="3445707"/>
                <a:ext cx="387825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37" y="3445707"/>
                <a:ext cx="387825" cy="276999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411603" y="4263860"/>
                <a:ext cx="295022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03" y="4263860"/>
                <a:ext cx="295022" cy="276999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88F0A43B-6741-9649-85D9-2AE2972DDBC8}"/>
              </a:ext>
            </a:extLst>
          </p:cNvPr>
          <p:cNvGrpSpPr/>
          <p:nvPr/>
        </p:nvGrpSpPr>
        <p:grpSpPr>
          <a:xfrm>
            <a:off x="6935179" y="2206724"/>
            <a:ext cx="3960442" cy="2057136"/>
            <a:chOff x="6935179" y="2206724"/>
            <a:chExt cx="3960442" cy="205713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52F69E3A-DA8C-C54B-8185-D1B38A22E8BA}"/>
                </a:ext>
              </a:extLst>
            </p:cNvPr>
            <p:cNvGrpSpPr/>
            <p:nvPr/>
          </p:nvGrpSpPr>
          <p:grpSpPr>
            <a:xfrm>
              <a:off x="6935179" y="2232535"/>
              <a:ext cx="3960442" cy="2031325"/>
              <a:chOff x="6708171" y="1689334"/>
              <a:chExt cx="3960442" cy="2031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E375878E-DAE2-5048-8F48-27DCDADC53BA}"/>
                      </a:ext>
                    </a:extLst>
                  </p:cNvPr>
                  <p:cNvSpPr txBox="1"/>
                  <p:nvPr/>
                </p:nvSpPr>
                <p:spPr>
                  <a:xfrm>
                    <a:off x="6934835" y="2221755"/>
                    <a:ext cx="258446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E375878E-DAE2-5048-8F48-27DCDADC5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835" y="2221755"/>
                    <a:ext cx="25844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28B0D662-B8E5-CA47-864C-7E6588135C08}"/>
                      </a:ext>
                    </a:extLst>
                  </p:cNvPr>
                  <p:cNvSpPr txBox="1"/>
                  <p:nvPr/>
                </p:nvSpPr>
                <p:spPr>
                  <a:xfrm>
                    <a:off x="6934835" y="2826113"/>
                    <a:ext cx="273088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28B0D662-B8E5-CA47-864C-7E6588135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835" y="2826113"/>
                    <a:ext cx="273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6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07984D2F-5D29-7D45-9A45-F08C2B9AF4C8}"/>
                      </a:ext>
                    </a:extLst>
                  </p:cNvPr>
                  <p:cNvSpPr txBox="1"/>
                  <p:nvPr/>
                </p:nvSpPr>
                <p:spPr>
                  <a:xfrm>
                    <a:off x="6708171" y="3357567"/>
                    <a:ext cx="499752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07984D2F-5D29-7D45-9A45-F08C2B9AF4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8171" y="3357567"/>
                    <a:ext cx="49975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14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5AD533B-2F54-B54C-8A03-E1FE7DC9BF70}"/>
                  </a:ext>
                </a:extLst>
              </p:cNvPr>
              <p:cNvSpPr txBox="1"/>
              <p:nvPr/>
            </p:nvSpPr>
            <p:spPr>
              <a:xfrm>
                <a:off x="7207923" y="1689334"/>
                <a:ext cx="34606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hidden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layer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output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reset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gate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output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input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data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previous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state</a:t>
                </a:r>
                <a:endParaRPr kumimoji="1"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3C448710-F603-7A46-90E6-B9C535774E5D}"/>
                    </a:ext>
                  </a:extLst>
                </p:cNvPr>
                <p:cNvSpPr txBox="1"/>
                <p:nvPr/>
              </p:nvSpPr>
              <p:spPr>
                <a:xfrm>
                  <a:off x="7136421" y="2206724"/>
                  <a:ext cx="283868" cy="28931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3C448710-F603-7A46-90E6-B9C535774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421" y="2206724"/>
                  <a:ext cx="283868" cy="289310"/>
                </a:xfrm>
                <a:prstGeom prst="rect">
                  <a:avLst/>
                </a:prstGeom>
                <a:blipFill>
                  <a:blip r:embed="rId13"/>
                  <a:stretch>
                    <a:fillRect l="-12000" t="-7692"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7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(GRU, Update</a:t>
            </a:r>
            <a:r>
              <a:rPr lang="zh-TW" altLang="en-US" dirty="0"/>
              <a:t> </a:t>
            </a:r>
            <a:r>
              <a:rPr lang="en-US" altLang="zh-TW" dirty="0"/>
              <a:t>memory)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0610"/>
          <a:stretch/>
        </p:blipFill>
        <p:spPr>
          <a:xfrm>
            <a:off x="609600" y="1587501"/>
            <a:ext cx="5638800" cy="49149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368800" y="3445708"/>
            <a:ext cx="952500" cy="1900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  <a:blipFill>
                <a:blip r:embed="rId4"/>
                <a:stretch>
                  <a:fillRect l="-7143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56338" y="4357539"/>
                <a:ext cx="371342" cy="2893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38" y="4357539"/>
                <a:ext cx="371342" cy="289310"/>
              </a:xfrm>
              <a:prstGeom prst="rect">
                <a:avLst/>
              </a:prstGeom>
              <a:blipFill>
                <a:blip r:embed="rId6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71937" y="3445707"/>
                <a:ext cx="387825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37" y="3445707"/>
                <a:ext cx="387825" cy="276999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4883345"/>
            <a:ext cx="5767990" cy="845708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3304938" y="3445707"/>
            <a:ext cx="952500" cy="1900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318869" y="4291653"/>
                <a:ext cx="279510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69" y="4291653"/>
                <a:ext cx="279510" cy="276999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圓角矩形 12">
            <a:extLst>
              <a:ext uri="{FF2B5EF4-FFF2-40B4-BE49-F238E27FC236}">
                <a16:creationId xmlns:a16="http://schemas.microsoft.com/office/drawing/2014/main" id="{D1AF842E-5A84-C248-96A0-9FB6F88B17F2}"/>
              </a:ext>
            </a:extLst>
          </p:cNvPr>
          <p:cNvSpPr/>
          <p:nvPr/>
        </p:nvSpPr>
        <p:spPr>
          <a:xfrm>
            <a:off x="5971937" y="3412293"/>
            <a:ext cx="377959" cy="3104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43ABB5C-5A5D-0541-8BEB-FCECF07A3CD3}"/>
              </a:ext>
            </a:extLst>
          </p:cNvPr>
          <p:cNvGrpSpPr/>
          <p:nvPr/>
        </p:nvGrpSpPr>
        <p:grpSpPr>
          <a:xfrm>
            <a:off x="7181175" y="2511516"/>
            <a:ext cx="3960442" cy="2057136"/>
            <a:chOff x="6935179" y="2206724"/>
            <a:chExt cx="3960442" cy="205713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D484696-756C-AC46-9447-6E4A778B4B69}"/>
                </a:ext>
              </a:extLst>
            </p:cNvPr>
            <p:cNvGrpSpPr/>
            <p:nvPr/>
          </p:nvGrpSpPr>
          <p:grpSpPr>
            <a:xfrm>
              <a:off x="6935179" y="2232535"/>
              <a:ext cx="3960442" cy="2031325"/>
              <a:chOff x="6708171" y="1689334"/>
              <a:chExt cx="3960442" cy="2031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77E8AD89-48F8-104B-A53B-65EF60E6ED9B}"/>
                      </a:ext>
                    </a:extLst>
                  </p:cNvPr>
                  <p:cNvSpPr txBox="1"/>
                  <p:nvPr/>
                </p:nvSpPr>
                <p:spPr>
                  <a:xfrm>
                    <a:off x="6934835" y="2221755"/>
                    <a:ext cx="258446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77E8AD89-48F8-104B-A53B-65EF60E6E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835" y="2221755"/>
                    <a:ext cx="25844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5F0F8089-5698-1D41-988D-CF72423BDAB2}"/>
                      </a:ext>
                    </a:extLst>
                  </p:cNvPr>
                  <p:cNvSpPr txBox="1"/>
                  <p:nvPr/>
                </p:nvSpPr>
                <p:spPr>
                  <a:xfrm>
                    <a:off x="6934835" y="2826113"/>
                    <a:ext cx="273088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5F0F8089-5698-1D41-988D-CF72423BDA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835" y="2826113"/>
                    <a:ext cx="273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592B535-2BA2-D248-A50A-8FA1B7F7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6708171" y="3357567"/>
                    <a:ext cx="499752" cy="2769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592B535-2BA2-D248-A50A-8FA1B7F7D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8171" y="3357567"/>
                    <a:ext cx="49975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14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6B9413A-B45F-F248-8E3C-8D576D192EE4}"/>
                  </a:ext>
                </a:extLst>
              </p:cNvPr>
              <p:cNvSpPr txBox="1"/>
              <p:nvPr/>
            </p:nvSpPr>
            <p:spPr>
              <a:xfrm>
                <a:off x="7207923" y="1689334"/>
                <a:ext cx="34606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hidden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layer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output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update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gate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output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input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data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previous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state</a:t>
                </a:r>
                <a:endParaRPr kumimoji="1"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C6B2F9B-3706-A540-A7A3-31268161BDD6}"/>
                    </a:ext>
                  </a:extLst>
                </p:cNvPr>
                <p:cNvSpPr txBox="1"/>
                <p:nvPr/>
              </p:nvSpPr>
              <p:spPr>
                <a:xfrm>
                  <a:off x="7136421" y="2206724"/>
                  <a:ext cx="283868" cy="28931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C6B2F9B-3706-A540-A7A3-31268161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421" y="2206724"/>
                  <a:ext cx="283868" cy="289310"/>
                </a:xfrm>
                <a:prstGeom prst="rect">
                  <a:avLst/>
                </a:prstGeom>
                <a:blipFill>
                  <a:blip r:embed="rId13"/>
                  <a:stretch>
                    <a:fillRect l="-7692" t="-7692"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2EDA80-FA14-E545-B194-2695BC905F54}"/>
                  </a:ext>
                </a:extLst>
              </p:cNvPr>
              <p:cNvSpPr txBox="1"/>
              <p:nvPr/>
            </p:nvSpPr>
            <p:spPr>
              <a:xfrm>
                <a:off x="7382417" y="3058215"/>
                <a:ext cx="279510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2EDA80-FA14-E545-B194-2695BC90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17" y="3058215"/>
                <a:ext cx="279510" cy="276999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r>
              <a:rPr lang="zh-TW" altLang="en-US" dirty="0"/>
              <a:t> </a:t>
            </a:r>
            <a:r>
              <a:rPr lang="en-US" altLang="zh-TW" dirty="0"/>
              <a:t>vs GRU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736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LSTM</a:t>
            </a:r>
            <a:r>
              <a:rPr lang="zh-TW" altLang="en-US" sz="2800" dirty="0"/>
              <a:t>和</a:t>
            </a:r>
            <a:r>
              <a:rPr lang="en-US" altLang="zh-TW" sz="2800" dirty="0"/>
              <a:t>GRU</a:t>
            </a:r>
            <a:r>
              <a:rPr lang="zh-TW" altLang="en-US" sz="2800" dirty="0"/>
              <a:t>都能通過各種</a:t>
            </a:r>
            <a:r>
              <a:rPr lang="en-US" altLang="zh-TW" sz="2800" dirty="0"/>
              <a:t>Gate</a:t>
            </a:r>
            <a:r>
              <a:rPr lang="zh-TW" altLang="en-US" sz="2800" dirty="0"/>
              <a:t>將重要特徵保留，保證其在 </a:t>
            </a:r>
            <a:r>
              <a:rPr lang="en-US" altLang="zh-TW" sz="2800" dirty="0"/>
              <a:t>long-term </a:t>
            </a:r>
            <a:r>
              <a:rPr lang="zh-TW" altLang="en-US" sz="2800" dirty="0"/>
              <a:t>傳播的時候也不會被丟失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標準</a:t>
            </a:r>
            <a:r>
              <a:rPr lang="en-US" altLang="zh-TW" sz="2800" dirty="0"/>
              <a:t>LSTM</a:t>
            </a:r>
            <a:r>
              <a:rPr lang="zh-TW" altLang="en-US" sz="2800" dirty="0"/>
              <a:t>和</a:t>
            </a:r>
            <a:r>
              <a:rPr lang="en-US" altLang="zh-TW" sz="2800" dirty="0"/>
              <a:t>GRU</a:t>
            </a:r>
            <a:r>
              <a:rPr lang="zh-TW" altLang="en-US" sz="2800" dirty="0"/>
              <a:t>的差別並不大，但是都比 </a:t>
            </a:r>
            <a:r>
              <a:rPr lang="en-US" altLang="zh-TW" sz="2800" dirty="0"/>
              <a:t>RNN</a:t>
            </a:r>
            <a:r>
              <a:rPr lang="zh-TW" altLang="en-US" sz="2800" dirty="0"/>
              <a:t> 要明顯好很多，所以在選擇標準</a:t>
            </a:r>
            <a:r>
              <a:rPr lang="en-US" altLang="zh-TW" sz="2800" dirty="0"/>
              <a:t>LSTM</a:t>
            </a:r>
            <a:r>
              <a:rPr lang="zh-TW" altLang="en-US" sz="2800" dirty="0"/>
              <a:t>或者</a:t>
            </a:r>
            <a:r>
              <a:rPr lang="en-US" altLang="zh-TW" sz="2800" dirty="0"/>
              <a:t>GRU</a:t>
            </a:r>
            <a:r>
              <a:rPr lang="zh-TW" altLang="en-US" sz="2800" dirty="0"/>
              <a:t>的時候還要看具體的任務是什麼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GRU</a:t>
            </a:r>
            <a:r>
              <a:rPr lang="zh-TW" altLang="en-US" sz="2800" dirty="0"/>
              <a:t>的構造更簡單，比</a:t>
            </a:r>
            <a:r>
              <a:rPr lang="en-US" altLang="zh-TW" sz="2800" dirty="0"/>
              <a:t>LSTM</a:t>
            </a:r>
            <a:r>
              <a:rPr lang="zh-TW" altLang="en-US" sz="2800" dirty="0"/>
              <a:t>少一個</a:t>
            </a:r>
            <a:r>
              <a:rPr lang="en-US" altLang="zh-TW" sz="2800" dirty="0"/>
              <a:t>gate</a:t>
            </a:r>
            <a:r>
              <a:rPr lang="zh-TW" altLang="en-US" sz="2800" dirty="0"/>
              <a:t>，參數比</a:t>
            </a:r>
            <a:r>
              <a:rPr lang="en-US" altLang="zh-TW" sz="2800" dirty="0"/>
              <a:t>LSTM</a:t>
            </a:r>
            <a:r>
              <a:rPr lang="zh-CN" altLang="en-US" sz="2800" dirty="0"/>
              <a:t>少</a:t>
            </a:r>
            <a:r>
              <a:rPr lang="zh-TW" altLang="en-US" sz="2800" dirty="0"/>
              <a:t>。考慮到硬體的計算能力和時間成本，很多時候我們也就會選擇更加實用的 </a:t>
            </a:r>
            <a:r>
              <a:rPr lang="en-US" altLang="zh-TW" sz="2800" dirty="0"/>
              <a:t>”GRU”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844678"/>
            <a:ext cx="11419194" cy="4026733"/>
          </a:xfrm>
        </p:spPr>
        <p:txBody>
          <a:bodyPr/>
          <a:lstStyle/>
          <a:p>
            <a:r>
              <a:rPr lang="en-US" altLang="zh-TW" dirty="0"/>
              <a:t>Collect the number of NYC taxi passengers every 30 minutes during one </a:t>
            </a:r>
            <a:r>
              <a:rPr lang="en-US" altLang="zh-TW" dirty="0" smtClean="0"/>
              <a:t>day</a:t>
            </a:r>
          </a:p>
          <a:p>
            <a:r>
              <a:rPr lang="en-US" altLang="zh-TW" dirty="0" smtClean="0"/>
              <a:t>Collection </a:t>
            </a:r>
            <a:r>
              <a:rPr lang="en-US" altLang="zh-TW" dirty="0"/>
              <a:t>time</a:t>
            </a:r>
            <a:r>
              <a:rPr lang="en-US" altLang="zh-TW" dirty="0" smtClean="0"/>
              <a:t>: </a:t>
            </a:r>
            <a:r>
              <a:rPr lang="en-US" altLang="zh-TW" dirty="0"/>
              <a:t>from July, 2014 to January, </a:t>
            </a:r>
            <a:r>
              <a:rPr lang="en-US" altLang="zh-TW" dirty="0" smtClean="0"/>
              <a:t>2015</a:t>
            </a:r>
          </a:p>
          <a:p>
            <a:r>
              <a:rPr lang="en-US" altLang="zh-TW" dirty="0" smtClean="0"/>
              <a:t>Training data :</a:t>
            </a:r>
            <a:r>
              <a:rPr lang="zh-TW" altLang="en-US" dirty="0"/>
              <a:t> </a:t>
            </a:r>
            <a:r>
              <a:rPr lang="en-US" altLang="zh-TW" dirty="0"/>
              <a:t>weekday without </a:t>
            </a:r>
            <a:r>
              <a:rPr lang="en-US" altLang="zh-TW" dirty="0" err="1"/>
              <a:t>monday</a:t>
            </a:r>
            <a:r>
              <a:rPr lang="en-US" altLang="zh-TW" dirty="0"/>
              <a:t> in </a:t>
            </a:r>
            <a:r>
              <a:rPr lang="en-US" altLang="zh-TW" dirty="0" smtClean="0"/>
              <a:t>July, 2014</a:t>
            </a:r>
          </a:p>
          <a:p>
            <a:r>
              <a:rPr lang="en-US" altLang="zh-TW" dirty="0" smtClean="0"/>
              <a:t>Testing data :</a:t>
            </a:r>
            <a:r>
              <a:rPr lang="zh-TW" altLang="en-US" dirty="0"/>
              <a:t> </a:t>
            </a:r>
            <a:r>
              <a:rPr lang="en-US" altLang="zh-TW" dirty="0"/>
              <a:t>weekday without </a:t>
            </a:r>
            <a:r>
              <a:rPr lang="en-US" altLang="zh-TW" dirty="0" err="1"/>
              <a:t>monday</a:t>
            </a:r>
            <a:r>
              <a:rPr lang="en-US" altLang="zh-TW" dirty="0"/>
              <a:t> </a:t>
            </a:r>
            <a:r>
              <a:rPr lang="en-US" altLang="zh-TW" dirty="0" smtClean="0"/>
              <a:t>in August, </a:t>
            </a:r>
            <a:r>
              <a:rPr lang="en-US" altLang="zh-TW" dirty="0"/>
              <a:t>2014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7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6A932-C571-DE4F-BD59-11AAC29D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程式流程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2DDC2294-CEC0-1341-AAAF-223C726CB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50208"/>
              </p:ext>
            </p:extLst>
          </p:nvPr>
        </p:nvGraphicFramePr>
        <p:xfrm>
          <a:off x="623888" y="1844675"/>
          <a:ext cx="10972800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94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建模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3380"/>
            <a:ext cx="8496300" cy="2686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97" y="3016405"/>
            <a:ext cx="5846603" cy="3841595"/>
          </a:xfrm>
          <a:prstGeom prst="rect">
            <a:avLst/>
          </a:prstGeom>
        </p:spPr>
      </p:pic>
      <p:sp>
        <p:nvSpPr>
          <p:cNvPr id="9" name="右彎箭號 8"/>
          <p:cNvSpPr/>
          <p:nvPr/>
        </p:nvSpPr>
        <p:spPr>
          <a:xfrm rot="10800000" flipH="1">
            <a:off x="3534936" y="4594303"/>
            <a:ext cx="1494264" cy="1537475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訓練過程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8863579" cy="914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6902"/>
          <a:stretch/>
        </p:blipFill>
        <p:spPr>
          <a:xfrm>
            <a:off x="5041389" y="2988384"/>
            <a:ext cx="4838591" cy="3767420"/>
          </a:xfrm>
          <a:prstGeom prst="rect">
            <a:avLst/>
          </a:prstGeom>
        </p:spPr>
      </p:pic>
      <p:sp>
        <p:nvSpPr>
          <p:cNvPr id="8" name="右彎箭號 7"/>
          <p:cNvSpPr/>
          <p:nvPr/>
        </p:nvSpPr>
        <p:spPr>
          <a:xfrm rot="10800000" flipH="1">
            <a:off x="2865862" y="3512635"/>
            <a:ext cx="1494264" cy="1537475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C74F1-666A-BC4F-B648-25B53A8462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kumimoji="1" lang="zh-TW" altLang="en-US" dirty="0"/>
              <a:t>預測及繪圖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0819"/>
            <a:ext cx="6490289" cy="34052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98" y="2097742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0400" y="2425700"/>
            <a:ext cx="3441700" cy="2273300"/>
          </a:xfrm>
        </p:spPr>
        <p:txBody>
          <a:bodyPr/>
          <a:lstStyle/>
          <a:p>
            <a:r>
              <a:rPr lang="en-US" altLang="zh-TW" sz="8000" dirty="0"/>
              <a:t>Q</a:t>
            </a:r>
            <a:r>
              <a:rPr lang="zh-TW" altLang="en-US" sz="8000" dirty="0"/>
              <a:t> </a:t>
            </a:r>
            <a:r>
              <a:rPr lang="en-US" altLang="zh-TW" sz="8000" dirty="0"/>
              <a:t>&amp;</a:t>
            </a:r>
            <a:r>
              <a:rPr lang="zh-TW" altLang="en-US" sz="8000" dirty="0"/>
              <a:t> </a:t>
            </a:r>
            <a:r>
              <a:rPr lang="en-US" altLang="zh-TW" sz="8000" dirty="0"/>
              <a:t>A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39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Previously on LSTM</a:t>
            </a:r>
          </a:p>
          <a:p>
            <a:r>
              <a:rPr lang="en-US" altLang="zh-TW" dirty="0" smtClean="0"/>
              <a:t>GRU introduction</a:t>
            </a:r>
          </a:p>
          <a:p>
            <a:r>
              <a:rPr lang="en-US" altLang="zh-TW" dirty="0" smtClean="0"/>
              <a:t>LSTM vs GRU</a:t>
            </a:r>
          </a:p>
          <a:p>
            <a:r>
              <a:rPr lang="en-US" altLang="zh-TW" dirty="0" smtClean="0"/>
              <a:t>GRU implementation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69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(LSTM, Long Short Term Memory 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01" y="1657746"/>
            <a:ext cx="4765312" cy="4138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13" y="4530217"/>
            <a:ext cx="6135687" cy="126563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05755" y="2994842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 err="1"/>
              <a:t>Hochreiter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Schmidhuber</a:t>
            </a:r>
            <a:r>
              <a:rPr lang="zh-TW" altLang="en-US" dirty="0"/>
              <a:t>（</a:t>
            </a:r>
            <a:r>
              <a:rPr lang="en-US" altLang="zh-TW" dirty="0"/>
              <a:t>1997</a:t>
            </a:r>
            <a:r>
              <a:rPr lang="zh-TW" altLang="en-US" dirty="0"/>
              <a:t>）提出</a:t>
            </a:r>
          </a:p>
        </p:txBody>
      </p:sp>
    </p:spTree>
    <p:extLst>
      <p:ext uri="{BB962C8B-B14F-4D97-AF65-F5344CB8AC3E}">
        <p14:creationId xmlns:p14="http://schemas.microsoft.com/office/powerpoint/2010/main" val="14756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(LSTM</a:t>
            </a:r>
            <a:r>
              <a:rPr lang="en-US" altLang="zh-TW" dirty="0" smtClean="0"/>
              <a:t>, Forget </a:t>
            </a:r>
            <a:r>
              <a:rPr lang="en-US" altLang="zh-TW" dirty="0"/>
              <a:t>gate)</a:t>
            </a:r>
            <a:endParaRPr lang="zh-TW" altLang="en-US" dirty="0"/>
          </a:p>
        </p:txBody>
      </p:sp>
      <p:pic>
        <p:nvPicPr>
          <p:cNvPr id="5122" name="Picture 2" descr="https://i1.kknews.cc/SIG=28ma5ib/ctp-vzntr/1539734298437ns9r73qoqq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28800"/>
            <a:ext cx="904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469" y="3668713"/>
            <a:ext cx="4381806" cy="8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(LSTM, Input gate)</a:t>
            </a:r>
            <a:endParaRPr lang="zh-TW" altLang="en-US" dirty="0"/>
          </a:p>
        </p:txBody>
      </p:sp>
      <p:pic>
        <p:nvPicPr>
          <p:cNvPr id="8194" name="Picture 2" descr="https://i1.kknews.cc/SIG=35v0cka/ctp-vzntr/1539734298514rs63rr70s2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77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975" y="4084889"/>
            <a:ext cx="4479925" cy="12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(LSTM, Cell State)</a:t>
            </a:r>
            <a:endParaRPr lang="zh-TW" altLang="en-US" dirty="0"/>
          </a:p>
        </p:txBody>
      </p:sp>
      <p:pic>
        <p:nvPicPr>
          <p:cNvPr id="9220" name="Picture 4" descr="https://i1.kknews.cc/SIG=3s86pj2/ctp-vzntr/153973429844790qp52po4q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828800"/>
            <a:ext cx="904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63" y="4324626"/>
            <a:ext cx="4021138" cy="9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</a:t>
            </a:r>
            <a:r>
              <a:rPr lang="en-US" altLang="zh-TW" dirty="0" err="1"/>
              <a:t>LSTM,Output</a:t>
            </a:r>
            <a:r>
              <a:rPr lang="en-US" altLang="zh-TW" dirty="0"/>
              <a:t> gate)</a:t>
            </a:r>
            <a:endParaRPr lang="zh-TW" altLang="en-US" dirty="0"/>
          </a:p>
        </p:txBody>
      </p:sp>
      <p:pic>
        <p:nvPicPr>
          <p:cNvPr id="10242" name="Picture 2" descr="https://i2.kknews.cc/SIG=2mh7fe4/ctp-vzntr/1539734298555rqo3975orn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7018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37" y="4710211"/>
            <a:ext cx="4611688" cy="12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(GRU, Gated </a:t>
            </a:r>
            <a:r>
              <a:rPr lang="en-US" altLang="zh-TW" dirty="0" smtClean="0"/>
              <a:t>Recurrent </a:t>
            </a:r>
            <a:r>
              <a:rPr lang="en-US" altLang="zh-TW" dirty="0"/>
              <a:t>Unit)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13" y="4669916"/>
            <a:ext cx="6135687" cy="12656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845300" y="3064692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 </a:t>
            </a:r>
            <a:r>
              <a:rPr lang="en-US" altLang="zh-TW" dirty="0"/>
              <a:t>Cho, et al. (2014)</a:t>
            </a:r>
            <a:r>
              <a:rPr lang="zh-TW" altLang="en-US" dirty="0"/>
              <a:t>提出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b="10610"/>
          <a:stretch/>
        </p:blipFill>
        <p:spPr>
          <a:xfrm>
            <a:off x="609600" y="1587501"/>
            <a:ext cx="5638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模型介紹</a:t>
            </a:r>
            <a:r>
              <a:rPr lang="en-US" altLang="zh-TW" dirty="0"/>
              <a:t>(GRU, Reset gate)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0610"/>
          <a:stretch/>
        </p:blipFill>
        <p:spPr>
          <a:xfrm>
            <a:off x="609600" y="1587501"/>
            <a:ext cx="5638800" cy="49149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076450" y="3517900"/>
            <a:ext cx="1035050" cy="180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762" y="4571216"/>
            <a:ext cx="5800045" cy="108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66467" y="4334256"/>
                <a:ext cx="258446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67" y="4334256"/>
                <a:ext cx="258446" cy="276999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2" y="3445708"/>
                <a:ext cx="499752" cy="276999"/>
              </a:xfrm>
              <a:prstGeom prst="rect">
                <a:avLst/>
              </a:prstGeom>
              <a:blipFill>
                <a:blip r:embed="rId6"/>
                <a:stretch>
                  <a:fillRect l="-7143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5893613"/>
                <a:ext cx="273088" cy="276999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CE478C-A6C9-B841-9054-D94577A59BAB}"/>
              </a:ext>
            </a:extLst>
          </p:cNvPr>
          <p:cNvGrpSpPr/>
          <p:nvPr/>
        </p:nvGrpSpPr>
        <p:grpSpPr>
          <a:xfrm>
            <a:off x="6708171" y="2163842"/>
            <a:ext cx="3960442" cy="1477328"/>
            <a:chOff x="6708171" y="2163842"/>
            <a:chExt cx="3960442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5BB44C63-4DD3-C24F-B764-1BAA2C518449}"/>
                    </a:ext>
                  </a:extLst>
                </p:cNvPr>
                <p:cNvSpPr txBox="1"/>
                <p:nvPr/>
              </p:nvSpPr>
              <p:spPr>
                <a:xfrm>
                  <a:off x="6934835" y="2221755"/>
                  <a:ext cx="258446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5BB44C63-4DD3-C24F-B764-1BAA2C518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835" y="2221755"/>
                  <a:ext cx="25844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939096D-21D9-3D41-8BBD-8E835C2912F2}"/>
                    </a:ext>
                  </a:extLst>
                </p:cNvPr>
                <p:cNvSpPr txBox="1"/>
                <p:nvPr/>
              </p:nvSpPr>
              <p:spPr>
                <a:xfrm>
                  <a:off x="6934835" y="2826113"/>
                  <a:ext cx="273088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939096D-21D9-3D41-8BBD-8E835C29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835" y="2826113"/>
                  <a:ext cx="27308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A37C79B-D9F3-1242-BBA5-64D50126520A}"/>
                    </a:ext>
                  </a:extLst>
                </p:cNvPr>
                <p:cNvSpPr txBox="1"/>
                <p:nvPr/>
              </p:nvSpPr>
              <p:spPr>
                <a:xfrm>
                  <a:off x="6708171" y="3357567"/>
                  <a:ext cx="499752" cy="2769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A37C79B-D9F3-1242-BBA5-64D501265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171" y="3357567"/>
                  <a:ext cx="49975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651"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DAC94F1-7347-034C-8624-9943E700287C}"/>
                </a:ext>
              </a:extLst>
            </p:cNvPr>
            <p:cNvSpPr txBox="1"/>
            <p:nvPr/>
          </p:nvSpPr>
          <p:spPr>
            <a:xfrm>
              <a:off x="7207923" y="2163842"/>
              <a:ext cx="34606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reset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gate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output</a:t>
              </a:r>
            </a:p>
            <a:p>
              <a:endParaRPr kumimoji="1" lang="en-US" altLang="zh-TW" dirty="0"/>
            </a:p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input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data</a:t>
              </a:r>
            </a:p>
            <a:p>
              <a:endParaRPr kumimoji="1" lang="en-US" altLang="zh-TW" dirty="0"/>
            </a:p>
            <a:p>
              <a:r>
                <a:rPr kumimoji="1" lang="en-US" altLang="zh-TW" dirty="0"/>
                <a:t>: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previous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state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6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8B93C8E-E9CF-4B91-9A4C-76DE10854C20}" vid="{A204F34D-BB1C-4697-9C4C-EB4E8241FCB8}"/>
    </a:ext>
  </a:extLst>
</a:theme>
</file>

<file path=ppt/theme/theme2.xml><?xml version="1.0" encoding="utf-8"?>
<a:theme xmlns:a="http://schemas.openxmlformats.org/drawingml/2006/main" name="1_佈景主題1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8B93C8E-E9CF-4B91-9A4C-76DE10854C20}" vid="{A204F34D-BB1C-4697-9C4C-EB4E8241FCB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570</Words>
  <Application>Microsoft Office PowerPoint</Application>
  <PresentationFormat>寬螢幕</PresentationFormat>
  <Paragraphs>119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Songti SC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佈景主題1</vt:lpstr>
      <vt:lpstr>1_佈景主題1</vt:lpstr>
      <vt:lpstr>Gated Recurrent Unit (GRU)</vt:lpstr>
      <vt:lpstr>Outline</vt:lpstr>
      <vt:lpstr>模型介紹(LSTM, Long Short Term Memory )</vt:lpstr>
      <vt:lpstr>模型介紹(LSTM, Forget gate)</vt:lpstr>
      <vt:lpstr>模型介紹(LSTM, Input gate)</vt:lpstr>
      <vt:lpstr>模型介紹(LSTM, Cell State)</vt:lpstr>
      <vt:lpstr>模型介紹(LSTM,Output gate)</vt:lpstr>
      <vt:lpstr>模型介紹(GRU, Gated Recurrent Unit)</vt:lpstr>
      <vt:lpstr>模型介紹(GRU, Reset gate)</vt:lpstr>
      <vt:lpstr>模型介紹(GRU, Update gate)</vt:lpstr>
      <vt:lpstr>模型介紹(GRU, Candidate hidden layer)</vt:lpstr>
      <vt:lpstr>模型介紹(GRU, Update memory)</vt:lpstr>
      <vt:lpstr>LSTM vs GRU</vt:lpstr>
      <vt:lpstr>Dataset</vt:lpstr>
      <vt:lpstr>程式流程</vt:lpstr>
      <vt:lpstr>建模</vt:lpstr>
      <vt:lpstr>訓練過程</vt:lpstr>
      <vt:lpstr>預測及繪圖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course –  Gated Reccurent Unit </dc:title>
  <dc:creator>Microsoft Office 使用者</dc:creator>
  <cp:lastModifiedBy>沿廷 陳</cp:lastModifiedBy>
  <cp:revision>10</cp:revision>
  <dcterms:created xsi:type="dcterms:W3CDTF">2020-01-11T07:37:04Z</dcterms:created>
  <dcterms:modified xsi:type="dcterms:W3CDTF">2020-04-30T03:58:06Z</dcterms:modified>
</cp:coreProperties>
</file>