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3" r:id="rId3"/>
  </p:sldMasterIdLst>
  <p:notesMasterIdLst>
    <p:notesMasterId r:id="rId25"/>
  </p:notesMasterIdLst>
  <p:sldIdLst>
    <p:sldId id="256" r:id="rId4"/>
    <p:sldId id="261" r:id="rId5"/>
    <p:sldId id="258" r:id="rId6"/>
    <p:sldId id="297" r:id="rId7"/>
    <p:sldId id="269" r:id="rId8"/>
    <p:sldId id="273" r:id="rId9"/>
    <p:sldId id="264" r:id="rId10"/>
    <p:sldId id="285" r:id="rId11"/>
    <p:sldId id="286" r:id="rId12"/>
    <p:sldId id="281" r:id="rId13"/>
    <p:sldId id="270" r:id="rId14"/>
    <p:sldId id="277" r:id="rId15"/>
    <p:sldId id="302" r:id="rId16"/>
    <p:sldId id="288" r:id="rId17"/>
    <p:sldId id="287" r:id="rId18"/>
    <p:sldId id="296" r:id="rId19"/>
    <p:sldId id="301" r:id="rId20"/>
    <p:sldId id="291" r:id="rId21"/>
    <p:sldId id="293" r:id="rId22"/>
    <p:sldId id="294" r:id="rId23"/>
    <p:sldId id="295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9383" autoAdjust="0"/>
  </p:normalViewPr>
  <p:slideViewPr>
    <p:cSldViewPr snapToGrid="0">
      <p:cViewPr varScale="1">
        <p:scale>
          <a:sx n="80" d="100"/>
          <a:sy n="80" d="100"/>
        </p:scale>
        <p:origin x="173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3DEE1-D46A-457E-9815-D0550A010D59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D3C89-DB7C-4DD6-BFE3-11EDD9DA93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713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D3C89-DB7C-4DD6-BFE3-11EDD9DA931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243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D3C89-DB7C-4DD6-BFE3-11EDD9DA931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591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D3C89-DB7C-4DD6-BFE3-11EDD9DA931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260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D3C89-DB7C-4DD6-BFE3-11EDD9DA931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693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D3C89-DB7C-4DD6-BFE3-11EDD9DA931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545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D3C89-DB7C-4DD6-BFE3-11EDD9DA931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94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D3C89-DB7C-4DD6-BFE3-11EDD9DA931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066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D3C89-DB7C-4DD6-BFE3-11EDD9DA931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17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D3C89-DB7C-4DD6-BFE3-11EDD9DA931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07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D3C89-DB7C-4DD6-BFE3-11EDD9DA931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486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D3C89-DB7C-4DD6-BFE3-11EDD9DA931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48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D3C89-DB7C-4DD6-BFE3-11EDD9DA931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15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D3C89-DB7C-4DD6-BFE3-11EDD9DA931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933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D3C89-DB7C-4DD6-BFE3-11EDD9DA931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006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D3C89-DB7C-4DD6-BFE3-11EDD9DA931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779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D3C89-DB7C-4DD6-BFE3-11EDD9DA931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71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TW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126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27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30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31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32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33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34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35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02C5CE74-DE23-4748-A7E6-11B05B668CC5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 algn="ctr">
              <a:defRPr b="0" i="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9894A1A-800B-458A-B35F-51BC1C459EA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463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894A1A-800B-458A-B35F-51BC1C459EA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2C5CE74-DE23-4748-A7E6-11B05B668CC5}" type="datetimeFigureOut">
              <a:rPr lang="zh-TW" altLang="en-US" smtClean="0"/>
              <a:t>2020/4/30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22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51900" y="457200"/>
            <a:ext cx="2745317" cy="54927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2" y="457200"/>
            <a:ext cx="8039100" cy="54927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894A1A-800B-458A-B35F-51BC1C459EA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2C5CE74-DE23-4748-A7E6-11B05B668CC5}" type="datetimeFigureOut">
              <a:rPr lang="zh-TW" altLang="en-US" smtClean="0"/>
              <a:t>2020/4/30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51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00056" y="6381328"/>
            <a:ext cx="5204189" cy="31316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7187637" y="6453336"/>
            <a:ext cx="2844800" cy="241300"/>
          </a:xfrm>
        </p:spPr>
        <p:txBody>
          <a:bodyPr/>
          <a:lstStyle>
            <a:lvl1pPr>
              <a:defRPr/>
            </a:lvl1pPr>
          </a:lstStyle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6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E1EE1D-8476-4A13-9455-D957A9CE51A3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1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7" y="1844678"/>
            <a:ext cx="5384800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12417" y="1844678"/>
            <a:ext cx="5384800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3DB3C0-74ED-43B6-9784-B6DACAC41669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185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189B5A-6A3C-43F8-9AFE-F2769A3AA117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06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F4BF731-2103-4D95-BEDA-868884847C8F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637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F7E9D1-4360-48EC-AA9E-550C605588FE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388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034A29-89B0-4819-9A30-69F8EE821FB3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718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D2881D-F422-40D0-BA1B-D0DC9F2F5CC4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27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00056" y="6381328"/>
            <a:ext cx="5204189" cy="31316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7187637" y="6453336"/>
            <a:ext cx="2844800" cy="241300"/>
          </a:xfrm>
        </p:spPr>
        <p:txBody>
          <a:bodyPr/>
          <a:lstStyle>
            <a:lvl1pPr>
              <a:defRPr/>
            </a:lvl1pPr>
          </a:lstStyle>
          <a:p>
            <a:fld id="{C9894A1A-800B-458A-B35F-51BC1C459EA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2C5CE74-DE23-4748-A7E6-11B05B668CC5}" type="datetimeFigureOut">
              <a:rPr lang="zh-TW" altLang="en-US" smtClean="0"/>
              <a:t>2020/4/30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02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7636CA-9167-424A-8ECA-0002C44CD928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946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51900" y="457200"/>
            <a:ext cx="2745317" cy="54927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2" y="457200"/>
            <a:ext cx="8039100" cy="54927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D6A26C-BA73-4F38-A7A9-B41F91077C9E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6692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TW" altLang="zh-TW" sz="18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zh-TW" sz="18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126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18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27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18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18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18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30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18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31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18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32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18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33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18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34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18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35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18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 algn="ctr">
              <a:defRPr b="0" i="0">
                <a:solidFill>
                  <a:schemeClr val="tx1"/>
                </a:solidFill>
              </a:defRPr>
            </a:lvl1pPr>
          </a:lstStyle>
          <a:p>
            <a:r>
              <a:rPr lang="en-US" altLang="zh-TW" smtClean="0">
                <a:solidFill>
                  <a:srgbClr val="000000"/>
                </a:solidFill>
              </a:rPr>
              <a:t>Advanced Computing And Networking Laboratory</a:t>
            </a: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F45F2FD3-9F95-4645-97CD-4D56D6967215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375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550"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809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00056" y="6381328"/>
            <a:ext cx="5204189" cy="31316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7187637" y="6453336"/>
            <a:ext cx="2844800" cy="241300"/>
          </a:xfrm>
        </p:spPr>
        <p:txBody>
          <a:bodyPr/>
          <a:lstStyle>
            <a:lvl1pPr>
              <a:defRPr/>
            </a:lvl1pPr>
          </a:lstStyle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3574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E1EE1D-8476-4A13-9455-D957A9CE51A3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031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7" y="1844680"/>
            <a:ext cx="5384800" cy="41052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12417" y="1844680"/>
            <a:ext cx="5384800" cy="41052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3DB3C0-74ED-43B6-9784-B6DACAC41669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2221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189B5A-6A3C-43F8-9AFE-F2769A3AA117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089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F4BF731-2103-4D95-BEDA-868884847C8F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9704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F7E9D1-4360-48EC-AA9E-550C605588FE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3939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034A29-89B0-4819-9A30-69F8EE821FB3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894A1A-800B-458A-B35F-51BC1C459EA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2C5CE74-DE23-4748-A7E6-11B05B668CC5}" type="datetimeFigureOut">
              <a:rPr lang="zh-TW" altLang="en-US" smtClean="0"/>
              <a:t>2020/4/30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88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D2881D-F422-40D0-BA1B-D0DC9F2F5CC4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114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7636CA-9167-424A-8ECA-0002C44CD928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64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51900" y="457200"/>
            <a:ext cx="2745317" cy="54927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3" y="457200"/>
            <a:ext cx="8039100" cy="54927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D6A26C-BA73-4F38-A7A9-B41F91077C9E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22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7" y="1844678"/>
            <a:ext cx="5384800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12417" y="1844678"/>
            <a:ext cx="5384800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894A1A-800B-458A-B35F-51BC1C459EA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2C5CE74-DE23-4748-A7E6-11B05B668CC5}" type="datetimeFigureOut">
              <a:rPr lang="zh-TW" altLang="en-US" smtClean="0"/>
              <a:t>2020/4/30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611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894A1A-800B-458A-B35F-51BC1C459EA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2C5CE74-DE23-4748-A7E6-11B05B668CC5}" type="datetimeFigureOut">
              <a:rPr lang="zh-TW" altLang="en-US" smtClean="0"/>
              <a:t>2020/4/30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710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894A1A-800B-458A-B35F-51BC1C459EA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2C5CE74-DE23-4748-A7E6-11B05B668CC5}" type="datetimeFigureOut">
              <a:rPr lang="zh-TW" altLang="en-US" smtClean="0"/>
              <a:t>2020/4/30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954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894A1A-800B-458A-B35F-51BC1C459EA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2C5CE74-DE23-4748-A7E6-11B05B668CC5}" type="datetimeFigureOut">
              <a:rPr lang="zh-TW" altLang="en-US" smtClean="0"/>
              <a:t>2020/4/30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15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894A1A-800B-458A-B35F-51BC1C459EA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2C5CE74-DE23-4748-A7E6-11B05B668CC5}" type="datetimeFigureOut">
              <a:rPr lang="zh-TW" altLang="en-US" smtClean="0"/>
              <a:t>2020/4/30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11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894A1A-800B-458A-B35F-51BC1C459EA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2C5CE74-DE23-4748-A7E6-11B05B668CC5}" type="datetimeFigureOut">
              <a:rPr lang="zh-TW" altLang="en-US" smtClean="0"/>
              <a:t>2020/4/30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72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07836" y="6453188"/>
            <a:ext cx="664421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1" i="1">
                <a:solidFill>
                  <a:srgbClr val="A5002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6967" y="6092825"/>
            <a:ext cx="28448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</a:defRPr>
            </a:lvl1pPr>
          </a:lstStyle>
          <a:p>
            <a:fld id="{C9894A1A-800B-458A-B35F-51BC1C459EA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381000" cy="5334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550333" y="134941"/>
            <a:ext cx="11641667" cy="2746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46102" y="134941"/>
            <a:ext cx="184151" cy="14128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800">
              <a:solidFill>
                <a:srgbClr val="666699"/>
              </a:solidFill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730252" y="3"/>
            <a:ext cx="186267" cy="13811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800">
              <a:solidFill>
                <a:srgbClr val="666699"/>
              </a:solidFill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730252" y="134941"/>
            <a:ext cx="186267" cy="14128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800">
              <a:solidFill>
                <a:srgbClr val="9999CC"/>
              </a:solidFill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366186" y="274638"/>
            <a:ext cx="182033" cy="13811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800">
              <a:solidFill>
                <a:srgbClr val="666699"/>
              </a:solidFill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175686" y="136528"/>
            <a:ext cx="188383" cy="1381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546102" y="271463"/>
            <a:ext cx="184151" cy="1381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800">
              <a:solidFill>
                <a:srgbClr val="9999CC"/>
              </a:solidFill>
            </a:endParaRP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366186" y="409578"/>
            <a:ext cx="182033" cy="1365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800">
              <a:solidFill>
                <a:srgbClr val="9999CC"/>
              </a:solidFill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844678"/>
            <a:ext cx="109728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417" y="6237288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fld id="{02C5CE74-DE23-4748-A7E6-11B05B668CC5}" type="datetimeFigureOut">
              <a:rPr lang="zh-TW" altLang="en-US" smtClean="0"/>
              <a:t>2020/4/30</a:t>
            </a:fld>
            <a:endParaRPr lang="zh-TW" altLang="en-US"/>
          </a:p>
        </p:txBody>
      </p:sp>
      <p:pic>
        <p:nvPicPr>
          <p:cNvPr id="17" name="內容版面配置區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 bwMode="auto">
          <a:xfrm>
            <a:off x="10416480" y="6051956"/>
            <a:ext cx="1440160" cy="67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107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07836" y="6453188"/>
            <a:ext cx="664421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1" i="1">
                <a:solidFill>
                  <a:srgbClr val="A5002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mtClean="0"/>
              <a:t>Advanced Computing And Networking Laboratory</a:t>
            </a:r>
            <a:endParaRPr lang="en-US" altLang="zh-TW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6967" y="6092825"/>
            <a:ext cx="28448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46C765-0494-4ABF-9E66-FD9BBA85CE13}" type="slidenum">
              <a:rPr lang="en-US" altLang="zh-TW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381000" cy="5334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550333" y="134941"/>
            <a:ext cx="11641667" cy="2746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46102" y="134941"/>
            <a:ext cx="184151" cy="14128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800">
              <a:solidFill>
                <a:srgbClr val="666699"/>
              </a:solidFill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730252" y="3"/>
            <a:ext cx="186267" cy="13811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800">
              <a:solidFill>
                <a:srgbClr val="666699"/>
              </a:solidFill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730252" y="134941"/>
            <a:ext cx="186267" cy="14128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800">
              <a:solidFill>
                <a:srgbClr val="9999CC"/>
              </a:solidFill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366186" y="274638"/>
            <a:ext cx="182033" cy="13811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800">
              <a:solidFill>
                <a:srgbClr val="666699"/>
              </a:solidFill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175686" y="136528"/>
            <a:ext cx="188383" cy="1381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546102" y="271463"/>
            <a:ext cx="184151" cy="1381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800">
              <a:solidFill>
                <a:srgbClr val="9999CC"/>
              </a:solidFill>
            </a:endParaRP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366186" y="409578"/>
            <a:ext cx="182033" cy="1365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800">
              <a:solidFill>
                <a:srgbClr val="9999CC"/>
              </a:solidFill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844678"/>
            <a:ext cx="109728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417" y="6237288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17" name="內容版面配置區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 bwMode="auto">
          <a:xfrm>
            <a:off x="10416480" y="6051956"/>
            <a:ext cx="1440160" cy="67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6689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07837" y="6453188"/>
            <a:ext cx="664421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900" b="1" i="1">
                <a:solidFill>
                  <a:srgbClr val="A5002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mtClean="0"/>
              <a:t>Advanced Computing And Networking Laboratory</a:t>
            </a:r>
            <a:endParaRPr lang="en-US" altLang="zh-TW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6967" y="6092825"/>
            <a:ext cx="28448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900"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46C765-0494-4ABF-9E66-FD9BBA85CE13}" type="slidenum">
              <a:rPr lang="en-US" altLang="zh-TW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381000" cy="5334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zh-TW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550333" y="134943"/>
            <a:ext cx="11641667" cy="2746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46103" y="134943"/>
            <a:ext cx="184151" cy="14128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350">
              <a:solidFill>
                <a:srgbClr val="666699"/>
              </a:solidFill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730253" y="5"/>
            <a:ext cx="186267" cy="13811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350">
              <a:solidFill>
                <a:srgbClr val="666699"/>
              </a:solidFill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730253" y="134943"/>
            <a:ext cx="186267" cy="14128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350">
              <a:solidFill>
                <a:srgbClr val="9999CC"/>
              </a:solidFill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366188" y="274638"/>
            <a:ext cx="182033" cy="13811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350">
              <a:solidFill>
                <a:srgbClr val="666699"/>
              </a:solidFill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175687" y="136530"/>
            <a:ext cx="188383" cy="1381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546103" y="271463"/>
            <a:ext cx="184151" cy="1381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350">
              <a:solidFill>
                <a:srgbClr val="9999CC"/>
              </a:solidFill>
            </a:endParaRP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366188" y="409578"/>
            <a:ext cx="182033" cy="1365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350">
              <a:solidFill>
                <a:srgbClr val="9999CC"/>
              </a:solidFill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844680"/>
            <a:ext cx="109728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417" y="6237288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9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17" name="內容版面配置區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 bwMode="auto">
          <a:xfrm>
            <a:off x="10416480" y="6040314"/>
            <a:ext cx="1440160" cy="67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0791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Arial" charset="0"/>
          <a:ea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Arial" charset="0"/>
          <a:ea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Arial" charset="0"/>
          <a:ea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Arial" charset="0"/>
          <a:ea typeface="新細明體" charset="-12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Arial" charset="0"/>
          <a:ea typeface="新細明體" charset="-12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Arial" charset="0"/>
          <a:ea typeface="新細明體" charset="-12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Arial" charset="0"/>
          <a:ea typeface="新細明體" charset="-12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Arial" charset="0"/>
          <a:ea typeface="新細明體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02569" y="2057400"/>
            <a:ext cx="9594516" cy="2209800"/>
          </a:xfrm>
        </p:spPr>
        <p:txBody>
          <a:bodyPr/>
          <a:lstStyle/>
          <a:p>
            <a:r>
              <a:rPr lang="en-US" altLang="zh-TW" dirty="0" smtClean="0"/>
              <a:t>Long </a:t>
            </a:r>
            <a:r>
              <a:rPr lang="en-US" altLang="zh-TW" smtClean="0"/>
              <a:t>Short-Term Memory(LSTM)</a:t>
            </a:r>
            <a:endParaRPr lang="zh-TW" altLang="en-US" dirty="0"/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04F63267-ACEE-49DE-86DD-36CFADF73A82}"/>
              </a:ext>
            </a:extLst>
          </p:cNvPr>
          <p:cNvSpPr txBox="1">
            <a:spLocks/>
          </p:cNvSpPr>
          <p:nvPr/>
        </p:nvSpPr>
        <p:spPr bwMode="auto">
          <a:xfrm>
            <a:off x="3646860" y="4441902"/>
            <a:ext cx="8026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defRPr kumimoji="1"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zh-TW" altLang="en-US" kern="0" dirty="0" smtClean="0"/>
              <a:t>陳沿廷</a:t>
            </a:r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345003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LSTM</a:t>
            </a:r>
            <a:r>
              <a:rPr lang="zh-TW" altLang="en-US" dirty="0"/>
              <a:t> </a:t>
            </a:r>
            <a:r>
              <a:rPr lang="en-US" altLang="zh-TW" dirty="0" smtClean="0"/>
              <a:t>vs</a:t>
            </a:r>
            <a:r>
              <a:rPr lang="zh-TW" altLang="en-US" dirty="0" smtClean="0"/>
              <a:t> </a:t>
            </a:r>
            <a:r>
              <a:rPr lang="en-US" altLang="zh-TW" dirty="0" smtClean="0"/>
              <a:t>RNN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285" r="83025" b="5224"/>
          <a:stretch/>
        </p:blipFill>
        <p:spPr>
          <a:xfrm>
            <a:off x="2504575" y="1828800"/>
            <a:ext cx="1802730" cy="381357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04575" y="6056968"/>
            <a:ext cx="1802730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RNN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274092" y="6086182"/>
            <a:ext cx="1802730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LSTM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93" b="7570"/>
          <a:stretch/>
        </p:blipFill>
        <p:spPr bwMode="auto">
          <a:xfrm>
            <a:off x="5771235" y="481695"/>
            <a:ext cx="4731153" cy="5420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8175457" y="1374179"/>
            <a:ext cx="1131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add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6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0406923" y="3181617"/>
            <a:ext cx="1785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“ O ”: open</a:t>
            </a:r>
          </a:p>
          <a:p>
            <a:r>
              <a:rPr lang="en-US" altLang="zh-TW" sz="2000" dirty="0" smtClean="0"/>
              <a:t>“ — ”: closed</a:t>
            </a:r>
            <a:endParaRPr lang="zh-TW" altLang="en-US" sz="200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3927" y="960895"/>
            <a:ext cx="9580659" cy="520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7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414" y="2693324"/>
            <a:ext cx="10972800" cy="1371600"/>
          </a:xfrm>
        </p:spPr>
        <p:txBody>
          <a:bodyPr/>
          <a:lstStyle/>
          <a:p>
            <a:pPr algn="ctr"/>
            <a:r>
              <a:rPr lang="en-US" altLang="zh-TW" sz="6000" dirty="0"/>
              <a:t>LSTM </a:t>
            </a:r>
            <a:r>
              <a:rPr lang="en-US" altLang="zh-TW" sz="6000" dirty="0" smtClean="0"/>
              <a:t>Implementation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214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7" y="1844678"/>
            <a:ext cx="11419194" cy="4026733"/>
          </a:xfrm>
        </p:spPr>
        <p:txBody>
          <a:bodyPr/>
          <a:lstStyle/>
          <a:p>
            <a:r>
              <a:rPr lang="en-US" altLang="zh-TW" dirty="0"/>
              <a:t>Collect the number of NYC taxi passengers every 30 minutes during one </a:t>
            </a:r>
            <a:r>
              <a:rPr lang="en-US" altLang="zh-TW" dirty="0" smtClean="0"/>
              <a:t>day</a:t>
            </a:r>
          </a:p>
          <a:p>
            <a:r>
              <a:rPr lang="en-US" altLang="zh-TW" dirty="0" smtClean="0"/>
              <a:t>Collection </a:t>
            </a:r>
            <a:r>
              <a:rPr lang="en-US" altLang="zh-TW" dirty="0"/>
              <a:t>time</a:t>
            </a:r>
            <a:r>
              <a:rPr lang="en-US" altLang="zh-TW" dirty="0" smtClean="0"/>
              <a:t>: </a:t>
            </a:r>
            <a:r>
              <a:rPr lang="en-US" altLang="zh-TW" dirty="0"/>
              <a:t>from July, 2014 to January, </a:t>
            </a:r>
            <a:r>
              <a:rPr lang="en-US" altLang="zh-TW" dirty="0" smtClean="0"/>
              <a:t>2015</a:t>
            </a:r>
          </a:p>
          <a:p>
            <a:r>
              <a:rPr lang="en-US" altLang="zh-TW" dirty="0" smtClean="0"/>
              <a:t>Training data :</a:t>
            </a:r>
            <a:r>
              <a:rPr lang="zh-TW" altLang="en-US" dirty="0"/>
              <a:t> </a:t>
            </a:r>
            <a:r>
              <a:rPr lang="en-US" altLang="zh-TW" dirty="0"/>
              <a:t>weekday without </a:t>
            </a:r>
            <a:r>
              <a:rPr lang="en-US" altLang="zh-TW" dirty="0" err="1"/>
              <a:t>monday</a:t>
            </a:r>
            <a:r>
              <a:rPr lang="en-US" altLang="zh-TW" dirty="0"/>
              <a:t> in </a:t>
            </a:r>
            <a:r>
              <a:rPr lang="en-US" altLang="zh-TW" dirty="0" smtClean="0"/>
              <a:t>July, 2014</a:t>
            </a:r>
          </a:p>
          <a:p>
            <a:r>
              <a:rPr lang="en-US" altLang="zh-TW" dirty="0" smtClean="0"/>
              <a:t>Testing data :</a:t>
            </a:r>
            <a:r>
              <a:rPr lang="zh-TW" altLang="en-US" dirty="0"/>
              <a:t> </a:t>
            </a:r>
            <a:r>
              <a:rPr lang="en-US" altLang="zh-TW" dirty="0"/>
              <a:t>weekday without </a:t>
            </a:r>
            <a:r>
              <a:rPr lang="en-US" altLang="zh-TW" dirty="0" err="1"/>
              <a:t>monday</a:t>
            </a:r>
            <a:r>
              <a:rPr lang="en-US" altLang="zh-TW" dirty="0"/>
              <a:t> </a:t>
            </a:r>
            <a:r>
              <a:rPr lang="en-US" altLang="zh-TW" dirty="0" smtClean="0"/>
              <a:t>in August, </a:t>
            </a:r>
            <a:r>
              <a:rPr lang="en-US" altLang="zh-TW" dirty="0"/>
              <a:t>2014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734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82312" y="533233"/>
            <a:ext cx="5060110" cy="619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9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Labels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by using sliding window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54" y="1583392"/>
            <a:ext cx="5697018" cy="5058100"/>
          </a:xfrm>
        </p:spPr>
      </p:pic>
    </p:spTree>
    <p:extLst>
      <p:ext uri="{BB962C8B-B14F-4D97-AF65-F5344CB8AC3E}">
        <p14:creationId xmlns:p14="http://schemas.microsoft.com/office/powerpoint/2010/main" val="13389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b="2528"/>
          <a:stretch/>
        </p:blipFill>
        <p:spPr>
          <a:xfrm>
            <a:off x="523624" y="1335254"/>
            <a:ext cx="10728147" cy="417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model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79" t="1771" b="1422"/>
          <a:stretch/>
        </p:blipFill>
        <p:spPr>
          <a:xfrm>
            <a:off x="1552072" y="1455821"/>
            <a:ext cx="8229602" cy="528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1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5614" y="785896"/>
            <a:ext cx="9647323" cy="521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828799"/>
            <a:ext cx="6858614" cy="299586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306" y="3453063"/>
            <a:ext cx="4631550" cy="328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7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RNN introduction</a:t>
            </a:r>
          </a:p>
          <a:p>
            <a:r>
              <a:rPr lang="en-US" altLang="zh-TW" dirty="0" smtClean="0"/>
              <a:t>LSTM introduction</a:t>
            </a:r>
          </a:p>
          <a:p>
            <a:r>
              <a:rPr lang="en-US" altLang="zh-TW" dirty="0" smtClean="0"/>
              <a:t>LSTM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6579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 altLang="zh-TW" dirty="0" smtClean="0"/>
              <a:t>Comparison</a:t>
            </a:r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543384"/>
            <a:ext cx="6946232" cy="4361859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6278" y="3215371"/>
            <a:ext cx="5004940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0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414" y="2693324"/>
            <a:ext cx="10972800" cy="1371600"/>
          </a:xfrm>
        </p:spPr>
        <p:txBody>
          <a:bodyPr/>
          <a:lstStyle/>
          <a:p>
            <a:pPr algn="ctr"/>
            <a:r>
              <a:rPr lang="en-US" altLang="zh-TW" sz="6000" dirty="0" smtClean="0"/>
              <a:t>Q &amp;</a:t>
            </a:r>
            <a:r>
              <a:rPr lang="zh-TW" altLang="en-US" sz="6000" dirty="0"/>
              <a:t> </a:t>
            </a:r>
            <a:r>
              <a:rPr lang="en-US" altLang="zh-TW" sz="6000" dirty="0" smtClean="0"/>
              <a:t>A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20028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ecurrent Neural </a:t>
            </a:r>
            <a:r>
              <a:rPr lang="en-US" altLang="zh-TW" dirty="0"/>
              <a:t>N</a:t>
            </a:r>
            <a:r>
              <a:rPr lang="en-US" altLang="zh-TW" dirty="0" smtClean="0"/>
              <a:t>etwork (RNN)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397" y="1449407"/>
            <a:ext cx="7253207" cy="5147125"/>
          </a:xfrm>
        </p:spPr>
      </p:pic>
      <p:sp>
        <p:nvSpPr>
          <p:cNvPr id="5" name="文字方塊 4"/>
          <p:cNvSpPr txBox="1"/>
          <p:nvPr/>
        </p:nvSpPr>
        <p:spPr>
          <a:xfrm>
            <a:off x="6276814" y="5021450"/>
            <a:ext cx="929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W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3779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6" t="52150" r="5675" b="4136"/>
          <a:stretch/>
        </p:blipFill>
        <p:spPr bwMode="auto">
          <a:xfrm>
            <a:off x="646647" y="2293748"/>
            <a:ext cx="8422516" cy="410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" t="20612" r="44548" b="50133"/>
          <a:stretch/>
        </p:blipFill>
        <p:spPr bwMode="auto">
          <a:xfrm>
            <a:off x="6655437" y="248350"/>
            <a:ext cx="4827452" cy="2045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853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RNN problem : </a:t>
            </a:r>
            <a:r>
              <a:rPr lang="en-US" altLang="zh-TW" dirty="0"/>
              <a:t>Long-Term Dependencies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4695" y="1828800"/>
            <a:ext cx="8422610" cy="450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7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414" y="2693324"/>
            <a:ext cx="10972800" cy="1371600"/>
          </a:xfrm>
        </p:spPr>
        <p:txBody>
          <a:bodyPr/>
          <a:lstStyle/>
          <a:p>
            <a:pPr algn="ctr"/>
            <a:r>
              <a:rPr lang="en-US" altLang="zh-TW" sz="6000" dirty="0"/>
              <a:t>LSTM introduction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22150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Long Short-term Memory (LSTM)</a:t>
            </a:r>
            <a:endParaRPr lang="zh-TW" altLang="en-US" dirty="0"/>
          </a:p>
        </p:txBody>
      </p:sp>
      <p:pic>
        <p:nvPicPr>
          <p:cNvPr id="4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41" t="20653" r="1678" b="1738"/>
          <a:stretch/>
        </p:blipFill>
        <p:spPr>
          <a:xfrm>
            <a:off x="2176604" y="1828800"/>
            <a:ext cx="7838792" cy="4719341"/>
          </a:xfrm>
        </p:spPr>
      </p:pic>
    </p:spTree>
    <p:extLst>
      <p:ext uri="{BB962C8B-B14F-4D97-AF65-F5344CB8AC3E}">
        <p14:creationId xmlns:p14="http://schemas.microsoft.com/office/powerpoint/2010/main" val="278566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0129" b="2206"/>
          <a:stretch/>
        </p:blipFill>
        <p:spPr>
          <a:xfrm>
            <a:off x="339672" y="619932"/>
            <a:ext cx="10069019" cy="5865089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667" y="2987674"/>
            <a:ext cx="861501" cy="560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632" y="485856"/>
            <a:ext cx="1024328" cy="645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750" y="1301427"/>
            <a:ext cx="47625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043" y="4135034"/>
            <a:ext cx="47625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5" t="25181" r="68719" b="66172"/>
          <a:stretch/>
        </p:blipFill>
        <p:spPr bwMode="auto">
          <a:xfrm>
            <a:off x="7725796" y="3511131"/>
            <a:ext cx="499660" cy="517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671" y="3100285"/>
            <a:ext cx="47625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61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3"/>
          <p:cNvPicPr>
            <a:picLocks noChangeAspect="1"/>
          </p:cNvPicPr>
          <p:nvPr/>
        </p:nvPicPr>
        <p:blipFill rotWithShape="1">
          <a:blip r:embed="rId3"/>
          <a:srcRect l="32008" r="2527" b="5723"/>
          <a:stretch/>
        </p:blipFill>
        <p:spPr bwMode="auto">
          <a:xfrm>
            <a:off x="6095456" y="489649"/>
            <a:ext cx="5760748" cy="6222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 rotWithShape="1">
          <a:blip r:embed="rId3"/>
          <a:srcRect l="32008" r="3958" b="5723"/>
          <a:stretch/>
        </p:blipFill>
        <p:spPr bwMode="auto">
          <a:xfrm>
            <a:off x="894685" y="423792"/>
            <a:ext cx="5754087" cy="6353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757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ACN Lab.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ACN Lab.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N Lab.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48B93C8E-E9CF-4B91-9A4C-76DE10854C20}" vid="{A204F34D-BB1C-4697-9C4C-EB4E8241FCB8}"/>
    </a:ext>
  </a:extLst>
</a:theme>
</file>

<file path=ppt/theme/theme2.xml><?xml version="1.0" encoding="utf-8"?>
<a:theme xmlns:a="http://schemas.openxmlformats.org/drawingml/2006/main" name="1_ACN Lab.">
  <a:themeElements>
    <a:clrScheme name="ACN Lab.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ACN Lab.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N Lab.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ACN Lab.">
  <a:themeElements>
    <a:clrScheme name="ACN Lab.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ACN Lab.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N Lab.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8040</TotalTime>
  <Words>127</Words>
  <Application>Microsoft Office PowerPoint</Application>
  <PresentationFormat>寬螢幕</PresentationFormat>
  <Paragraphs>45</Paragraphs>
  <Slides>21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新細明體</vt:lpstr>
      <vt:lpstr>Arial</vt:lpstr>
      <vt:lpstr>Arial Black</vt:lpstr>
      <vt:lpstr>Calibri</vt:lpstr>
      <vt:lpstr>Times New Roman</vt:lpstr>
      <vt:lpstr>Wingdings</vt:lpstr>
      <vt:lpstr>佈景主題1</vt:lpstr>
      <vt:lpstr>1_ACN Lab.</vt:lpstr>
      <vt:lpstr>2_ACN Lab.</vt:lpstr>
      <vt:lpstr>Long Short-Term Memory(LSTM)</vt:lpstr>
      <vt:lpstr>Outline</vt:lpstr>
      <vt:lpstr>Recurrent Neural Network (RNN)</vt:lpstr>
      <vt:lpstr>Training</vt:lpstr>
      <vt:lpstr>RNN problem : Long-Term Dependencies</vt:lpstr>
      <vt:lpstr>LSTM introduction</vt:lpstr>
      <vt:lpstr>Long Short-term Memory (LSTM)</vt:lpstr>
      <vt:lpstr>PowerPoint 簡報</vt:lpstr>
      <vt:lpstr>PowerPoint 簡報</vt:lpstr>
      <vt:lpstr>LSTM vs RNN </vt:lpstr>
      <vt:lpstr>PowerPoint 簡報</vt:lpstr>
      <vt:lpstr>LSTM Implementation</vt:lpstr>
      <vt:lpstr>Dataset</vt:lpstr>
      <vt:lpstr>PowerPoint 簡報</vt:lpstr>
      <vt:lpstr>Labels – by using sliding window</vt:lpstr>
      <vt:lpstr>PowerPoint 簡報</vt:lpstr>
      <vt:lpstr>Training model</vt:lpstr>
      <vt:lpstr>PowerPoint 簡報</vt:lpstr>
      <vt:lpstr>Result</vt:lpstr>
      <vt:lpstr>Comparison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深度學習__LSTM介紹</dc:title>
  <dc:creator>沿廷 陳</dc:creator>
  <cp:lastModifiedBy>沿廷 陳</cp:lastModifiedBy>
  <cp:revision>106</cp:revision>
  <dcterms:created xsi:type="dcterms:W3CDTF">2020-01-05T13:57:19Z</dcterms:created>
  <dcterms:modified xsi:type="dcterms:W3CDTF">2020-04-30T03:58:48Z</dcterms:modified>
</cp:coreProperties>
</file>