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fb8355b1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dfb8355b1b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dad529ce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dad529ce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dad5299e9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dad5299e9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fc66af2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fc66af2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ad5296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dad5296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dad5296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dad5296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dad5296b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dad5296b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dad5296b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dad5296b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dad5296b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dad5296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dad5296bb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dad5296bb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dad5299e9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dad5299e9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fb8355b1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fb8355b1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dad5299e9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dad5299e9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dad5296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ddad5296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dad5296b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ddad5296bb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dad5299e9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dad5299e9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fb8355b1b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dfb8355b1b_1_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fb8355b1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dfb8355b1b_1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fb8355b1b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dfb8355b1b_1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dad5299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dad5299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fb8355b1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dfb8355b1b_1_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fb8355b1b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dfb8355b1b_1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fc66af2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fc66af2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fb8355b1b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fb8355b1b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fb8355b1b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fb8355b1b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fb8355b1b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dfb8355b1b_1_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fb8355b1b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dfb8355b1b_1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dad5296b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dad5296b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dad5296b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dad5296b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fb8355b1b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fb8355b1b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ddad5299e9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ddad5299e9_1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dad5299e9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ddad5299e9_1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dad529c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dad529c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dad529c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dad529c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ad529c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dad529c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ad529ce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dad529ce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dad529ce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dad529ce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dad529ce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dad529ce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7" name="Google Shape;127;p25"/>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128" name="Google Shape;128;p25"/>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18.gif"/><Relationship Id="rId4" Type="http://schemas.openxmlformats.org/officeDocument/2006/relationships/image" Target="../media/image26.gif"/><Relationship Id="rId5" Type="http://schemas.openxmlformats.org/officeDocument/2006/relationships/image" Target="../media/image2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1.gif"/><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9.gif"/><Relationship Id="rId5" Type="http://schemas.openxmlformats.org/officeDocument/2006/relationships/image" Target="../media/image10.gif"/><Relationship Id="rId6" Type="http://schemas.openxmlformats.org/officeDocument/2006/relationships/image" Target="../media/image12.png"/><Relationship Id="rId7" Type="http://schemas.openxmlformats.org/officeDocument/2006/relationships/image" Target="../media/image44.png"/><Relationship Id="rId8"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8.gif"/><Relationship Id="rId4" Type="http://schemas.openxmlformats.org/officeDocument/2006/relationships/image" Target="../media/image23.gif"/><Relationship Id="rId5" Type="http://schemas.openxmlformats.org/officeDocument/2006/relationships/image" Target="../media/image33.gif"/><Relationship Id="rId6" Type="http://schemas.openxmlformats.org/officeDocument/2006/relationships/image" Target="../media/image1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38.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24.png"/><Relationship Id="rId8"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0" Type="http://schemas.openxmlformats.org/officeDocument/2006/relationships/image" Target="../media/image37.gif"/><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5.gif"/><Relationship Id="rId4" Type="http://schemas.openxmlformats.org/officeDocument/2006/relationships/image" Target="../media/image20.gif"/><Relationship Id="rId9" Type="http://schemas.openxmlformats.org/officeDocument/2006/relationships/image" Target="../media/image30.gif"/><Relationship Id="rId5" Type="http://schemas.openxmlformats.org/officeDocument/2006/relationships/image" Target="../media/image29.gif"/><Relationship Id="rId6" Type="http://schemas.openxmlformats.org/officeDocument/2006/relationships/image" Target="../media/image27.gif"/><Relationship Id="rId7" Type="http://schemas.openxmlformats.org/officeDocument/2006/relationships/image" Target="../media/image34.gif"/><Relationship Id="rId8" Type="http://schemas.openxmlformats.org/officeDocument/2006/relationships/image" Target="../media/image3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40.png"/><Relationship Id="rId4" Type="http://schemas.openxmlformats.org/officeDocument/2006/relationships/image" Target="../media/image35.png"/><Relationship Id="rId5" Type="http://schemas.openxmlformats.org/officeDocument/2006/relationships/image" Target="../media/image50.png"/><Relationship Id="rId6" Type="http://schemas.openxmlformats.org/officeDocument/2006/relationships/image" Target="../media/image45.png"/><Relationship Id="rId7" Type="http://schemas.openxmlformats.org/officeDocument/2006/relationships/image" Target="../media/image47.png"/><Relationship Id="rId8"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49.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48.gif"/><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1143000" y="1066797"/>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zh-TW" sz="3600"/>
              <a:t>Nowcasting組</a:t>
            </a:r>
            <a:endParaRPr sz="3600"/>
          </a:p>
          <a:p>
            <a:pPr indent="0" lvl="0" marL="0" rtl="0" algn="ctr">
              <a:lnSpc>
                <a:spcPct val="90000"/>
              </a:lnSpc>
              <a:spcBef>
                <a:spcPts val="0"/>
              </a:spcBef>
              <a:spcAft>
                <a:spcPts val="0"/>
              </a:spcAft>
              <a:buClr>
                <a:schemeClr val="dk1"/>
              </a:buClr>
              <a:buSzPts val="4500"/>
              <a:buFont typeface="Calibri"/>
              <a:buNone/>
            </a:pPr>
            <a:r>
              <a:rPr lang="zh-TW" sz="3600"/>
              <a:t>2021/06/16</a:t>
            </a:r>
            <a:r>
              <a:rPr lang="zh-TW" sz="3600"/>
              <a:t>成果</a:t>
            </a:r>
            <a:r>
              <a:rPr lang="zh-TW" sz="3600"/>
              <a:t>報告</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結論</a:t>
            </a:r>
            <a:endParaRPr/>
          </a:p>
        </p:txBody>
      </p:sp>
      <p:sp>
        <p:nvSpPr>
          <p:cNvPr id="191" name="Google Shape;191;p35"/>
          <p:cNvSpPr txBox="1"/>
          <p:nvPr>
            <p:ph idx="1" type="body"/>
          </p:nvPr>
        </p:nvSpPr>
        <p:spPr>
          <a:xfrm>
            <a:off x="628650" y="1208469"/>
            <a:ext cx="7886700" cy="3263400"/>
          </a:xfrm>
          <a:prstGeom prst="rect">
            <a:avLst/>
          </a:prstGeom>
        </p:spPr>
        <p:txBody>
          <a:bodyPr anchorCtr="0" anchor="t" bIns="34275" lIns="68575" spcFirstLastPara="1" rIns="68575" wrap="square" tIns="34275">
            <a:normAutofit fontScale="25000" lnSpcReduction="20000"/>
          </a:bodyPr>
          <a:lstStyle/>
          <a:p>
            <a:pPr indent="0" lvl="0" marL="0" rtl="0" algn="l">
              <a:lnSpc>
                <a:spcPct val="150000"/>
              </a:lnSpc>
              <a:spcBef>
                <a:spcPts val="800"/>
              </a:spcBef>
              <a:spcAft>
                <a:spcPts val="0"/>
              </a:spcAft>
              <a:buNone/>
            </a:pPr>
            <a:r>
              <a:rPr lang="zh-TW" sz="8400"/>
              <a:t>1.  不論皮爾森法還是外延法 除了11/21動差法下的回波，兩者皆是一小時比兩小時好</a:t>
            </a:r>
            <a:endParaRPr sz="8400"/>
          </a:p>
          <a:p>
            <a:pPr indent="0" lvl="0" marL="0" rtl="0" algn="l">
              <a:lnSpc>
                <a:spcPct val="150000"/>
              </a:lnSpc>
              <a:spcBef>
                <a:spcPts val="800"/>
              </a:spcBef>
              <a:spcAft>
                <a:spcPts val="0"/>
              </a:spcAft>
              <a:buNone/>
            </a:pPr>
            <a:r>
              <a:rPr lang="zh-TW" sz="8400"/>
              <a:t>2.  皮爾森法計算下外延一小時的相似度皆比動差法高，但在兩小時後大幅下降，而動差法下的差異較小。 </a:t>
            </a:r>
            <a:endParaRPr sz="8400"/>
          </a:p>
          <a:p>
            <a:pPr indent="0" lvl="0" marL="0" rtl="0" algn="l">
              <a:lnSpc>
                <a:spcPct val="150000"/>
              </a:lnSpc>
              <a:spcBef>
                <a:spcPts val="800"/>
              </a:spcBef>
              <a:spcAft>
                <a:spcPts val="0"/>
              </a:spcAft>
              <a:buNone/>
            </a:pPr>
            <a:r>
              <a:rPr lang="zh-TW" sz="8400"/>
              <a:t>3.  從11/21的數據推測，若測試數據增加，可能會有數筆外延兩小時比一小時好的結果</a:t>
            </a:r>
            <a:endParaRPr sz="8400"/>
          </a:p>
          <a:p>
            <a:pPr indent="0" lvl="0" marL="0" rtl="0" algn="l">
              <a:lnSpc>
                <a:spcPct val="150000"/>
              </a:lnSpc>
              <a:spcBef>
                <a:spcPts val="800"/>
              </a:spcBef>
              <a:spcAft>
                <a:spcPts val="0"/>
              </a:spcAft>
              <a:buNone/>
            </a:pPr>
            <a:r>
              <a:rPr lang="zh-TW" sz="8400"/>
              <a:t>4.  兩方法的判斷皆具參考性，可在評估時同時參考兩者，用皮爾森法分析網格點對網格點的相似度，用動差法分析圖形相似度</a:t>
            </a:r>
            <a:endParaRPr sz="8400"/>
          </a:p>
          <a:p>
            <a:pPr indent="0" lvl="0" marL="0" rtl="0" algn="l">
              <a:lnSpc>
                <a:spcPct val="115000"/>
              </a:lnSpc>
              <a:spcBef>
                <a:spcPts val="800"/>
              </a:spcBef>
              <a:spcAft>
                <a:spcPts val="0"/>
              </a:spcAft>
              <a:buNone/>
            </a:pPr>
            <a:r>
              <a:t/>
            </a:r>
            <a:endParaRPr/>
          </a:p>
          <a:p>
            <a:pPr indent="0" lvl="0" marL="0" rtl="0" algn="l">
              <a:lnSpc>
                <a:spcPct val="115000"/>
              </a:lnSpc>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zh-TW"/>
              <a:t>屌</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628650" y="2074644"/>
            <a:ext cx="7886700" cy="994200"/>
          </a:xfrm>
          <a:prstGeom prst="rect">
            <a:avLst/>
          </a:prstGeom>
        </p:spPr>
        <p:txBody>
          <a:bodyPr anchorCtr="0" anchor="ctr" bIns="34275" lIns="68575" spcFirstLastPara="1" rIns="68575" wrap="square" tIns="34275">
            <a:normAutofit/>
          </a:bodyPr>
          <a:lstStyle/>
          <a:p>
            <a:pPr indent="0" lvl="0" marL="0" rtl="0" algn="ctr">
              <a:lnSpc>
                <a:spcPct val="90000"/>
              </a:lnSpc>
              <a:spcBef>
                <a:spcPts val="400"/>
              </a:spcBef>
              <a:spcAft>
                <a:spcPts val="0"/>
              </a:spcAft>
              <a:buNone/>
            </a:pPr>
            <a:r>
              <a:rPr lang="zh-TW">
                <a:solidFill>
                  <a:schemeClr val="dk1"/>
                </a:solidFill>
                <a:latin typeface="Microsoft JhengHei"/>
                <a:ea typeface="Microsoft JhengHei"/>
                <a:cs typeface="Microsoft JhengHei"/>
                <a:sym typeface="Microsoft JhengHei"/>
              </a:rPr>
              <a:t>K-mean對流胞標定</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zh-TW">
                <a:latin typeface="Microsoft JhengHei"/>
                <a:ea typeface="Microsoft JhengHei"/>
                <a:cs typeface="Microsoft JhengHei"/>
                <a:sym typeface="Microsoft JhengHei"/>
              </a:rPr>
              <a:t>K-mean對流胞標定-K-mean</a:t>
            </a:r>
            <a:endParaRPr/>
          </a:p>
        </p:txBody>
      </p:sp>
      <p:sp>
        <p:nvSpPr>
          <p:cNvPr id="202" name="Google Shape;202;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latin typeface="Microsoft JhengHei"/>
                <a:ea typeface="Microsoft JhengHei"/>
                <a:cs typeface="Microsoft JhengHei"/>
                <a:sym typeface="Microsoft JhengHei"/>
              </a:rPr>
              <a:t>K-mean是一種</a:t>
            </a:r>
            <a:r>
              <a:rPr lang="zh-TW">
                <a:highlight>
                  <a:srgbClr val="FFFFFF"/>
                </a:highlight>
                <a:latin typeface="Microsoft JhengHei"/>
                <a:ea typeface="Microsoft JhengHei"/>
                <a:cs typeface="Microsoft JhengHei"/>
                <a:sym typeface="Microsoft JhengHei"/>
              </a:rPr>
              <a:t>非監督式機器學習，用於離散點無監督集群分析</a:t>
            </a:r>
            <a:endParaRPr>
              <a:highlight>
                <a:srgbClr val="FFFFFF"/>
              </a:highlight>
              <a:latin typeface="Microsoft JhengHei"/>
              <a:ea typeface="Microsoft JhengHei"/>
              <a:cs typeface="Microsoft JhengHei"/>
              <a:sym typeface="Microsoft JhengHei"/>
            </a:endParaRPr>
          </a:p>
        </p:txBody>
      </p:sp>
      <p:pic>
        <p:nvPicPr>
          <p:cNvPr id="203" name="Google Shape;203;p37"/>
          <p:cNvPicPr preferRelativeResize="0"/>
          <p:nvPr/>
        </p:nvPicPr>
        <p:blipFill>
          <a:blip r:embed="rId3">
            <a:alphaModFix/>
          </a:blip>
          <a:stretch>
            <a:fillRect/>
          </a:stretch>
        </p:blipFill>
        <p:spPr>
          <a:xfrm>
            <a:off x="309575" y="1800225"/>
            <a:ext cx="4262426" cy="3196825"/>
          </a:xfrm>
          <a:prstGeom prst="rect">
            <a:avLst/>
          </a:prstGeom>
          <a:noFill/>
          <a:ln>
            <a:noFill/>
          </a:ln>
        </p:spPr>
      </p:pic>
      <p:sp>
        <p:nvSpPr>
          <p:cNvPr id="204" name="Google Shape;204;p37"/>
          <p:cNvSpPr txBox="1"/>
          <p:nvPr/>
        </p:nvSpPr>
        <p:spPr>
          <a:xfrm>
            <a:off x="4304125" y="2171550"/>
            <a:ext cx="4572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Microsoft JhengHei"/>
                <a:ea typeface="Microsoft JhengHei"/>
                <a:cs typeface="Microsoft JhengHei"/>
                <a:sym typeface="Microsoft JhengHei"/>
              </a:rPr>
              <a:t>藍點是我們要分群的離散點，稱為element</a:t>
            </a:r>
            <a:endParaRPr sz="1800">
              <a:latin typeface="Microsoft JhengHei"/>
              <a:ea typeface="Microsoft JhengHei"/>
              <a:cs typeface="Microsoft JhengHei"/>
              <a:sym typeface="Microsoft JhengHei"/>
            </a:endParaRPr>
          </a:p>
          <a:p>
            <a:pPr indent="0" lvl="0" marL="0" rtl="0" algn="l">
              <a:spcBef>
                <a:spcPts val="0"/>
              </a:spcBef>
              <a:spcAft>
                <a:spcPts val="0"/>
              </a:spcAft>
              <a:buNone/>
            </a:pPr>
            <a:r>
              <a:rPr lang="zh-TW" sz="1800">
                <a:latin typeface="Microsoft JhengHei"/>
                <a:ea typeface="Microsoft JhengHei"/>
                <a:cs typeface="Microsoft JhengHei"/>
                <a:sym typeface="Microsoft JhengHei"/>
              </a:rPr>
              <a:t>綠點是分群的核心/標定點，稱為kernel</a:t>
            </a:r>
            <a:endParaRPr sz="1800">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latin typeface="Microsoft JhengHei"/>
              <a:ea typeface="Microsoft JhengHei"/>
              <a:cs typeface="Microsoft JhengHei"/>
              <a:sym typeface="Microsoft JhengHei"/>
            </a:endParaRPr>
          </a:p>
          <a:p>
            <a:pPr indent="0" lvl="0" marL="0" rtl="0" algn="l">
              <a:spcBef>
                <a:spcPts val="0"/>
              </a:spcBef>
              <a:spcAft>
                <a:spcPts val="0"/>
              </a:spcAft>
              <a:buNone/>
            </a:pPr>
            <a:r>
              <a:rPr lang="zh-TW" sz="1800">
                <a:latin typeface="Microsoft JhengHei"/>
                <a:ea typeface="Microsoft JhengHei"/>
                <a:cs typeface="Microsoft JhengHei"/>
                <a:sym typeface="Microsoft JhengHei"/>
              </a:rPr>
              <a:t>每個</a:t>
            </a:r>
            <a:r>
              <a:rPr lang="zh-TW" sz="1800">
                <a:solidFill>
                  <a:schemeClr val="dk1"/>
                </a:solidFill>
                <a:latin typeface="Microsoft JhengHei"/>
                <a:ea typeface="Microsoft JhengHei"/>
                <a:cs typeface="Microsoft JhengHei"/>
                <a:sym typeface="Microsoft JhengHei"/>
              </a:rPr>
              <a:t>element</a:t>
            </a:r>
            <a:r>
              <a:rPr lang="zh-TW" sz="1800">
                <a:latin typeface="Microsoft JhengHei"/>
                <a:ea typeface="Microsoft JhengHei"/>
                <a:cs typeface="Microsoft JhengHei"/>
                <a:sym typeface="Microsoft JhengHei"/>
              </a:rPr>
              <a:t>都會找最近的</a:t>
            </a:r>
            <a:r>
              <a:rPr lang="zh-TW" sz="1800">
                <a:solidFill>
                  <a:schemeClr val="dk1"/>
                </a:solidFill>
                <a:latin typeface="Microsoft JhengHei"/>
                <a:ea typeface="Microsoft JhengHei"/>
                <a:cs typeface="Microsoft JhengHei"/>
                <a:sym typeface="Microsoft JhengHei"/>
              </a:rPr>
              <a:t>kernel做分群</a:t>
            </a:r>
            <a:endParaRPr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1800">
                <a:solidFill>
                  <a:schemeClr val="dk1"/>
                </a:solidFill>
                <a:latin typeface="Microsoft JhengHei"/>
                <a:ea typeface="Microsoft JhengHei"/>
                <a:cs typeface="Microsoft JhengHei"/>
                <a:sym typeface="Microsoft JhengHei"/>
              </a:rPr>
              <a:t>而kernel則依照新的element重新定位</a:t>
            </a:r>
            <a:endParaRPr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1800">
                <a:solidFill>
                  <a:schemeClr val="dk1"/>
                </a:solidFill>
                <a:latin typeface="Microsoft JhengHei"/>
                <a:ea typeface="Microsoft JhengHei"/>
                <a:cs typeface="Microsoft JhengHei"/>
                <a:sym typeface="Microsoft JhengHei"/>
              </a:rPr>
              <a:t>最終收斂至K-mean完成</a:t>
            </a:r>
            <a:endParaRPr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1800">
                <a:solidFill>
                  <a:schemeClr val="dk1"/>
                </a:solidFill>
                <a:latin typeface="Microsoft JhengHei"/>
                <a:ea typeface="Microsoft JhengHei"/>
                <a:cs typeface="Microsoft JhengHei"/>
                <a:sym typeface="Microsoft JhengHei"/>
              </a:rPr>
              <a:t>→ 是否也能用於對流胞標定？</a:t>
            </a:r>
            <a:endParaRPr b="1" sz="1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zh-TW">
                <a:latin typeface="Microsoft JhengHei"/>
                <a:ea typeface="Microsoft JhengHei"/>
                <a:cs typeface="Microsoft JhengHei"/>
                <a:sym typeface="Microsoft JhengHei"/>
              </a:rPr>
              <a:t>K-mean對流胞標定-</a:t>
            </a:r>
            <a:r>
              <a:rPr lang="zh-TW">
                <a:latin typeface="Microsoft JhengHei"/>
                <a:ea typeface="Microsoft JhengHei"/>
                <a:cs typeface="Microsoft JhengHei"/>
                <a:sym typeface="Microsoft JhengHei"/>
              </a:rPr>
              <a:t>外延整體架構</a:t>
            </a:r>
            <a:endParaRPr/>
          </a:p>
        </p:txBody>
      </p:sp>
      <p:sp>
        <p:nvSpPr>
          <p:cNvPr id="210" name="Google Shape;210;p3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latin typeface="Microsoft JhengHei"/>
                <a:ea typeface="Microsoft JhengHei"/>
                <a:cs typeface="Microsoft JhengHei"/>
                <a:sym typeface="Microsoft JhengHei"/>
              </a:rPr>
              <a:t>基於</a:t>
            </a:r>
            <a:r>
              <a:rPr lang="zh-TW">
                <a:latin typeface="Microsoft JhengHei"/>
                <a:ea typeface="Microsoft JhengHei"/>
                <a:cs typeface="Microsoft JhengHei"/>
                <a:sym typeface="Microsoft JhengHei"/>
              </a:rPr>
              <a:t>K-mean的標定，以及個別對流胞獨立平流的假設(Cell-based advection)，應該可以進行一種簡單的線性外延：</a:t>
            </a:r>
            <a:endParaRPr>
              <a:highlight>
                <a:srgbClr val="FFFFFF"/>
              </a:highlight>
              <a:latin typeface="Microsoft JhengHei"/>
              <a:ea typeface="Microsoft JhengHei"/>
              <a:cs typeface="Microsoft JhengHei"/>
              <a:sym typeface="Microsoft JhengHei"/>
            </a:endParaRPr>
          </a:p>
        </p:txBody>
      </p:sp>
      <p:pic>
        <p:nvPicPr>
          <p:cNvPr id="211" name="Google Shape;211;p38"/>
          <p:cNvPicPr preferRelativeResize="0"/>
          <p:nvPr/>
        </p:nvPicPr>
        <p:blipFill>
          <a:blip r:embed="rId3">
            <a:alphaModFix/>
          </a:blip>
          <a:stretch>
            <a:fillRect/>
          </a:stretch>
        </p:blipFill>
        <p:spPr>
          <a:xfrm>
            <a:off x="1357775" y="2025025"/>
            <a:ext cx="6428450" cy="3000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zh-TW">
                <a:latin typeface="Microsoft JhengHei"/>
                <a:ea typeface="Microsoft JhengHei"/>
                <a:cs typeface="Microsoft JhengHei"/>
                <a:sym typeface="Microsoft JhengHei"/>
              </a:rPr>
              <a:t>K-mean對流胞標定-</a:t>
            </a:r>
            <a:r>
              <a:rPr lang="zh-TW">
                <a:latin typeface="Microsoft JhengHei"/>
                <a:ea typeface="Microsoft JhengHei"/>
                <a:cs typeface="Microsoft JhengHei"/>
                <a:sym typeface="Microsoft JhengHei"/>
              </a:rPr>
              <a:t>詳細方法</a:t>
            </a:r>
            <a:endParaRPr/>
          </a:p>
        </p:txBody>
      </p:sp>
      <p:sp>
        <p:nvSpPr>
          <p:cNvPr id="217" name="Google Shape;217;p39"/>
          <p:cNvSpPr txBox="1"/>
          <p:nvPr>
            <p:ph idx="1" type="body"/>
          </p:nvPr>
        </p:nvSpPr>
        <p:spPr>
          <a:xfrm>
            <a:off x="628650" y="106916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latin typeface="Microsoft JhengHei"/>
                <a:ea typeface="Microsoft JhengHei"/>
                <a:cs typeface="Microsoft JhengHei"/>
                <a:sym typeface="Microsoft JhengHei"/>
              </a:rPr>
              <a:t>"離群異值濾除"</a:t>
            </a:r>
            <a:endParaRPr>
              <a:latin typeface="Microsoft JhengHei"/>
              <a:ea typeface="Microsoft JhengHei"/>
              <a:cs typeface="Microsoft JhengHei"/>
              <a:sym typeface="Microsoft JhengHei"/>
            </a:endParaRPr>
          </a:p>
          <a:p>
            <a:pPr indent="0" lvl="0" marL="0" rtl="0" algn="l">
              <a:spcBef>
                <a:spcPts val="800"/>
              </a:spcBef>
              <a:spcAft>
                <a:spcPts val="0"/>
              </a:spcAft>
              <a:buClr>
                <a:schemeClr val="dk1"/>
              </a:buClr>
              <a:buSzPts val="1100"/>
              <a:buFont typeface="Arial"/>
              <a:buNone/>
            </a:pPr>
            <a:r>
              <a:rPr lang="zh-TW" sz="1600">
                <a:latin typeface="Microsoft JhengHei"/>
                <a:ea typeface="Microsoft JhengHei"/>
                <a:cs typeface="Microsoft JhengHei"/>
                <a:sym typeface="Microsoft JhengHei"/>
              </a:rPr>
              <a:t>檢查dbz高於閾值的點，若其與周圍格點差距過大，則該點變成上下左右值的平均</a:t>
            </a:r>
            <a:endParaRPr sz="1600">
              <a:latin typeface="Microsoft JhengHei"/>
              <a:ea typeface="Microsoft JhengHei"/>
              <a:cs typeface="Microsoft JhengHei"/>
              <a:sym typeface="Microsoft JhengHei"/>
            </a:endParaRPr>
          </a:p>
          <a:p>
            <a:pPr indent="0" lvl="0" marL="0" rtl="0" algn="l">
              <a:spcBef>
                <a:spcPts val="800"/>
              </a:spcBef>
              <a:spcAft>
                <a:spcPts val="0"/>
              </a:spcAft>
              <a:buClr>
                <a:schemeClr val="dk1"/>
              </a:buClr>
              <a:buSzPts val="1100"/>
              <a:buFont typeface="Arial"/>
              <a:buNone/>
            </a:pPr>
            <a:r>
              <a:rPr lang="zh-TW" sz="1600">
                <a:latin typeface="Microsoft JhengHei"/>
                <a:ea typeface="Microsoft JhengHei"/>
                <a:cs typeface="Microsoft JhengHei"/>
                <a:sym typeface="Microsoft JhengHei"/>
              </a:rPr>
              <a:t>對於這種特例非群集的點，在分群上可能被分到其他群，會影響穩定性，因此需要降低其對於分群結果的影響</a:t>
            </a:r>
            <a:endParaRPr sz="1600">
              <a:latin typeface="Microsoft JhengHei"/>
              <a:ea typeface="Microsoft JhengHei"/>
              <a:cs typeface="Microsoft JhengHei"/>
              <a:sym typeface="Microsoft JhengHei"/>
            </a:endParaRPr>
          </a:p>
          <a:p>
            <a:pPr indent="0" lvl="0" marL="0" rtl="0" algn="l">
              <a:spcBef>
                <a:spcPts val="800"/>
              </a:spcBef>
              <a:spcAft>
                <a:spcPts val="0"/>
              </a:spcAft>
              <a:buClr>
                <a:schemeClr val="dk1"/>
              </a:buClr>
              <a:buSzPts val="1100"/>
              <a:buFont typeface="Arial"/>
              <a:buNone/>
            </a:pPr>
            <a:r>
              <a:rPr lang="zh-TW" sz="1600">
                <a:latin typeface="Microsoft JhengHei"/>
                <a:ea typeface="Microsoft JhengHei"/>
                <a:cs typeface="Microsoft JhengHei"/>
                <a:sym typeface="Microsoft JhengHei"/>
              </a:rPr>
              <a:t>此預處理針對</a:t>
            </a:r>
            <a:r>
              <a:rPr b="1" lang="zh-TW" sz="1600">
                <a:latin typeface="Microsoft JhengHei"/>
                <a:ea typeface="Microsoft JhengHei"/>
                <a:cs typeface="Microsoft JhengHei"/>
                <a:sym typeface="Microsoft JhengHei"/>
              </a:rPr>
              <a:t>不利分群的高強度格點去減少參與K-mean過程</a:t>
            </a:r>
            <a:r>
              <a:rPr lang="zh-TW" sz="1600">
                <a:latin typeface="Microsoft JhengHei"/>
                <a:ea typeface="Microsoft JhengHei"/>
                <a:cs typeface="Microsoft JhengHei"/>
                <a:sym typeface="Microsoft JhengHei"/>
              </a:rPr>
              <a:t>，只是為了分群+線性外延方便，在之後每個資料點都還是會依據kernel的移動做線性平移。</a:t>
            </a:r>
            <a:endParaRPr sz="1600">
              <a:latin typeface="Microsoft JhengHei"/>
              <a:ea typeface="Microsoft JhengHei"/>
              <a:cs typeface="Microsoft JhengHei"/>
              <a:sym typeface="Microsoft JhengHei"/>
            </a:endParaRPr>
          </a:p>
          <a:p>
            <a:pPr indent="0" lvl="0" marL="0" rtl="0" algn="l">
              <a:spcBef>
                <a:spcPts val="800"/>
              </a:spcBef>
              <a:spcAft>
                <a:spcPts val="0"/>
              </a:spcAft>
              <a:buClr>
                <a:schemeClr val="dk1"/>
              </a:buClr>
              <a:buSzPts val="1100"/>
              <a:buFont typeface="Arial"/>
              <a:buNone/>
            </a:pPr>
            <a:r>
              <a:t/>
            </a:r>
            <a:endParaRPr sz="1600"/>
          </a:p>
          <a:p>
            <a:pPr indent="0" lvl="0" marL="0" rtl="0" algn="l">
              <a:spcBef>
                <a:spcPts val="800"/>
              </a:spcBef>
              <a:spcAft>
                <a:spcPts val="0"/>
              </a:spcAft>
              <a:buNone/>
            </a:pPr>
            <a:r>
              <a:t/>
            </a:r>
            <a:endParaRPr>
              <a:latin typeface="Microsoft JhengHei"/>
              <a:ea typeface="Microsoft JhengHei"/>
              <a:cs typeface="Microsoft JhengHei"/>
              <a:sym typeface="Microsoft JhengHei"/>
            </a:endParaRPr>
          </a:p>
        </p:txBody>
      </p:sp>
      <p:pic>
        <p:nvPicPr>
          <p:cNvPr id="218" name="Google Shape;218;p39"/>
          <p:cNvPicPr preferRelativeResize="0"/>
          <p:nvPr/>
        </p:nvPicPr>
        <p:blipFill>
          <a:blip r:embed="rId3">
            <a:alphaModFix/>
          </a:blip>
          <a:stretch>
            <a:fillRect/>
          </a:stretch>
        </p:blipFill>
        <p:spPr>
          <a:xfrm>
            <a:off x="628651" y="3005600"/>
            <a:ext cx="7170826" cy="15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K-mean對流胞標定-詳細方法</a:t>
            </a:r>
            <a:endParaRPr/>
          </a:p>
        </p:txBody>
      </p:sp>
      <p:sp>
        <p:nvSpPr>
          <p:cNvPr id="224" name="Google Shape;224;p40"/>
          <p:cNvSpPr txBox="1"/>
          <p:nvPr>
            <p:ph idx="1" type="body"/>
          </p:nvPr>
        </p:nvSpPr>
        <p:spPr>
          <a:xfrm>
            <a:off x="508800" y="1168950"/>
            <a:ext cx="86352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zh-TW">
                <a:latin typeface="Microsoft JhengHei"/>
                <a:ea typeface="Microsoft JhengHei"/>
                <a:cs typeface="Microsoft JhengHei"/>
                <a:sym typeface="Microsoft JhengHei"/>
              </a:rPr>
              <a:t>"kernel初始擺放方式"</a:t>
            </a:r>
            <a:endParaRPr>
              <a:latin typeface="Microsoft JhengHei"/>
              <a:ea typeface="Microsoft JhengHei"/>
              <a:cs typeface="Microsoft JhengHei"/>
              <a:sym typeface="Microsoft JhengHei"/>
            </a:endParaRPr>
          </a:p>
          <a:p>
            <a:pPr indent="0" lvl="0" marL="0" rtl="0" algn="l">
              <a:lnSpc>
                <a:spcPct val="115000"/>
              </a:lnSpc>
              <a:spcBef>
                <a:spcPts val="800"/>
              </a:spcBef>
              <a:spcAft>
                <a:spcPts val="0"/>
              </a:spcAft>
              <a:buSzPts val="523"/>
              <a:buNone/>
            </a:pPr>
            <a:r>
              <a:rPr lang="zh-TW" sz="1600"/>
              <a:t>kernel的標定相當重要，不能有對流胞對應的kernel改變的情況(</a:t>
            </a:r>
            <a:r>
              <a:rPr lang="zh-TW" sz="1600"/>
              <a:t>如下</a:t>
            </a:r>
            <a:r>
              <a:rPr lang="zh-TW" sz="1600"/>
              <a:t>)</a:t>
            </a:r>
            <a:endParaRPr sz="1600"/>
          </a:p>
          <a:p>
            <a:pPr indent="0" lvl="0" marL="0" rtl="0" algn="l">
              <a:lnSpc>
                <a:spcPct val="115000"/>
              </a:lnSpc>
              <a:spcBef>
                <a:spcPts val="800"/>
              </a:spcBef>
              <a:spcAft>
                <a:spcPts val="0"/>
              </a:spcAft>
              <a:buSzPts val="523"/>
              <a:buNone/>
            </a:pPr>
            <a:r>
              <a:t/>
            </a:r>
            <a:endParaRPr sz="1600"/>
          </a:p>
          <a:p>
            <a:pPr indent="0" lvl="0" marL="0" rtl="0" algn="l">
              <a:lnSpc>
                <a:spcPct val="115000"/>
              </a:lnSpc>
              <a:spcBef>
                <a:spcPts val="800"/>
              </a:spcBef>
              <a:spcAft>
                <a:spcPts val="0"/>
              </a:spcAft>
              <a:buSzPts val="523"/>
              <a:buNone/>
            </a:pPr>
            <a:r>
              <a:t/>
            </a:r>
            <a:endParaRPr sz="1600"/>
          </a:p>
          <a:p>
            <a:pPr indent="0" lvl="0" marL="0" rtl="0" algn="l">
              <a:lnSpc>
                <a:spcPct val="115000"/>
              </a:lnSpc>
              <a:spcBef>
                <a:spcPts val="800"/>
              </a:spcBef>
              <a:spcAft>
                <a:spcPts val="0"/>
              </a:spcAft>
              <a:buSzPts val="523"/>
              <a:buNone/>
            </a:pPr>
            <a:r>
              <a:t/>
            </a:r>
            <a:endParaRPr sz="1600"/>
          </a:p>
          <a:p>
            <a:pPr indent="0" lvl="0" marL="0" rtl="0" algn="l">
              <a:lnSpc>
                <a:spcPct val="115000"/>
              </a:lnSpc>
              <a:spcBef>
                <a:spcPts val="800"/>
              </a:spcBef>
              <a:spcAft>
                <a:spcPts val="0"/>
              </a:spcAft>
              <a:buSzPts val="523"/>
              <a:buNone/>
            </a:pPr>
            <a:r>
              <a:t/>
            </a:r>
            <a:endParaRPr sz="1600"/>
          </a:p>
          <a:p>
            <a:pPr indent="0" lvl="0" marL="0" rtl="0" algn="l">
              <a:lnSpc>
                <a:spcPct val="115000"/>
              </a:lnSpc>
              <a:spcBef>
                <a:spcPts val="0"/>
              </a:spcBef>
              <a:spcAft>
                <a:spcPts val="0"/>
              </a:spcAft>
              <a:buSzPts val="523"/>
              <a:buNone/>
            </a:pPr>
            <a:r>
              <a:rPr lang="zh-TW" sz="1600"/>
              <a:t>以下各版本的嘗試都是試圖解決這件事情，並且希望有更好的追蹤效果：</a:t>
            </a:r>
            <a:endParaRPr sz="1600"/>
          </a:p>
          <a:p>
            <a:pPr indent="0" lvl="0" marL="0" rtl="0" algn="l">
              <a:lnSpc>
                <a:spcPct val="115000"/>
              </a:lnSpc>
              <a:spcBef>
                <a:spcPts val="0"/>
              </a:spcBef>
              <a:spcAft>
                <a:spcPts val="0"/>
              </a:spcAft>
              <a:buSzPts val="523"/>
              <a:buNone/>
            </a:pPr>
            <a:r>
              <a:rPr lang="zh-TW" sz="1600"/>
              <a:t>v1:在整張map中隨機給kernel初始場</a:t>
            </a:r>
            <a:endParaRPr sz="1600"/>
          </a:p>
          <a:p>
            <a:pPr indent="0" lvl="0" marL="0" rtl="0" algn="l">
              <a:lnSpc>
                <a:spcPct val="115000"/>
              </a:lnSpc>
              <a:spcBef>
                <a:spcPts val="0"/>
              </a:spcBef>
              <a:spcAft>
                <a:spcPts val="0"/>
              </a:spcAft>
              <a:buSzPts val="523"/>
              <a:buNone/>
            </a:pPr>
            <a:r>
              <a:rPr lang="zh-TW" sz="1600"/>
              <a:t>v2:在整張map中隨機正態分布kernel(中心點向外3個標準差，99.7%)</a:t>
            </a:r>
            <a:endParaRPr sz="1600"/>
          </a:p>
          <a:p>
            <a:pPr indent="0" lvl="0" marL="0" rtl="0" algn="l">
              <a:lnSpc>
                <a:spcPct val="115000"/>
              </a:lnSpc>
              <a:spcBef>
                <a:spcPts val="0"/>
              </a:spcBef>
              <a:spcAft>
                <a:spcPts val="0"/>
              </a:spcAft>
              <a:buSzPts val="523"/>
              <a:buNone/>
            </a:pPr>
            <a:r>
              <a:rPr lang="zh-TW" sz="1600"/>
              <a:t>v3:在整張map中隨機給kernel初始場，但僅用第一次有element分組到的kernel做更新移動</a:t>
            </a:r>
            <a:endParaRPr sz="1600"/>
          </a:p>
          <a:p>
            <a:pPr indent="0" lvl="0" marL="0" rtl="0" algn="l">
              <a:lnSpc>
                <a:spcPct val="115000"/>
              </a:lnSpc>
              <a:spcBef>
                <a:spcPts val="0"/>
              </a:spcBef>
              <a:spcAft>
                <a:spcPts val="0"/>
              </a:spcAft>
              <a:buSzPts val="523"/>
              <a:buNone/>
            </a:pPr>
            <a:r>
              <a:rPr lang="zh-TW" sz="1600"/>
              <a:t>v4:固定在台灣附近的kernel(手動選定六個地點)</a:t>
            </a:r>
            <a:endParaRPr sz="1600"/>
          </a:p>
        </p:txBody>
      </p:sp>
      <p:pic>
        <p:nvPicPr>
          <p:cNvPr id="225" name="Google Shape;225;p40"/>
          <p:cNvPicPr preferRelativeResize="0"/>
          <p:nvPr/>
        </p:nvPicPr>
        <p:blipFill>
          <a:blip r:embed="rId3">
            <a:alphaModFix/>
          </a:blip>
          <a:stretch>
            <a:fillRect/>
          </a:stretch>
        </p:blipFill>
        <p:spPr>
          <a:xfrm>
            <a:off x="508800" y="1839300"/>
            <a:ext cx="4260050" cy="1550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nvSpPr>
        <p:spPr>
          <a:xfrm>
            <a:off x="610800" y="375050"/>
            <a:ext cx="8379600" cy="4105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zh-TW" sz="3300">
                <a:solidFill>
                  <a:schemeClr val="dk1"/>
                </a:solidFill>
                <a:latin typeface="Microsoft JhengHei"/>
                <a:ea typeface="Microsoft JhengHei"/>
                <a:cs typeface="Microsoft JhengHei"/>
                <a:sym typeface="Microsoft JhengHei"/>
              </a:rPr>
              <a:t>K-mean對流胞標定-詳細方法</a:t>
            </a:r>
            <a:endParaRPr sz="2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zh-TW" sz="1600">
                <a:solidFill>
                  <a:schemeClr val="dk1"/>
                </a:solidFill>
              </a:rPr>
              <a:t>綜上所述：</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zh-TW" sz="1600">
                <a:solidFill>
                  <a:schemeClr val="dk1"/>
                </a:solidFill>
              </a:rPr>
              <a:t>v1:在整張map中隨機給kernel初始場</a:t>
            </a:r>
            <a:endParaRPr sz="1600">
              <a:solidFill>
                <a:schemeClr val="dk1"/>
              </a:solidFill>
            </a:endParaRPr>
          </a:p>
          <a:p>
            <a:pPr indent="0" lvl="0" marL="0" rtl="0" algn="l">
              <a:spcBef>
                <a:spcPts val="0"/>
              </a:spcBef>
              <a:spcAft>
                <a:spcPts val="0"/>
              </a:spcAft>
              <a:buNone/>
            </a:pPr>
            <a:r>
              <a:rPr lang="zh-TW" sz="1600">
                <a:solidFill>
                  <a:schemeClr val="dk1"/>
                </a:solidFill>
              </a:rPr>
              <a:t>可能有</a:t>
            </a:r>
            <a:r>
              <a:rPr b="1" lang="zh-TW" sz="1600">
                <a:solidFill>
                  <a:schemeClr val="dk1"/>
                </a:solidFill>
              </a:rPr>
              <a:t>隨機分布的kernel所產生的分組歸屬問題</a:t>
            </a:r>
            <a:r>
              <a:rPr lang="zh-TW" sz="1600">
                <a:solidFill>
                  <a:schemeClr val="dk1"/>
                </a:solidFill>
              </a:rPr>
              <a:t>，每次做群聚分析結果差異相對大</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zh-TW" sz="1600">
                <a:solidFill>
                  <a:schemeClr val="dk1"/>
                </a:solidFill>
              </a:rPr>
              <a:t>v2:在整張map中隨機正態分布kernel(中心點向外3個標準差，99.7%)</a:t>
            </a:r>
            <a:endParaRPr sz="1600">
              <a:solidFill>
                <a:schemeClr val="dk1"/>
              </a:solidFill>
            </a:endParaRPr>
          </a:p>
          <a:p>
            <a:pPr indent="0" lvl="0" marL="0" rtl="0" algn="l">
              <a:spcBef>
                <a:spcPts val="0"/>
              </a:spcBef>
              <a:spcAft>
                <a:spcPts val="0"/>
              </a:spcAft>
              <a:buNone/>
            </a:pPr>
            <a:r>
              <a:rPr lang="zh-TW" sz="1600">
                <a:solidFill>
                  <a:schemeClr val="dk1"/>
                </a:solidFill>
              </a:rPr>
              <a:t>密集於台灣附近的kernel，若element相對零散，</a:t>
            </a:r>
            <a:r>
              <a:rPr b="1" lang="zh-TW" sz="1600">
                <a:solidFill>
                  <a:schemeClr val="dk1"/>
                </a:solidFill>
              </a:rPr>
              <a:t>可能導致更多的分組出現</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zh-TW" sz="1600">
                <a:solidFill>
                  <a:schemeClr val="dk1"/>
                </a:solidFill>
              </a:rPr>
              <a:t>v3:在整張map中隨機給kernel初始場，但僅用第一次有element分組到的kernel做更新移動</a:t>
            </a:r>
            <a:endParaRPr sz="1600">
              <a:solidFill>
                <a:schemeClr val="dk1"/>
              </a:solidFill>
            </a:endParaRPr>
          </a:p>
          <a:p>
            <a:pPr indent="0" lvl="0" marL="0" rtl="0" algn="l">
              <a:spcBef>
                <a:spcPts val="0"/>
              </a:spcBef>
              <a:spcAft>
                <a:spcPts val="0"/>
              </a:spcAft>
              <a:buNone/>
            </a:pPr>
            <a:r>
              <a:rPr lang="zh-TW" sz="1600">
                <a:solidFill>
                  <a:schemeClr val="dk1"/>
                </a:solidFill>
              </a:rPr>
              <a:t>相對最</a:t>
            </a:r>
            <a:r>
              <a:rPr b="1" lang="zh-TW" sz="1600">
                <a:solidFill>
                  <a:schemeClr val="dk1"/>
                </a:solidFill>
              </a:rPr>
              <a:t>穩定</a:t>
            </a:r>
            <a:r>
              <a:rPr lang="zh-TW" sz="1600">
                <a:solidFill>
                  <a:schemeClr val="dk1"/>
                </a:solidFill>
              </a:rPr>
              <a:t>，</a:t>
            </a:r>
            <a:r>
              <a:rPr lang="zh-TW" sz="1600">
                <a:solidFill>
                  <a:schemeClr val="dk1"/>
                </a:solidFill>
              </a:rPr>
              <a:t>相對</a:t>
            </a:r>
            <a:r>
              <a:rPr lang="zh-TW" sz="1600">
                <a:solidFill>
                  <a:schemeClr val="dk1"/>
                </a:solidFill>
              </a:rPr>
              <a:t>可以</a:t>
            </a:r>
            <a:r>
              <a:rPr lang="zh-TW" sz="1600">
                <a:solidFill>
                  <a:schemeClr val="dk1"/>
                </a:solidFill>
              </a:rPr>
              <a:t>減少v1、</a:t>
            </a:r>
            <a:r>
              <a:rPr lang="zh-TW" sz="1600">
                <a:solidFill>
                  <a:schemeClr val="dk1"/>
                </a:solidFill>
              </a:rPr>
              <a:t>v4的問題 --&gt;</a:t>
            </a:r>
            <a:r>
              <a:rPr b="1" lang="zh-TW" sz="1600">
                <a:solidFill>
                  <a:srgbClr val="0000FF"/>
                </a:solidFill>
              </a:rPr>
              <a:t>首選!!</a:t>
            </a:r>
            <a:endParaRPr b="1" sz="1600">
              <a:solidFill>
                <a:srgbClr val="0000FF"/>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zh-TW" sz="1600">
                <a:solidFill>
                  <a:schemeClr val="dk1"/>
                </a:solidFill>
              </a:rPr>
              <a:t>v4:固定在台灣附近的kernel(手動選定六個地點)</a:t>
            </a:r>
            <a:endParaRPr sz="1600">
              <a:solidFill>
                <a:schemeClr val="dk1"/>
              </a:solidFill>
            </a:endParaRPr>
          </a:p>
          <a:p>
            <a:pPr indent="0" lvl="0" marL="0" rtl="0" algn="l">
              <a:spcBef>
                <a:spcPts val="0"/>
              </a:spcBef>
              <a:spcAft>
                <a:spcPts val="0"/>
              </a:spcAft>
              <a:buClr>
                <a:schemeClr val="dk1"/>
              </a:buClr>
              <a:buSzPts val="1100"/>
              <a:buFont typeface="Arial"/>
              <a:buNone/>
            </a:pPr>
            <a:r>
              <a:rPr b="1" lang="zh-TW" sz="1600">
                <a:solidFill>
                  <a:schemeClr val="dk1"/>
                </a:solidFill>
              </a:rPr>
              <a:t>硬性規定固定降水區域</a:t>
            </a:r>
            <a:r>
              <a:rPr lang="zh-TW" sz="1600">
                <a:solidFill>
                  <a:schemeClr val="dk1"/>
                </a:solidFill>
              </a:rPr>
              <a:t>導致對流胞跨區就無法外延的問題</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zh-TW">
                <a:latin typeface="Microsoft JhengHei"/>
                <a:ea typeface="Microsoft JhengHei"/>
                <a:cs typeface="Microsoft JhengHei"/>
                <a:sym typeface="Microsoft JhengHei"/>
              </a:rPr>
              <a:t>K-mean對流胞標定-詳細方法</a:t>
            </a:r>
            <a:endParaRPr/>
          </a:p>
        </p:txBody>
      </p:sp>
      <p:sp>
        <p:nvSpPr>
          <p:cNvPr id="236" name="Google Shape;236;p42"/>
          <p:cNvSpPr txBox="1"/>
          <p:nvPr>
            <p:ph idx="1" type="body"/>
          </p:nvPr>
        </p:nvSpPr>
        <p:spPr>
          <a:xfrm>
            <a:off x="628650" y="1369225"/>
            <a:ext cx="7886700" cy="3452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latin typeface="Microsoft JhengHei"/>
                <a:ea typeface="Microsoft JhengHei"/>
                <a:cs typeface="Microsoft JhengHei"/>
                <a:sym typeface="Microsoft JhengHei"/>
              </a:rPr>
              <a:t>"kernel限制半徑"</a:t>
            </a:r>
            <a:endParaRPr>
              <a:latin typeface="Microsoft JhengHei"/>
              <a:ea typeface="Microsoft JhengHei"/>
              <a:cs typeface="Microsoft JhengHei"/>
              <a:sym typeface="Microsoft JhengHei"/>
            </a:endParaRPr>
          </a:p>
          <a:p>
            <a:pPr indent="0" lvl="0" marL="0" rtl="0" algn="l">
              <a:spcBef>
                <a:spcPts val="800"/>
              </a:spcBef>
              <a:spcAft>
                <a:spcPts val="0"/>
              </a:spcAft>
              <a:buNone/>
            </a:pPr>
            <a:r>
              <a:t/>
            </a:r>
            <a:endParaRPr>
              <a:latin typeface="Microsoft JhengHei"/>
              <a:ea typeface="Microsoft JhengHei"/>
              <a:cs typeface="Microsoft JhengHei"/>
              <a:sym typeface="Microsoft JhengHei"/>
            </a:endParaRPr>
          </a:p>
          <a:p>
            <a:pPr indent="0" lvl="0" marL="0" rtl="0" algn="l">
              <a:lnSpc>
                <a:spcPct val="100000"/>
              </a:lnSpc>
              <a:spcBef>
                <a:spcPts val="0"/>
              </a:spcBef>
              <a:spcAft>
                <a:spcPts val="0"/>
              </a:spcAft>
              <a:buClr>
                <a:schemeClr val="dk1"/>
              </a:buClr>
              <a:buSzPts val="1100"/>
              <a:buFont typeface="Arial"/>
              <a:buNone/>
            </a:pPr>
            <a:r>
              <a:rPr lang="zh-TW" sz="1600">
                <a:latin typeface="Microsoft JhengHei"/>
                <a:ea typeface="Microsoft JhengHei"/>
                <a:cs typeface="Microsoft JhengHei"/>
                <a:sym typeface="Microsoft JhengHei"/>
              </a:rPr>
              <a:t>在原始K-mean的框架下，我們可以針對一些可能發生的問題做一些變形</a:t>
            </a:r>
            <a:endParaRPr sz="1600">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rPr lang="zh-TW" sz="1600">
                <a:latin typeface="Microsoft JhengHei"/>
                <a:ea typeface="Microsoft JhengHei"/>
                <a:cs typeface="Microsoft JhengHei"/>
                <a:sym typeface="Microsoft JhengHei"/>
              </a:rPr>
              <a:t>例如：在初始kernel產生時就</a:t>
            </a:r>
            <a:r>
              <a:rPr b="1" lang="zh-TW" sz="1600">
                <a:latin typeface="Microsoft JhengHei"/>
                <a:ea typeface="Microsoft JhengHei"/>
                <a:cs typeface="Microsoft JhengHei"/>
                <a:sym typeface="Microsoft JhengHei"/>
              </a:rPr>
              <a:t>檢查是不是有kernel點對過於靠近</a:t>
            </a:r>
            <a:r>
              <a:rPr lang="zh-TW" sz="1600">
                <a:latin typeface="Microsoft JhengHei"/>
                <a:ea typeface="Microsoft JhengHei"/>
                <a:cs typeface="Microsoft JhengHei"/>
                <a:sym typeface="Microsoft JhengHei"/>
              </a:rPr>
              <a:t>的問題</a:t>
            </a:r>
            <a:endParaRPr sz="1600">
              <a:latin typeface="Microsoft JhengHei"/>
              <a:ea typeface="Microsoft JhengHei"/>
              <a:cs typeface="Microsoft JhengHei"/>
              <a:sym typeface="Microsoft JhengHei"/>
            </a:endParaRPr>
          </a:p>
          <a:p>
            <a:pPr indent="0" lvl="0" marL="0" rtl="0" algn="l">
              <a:lnSpc>
                <a:spcPct val="100000"/>
              </a:lnSpc>
              <a:spcBef>
                <a:spcPts val="0"/>
              </a:spcBef>
              <a:spcAft>
                <a:spcPts val="0"/>
              </a:spcAft>
              <a:buClr>
                <a:schemeClr val="dk1"/>
              </a:buClr>
              <a:buSzPts val="1100"/>
              <a:buFont typeface="Arial"/>
              <a:buNone/>
            </a:pPr>
            <a:r>
              <a:t/>
            </a:r>
            <a:endParaRPr sz="1600">
              <a:latin typeface="Microsoft JhengHei"/>
              <a:ea typeface="Microsoft JhengHei"/>
              <a:cs typeface="Microsoft JhengHei"/>
              <a:sym typeface="Microsoft JhengHei"/>
            </a:endParaRPr>
          </a:p>
          <a:p>
            <a:pPr indent="0" lvl="0" marL="0" rtl="0" algn="l">
              <a:lnSpc>
                <a:spcPct val="100000"/>
              </a:lnSpc>
              <a:spcBef>
                <a:spcPts val="0"/>
              </a:spcBef>
              <a:spcAft>
                <a:spcPts val="0"/>
              </a:spcAft>
              <a:buClr>
                <a:schemeClr val="dk1"/>
              </a:buClr>
              <a:buSzPts val="1100"/>
              <a:buFont typeface="Arial"/>
              <a:buNone/>
            </a:pPr>
            <a:r>
              <a:rPr lang="zh-TW" sz="1600">
                <a:latin typeface="Microsoft JhengHei"/>
                <a:ea typeface="Microsoft JhengHei"/>
                <a:cs typeface="Microsoft JhengHei"/>
                <a:sym typeface="Microsoft JhengHei"/>
              </a:rPr>
              <a:t>如果該問題發生，可能會導致同一對流胞被硬是分成兩群，結果會有些奇怪</a:t>
            </a:r>
            <a:endParaRPr sz="1600">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rPr lang="zh-TW" sz="1600">
                <a:latin typeface="Microsoft JhengHei"/>
                <a:ea typeface="Microsoft JhengHei"/>
                <a:cs typeface="Microsoft JhengHei"/>
                <a:sym typeface="Microsoft JhengHei"/>
              </a:rPr>
              <a:t>因此可以考慮一個關於kernel的限制半徑kernel_r，如果有kernel點對距離&lt;kernel_r</a:t>
            </a:r>
            <a:endParaRPr sz="1600">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rPr lang="zh-TW" sz="1600">
                <a:latin typeface="Microsoft JhengHei"/>
                <a:ea typeface="Microsoft JhengHei"/>
                <a:cs typeface="Microsoft JhengHei"/>
                <a:sym typeface="Microsoft JhengHei"/>
              </a:rPr>
              <a:t>那麼就重新隨機產生kernel</a:t>
            </a:r>
            <a:endParaRPr sz="1600">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t/>
            </a:r>
            <a:endParaRPr sz="1600">
              <a:latin typeface="Microsoft JhengHei"/>
              <a:ea typeface="Microsoft JhengHei"/>
              <a:cs typeface="Microsoft JhengHei"/>
              <a:sym typeface="Microsoft JhengHei"/>
            </a:endParaRPr>
          </a:p>
          <a:p>
            <a:pPr indent="0" lvl="0" marL="0" rtl="0" algn="l">
              <a:lnSpc>
                <a:spcPct val="100000"/>
              </a:lnSpc>
              <a:spcBef>
                <a:spcPts val="0"/>
              </a:spcBef>
              <a:spcAft>
                <a:spcPts val="0"/>
              </a:spcAft>
              <a:buNone/>
            </a:pPr>
            <a:r>
              <a:rPr lang="zh-TW" sz="1600">
                <a:latin typeface="Microsoft JhengHei"/>
                <a:ea typeface="Microsoft JhengHei"/>
                <a:cs typeface="Microsoft JhengHei"/>
                <a:sym typeface="Microsoft JhengHei"/>
              </a:rPr>
              <a:t>(可以配合平面最小點對分治演算法提升效率)</a:t>
            </a:r>
            <a:endParaRPr sz="1600">
              <a:latin typeface="Microsoft JhengHei"/>
              <a:ea typeface="Microsoft JhengHei"/>
              <a:cs typeface="Microsoft JhengHei"/>
              <a:sym typeface="Microsoft JhengHe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nvSpPr>
        <p:spPr>
          <a:xfrm>
            <a:off x="610800" y="375050"/>
            <a:ext cx="8379600" cy="2266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zh-TW" sz="3300">
                <a:solidFill>
                  <a:schemeClr val="dk1"/>
                </a:solidFill>
                <a:latin typeface="Microsoft JhengHei"/>
                <a:ea typeface="Microsoft JhengHei"/>
                <a:cs typeface="Microsoft JhengHei"/>
                <a:sym typeface="Microsoft JhengHei"/>
              </a:rPr>
              <a:t>K-mean對流胞標定-詳細方法</a:t>
            </a:r>
            <a:endParaRPr>
              <a:latin typeface="Microsoft JhengHei"/>
              <a:ea typeface="Microsoft JhengHei"/>
              <a:cs typeface="Microsoft JhengHei"/>
              <a:sym typeface="Microsoft JhengHei"/>
            </a:endParaRPr>
          </a:p>
          <a:p>
            <a:pPr indent="0" lvl="0" marL="0" rtl="0" algn="l">
              <a:lnSpc>
                <a:spcPct val="90000"/>
              </a:lnSpc>
              <a:spcBef>
                <a:spcPts val="800"/>
              </a:spcBef>
              <a:spcAft>
                <a:spcPts val="0"/>
              </a:spcAft>
              <a:buNone/>
            </a:pPr>
            <a:r>
              <a:rPr lang="zh-TW" sz="2100">
                <a:solidFill>
                  <a:schemeClr val="dk1"/>
                </a:solidFill>
                <a:latin typeface="Microsoft JhengHei"/>
                <a:ea typeface="Microsoft JhengHei"/>
                <a:cs typeface="Microsoft JhengHei"/>
                <a:sym typeface="Microsoft JhengHei"/>
              </a:rPr>
              <a:t>"閾值敏感性測試"</a:t>
            </a:r>
            <a:endParaRPr sz="1600">
              <a:latin typeface="Microsoft JhengHei"/>
              <a:ea typeface="Microsoft JhengHei"/>
              <a:cs typeface="Microsoft JhengHei"/>
              <a:sym typeface="Microsoft JhengHei"/>
            </a:endParaRPr>
          </a:p>
          <a:p>
            <a:pPr indent="0" lvl="0" marL="0" rtl="0" algn="l">
              <a:spcBef>
                <a:spcPts val="0"/>
              </a:spcBef>
              <a:spcAft>
                <a:spcPts val="0"/>
              </a:spcAft>
              <a:buNone/>
            </a:pPr>
            <a:r>
              <a:rPr lang="zh-TW" sz="1600">
                <a:latin typeface="Microsoft JhengHei"/>
                <a:ea typeface="Microsoft JhengHei"/>
                <a:cs typeface="Microsoft JhengHei"/>
                <a:sym typeface="Microsoft JhengHei"/>
              </a:rPr>
              <a:t>可以看到對應dbz圖後，較低的閾值的確可以更清楚表示完整雨區熱點的能力</a:t>
            </a:r>
            <a:endParaRPr sz="1600">
              <a:latin typeface="Microsoft JhengHei"/>
              <a:ea typeface="Microsoft JhengHei"/>
              <a:cs typeface="Microsoft JhengHei"/>
              <a:sym typeface="Microsoft JhengHei"/>
            </a:endParaRPr>
          </a:p>
          <a:p>
            <a:pPr indent="0" lvl="0" marL="0" rtl="0" algn="l">
              <a:spcBef>
                <a:spcPts val="0"/>
              </a:spcBef>
              <a:spcAft>
                <a:spcPts val="0"/>
              </a:spcAft>
              <a:buNone/>
            </a:pPr>
            <a:r>
              <a:rPr lang="zh-TW" sz="1600">
                <a:latin typeface="Microsoft JhengHei"/>
                <a:ea typeface="Microsoft JhengHei"/>
                <a:cs typeface="Microsoft JhengHei"/>
                <a:sym typeface="Microsoft JhengHei"/>
              </a:rPr>
              <a:t>系統範圍含括上更加完整</a:t>
            </a:r>
            <a:endParaRPr sz="1600">
              <a:latin typeface="Microsoft JhengHei"/>
              <a:ea typeface="Microsoft JhengHei"/>
              <a:cs typeface="Microsoft JhengHei"/>
              <a:sym typeface="Microsoft JhengHei"/>
            </a:endParaRPr>
          </a:p>
          <a:p>
            <a:pPr indent="0" lvl="0" marL="0" rtl="0" algn="l">
              <a:spcBef>
                <a:spcPts val="0"/>
              </a:spcBef>
              <a:spcAft>
                <a:spcPts val="0"/>
              </a:spcAft>
              <a:buNone/>
            </a:pPr>
            <a:r>
              <a:rPr lang="zh-TW" sz="1600">
                <a:latin typeface="Microsoft JhengHei"/>
                <a:ea typeface="Microsoft JhengHei"/>
                <a:cs typeface="Microsoft JhengHei"/>
                <a:sym typeface="Microsoft JhengHei"/>
              </a:rPr>
              <a:t>在大於一定的閾值之後基本上就失去外延的代表性</a:t>
            </a:r>
            <a:endParaRPr sz="1600">
              <a:latin typeface="Microsoft JhengHei"/>
              <a:ea typeface="Microsoft JhengHei"/>
              <a:cs typeface="Microsoft JhengHei"/>
              <a:sym typeface="Microsoft JhengHei"/>
            </a:endParaRPr>
          </a:p>
          <a:p>
            <a:pPr indent="0" lvl="0" marL="0" rtl="0" algn="l">
              <a:spcBef>
                <a:spcPts val="0"/>
              </a:spcBef>
              <a:spcAft>
                <a:spcPts val="0"/>
              </a:spcAft>
              <a:buNone/>
            </a:pPr>
            <a:r>
              <a:rPr lang="zh-TW" sz="1600">
                <a:latin typeface="Microsoft JhengHei"/>
                <a:ea typeface="Microsoft JhengHei"/>
                <a:cs typeface="Microsoft JhengHei"/>
                <a:sym typeface="Microsoft JhengHei"/>
              </a:rPr>
              <a:t>因此我們認為25/30dbz是相對適合的閾值選擇</a:t>
            </a:r>
            <a:endParaRPr sz="1600">
              <a:latin typeface="Microsoft JhengHei"/>
              <a:ea typeface="Microsoft JhengHei"/>
              <a:cs typeface="Microsoft JhengHei"/>
              <a:sym typeface="Microsoft JhengHei"/>
            </a:endParaRPr>
          </a:p>
          <a:p>
            <a:pPr indent="0" lvl="0" marL="0" rtl="0" algn="l">
              <a:spcBef>
                <a:spcPts val="0"/>
              </a:spcBef>
              <a:spcAft>
                <a:spcPts val="0"/>
              </a:spcAft>
              <a:buNone/>
            </a:pPr>
            <a:r>
              <a:rPr lang="zh-TW" sz="1600">
                <a:latin typeface="Microsoft JhengHei"/>
                <a:ea typeface="Microsoft JhengHei"/>
                <a:cs typeface="Microsoft JhengHei"/>
                <a:sym typeface="Microsoft JhengHei"/>
              </a:rPr>
              <a:t>之後最終版的閾值參數應該會確定在30.0</a:t>
            </a:r>
            <a:endParaRPr sz="1600">
              <a:latin typeface="Microsoft JhengHei"/>
              <a:ea typeface="Microsoft JhengHei"/>
              <a:cs typeface="Microsoft JhengHei"/>
              <a:sym typeface="Microsoft JhengHei"/>
            </a:endParaRPr>
          </a:p>
        </p:txBody>
      </p:sp>
      <p:pic>
        <p:nvPicPr>
          <p:cNvPr id="242" name="Google Shape;242;p43"/>
          <p:cNvPicPr preferRelativeResize="0"/>
          <p:nvPr/>
        </p:nvPicPr>
        <p:blipFill>
          <a:blip r:embed="rId3">
            <a:alphaModFix/>
          </a:blip>
          <a:stretch>
            <a:fillRect/>
          </a:stretch>
        </p:blipFill>
        <p:spPr>
          <a:xfrm>
            <a:off x="-74775" y="2532100"/>
            <a:ext cx="3210237" cy="2611400"/>
          </a:xfrm>
          <a:prstGeom prst="rect">
            <a:avLst/>
          </a:prstGeom>
          <a:noFill/>
          <a:ln>
            <a:noFill/>
          </a:ln>
        </p:spPr>
      </p:pic>
      <p:pic>
        <p:nvPicPr>
          <p:cNvPr id="243" name="Google Shape;243;p43"/>
          <p:cNvPicPr preferRelativeResize="0"/>
          <p:nvPr/>
        </p:nvPicPr>
        <p:blipFill>
          <a:blip r:embed="rId4">
            <a:alphaModFix/>
          </a:blip>
          <a:stretch>
            <a:fillRect/>
          </a:stretch>
        </p:blipFill>
        <p:spPr>
          <a:xfrm>
            <a:off x="2929001" y="2532122"/>
            <a:ext cx="3210226" cy="2611372"/>
          </a:xfrm>
          <a:prstGeom prst="rect">
            <a:avLst/>
          </a:prstGeom>
          <a:noFill/>
          <a:ln>
            <a:noFill/>
          </a:ln>
        </p:spPr>
      </p:pic>
      <p:pic>
        <p:nvPicPr>
          <p:cNvPr id="244" name="Google Shape;244;p43"/>
          <p:cNvPicPr preferRelativeResize="0"/>
          <p:nvPr/>
        </p:nvPicPr>
        <p:blipFill>
          <a:blip r:embed="rId5">
            <a:alphaModFix/>
          </a:blip>
          <a:stretch>
            <a:fillRect/>
          </a:stretch>
        </p:blipFill>
        <p:spPr>
          <a:xfrm>
            <a:off x="6008550" y="2532113"/>
            <a:ext cx="3210226" cy="26113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628650" y="2074644"/>
            <a:ext cx="7886700" cy="994200"/>
          </a:xfrm>
          <a:prstGeom prst="rect">
            <a:avLst/>
          </a:prstGeom>
        </p:spPr>
        <p:txBody>
          <a:bodyPr anchorCtr="0" anchor="ctr" bIns="34275" lIns="68575" spcFirstLastPara="1" rIns="68575" wrap="square" tIns="34275">
            <a:normAutofit/>
          </a:bodyPr>
          <a:lstStyle/>
          <a:p>
            <a:pPr indent="0" lvl="0" marL="0" rtl="0" algn="ctr">
              <a:lnSpc>
                <a:spcPct val="90000"/>
              </a:lnSpc>
              <a:spcBef>
                <a:spcPts val="400"/>
              </a:spcBef>
              <a:spcAft>
                <a:spcPts val="0"/>
              </a:spcAft>
              <a:buNone/>
            </a:pPr>
            <a:r>
              <a:rPr lang="zh-TW">
                <a:latin typeface="Microsoft JhengHei"/>
                <a:ea typeface="Microsoft JhengHei"/>
                <a:cs typeface="Microsoft JhengHei"/>
                <a:sym typeface="Microsoft JhengHei"/>
              </a:rPr>
              <a:t>線性趨勢外延</a:t>
            </a:r>
            <a:endParaRPr>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研究動機</a:t>
            </a:r>
            <a:endParaRPr/>
          </a:p>
        </p:txBody>
      </p:sp>
      <p:sp>
        <p:nvSpPr>
          <p:cNvPr id="139" name="Google Shape;139;p2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sz="2000"/>
              <a:t>在上半學期的論文研究中，我們對</a:t>
            </a:r>
            <a:r>
              <a:rPr lang="zh-TW" sz="2000"/>
              <a:t>即時預報的重要性進行深入了解</a:t>
            </a:r>
            <a:endParaRPr sz="2000"/>
          </a:p>
          <a:p>
            <a:pPr indent="0" lvl="0" marL="0" rtl="0" algn="l">
              <a:spcBef>
                <a:spcPts val="800"/>
              </a:spcBef>
              <a:spcAft>
                <a:spcPts val="0"/>
              </a:spcAft>
              <a:buNone/>
            </a:pPr>
            <a:r>
              <a:rPr lang="zh-TW" sz="2000"/>
              <a:t>包括看到了MAPLE外延法、各種校驗分數比較及機器學習外延的概況</a:t>
            </a:r>
            <a:endParaRPr sz="2000"/>
          </a:p>
          <a:p>
            <a:pPr indent="0" lvl="0" marL="0" rtl="0" algn="l">
              <a:spcBef>
                <a:spcPts val="800"/>
              </a:spcBef>
              <a:spcAft>
                <a:spcPts val="0"/>
              </a:spcAft>
              <a:buNone/>
            </a:pPr>
            <a:r>
              <a:t/>
            </a:r>
            <a:endParaRPr sz="2000"/>
          </a:p>
          <a:p>
            <a:pPr indent="0" lvl="0" marL="0" rtl="0" algn="l">
              <a:spcBef>
                <a:spcPts val="800"/>
              </a:spcBef>
              <a:spcAft>
                <a:spcPts val="0"/>
              </a:spcAft>
              <a:buNone/>
            </a:pPr>
            <a:r>
              <a:rPr lang="zh-TW" sz="2000"/>
              <a:t>因此在下半學期，我們嘗試開發機器學習版本的雷達迴波外延法</a:t>
            </a:r>
            <a:endParaRPr sz="2000"/>
          </a:p>
          <a:p>
            <a:pPr indent="0" lvl="0" marL="0" rtl="0" algn="l">
              <a:spcBef>
                <a:spcPts val="800"/>
              </a:spcBef>
              <a:spcAft>
                <a:spcPts val="0"/>
              </a:spcAft>
              <a:buNone/>
            </a:pPr>
            <a:r>
              <a:rPr lang="zh-TW" sz="2000"/>
              <a:t>並且實地計算校驗分數，針對不同的降水個案與外延法進行探討</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nvSpPr>
        <p:spPr>
          <a:xfrm>
            <a:off x="610800" y="375050"/>
            <a:ext cx="8379600" cy="91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zh-TW" sz="3300">
                <a:solidFill>
                  <a:schemeClr val="dk1"/>
                </a:solidFill>
                <a:latin typeface="Microsoft JhengHei"/>
                <a:ea typeface="Microsoft JhengHei"/>
                <a:cs typeface="Microsoft JhengHei"/>
                <a:sym typeface="Microsoft JhengHei"/>
              </a:rPr>
              <a:t>結果</a:t>
            </a:r>
            <a:endParaRPr sz="1800">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1800">
                <a:solidFill>
                  <a:schemeClr val="dk1"/>
                </a:solidFill>
                <a:latin typeface="Microsoft JhengHei"/>
                <a:ea typeface="Microsoft JhengHei"/>
                <a:cs typeface="Microsoft JhengHei"/>
                <a:sym typeface="Microsoft JhengHei"/>
              </a:rPr>
              <a:t>案例分析5--成功案例</a:t>
            </a:r>
            <a:endParaRPr sz="1800">
              <a:solidFill>
                <a:schemeClr val="dk1"/>
              </a:solidFill>
              <a:latin typeface="Microsoft JhengHei"/>
              <a:ea typeface="Microsoft JhengHei"/>
              <a:cs typeface="Microsoft JhengHei"/>
              <a:sym typeface="Microsoft JhengHei"/>
            </a:endParaRPr>
          </a:p>
        </p:txBody>
      </p:sp>
      <p:sp>
        <p:nvSpPr>
          <p:cNvPr id="255" name="Google Shape;255;p45"/>
          <p:cNvSpPr txBox="1"/>
          <p:nvPr/>
        </p:nvSpPr>
        <p:spPr>
          <a:xfrm>
            <a:off x="610800" y="1111500"/>
            <a:ext cx="6097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相對成功的K-mean線性外延 對上 MAPLE外延：</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左邊是K-mean 1h跟12點觀測場，右邊是MAPLE1h跟12點觀測場</a:t>
            </a:r>
            <a:endParaRPr>
              <a:solidFill>
                <a:schemeClr val="dk1"/>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a:solidFill>
                  <a:schemeClr val="dk1"/>
                </a:solidFill>
                <a:latin typeface="Microsoft JhengHei"/>
                <a:ea typeface="Microsoft JhengHei"/>
                <a:cs typeface="Microsoft JhengHei"/>
                <a:sym typeface="Microsoft JhengHei"/>
              </a:rPr>
              <a:t>未來會針對兩者做客觀校驗</a:t>
            </a:r>
            <a:endParaRPr>
              <a:solidFill>
                <a:schemeClr val="dk1"/>
              </a:solidFill>
              <a:latin typeface="Microsoft JhengHei"/>
              <a:ea typeface="Microsoft JhengHei"/>
              <a:cs typeface="Microsoft JhengHei"/>
              <a:sym typeface="Microsoft JhengHei"/>
            </a:endParaRPr>
          </a:p>
        </p:txBody>
      </p:sp>
      <p:pic>
        <p:nvPicPr>
          <p:cNvPr id="256" name="Google Shape;256;p45"/>
          <p:cNvPicPr preferRelativeResize="0"/>
          <p:nvPr/>
        </p:nvPicPr>
        <p:blipFill>
          <a:blip r:embed="rId3">
            <a:alphaModFix/>
          </a:blip>
          <a:stretch>
            <a:fillRect/>
          </a:stretch>
        </p:blipFill>
        <p:spPr>
          <a:xfrm>
            <a:off x="410912" y="1812825"/>
            <a:ext cx="4475931" cy="3273526"/>
          </a:xfrm>
          <a:prstGeom prst="rect">
            <a:avLst/>
          </a:prstGeom>
          <a:noFill/>
          <a:ln>
            <a:noFill/>
          </a:ln>
        </p:spPr>
      </p:pic>
      <p:pic>
        <p:nvPicPr>
          <p:cNvPr id="257" name="Google Shape;257;p45"/>
          <p:cNvPicPr preferRelativeResize="0"/>
          <p:nvPr/>
        </p:nvPicPr>
        <p:blipFill>
          <a:blip r:embed="rId4">
            <a:alphaModFix/>
          </a:blip>
          <a:stretch>
            <a:fillRect/>
          </a:stretch>
        </p:blipFill>
        <p:spPr>
          <a:xfrm>
            <a:off x="4257156" y="1812825"/>
            <a:ext cx="4475931" cy="32735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zh-TW">
                <a:latin typeface="Microsoft JhengHei"/>
                <a:ea typeface="Microsoft JhengHei"/>
                <a:cs typeface="Microsoft JhengHei"/>
                <a:sym typeface="Microsoft JhengHei"/>
              </a:rPr>
              <a:t>線性趨勢外延</a:t>
            </a:r>
            <a:r>
              <a:rPr lang="zh-TW">
                <a:latin typeface="Microsoft JhengHei"/>
                <a:ea typeface="Microsoft JhengHei"/>
                <a:cs typeface="Microsoft JhengHei"/>
                <a:sym typeface="Microsoft JhengHei"/>
              </a:rPr>
              <a:t>-詳細方法</a:t>
            </a:r>
            <a:endParaRPr/>
          </a:p>
        </p:txBody>
      </p:sp>
      <p:sp>
        <p:nvSpPr>
          <p:cNvPr id="263" name="Google Shape;263;p4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latin typeface="Microsoft JhengHei"/>
                <a:ea typeface="Microsoft JhengHei"/>
                <a:cs typeface="Microsoft JhengHei"/>
                <a:sym typeface="Microsoft JhengHei"/>
              </a:rPr>
              <a:t>"ensemble</a:t>
            </a:r>
            <a:r>
              <a:rPr lang="zh-TW" sz="2000">
                <a:latin typeface="Arial"/>
                <a:ea typeface="Arial"/>
                <a:cs typeface="Arial"/>
                <a:sym typeface="Arial"/>
              </a:rPr>
              <a:t>集成方法"</a:t>
            </a:r>
            <a:endParaRPr sz="2000">
              <a:latin typeface="Arial"/>
              <a:ea typeface="Arial"/>
              <a:cs typeface="Arial"/>
              <a:sym typeface="Arial"/>
            </a:endParaRPr>
          </a:p>
          <a:p>
            <a:pPr indent="0" lvl="0" marL="0" rtl="0" algn="l">
              <a:spcBef>
                <a:spcPts val="800"/>
              </a:spcBef>
              <a:spcAft>
                <a:spcPts val="0"/>
              </a:spcAft>
              <a:buNone/>
            </a:pPr>
            <a:r>
              <a:t/>
            </a:r>
            <a:endParaRPr sz="2000">
              <a:latin typeface="Arial"/>
              <a:ea typeface="Arial"/>
              <a:cs typeface="Arial"/>
              <a:sym typeface="Arial"/>
            </a:endParaRPr>
          </a:p>
          <a:p>
            <a:pPr indent="0" lvl="0" marL="0" rtl="0" algn="l">
              <a:lnSpc>
                <a:spcPct val="100000"/>
              </a:lnSpc>
              <a:spcBef>
                <a:spcPts val="0"/>
              </a:spcBef>
              <a:spcAft>
                <a:spcPts val="0"/>
              </a:spcAft>
              <a:buNone/>
            </a:pPr>
            <a:r>
              <a:rPr lang="zh-TW" sz="1600">
                <a:latin typeface="Microsoft JhengHei"/>
                <a:ea typeface="Microsoft JhengHei"/>
                <a:cs typeface="Microsoft JhengHei"/>
                <a:sym typeface="Microsoft JhengHei"/>
              </a:rPr>
              <a:t>emsemble</a:t>
            </a:r>
            <a:r>
              <a:rPr lang="zh-TW" sz="1600">
                <a:latin typeface="Arial"/>
                <a:ea typeface="Arial"/>
                <a:cs typeface="Arial"/>
                <a:sym typeface="Arial"/>
              </a:rPr>
              <a:t>集成方法</a:t>
            </a:r>
            <a:r>
              <a:rPr lang="zh-TW" sz="1600">
                <a:latin typeface="Microsoft JhengHei"/>
                <a:ea typeface="Microsoft JhengHei"/>
                <a:cs typeface="Microsoft JhengHei"/>
                <a:sym typeface="Microsoft JhengHei"/>
              </a:rPr>
              <a:t>是機器學習中建立一種從許多小模型中挑出較好的模型並集合預測結果的技術</a:t>
            </a:r>
            <a:endParaRPr sz="1600">
              <a:latin typeface="Arial"/>
              <a:ea typeface="Arial"/>
              <a:cs typeface="Arial"/>
              <a:sym typeface="Arial"/>
            </a:endParaRPr>
          </a:p>
          <a:p>
            <a:pPr indent="0" lvl="0" marL="0" rtl="0" algn="l">
              <a:spcBef>
                <a:spcPts val="800"/>
              </a:spcBef>
              <a:spcAft>
                <a:spcPts val="0"/>
              </a:spcAft>
              <a:buNone/>
            </a:pPr>
            <a:r>
              <a:rPr lang="zh-TW" sz="1600">
                <a:latin typeface="Arial"/>
                <a:ea typeface="Arial"/>
                <a:cs typeface="Arial"/>
                <a:sym typeface="Arial"/>
              </a:rPr>
              <a:t>在有nowcasting產出後，可以結合校驗分數進行</a:t>
            </a:r>
            <a:r>
              <a:rPr lang="zh-TW" sz="1600">
                <a:latin typeface="Microsoft JhengHei"/>
                <a:ea typeface="Microsoft JhengHei"/>
                <a:cs typeface="Microsoft JhengHei"/>
                <a:sym typeface="Microsoft JhengHei"/>
              </a:rPr>
              <a:t>ensemble，也就是只挑選校驗分數&gt;MAPLE外延或持續性外延的Kmean外延結果，並觀察其外延場繪圖</a:t>
            </a:r>
            <a:endParaRPr sz="1600">
              <a:latin typeface="Microsoft JhengHei"/>
              <a:ea typeface="Microsoft JhengHei"/>
              <a:cs typeface="Microsoft JhengHei"/>
              <a:sym typeface="Microsoft JhengHei"/>
            </a:endParaRPr>
          </a:p>
          <a:p>
            <a:pPr indent="0" lvl="0" marL="0" rtl="0" algn="l">
              <a:spcBef>
                <a:spcPts val="800"/>
              </a:spcBef>
              <a:spcAft>
                <a:spcPts val="0"/>
              </a:spcAft>
              <a:buNone/>
            </a:pPr>
            <a:r>
              <a:t/>
            </a:r>
            <a:endParaRPr sz="1600">
              <a:latin typeface="Microsoft JhengHei"/>
              <a:ea typeface="Microsoft JhengHei"/>
              <a:cs typeface="Microsoft JhengHei"/>
              <a:sym typeface="Microsoft JhengHei"/>
            </a:endParaRPr>
          </a:p>
          <a:p>
            <a:pPr indent="0" lvl="0" marL="0" rtl="0" algn="l">
              <a:spcBef>
                <a:spcPts val="800"/>
              </a:spcBef>
              <a:spcAft>
                <a:spcPts val="0"/>
              </a:spcAft>
              <a:buNone/>
            </a:pPr>
            <a:r>
              <a:rPr lang="zh-TW" sz="1600">
                <a:latin typeface="Microsoft JhengHei"/>
                <a:ea typeface="Microsoft JhengHei"/>
                <a:cs typeface="Microsoft JhengHei"/>
                <a:sym typeface="Microsoft JhengHei"/>
              </a:rPr>
              <a:t>可以發現經過ensemble後，具有明顯不合理的外延情況都被濾除</a:t>
            </a:r>
            <a:endParaRPr sz="1600">
              <a:latin typeface="Microsoft JhengHei"/>
              <a:ea typeface="Microsoft JhengHei"/>
              <a:cs typeface="Microsoft JhengHei"/>
              <a:sym typeface="Microsoft JhengHei"/>
            </a:endParaRPr>
          </a:p>
          <a:p>
            <a:pPr indent="0" lvl="0" marL="0" rtl="0" algn="l">
              <a:spcBef>
                <a:spcPts val="800"/>
              </a:spcBef>
              <a:spcAft>
                <a:spcPts val="0"/>
              </a:spcAft>
              <a:buNone/>
            </a:pPr>
            <a:r>
              <a:rPr lang="zh-TW" sz="1600">
                <a:latin typeface="Microsoft JhengHei"/>
                <a:ea typeface="Microsoft JhengHei"/>
                <a:cs typeface="Microsoft JhengHei"/>
                <a:sym typeface="Microsoft JhengHei"/>
              </a:rPr>
              <a:t>而剩下的產出都將對流胞的移動限縮在合理的小範圍內</a:t>
            </a:r>
            <a:endParaRPr sz="1600">
              <a:latin typeface="Microsoft JhengHei"/>
              <a:ea typeface="Microsoft JhengHei"/>
              <a:cs typeface="Microsoft JhengHei"/>
              <a:sym typeface="Microsoft JhengHe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628650" y="776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zh-TW" sz="2600"/>
              <a:t>結論</a:t>
            </a:r>
            <a:endParaRPr sz="2600"/>
          </a:p>
        </p:txBody>
      </p:sp>
      <p:sp>
        <p:nvSpPr>
          <p:cNvPr id="269" name="Google Shape;269;p47"/>
          <p:cNvSpPr txBox="1"/>
          <p:nvPr>
            <p:ph idx="1" type="body"/>
          </p:nvPr>
        </p:nvSpPr>
        <p:spPr>
          <a:xfrm>
            <a:off x="628650" y="840900"/>
            <a:ext cx="8214900" cy="4232400"/>
          </a:xfrm>
          <a:prstGeom prst="rect">
            <a:avLst/>
          </a:prstGeom>
          <a:noFill/>
          <a:ln>
            <a:noFill/>
          </a:ln>
        </p:spPr>
        <p:txBody>
          <a:bodyPr anchorCtr="0" anchor="t" bIns="34275" lIns="68575" spcFirstLastPara="1" rIns="68575" wrap="square" tIns="34275">
            <a:normAutofit/>
          </a:bodyPr>
          <a:lstStyle/>
          <a:p>
            <a:pPr indent="-355600" lvl="0" marL="457200" rtl="0" algn="l">
              <a:lnSpc>
                <a:spcPct val="115000"/>
              </a:lnSpc>
              <a:spcBef>
                <a:spcPts val="0"/>
              </a:spcBef>
              <a:spcAft>
                <a:spcPts val="0"/>
              </a:spcAft>
              <a:buSzPts val="2000"/>
              <a:buAutoNum type="arabicPeriod"/>
            </a:pPr>
            <a:r>
              <a:rPr lang="zh-TW" sz="2000"/>
              <a:t>K-mean法對於資料以及</a:t>
            </a:r>
            <a:r>
              <a:rPr lang="zh-TW" sz="2000"/>
              <a:t>kernel初始擺放方式</a:t>
            </a:r>
            <a:r>
              <a:rPr lang="zh-TW" sz="2000"/>
              <a:t>敏感性高，需要做資料預處理(</a:t>
            </a:r>
            <a:r>
              <a:rPr lang="zh-TW" sz="2000"/>
              <a:t>如</a:t>
            </a:r>
            <a:r>
              <a:rPr lang="zh-TW">
                <a:latin typeface="Microsoft JhengHei"/>
                <a:ea typeface="Microsoft JhengHei"/>
                <a:cs typeface="Microsoft JhengHei"/>
                <a:sym typeface="Microsoft JhengHei"/>
              </a:rPr>
              <a:t>離群異值濾除</a:t>
            </a:r>
            <a:r>
              <a:rPr lang="zh-TW" sz="2000"/>
              <a:t>)，</a:t>
            </a:r>
            <a:r>
              <a:rPr lang="zh-TW" sz="2000"/>
              <a:t>也是最有挑戰的部分</a:t>
            </a:r>
            <a:endParaRPr sz="2000"/>
          </a:p>
          <a:p>
            <a:pPr indent="-355600" lvl="0" marL="457200" rtl="0" algn="l">
              <a:lnSpc>
                <a:spcPct val="115000"/>
              </a:lnSpc>
              <a:spcBef>
                <a:spcPts val="0"/>
              </a:spcBef>
              <a:spcAft>
                <a:spcPts val="0"/>
              </a:spcAft>
              <a:buSzPts val="2000"/>
              <a:buAutoNum type="arabicPeriod"/>
            </a:pPr>
            <a:r>
              <a:rPr lang="zh-TW" sz="2000"/>
              <a:t>element數量對於穩定kernel有一個下界，若低於該數量下界則kernel將會有不穩定移動的情況發生</a:t>
            </a:r>
            <a:endParaRPr sz="2000"/>
          </a:p>
          <a:p>
            <a:pPr indent="-355600" lvl="0" marL="457200" rtl="0" algn="l">
              <a:lnSpc>
                <a:spcPct val="115000"/>
              </a:lnSpc>
              <a:spcBef>
                <a:spcPts val="0"/>
              </a:spcBef>
              <a:spcAft>
                <a:spcPts val="0"/>
              </a:spcAft>
              <a:buSzPts val="2000"/>
              <a:buAutoNum type="arabicPeriod"/>
            </a:pPr>
            <a:r>
              <a:rPr lang="zh-TW" sz="2000"/>
              <a:t>K-mean法類似於數值分析的open method，輸出不穩定，但同時上限也高，也可以結合其他方法研究</a:t>
            </a:r>
            <a:endParaRPr sz="2000"/>
          </a:p>
          <a:p>
            <a:pPr indent="-355600" lvl="0" marL="457200" rtl="0" algn="l">
              <a:lnSpc>
                <a:spcPct val="115000"/>
              </a:lnSpc>
              <a:spcBef>
                <a:spcPts val="0"/>
              </a:spcBef>
              <a:spcAft>
                <a:spcPts val="0"/>
              </a:spcAft>
              <a:buSzPts val="2000"/>
              <a:buAutoNum type="arabicPeriod"/>
            </a:pPr>
            <a:r>
              <a:rPr lang="zh-TW" sz="2000">
                <a:latin typeface="Arial"/>
                <a:ea typeface="Arial"/>
                <a:cs typeface="Arial"/>
                <a:sym typeface="Arial"/>
              </a:rPr>
              <a:t>ensemble集成方法在</a:t>
            </a:r>
            <a:r>
              <a:rPr lang="zh-TW" sz="2000"/>
              <a:t>歷史資料中</a:t>
            </a:r>
            <a:r>
              <a:rPr lang="zh-TW" sz="2000">
                <a:latin typeface="Arial"/>
                <a:ea typeface="Arial"/>
                <a:cs typeface="Arial"/>
                <a:sym typeface="Arial"/>
              </a:rPr>
              <a:t>有助於穩定</a:t>
            </a:r>
            <a:r>
              <a:rPr lang="zh-TW" sz="2000"/>
              <a:t>K-mean產出，可以反過來收集好的kernel配置，在未來實際外延時對於類似的降水pattern給出對應的kernel配置，效果應該會更佳</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628650" y="2074644"/>
            <a:ext cx="7886700" cy="994200"/>
          </a:xfrm>
          <a:prstGeom prst="rect">
            <a:avLst/>
          </a:prstGeom>
        </p:spPr>
        <p:txBody>
          <a:bodyPr anchorCtr="0" anchor="ctr" bIns="34275" lIns="68575" spcFirstLastPara="1" rIns="68575" wrap="square" tIns="34275">
            <a:normAutofit/>
          </a:bodyPr>
          <a:lstStyle/>
          <a:p>
            <a:pPr indent="0" lvl="0" marL="0" rtl="0" algn="ctr">
              <a:lnSpc>
                <a:spcPct val="90000"/>
              </a:lnSpc>
              <a:spcBef>
                <a:spcPts val="400"/>
              </a:spcBef>
              <a:spcAft>
                <a:spcPts val="0"/>
              </a:spcAft>
              <a:buNone/>
            </a:pPr>
            <a:r>
              <a:rPr lang="zh-TW">
                <a:solidFill>
                  <a:schemeClr val="dk1"/>
                </a:solidFill>
              </a:rPr>
              <a:t>各種評量校驗分數</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zh-TW" sz="2600"/>
              <a:t>分數校驗</a:t>
            </a:r>
            <a:endParaRPr sz="2600"/>
          </a:p>
        </p:txBody>
      </p:sp>
      <p:sp>
        <p:nvSpPr>
          <p:cNvPr id="280" name="Google Shape;280;p4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2200"/>
              <a:buChar char="•"/>
            </a:pPr>
            <a:r>
              <a:rPr lang="zh-TW" sz="2200"/>
              <a:t>POD(可偵測率)</a:t>
            </a:r>
            <a:endParaRPr sz="2200"/>
          </a:p>
          <a:p>
            <a:pPr indent="-177800" lvl="0" marL="177800" rtl="0" algn="l">
              <a:lnSpc>
                <a:spcPct val="90000"/>
              </a:lnSpc>
              <a:spcBef>
                <a:spcPts val="800"/>
              </a:spcBef>
              <a:spcAft>
                <a:spcPts val="0"/>
              </a:spcAft>
              <a:buClr>
                <a:schemeClr val="dk1"/>
              </a:buClr>
              <a:buSzPts val="2200"/>
              <a:buChar char="•"/>
            </a:pPr>
            <a:r>
              <a:rPr lang="zh-TW" sz="2200"/>
              <a:t>FAR(誤報率)</a:t>
            </a:r>
            <a:endParaRPr sz="2200"/>
          </a:p>
          <a:p>
            <a:pPr indent="-177800" lvl="0" marL="177800" rtl="0" algn="l">
              <a:lnSpc>
                <a:spcPct val="90000"/>
              </a:lnSpc>
              <a:spcBef>
                <a:spcPts val="800"/>
              </a:spcBef>
              <a:spcAft>
                <a:spcPts val="0"/>
              </a:spcAft>
              <a:buClr>
                <a:schemeClr val="dk1"/>
              </a:buClr>
              <a:buSzPts val="2200"/>
              <a:buChar char="•"/>
            </a:pPr>
            <a:r>
              <a:rPr lang="zh-TW" sz="2200"/>
              <a:t>TS(預兆得分)</a:t>
            </a:r>
            <a:endParaRPr sz="2200"/>
          </a:p>
          <a:p>
            <a:pPr indent="-177800" lvl="0" marL="177800" rtl="0" algn="l">
              <a:lnSpc>
                <a:spcPct val="90000"/>
              </a:lnSpc>
              <a:spcBef>
                <a:spcPts val="800"/>
              </a:spcBef>
              <a:spcAft>
                <a:spcPts val="0"/>
              </a:spcAft>
              <a:buClr>
                <a:schemeClr val="dk1"/>
              </a:buClr>
              <a:buSzPts val="2200"/>
              <a:buChar char="•"/>
            </a:pPr>
            <a:r>
              <a:rPr lang="zh-TW" sz="2200"/>
              <a:t>ETS(公正預兆得分))</a:t>
            </a:r>
            <a:endParaRPr sz="2200"/>
          </a:p>
        </p:txBody>
      </p:sp>
      <p:pic>
        <p:nvPicPr>
          <p:cNvPr id="281" name="Google Shape;281;p49"/>
          <p:cNvPicPr preferRelativeResize="0"/>
          <p:nvPr/>
        </p:nvPicPr>
        <p:blipFill rotWithShape="1">
          <a:blip r:embed="rId3">
            <a:alphaModFix/>
          </a:blip>
          <a:srcRect b="13362" l="0" r="0" t="52047"/>
          <a:stretch/>
        </p:blipFill>
        <p:spPr>
          <a:xfrm>
            <a:off x="3040855" y="1268016"/>
            <a:ext cx="3436144" cy="1554480"/>
          </a:xfrm>
          <a:prstGeom prst="rect">
            <a:avLst/>
          </a:prstGeom>
          <a:noFill/>
          <a:ln>
            <a:noFill/>
          </a:ln>
        </p:spPr>
      </p:pic>
      <p:pic>
        <p:nvPicPr>
          <p:cNvPr id="282" name="Google Shape;282;p49"/>
          <p:cNvPicPr preferRelativeResize="0"/>
          <p:nvPr/>
        </p:nvPicPr>
        <p:blipFill rotWithShape="1">
          <a:blip r:embed="rId3">
            <a:alphaModFix/>
          </a:blip>
          <a:srcRect b="65411" l="0" r="0" t="0"/>
          <a:stretch/>
        </p:blipFill>
        <p:spPr>
          <a:xfrm>
            <a:off x="3040855" y="2836426"/>
            <a:ext cx="3436144" cy="1554480"/>
          </a:xfrm>
          <a:prstGeom prst="rect">
            <a:avLst/>
          </a:prstGeom>
          <a:noFill/>
          <a:ln>
            <a:noFill/>
          </a:ln>
        </p:spPr>
      </p:pic>
      <p:sp>
        <p:nvSpPr>
          <p:cNvPr id="283" name="Google Shape;283;p49"/>
          <p:cNvSpPr txBox="1"/>
          <p:nvPr/>
        </p:nvSpPr>
        <p:spPr>
          <a:xfrm>
            <a:off x="6088380" y="1027353"/>
            <a:ext cx="2484000" cy="3517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zh-TW" sz="1400" u="none" cap="none" strike="noStrike">
                <a:solidFill>
                  <a:srgbClr val="000000"/>
                </a:solidFill>
                <a:latin typeface="Arial"/>
                <a:ea typeface="Arial"/>
                <a:cs typeface="Arial"/>
                <a:sym typeface="Arial"/>
              </a:rPr>
              <a:t>a </a:t>
            </a:r>
            <a:r>
              <a:rPr b="0" i="0" lang="zh-TW" sz="1400" u="none" cap="none" strike="noStrike">
                <a:solidFill>
                  <a:srgbClr val="000000"/>
                </a:solidFill>
                <a:latin typeface="Times New Roman"/>
                <a:ea typeface="Times New Roman"/>
                <a:cs typeface="Times New Roman"/>
                <a:sym typeface="Times New Roman"/>
              </a:rPr>
              <a:t>為命中格點</a:t>
            </a:r>
            <a:r>
              <a:rPr b="0" i="0" lang="zh-TW" sz="1400" u="none" cap="none" strike="noStrike">
                <a:solidFill>
                  <a:srgbClr val="000000"/>
                </a:solidFill>
                <a:latin typeface="Arial"/>
                <a:ea typeface="Arial"/>
                <a:cs typeface="Arial"/>
                <a:sym typeface="Arial"/>
              </a:rPr>
              <a:t>(hits)</a:t>
            </a:r>
            <a:r>
              <a:rPr b="0" i="0" lang="zh-TW" sz="1400" u="none" cap="none" strike="noStrike">
                <a:solidFill>
                  <a:srgbClr val="000000"/>
                </a:solidFill>
                <a:latin typeface="Times New Roman"/>
                <a:ea typeface="Times New Roman"/>
                <a:cs typeface="Times New Roman"/>
                <a:sym typeface="Times New Roman"/>
              </a:rPr>
              <a:t>、</a:t>
            </a:r>
            <a:endParaRPr b="0" i="0" sz="1400" u="none" cap="none" strike="noStrike">
              <a:solidFill>
                <a:schemeClr val="dk1"/>
              </a:solidFill>
              <a:latin typeface="Calibri"/>
              <a:ea typeface="Calibri"/>
              <a:cs typeface="Calibri"/>
              <a:sym typeface="Calibri"/>
            </a:endParaRPr>
          </a:p>
          <a:p>
            <a:pPr indent="0" lvl="0" marL="0" marR="0" rtl="0" algn="l">
              <a:spcBef>
                <a:spcPts val="4200"/>
              </a:spcBef>
              <a:spcAft>
                <a:spcPts val="0"/>
              </a:spcAft>
              <a:buNone/>
            </a:pPr>
            <a:r>
              <a:rPr b="0" i="0" lang="zh-TW" sz="1400" u="none" cap="none" strike="noStrike">
                <a:solidFill>
                  <a:srgbClr val="000000"/>
                </a:solidFill>
                <a:latin typeface="Arial"/>
                <a:ea typeface="Arial"/>
                <a:cs typeface="Arial"/>
                <a:sym typeface="Arial"/>
              </a:rPr>
              <a:t>b </a:t>
            </a:r>
            <a:r>
              <a:rPr b="0" i="0" lang="zh-TW" sz="1400" u="none" cap="none" strike="noStrike">
                <a:solidFill>
                  <a:srgbClr val="000000"/>
                </a:solidFill>
                <a:latin typeface="Times New Roman"/>
                <a:ea typeface="Times New Roman"/>
                <a:cs typeface="Times New Roman"/>
                <a:sym typeface="Times New Roman"/>
              </a:rPr>
              <a:t>為誤報格點</a:t>
            </a:r>
            <a:r>
              <a:rPr b="0" i="0" lang="zh-TW" sz="1400" u="none" cap="none" strike="noStrike">
                <a:solidFill>
                  <a:srgbClr val="000000"/>
                </a:solidFill>
                <a:latin typeface="Arial"/>
                <a:ea typeface="Arial"/>
                <a:cs typeface="Arial"/>
                <a:sym typeface="Arial"/>
              </a:rPr>
              <a:t>(false alarms)</a:t>
            </a:r>
            <a:r>
              <a:rPr b="0" i="0" lang="zh-TW" sz="1400" u="none" cap="none" strike="noStrike">
                <a:solidFill>
                  <a:srgbClr val="000000"/>
                </a:solidFill>
                <a:latin typeface="Times New Roman"/>
                <a:ea typeface="Times New Roman"/>
                <a:cs typeface="Times New Roman"/>
                <a:sym typeface="Times New Roman"/>
              </a:rPr>
              <a:t>，</a:t>
            </a:r>
            <a:endParaRPr b="0" i="0" sz="1400" u="none" cap="none" strike="noStrike">
              <a:solidFill>
                <a:schemeClr val="dk1"/>
              </a:solidFill>
              <a:latin typeface="Calibri"/>
              <a:ea typeface="Calibri"/>
              <a:cs typeface="Calibri"/>
              <a:sym typeface="Calibri"/>
            </a:endParaRPr>
          </a:p>
          <a:p>
            <a:pPr indent="0" lvl="0" marL="0" marR="0" rtl="0" algn="l">
              <a:spcBef>
                <a:spcPts val="4200"/>
              </a:spcBef>
              <a:spcAft>
                <a:spcPts val="0"/>
              </a:spcAft>
              <a:buNone/>
            </a:pPr>
            <a:r>
              <a:rPr b="0" i="0" lang="zh-TW" sz="1400" u="none" cap="none" strike="noStrike">
                <a:solidFill>
                  <a:srgbClr val="000000"/>
                </a:solidFill>
                <a:latin typeface="Arial"/>
                <a:ea typeface="Arial"/>
                <a:cs typeface="Arial"/>
                <a:sym typeface="Arial"/>
              </a:rPr>
              <a:t>c </a:t>
            </a:r>
            <a:r>
              <a:rPr b="0" i="0" lang="zh-TW" sz="1400" u="none" cap="none" strike="noStrike">
                <a:solidFill>
                  <a:srgbClr val="000000"/>
                </a:solidFill>
                <a:latin typeface="Times New Roman"/>
                <a:ea typeface="Times New Roman"/>
                <a:cs typeface="Times New Roman"/>
                <a:sym typeface="Times New Roman"/>
              </a:rPr>
              <a:t>為漏報格點</a:t>
            </a:r>
            <a:r>
              <a:rPr b="0" i="0" lang="zh-TW" sz="1400" u="none" cap="none" strike="noStrike">
                <a:solidFill>
                  <a:srgbClr val="000000"/>
                </a:solidFill>
                <a:latin typeface="Arial"/>
                <a:ea typeface="Arial"/>
                <a:cs typeface="Arial"/>
                <a:sym typeface="Arial"/>
              </a:rPr>
              <a:t>(misses)</a:t>
            </a:r>
            <a:r>
              <a:rPr b="0" i="0" lang="zh-TW" sz="1400" u="none" cap="none" strike="noStrike">
                <a:solidFill>
                  <a:srgbClr val="000000"/>
                </a:solidFill>
                <a:latin typeface="Times New Roman"/>
                <a:ea typeface="Times New Roman"/>
                <a:cs typeface="Times New Roman"/>
                <a:sym typeface="Times New Roman"/>
              </a:rPr>
              <a:t>、</a:t>
            </a:r>
            <a:endParaRPr b="0" i="0" sz="1400" u="none" cap="none" strike="noStrike">
              <a:solidFill>
                <a:schemeClr val="dk1"/>
              </a:solidFill>
              <a:latin typeface="Calibri"/>
              <a:ea typeface="Calibri"/>
              <a:cs typeface="Calibri"/>
              <a:sym typeface="Calibri"/>
            </a:endParaRPr>
          </a:p>
          <a:p>
            <a:pPr indent="0" lvl="0" marL="0" marR="0" rtl="0" algn="l">
              <a:spcBef>
                <a:spcPts val="4200"/>
              </a:spcBef>
              <a:spcAft>
                <a:spcPts val="0"/>
              </a:spcAft>
              <a:buNone/>
            </a:pPr>
            <a:r>
              <a:rPr b="0" i="0" lang="zh-TW" sz="1400" u="none" cap="none" strike="noStrike">
                <a:solidFill>
                  <a:srgbClr val="000000"/>
                </a:solidFill>
                <a:latin typeface="Arial"/>
                <a:ea typeface="Arial"/>
                <a:cs typeface="Arial"/>
                <a:sym typeface="Arial"/>
              </a:rPr>
              <a:t>d </a:t>
            </a:r>
            <a:r>
              <a:rPr b="0" i="0" lang="zh-TW" sz="1400" u="none" cap="none" strike="noStrike">
                <a:solidFill>
                  <a:srgbClr val="000000"/>
                </a:solidFill>
                <a:latin typeface="Times New Roman"/>
                <a:ea typeface="Times New Roman"/>
                <a:cs typeface="Times New Roman"/>
                <a:sym typeface="Times New Roman"/>
              </a:rPr>
              <a:t>為正確識</a:t>
            </a:r>
            <a:r>
              <a:rPr lang="zh-TW">
                <a:latin typeface="Times New Roman"/>
                <a:ea typeface="Times New Roman"/>
                <a:cs typeface="Times New Roman"/>
                <a:sym typeface="Times New Roman"/>
              </a:rPr>
              <a:t>示未降雨</a:t>
            </a:r>
            <a:r>
              <a:rPr b="0" i="0" lang="zh-TW" sz="1400" u="none" cap="none" strike="noStrike">
                <a:solidFill>
                  <a:srgbClr val="000000"/>
                </a:solidFill>
                <a:latin typeface="Times New Roman"/>
                <a:ea typeface="Times New Roman"/>
                <a:cs typeface="Times New Roman"/>
                <a:sym typeface="Times New Roman"/>
              </a:rPr>
              <a:t>格點</a:t>
            </a:r>
            <a:endParaRPr b="0" i="0" sz="1400" u="none" cap="none" strike="noStrike">
              <a:solidFill>
                <a:schemeClr val="dk1"/>
              </a:solidFill>
              <a:latin typeface="Calibri"/>
              <a:ea typeface="Calibri"/>
              <a:cs typeface="Calibri"/>
              <a:sym typeface="Calibri"/>
            </a:endParaRPr>
          </a:p>
          <a:p>
            <a:pPr indent="0" lvl="0" marL="0" marR="0" rtl="0" algn="l">
              <a:spcBef>
                <a:spcPts val="4200"/>
              </a:spcBef>
              <a:spcAft>
                <a:spcPts val="0"/>
              </a:spcAft>
              <a:buNone/>
            </a:pPr>
            <a:r>
              <a:rPr b="0" i="0" lang="zh-TW" sz="1400" u="none" cap="none" strike="noStrike">
                <a:solidFill>
                  <a:srgbClr val="000000"/>
                </a:solidFill>
                <a:latin typeface="Arial"/>
                <a:ea typeface="Arial"/>
                <a:cs typeface="Arial"/>
                <a:sym typeface="Arial"/>
              </a:rPr>
              <a:t>a</a:t>
            </a:r>
            <a:r>
              <a:rPr b="0" i="0" lang="zh-TW" sz="1100" u="none" cap="none" strike="noStrike">
                <a:solidFill>
                  <a:srgbClr val="000000"/>
                </a:solidFill>
                <a:latin typeface="Arial"/>
                <a:ea typeface="Arial"/>
                <a:cs typeface="Arial"/>
                <a:sym typeface="Arial"/>
              </a:rPr>
              <a:t>r</a:t>
            </a:r>
            <a:r>
              <a:rPr b="0" i="0" lang="zh-TW" sz="1400" u="none" cap="none" strike="noStrike">
                <a:solidFill>
                  <a:srgbClr val="000000"/>
                </a:solidFill>
                <a:latin typeface="Times New Roman"/>
                <a:ea typeface="Times New Roman"/>
                <a:cs typeface="Times New Roman"/>
                <a:sym typeface="Times New Roman"/>
              </a:rPr>
              <a:t>則</a:t>
            </a:r>
            <a:r>
              <a:rPr b="0" i="0" lang="zh-TW" sz="1400" u="none" cap="none" strike="noStrike">
                <a:solidFill>
                  <a:srgbClr val="000000"/>
                </a:solidFill>
                <a:latin typeface="Arial"/>
                <a:ea typeface="Arial"/>
                <a:cs typeface="Arial"/>
                <a:sym typeface="Arial"/>
              </a:rPr>
              <a:t> </a:t>
            </a:r>
            <a:r>
              <a:rPr b="0" i="0" lang="zh-TW" sz="1400" u="none" cap="none" strike="noStrike">
                <a:solidFill>
                  <a:srgbClr val="000000"/>
                </a:solidFill>
                <a:latin typeface="Times New Roman"/>
                <a:ea typeface="Times New Roman"/>
                <a:cs typeface="Times New Roman"/>
                <a:sym typeface="Times New Roman"/>
              </a:rPr>
              <a:t>是隨機可正確預測的次數</a:t>
            </a:r>
            <a:br>
              <a:rPr b="0" i="0" lang="zh-TW"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sp>
        <p:nvSpPr>
          <p:cNvPr id="284" name="Google Shape;284;p49"/>
          <p:cNvSpPr txBox="1"/>
          <p:nvPr/>
        </p:nvSpPr>
        <p:spPr>
          <a:xfrm>
            <a:off x="2286000" y="2433250"/>
            <a:ext cx="457200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zh-TW" sz="1400" u="none" cap="none" strike="noStrike">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285" name="Google Shape;285;p49"/>
          <p:cNvSpPr txBox="1"/>
          <p:nvPr/>
        </p:nvSpPr>
        <p:spPr>
          <a:xfrm>
            <a:off x="2286000" y="2433250"/>
            <a:ext cx="457200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zh-TW"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286" name="Google Shape;286;p49"/>
          <p:cNvSpPr txBox="1"/>
          <p:nvPr/>
        </p:nvSpPr>
        <p:spPr>
          <a:xfrm>
            <a:off x="2286000" y="2433250"/>
            <a:ext cx="4572000"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zh-TW"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zh-TW" sz="2600"/>
              <a:t>資料分析11/21、11/23</a:t>
            </a:r>
            <a:endParaRPr sz="2600"/>
          </a:p>
        </p:txBody>
      </p:sp>
      <p:pic>
        <p:nvPicPr>
          <p:cNvPr id="292" name="Google Shape;292;p50"/>
          <p:cNvPicPr preferRelativeResize="0"/>
          <p:nvPr>
            <p:ph idx="1" type="body"/>
          </p:nvPr>
        </p:nvPicPr>
        <p:blipFill rotWithShape="1">
          <a:blip r:embed="rId3">
            <a:alphaModFix/>
          </a:blip>
          <a:srcRect b="0" l="0" r="0" t="0"/>
          <a:stretch/>
        </p:blipFill>
        <p:spPr>
          <a:xfrm>
            <a:off x="3448050" y="1199436"/>
            <a:ext cx="2381243" cy="1800940"/>
          </a:xfrm>
          <a:prstGeom prst="rect">
            <a:avLst/>
          </a:prstGeom>
          <a:noFill/>
          <a:ln>
            <a:noFill/>
          </a:ln>
        </p:spPr>
      </p:pic>
      <p:pic>
        <p:nvPicPr>
          <p:cNvPr id="293" name="Google Shape;293;p50"/>
          <p:cNvPicPr preferRelativeResize="0"/>
          <p:nvPr/>
        </p:nvPicPr>
        <p:blipFill rotWithShape="1">
          <a:blip r:embed="rId4">
            <a:alphaModFix/>
          </a:blip>
          <a:srcRect b="0" l="0" r="0" t="0"/>
          <a:stretch/>
        </p:blipFill>
        <p:spPr>
          <a:xfrm>
            <a:off x="1154430" y="1199436"/>
            <a:ext cx="2171700" cy="1857376"/>
          </a:xfrm>
          <a:prstGeom prst="rect">
            <a:avLst/>
          </a:prstGeom>
          <a:noFill/>
          <a:ln>
            <a:noFill/>
          </a:ln>
        </p:spPr>
      </p:pic>
      <p:pic>
        <p:nvPicPr>
          <p:cNvPr id="294" name="Google Shape;294;p50"/>
          <p:cNvPicPr preferRelativeResize="0"/>
          <p:nvPr/>
        </p:nvPicPr>
        <p:blipFill rotWithShape="1">
          <a:blip r:embed="rId5">
            <a:alphaModFix/>
          </a:blip>
          <a:srcRect b="0" l="0" r="0" t="0"/>
          <a:stretch/>
        </p:blipFill>
        <p:spPr>
          <a:xfrm>
            <a:off x="1154430" y="3122296"/>
            <a:ext cx="2171700" cy="1857376"/>
          </a:xfrm>
          <a:prstGeom prst="rect">
            <a:avLst/>
          </a:prstGeom>
          <a:noFill/>
          <a:ln>
            <a:noFill/>
          </a:ln>
        </p:spPr>
      </p:pic>
      <p:pic>
        <p:nvPicPr>
          <p:cNvPr id="295" name="Google Shape;295;p50"/>
          <p:cNvPicPr preferRelativeResize="0"/>
          <p:nvPr/>
        </p:nvPicPr>
        <p:blipFill rotWithShape="1">
          <a:blip r:embed="rId6">
            <a:alphaModFix/>
          </a:blip>
          <a:srcRect b="0" l="0" r="0" t="0"/>
          <a:stretch/>
        </p:blipFill>
        <p:spPr>
          <a:xfrm>
            <a:off x="5829293" y="1199436"/>
            <a:ext cx="2381243" cy="1800940"/>
          </a:xfrm>
          <a:prstGeom prst="rect">
            <a:avLst/>
          </a:prstGeom>
          <a:noFill/>
          <a:ln>
            <a:noFill/>
          </a:ln>
        </p:spPr>
      </p:pic>
      <p:pic>
        <p:nvPicPr>
          <p:cNvPr id="296" name="Google Shape;296;p50"/>
          <p:cNvPicPr preferRelativeResize="0"/>
          <p:nvPr/>
        </p:nvPicPr>
        <p:blipFill rotWithShape="1">
          <a:blip r:embed="rId7">
            <a:alphaModFix/>
          </a:blip>
          <a:srcRect b="0" l="0" r="0" t="0"/>
          <a:stretch/>
        </p:blipFill>
        <p:spPr>
          <a:xfrm>
            <a:off x="5829294" y="3000376"/>
            <a:ext cx="2381243" cy="1800940"/>
          </a:xfrm>
          <a:prstGeom prst="rect">
            <a:avLst/>
          </a:prstGeom>
          <a:noFill/>
          <a:ln>
            <a:noFill/>
          </a:ln>
        </p:spPr>
      </p:pic>
      <p:pic>
        <p:nvPicPr>
          <p:cNvPr id="297" name="Google Shape;297;p50"/>
          <p:cNvPicPr preferRelativeResize="0"/>
          <p:nvPr/>
        </p:nvPicPr>
        <p:blipFill rotWithShape="1">
          <a:blip r:embed="rId8">
            <a:alphaModFix/>
          </a:blip>
          <a:srcRect b="0" l="0" r="0" t="0"/>
          <a:stretch/>
        </p:blipFill>
        <p:spPr>
          <a:xfrm>
            <a:off x="3448051" y="3056812"/>
            <a:ext cx="2381243" cy="18009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zh-TW" sz="2600"/>
              <a:t>不同門檻:</a:t>
            </a:r>
            <a:endParaRPr sz="2600"/>
          </a:p>
        </p:txBody>
      </p:sp>
      <p:sp>
        <p:nvSpPr>
          <p:cNvPr id="303" name="Google Shape;303;p5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2200"/>
              <a:buChar char="•"/>
            </a:pPr>
            <a:r>
              <a:rPr lang="zh-TW" sz="2200"/>
              <a:t>s=門檻</a:t>
            </a:r>
            <a:endParaRPr sz="2200"/>
          </a:p>
        </p:txBody>
      </p:sp>
      <p:pic>
        <p:nvPicPr>
          <p:cNvPr id="304" name="Google Shape;304;p51"/>
          <p:cNvPicPr preferRelativeResize="0"/>
          <p:nvPr/>
        </p:nvPicPr>
        <p:blipFill rotWithShape="1">
          <a:blip r:embed="rId3">
            <a:alphaModFix/>
          </a:blip>
          <a:srcRect b="0" l="0" r="0" t="0"/>
          <a:stretch/>
        </p:blipFill>
        <p:spPr>
          <a:xfrm>
            <a:off x="3158490" y="609124"/>
            <a:ext cx="2550319" cy="1964531"/>
          </a:xfrm>
          <a:prstGeom prst="rect">
            <a:avLst/>
          </a:prstGeom>
          <a:noFill/>
          <a:ln>
            <a:noFill/>
          </a:ln>
        </p:spPr>
      </p:pic>
      <p:pic>
        <p:nvPicPr>
          <p:cNvPr id="305" name="Google Shape;305;p51"/>
          <p:cNvPicPr preferRelativeResize="0"/>
          <p:nvPr/>
        </p:nvPicPr>
        <p:blipFill rotWithShape="1">
          <a:blip r:embed="rId4">
            <a:alphaModFix/>
          </a:blip>
          <a:srcRect b="0" l="0" r="0" t="0"/>
          <a:stretch/>
        </p:blipFill>
        <p:spPr>
          <a:xfrm>
            <a:off x="5875496" y="609124"/>
            <a:ext cx="2550319" cy="1964531"/>
          </a:xfrm>
          <a:prstGeom prst="rect">
            <a:avLst/>
          </a:prstGeom>
          <a:noFill/>
          <a:ln>
            <a:noFill/>
          </a:ln>
        </p:spPr>
      </p:pic>
      <p:pic>
        <p:nvPicPr>
          <p:cNvPr id="306" name="Google Shape;306;p51"/>
          <p:cNvPicPr preferRelativeResize="0"/>
          <p:nvPr/>
        </p:nvPicPr>
        <p:blipFill rotWithShape="1">
          <a:blip r:embed="rId5">
            <a:alphaModFix/>
          </a:blip>
          <a:srcRect b="0" l="0" r="0" t="0"/>
          <a:stretch/>
        </p:blipFill>
        <p:spPr>
          <a:xfrm>
            <a:off x="3158490" y="2788563"/>
            <a:ext cx="2550319" cy="1964531"/>
          </a:xfrm>
          <a:prstGeom prst="rect">
            <a:avLst/>
          </a:prstGeom>
          <a:noFill/>
          <a:ln>
            <a:noFill/>
          </a:ln>
        </p:spPr>
      </p:pic>
      <p:pic>
        <p:nvPicPr>
          <p:cNvPr id="307" name="Google Shape;307;p51"/>
          <p:cNvPicPr preferRelativeResize="0"/>
          <p:nvPr/>
        </p:nvPicPr>
        <p:blipFill rotWithShape="1">
          <a:blip r:embed="rId6">
            <a:alphaModFix/>
          </a:blip>
          <a:srcRect b="0" l="0" r="0" t="0"/>
          <a:stretch/>
        </p:blipFill>
        <p:spPr>
          <a:xfrm>
            <a:off x="5875496" y="2788563"/>
            <a:ext cx="2550319" cy="19645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不同門檻的分數</a:t>
            </a:r>
            <a:endParaRPr/>
          </a:p>
        </p:txBody>
      </p:sp>
      <p:pic>
        <p:nvPicPr>
          <p:cNvPr id="313" name="Google Shape;313;p52"/>
          <p:cNvPicPr preferRelativeResize="0"/>
          <p:nvPr/>
        </p:nvPicPr>
        <p:blipFill>
          <a:blip r:embed="rId3">
            <a:alphaModFix/>
          </a:blip>
          <a:stretch>
            <a:fillRect/>
          </a:stretch>
        </p:blipFill>
        <p:spPr>
          <a:xfrm>
            <a:off x="208220" y="1268045"/>
            <a:ext cx="2917150" cy="1752700"/>
          </a:xfrm>
          <a:prstGeom prst="rect">
            <a:avLst/>
          </a:prstGeom>
          <a:noFill/>
          <a:ln>
            <a:noFill/>
          </a:ln>
        </p:spPr>
      </p:pic>
      <p:pic>
        <p:nvPicPr>
          <p:cNvPr id="314" name="Google Shape;314;p52"/>
          <p:cNvPicPr preferRelativeResize="0"/>
          <p:nvPr/>
        </p:nvPicPr>
        <p:blipFill>
          <a:blip r:embed="rId4">
            <a:alphaModFix/>
          </a:blip>
          <a:stretch>
            <a:fillRect/>
          </a:stretch>
        </p:blipFill>
        <p:spPr>
          <a:xfrm>
            <a:off x="3172375" y="1268050"/>
            <a:ext cx="2917150" cy="1752724"/>
          </a:xfrm>
          <a:prstGeom prst="rect">
            <a:avLst/>
          </a:prstGeom>
          <a:noFill/>
          <a:ln>
            <a:noFill/>
          </a:ln>
        </p:spPr>
      </p:pic>
      <p:pic>
        <p:nvPicPr>
          <p:cNvPr id="315" name="Google Shape;315;p52"/>
          <p:cNvPicPr preferRelativeResize="0"/>
          <p:nvPr/>
        </p:nvPicPr>
        <p:blipFill>
          <a:blip r:embed="rId5">
            <a:alphaModFix/>
          </a:blip>
          <a:stretch>
            <a:fillRect/>
          </a:stretch>
        </p:blipFill>
        <p:spPr>
          <a:xfrm>
            <a:off x="6136520" y="1268045"/>
            <a:ext cx="2917150" cy="1752716"/>
          </a:xfrm>
          <a:prstGeom prst="rect">
            <a:avLst/>
          </a:prstGeom>
          <a:noFill/>
          <a:ln>
            <a:noFill/>
          </a:ln>
        </p:spPr>
      </p:pic>
      <p:pic>
        <p:nvPicPr>
          <p:cNvPr id="316" name="Google Shape;316;p52"/>
          <p:cNvPicPr preferRelativeResize="0"/>
          <p:nvPr/>
        </p:nvPicPr>
        <p:blipFill>
          <a:blip r:embed="rId6">
            <a:alphaModFix/>
          </a:blip>
          <a:stretch>
            <a:fillRect/>
          </a:stretch>
        </p:blipFill>
        <p:spPr>
          <a:xfrm>
            <a:off x="208221" y="3121800"/>
            <a:ext cx="2917150" cy="1746651"/>
          </a:xfrm>
          <a:prstGeom prst="rect">
            <a:avLst/>
          </a:prstGeom>
          <a:noFill/>
          <a:ln>
            <a:noFill/>
          </a:ln>
        </p:spPr>
      </p:pic>
      <p:pic>
        <p:nvPicPr>
          <p:cNvPr id="317" name="Google Shape;317;p52"/>
          <p:cNvPicPr preferRelativeResize="0"/>
          <p:nvPr/>
        </p:nvPicPr>
        <p:blipFill>
          <a:blip r:embed="rId7">
            <a:alphaModFix/>
          </a:blip>
          <a:stretch>
            <a:fillRect/>
          </a:stretch>
        </p:blipFill>
        <p:spPr>
          <a:xfrm>
            <a:off x="3172375" y="3119975"/>
            <a:ext cx="2917150" cy="1750290"/>
          </a:xfrm>
          <a:prstGeom prst="rect">
            <a:avLst/>
          </a:prstGeom>
          <a:noFill/>
          <a:ln>
            <a:noFill/>
          </a:ln>
        </p:spPr>
      </p:pic>
      <p:pic>
        <p:nvPicPr>
          <p:cNvPr id="318" name="Google Shape;318;p52"/>
          <p:cNvPicPr preferRelativeResize="0"/>
          <p:nvPr/>
        </p:nvPicPr>
        <p:blipFill>
          <a:blip r:embed="rId8">
            <a:alphaModFix/>
          </a:blip>
          <a:stretch>
            <a:fillRect/>
          </a:stretch>
        </p:blipFill>
        <p:spPr>
          <a:xfrm>
            <a:off x="6136525" y="3121788"/>
            <a:ext cx="3007475" cy="18044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zh-TW" sz="2600"/>
              <a:t>預兆得分&amp;公正預兆得分</a:t>
            </a:r>
            <a:endParaRPr sz="2600"/>
          </a:p>
        </p:txBody>
      </p:sp>
      <p:pic>
        <p:nvPicPr>
          <p:cNvPr id="324" name="Google Shape;324;p53"/>
          <p:cNvPicPr preferRelativeResize="0"/>
          <p:nvPr/>
        </p:nvPicPr>
        <p:blipFill rotWithShape="1">
          <a:blip r:embed="rId3">
            <a:alphaModFix/>
          </a:blip>
          <a:srcRect b="64420" l="0" r="0" t="0"/>
          <a:stretch/>
        </p:blipFill>
        <p:spPr>
          <a:xfrm>
            <a:off x="6303247" y="1605527"/>
            <a:ext cx="2528888" cy="1176836"/>
          </a:xfrm>
          <a:prstGeom prst="rect">
            <a:avLst/>
          </a:prstGeom>
          <a:noFill/>
          <a:ln>
            <a:noFill/>
          </a:ln>
        </p:spPr>
      </p:pic>
      <p:pic>
        <p:nvPicPr>
          <p:cNvPr id="325" name="Google Shape;325;p53"/>
          <p:cNvPicPr preferRelativeResize="0"/>
          <p:nvPr/>
        </p:nvPicPr>
        <p:blipFill rotWithShape="1">
          <a:blip r:embed="rId4">
            <a:alphaModFix/>
          </a:blip>
          <a:srcRect b="0" l="0" r="0" t="0"/>
          <a:stretch/>
        </p:blipFill>
        <p:spPr>
          <a:xfrm>
            <a:off x="628650" y="2859627"/>
            <a:ext cx="5813347" cy="1917937"/>
          </a:xfrm>
          <a:prstGeom prst="rect">
            <a:avLst/>
          </a:prstGeom>
          <a:noFill/>
          <a:ln>
            <a:noFill/>
          </a:ln>
        </p:spPr>
      </p:pic>
      <p:sp>
        <p:nvSpPr>
          <p:cNvPr id="326" name="Google Shape;326;p5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zh-TW" sz="2200"/>
              <a:t>兩者差異在於是否要扣掉ar，是否在扣掉後</a:t>
            </a:r>
            <a:endParaRPr sz="2200"/>
          </a:p>
          <a:p>
            <a:pPr indent="0" lvl="0" marL="0" rtl="0" algn="l">
              <a:lnSpc>
                <a:spcPct val="90000"/>
              </a:lnSpc>
              <a:spcBef>
                <a:spcPts val="800"/>
              </a:spcBef>
              <a:spcAft>
                <a:spcPts val="0"/>
              </a:spcAft>
              <a:buClr>
                <a:schemeClr val="dk1"/>
              </a:buClr>
              <a:buSzPts val="2100"/>
              <a:buNone/>
            </a:pPr>
            <a:r>
              <a:rPr lang="zh-TW" sz="2200"/>
              <a:t>可以更精準描述預報的準確度?</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zh-TW" sz="2200"/>
              <a:t>其他時間的比較</a:t>
            </a:r>
            <a:endParaRPr sz="2200"/>
          </a:p>
        </p:txBody>
      </p:sp>
      <p:pic>
        <p:nvPicPr>
          <p:cNvPr id="332" name="Google Shape;332;p54"/>
          <p:cNvPicPr preferRelativeResize="0"/>
          <p:nvPr>
            <p:ph idx="1" type="body"/>
          </p:nvPr>
        </p:nvPicPr>
        <p:blipFill rotWithShape="1">
          <a:blip r:embed="rId3">
            <a:alphaModFix/>
          </a:blip>
          <a:srcRect b="0" l="0" r="0" t="0"/>
          <a:stretch/>
        </p:blipFill>
        <p:spPr>
          <a:xfrm>
            <a:off x="6515357" y="1673927"/>
            <a:ext cx="1886700" cy="1426800"/>
          </a:xfrm>
          <a:prstGeom prst="rect">
            <a:avLst/>
          </a:prstGeom>
          <a:noFill/>
          <a:ln>
            <a:noFill/>
          </a:ln>
        </p:spPr>
      </p:pic>
      <p:pic>
        <p:nvPicPr>
          <p:cNvPr id="333" name="Google Shape;333;p54"/>
          <p:cNvPicPr preferRelativeResize="0"/>
          <p:nvPr/>
        </p:nvPicPr>
        <p:blipFill rotWithShape="1">
          <a:blip r:embed="rId4">
            <a:alphaModFix/>
          </a:blip>
          <a:srcRect b="0" l="0" r="0" t="0"/>
          <a:stretch/>
        </p:blipFill>
        <p:spPr>
          <a:xfrm>
            <a:off x="841628" y="1669947"/>
            <a:ext cx="1893570" cy="1432112"/>
          </a:xfrm>
          <a:prstGeom prst="rect">
            <a:avLst/>
          </a:prstGeom>
          <a:noFill/>
          <a:ln>
            <a:noFill/>
          </a:ln>
        </p:spPr>
      </p:pic>
      <p:pic>
        <p:nvPicPr>
          <p:cNvPr id="334" name="Google Shape;334;p54"/>
          <p:cNvPicPr preferRelativeResize="0"/>
          <p:nvPr/>
        </p:nvPicPr>
        <p:blipFill rotWithShape="1">
          <a:blip r:embed="rId5">
            <a:alphaModFix/>
          </a:blip>
          <a:srcRect b="0" l="0" r="0" t="0"/>
          <a:stretch/>
        </p:blipFill>
        <p:spPr>
          <a:xfrm>
            <a:off x="2735211" y="1671275"/>
            <a:ext cx="1893570" cy="1432112"/>
          </a:xfrm>
          <a:prstGeom prst="rect">
            <a:avLst/>
          </a:prstGeom>
          <a:noFill/>
          <a:ln>
            <a:noFill/>
          </a:ln>
        </p:spPr>
      </p:pic>
      <p:pic>
        <p:nvPicPr>
          <p:cNvPr id="335" name="Google Shape;335;p54"/>
          <p:cNvPicPr preferRelativeResize="0"/>
          <p:nvPr/>
        </p:nvPicPr>
        <p:blipFill rotWithShape="1">
          <a:blip r:embed="rId6">
            <a:alphaModFix/>
          </a:blip>
          <a:srcRect b="0" l="0" r="0" t="0"/>
          <a:stretch/>
        </p:blipFill>
        <p:spPr>
          <a:xfrm>
            <a:off x="841628" y="3203261"/>
            <a:ext cx="1893570" cy="1432112"/>
          </a:xfrm>
          <a:prstGeom prst="rect">
            <a:avLst/>
          </a:prstGeom>
          <a:noFill/>
          <a:ln>
            <a:noFill/>
          </a:ln>
        </p:spPr>
      </p:pic>
      <p:pic>
        <p:nvPicPr>
          <p:cNvPr id="336" name="Google Shape;336;p54"/>
          <p:cNvPicPr preferRelativeResize="0"/>
          <p:nvPr/>
        </p:nvPicPr>
        <p:blipFill rotWithShape="1">
          <a:blip r:embed="rId7">
            <a:alphaModFix/>
          </a:blip>
          <a:srcRect b="0" l="0" r="0" t="0"/>
          <a:stretch/>
        </p:blipFill>
        <p:spPr>
          <a:xfrm>
            <a:off x="2735198" y="3208565"/>
            <a:ext cx="1893570" cy="1426808"/>
          </a:xfrm>
          <a:prstGeom prst="rect">
            <a:avLst/>
          </a:prstGeom>
          <a:noFill/>
          <a:ln>
            <a:noFill/>
          </a:ln>
        </p:spPr>
      </p:pic>
      <p:pic>
        <p:nvPicPr>
          <p:cNvPr id="337" name="Google Shape;337;p54"/>
          <p:cNvPicPr preferRelativeResize="0"/>
          <p:nvPr/>
        </p:nvPicPr>
        <p:blipFill rotWithShape="1">
          <a:blip r:embed="rId8">
            <a:alphaModFix/>
          </a:blip>
          <a:srcRect b="0" l="0" r="0" t="0"/>
          <a:stretch/>
        </p:blipFill>
        <p:spPr>
          <a:xfrm>
            <a:off x="4628781" y="1668627"/>
            <a:ext cx="1886558" cy="1426808"/>
          </a:xfrm>
          <a:prstGeom prst="rect">
            <a:avLst/>
          </a:prstGeom>
          <a:noFill/>
          <a:ln>
            <a:noFill/>
          </a:ln>
        </p:spPr>
      </p:pic>
      <p:pic>
        <p:nvPicPr>
          <p:cNvPr id="338" name="Google Shape;338;p54"/>
          <p:cNvPicPr preferRelativeResize="0"/>
          <p:nvPr/>
        </p:nvPicPr>
        <p:blipFill rotWithShape="1">
          <a:blip r:embed="rId9">
            <a:alphaModFix/>
          </a:blip>
          <a:srcRect b="0" l="0" r="0" t="0"/>
          <a:stretch/>
        </p:blipFill>
        <p:spPr>
          <a:xfrm>
            <a:off x="4628768" y="3203261"/>
            <a:ext cx="1886558" cy="1426808"/>
          </a:xfrm>
          <a:prstGeom prst="rect">
            <a:avLst/>
          </a:prstGeom>
          <a:noFill/>
          <a:ln>
            <a:noFill/>
          </a:ln>
        </p:spPr>
      </p:pic>
      <p:pic>
        <p:nvPicPr>
          <p:cNvPr id="339" name="Google Shape;339;p54"/>
          <p:cNvPicPr preferRelativeResize="0"/>
          <p:nvPr/>
        </p:nvPicPr>
        <p:blipFill rotWithShape="1">
          <a:blip r:embed="rId10">
            <a:alphaModFix/>
          </a:blip>
          <a:srcRect b="0" l="0" r="0" t="0"/>
          <a:stretch/>
        </p:blipFill>
        <p:spPr>
          <a:xfrm>
            <a:off x="6415657" y="3203261"/>
            <a:ext cx="1886558" cy="14268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研究方法</a:t>
            </a:r>
            <a:endParaRPr/>
          </a:p>
        </p:txBody>
      </p:sp>
      <p:sp>
        <p:nvSpPr>
          <p:cNvPr id="145" name="Google Shape;145;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55600" lvl="0" marL="457200" rtl="0" algn="l">
              <a:spcBef>
                <a:spcPts val="800"/>
              </a:spcBef>
              <a:spcAft>
                <a:spcPts val="0"/>
              </a:spcAft>
              <a:buSzPts val="2000"/>
              <a:buFont typeface="Microsoft JhengHei"/>
              <a:buChar char="•"/>
            </a:pPr>
            <a:r>
              <a:rPr lang="zh-TW" sz="2000">
                <a:latin typeface="Microsoft JhengHei"/>
                <a:ea typeface="Microsoft JhengHei"/>
                <a:cs typeface="Microsoft JhengHei"/>
                <a:sym typeface="Microsoft JhengHei"/>
              </a:rPr>
              <a:t>機器學習雷達外延</a:t>
            </a:r>
            <a:endParaRPr sz="2000">
              <a:latin typeface="Microsoft JhengHei"/>
              <a:ea typeface="Microsoft JhengHei"/>
              <a:cs typeface="Microsoft JhengHei"/>
              <a:sym typeface="Microsoft JhengHei"/>
            </a:endParaRPr>
          </a:p>
          <a:p>
            <a:pPr indent="-355600" lvl="1" marL="914400" rtl="0" algn="l">
              <a:spcBef>
                <a:spcPts val="400"/>
              </a:spcBef>
              <a:spcAft>
                <a:spcPts val="0"/>
              </a:spcAft>
              <a:buSzPts val="2000"/>
              <a:buFont typeface="Microsoft JhengHei"/>
              <a:buChar char="•"/>
            </a:pPr>
            <a:r>
              <a:rPr lang="zh-TW" sz="2000">
                <a:latin typeface="Microsoft JhengHei"/>
                <a:ea typeface="Microsoft JhengHei"/>
                <a:cs typeface="Microsoft JhengHei"/>
                <a:sym typeface="Microsoft JhengHei"/>
              </a:rPr>
              <a:t>K-mean對流胞標定</a:t>
            </a:r>
            <a:endParaRPr sz="2000">
              <a:latin typeface="Microsoft JhengHei"/>
              <a:ea typeface="Microsoft JhengHei"/>
              <a:cs typeface="Microsoft JhengHei"/>
              <a:sym typeface="Microsoft JhengHei"/>
            </a:endParaRPr>
          </a:p>
          <a:p>
            <a:pPr indent="-355600" lvl="1" marL="914400" rtl="0" algn="l">
              <a:spcBef>
                <a:spcPts val="400"/>
              </a:spcBef>
              <a:spcAft>
                <a:spcPts val="0"/>
              </a:spcAft>
              <a:buSzPts val="2000"/>
              <a:buFont typeface="Microsoft JhengHei"/>
              <a:buChar char="•"/>
            </a:pPr>
            <a:r>
              <a:rPr lang="zh-TW" sz="2000">
                <a:latin typeface="Microsoft JhengHei"/>
                <a:ea typeface="Microsoft JhengHei"/>
                <a:cs typeface="Microsoft JhengHei"/>
                <a:sym typeface="Microsoft JhengHei"/>
              </a:rPr>
              <a:t>線性趨勢外延</a:t>
            </a:r>
            <a:endParaRPr sz="2000">
              <a:latin typeface="Microsoft JhengHei"/>
              <a:ea typeface="Microsoft JhengHei"/>
              <a:cs typeface="Microsoft JhengHei"/>
              <a:sym typeface="Microsoft JhengHei"/>
            </a:endParaRPr>
          </a:p>
          <a:p>
            <a:pPr indent="0" lvl="0" marL="0" rtl="0" algn="l">
              <a:spcBef>
                <a:spcPts val="800"/>
              </a:spcBef>
              <a:spcAft>
                <a:spcPts val="0"/>
              </a:spcAft>
              <a:buNone/>
            </a:pPr>
            <a:r>
              <a:t/>
            </a:r>
            <a:endParaRPr sz="2000">
              <a:latin typeface="Microsoft JhengHei"/>
              <a:ea typeface="Microsoft JhengHei"/>
              <a:cs typeface="Microsoft JhengHei"/>
              <a:sym typeface="Microsoft JhengHei"/>
            </a:endParaRPr>
          </a:p>
          <a:p>
            <a:pPr indent="-355600" lvl="0" marL="457200" rtl="0" algn="l">
              <a:spcBef>
                <a:spcPts val="400"/>
              </a:spcBef>
              <a:spcAft>
                <a:spcPts val="0"/>
              </a:spcAft>
              <a:buSzPts val="2000"/>
              <a:buFont typeface="Microsoft JhengHei"/>
              <a:buChar char="•"/>
            </a:pPr>
            <a:r>
              <a:rPr lang="zh-TW" sz="2000">
                <a:latin typeface="Microsoft JhengHei"/>
                <a:ea typeface="Microsoft JhengHei"/>
                <a:cs typeface="Microsoft JhengHei"/>
                <a:sym typeface="Microsoft JhengHei"/>
              </a:rPr>
              <a:t>校驗方法</a:t>
            </a:r>
            <a:endParaRPr sz="2000">
              <a:latin typeface="Microsoft JhengHei"/>
              <a:ea typeface="Microsoft JhengHei"/>
              <a:cs typeface="Microsoft JhengHei"/>
              <a:sym typeface="Microsoft JhengHei"/>
            </a:endParaRPr>
          </a:p>
          <a:p>
            <a:pPr indent="-355600" lvl="1" marL="914400" rtl="0" algn="l">
              <a:spcBef>
                <a:spcPts val="0"/>
              </a:spcBef>
              <a:spcAft>
                <a:spcPts val="0"/>
              </a:spcAft>
              <a:buSzPts val="2000"/>
              <a:buFont typeface="Microsoft JhengHei"/>
              <a:buChar char="•"/>
            </a:pPr>
            <a:r>
              <a:rPr lang="zh-TW" sz="2000">
                <a:latin typeface="Arial"/>
                <a:ea typeface="Arial"/>
                <a:cs typeface="Arial"/>
                <a:sym typeface="Arial"/>
              </a:rPr>
              <a:t>各種評量校驗分數(POD、FAR、TS、ETS)</a:t>
            </a:r>
            <a:endParaRPr sz="2000">
              <a:latin typeface="Microsoft JhengHei"/>
              <a:ea typeface="Microsoft JhengHei"/>
              <a:cs typeface="Microsoft JhengHei"/>
              <a:sym typeface="Microsoft JhengHei"/>
            </a:endParaRPr>
          </a:p>
          <a:p>
            <a:pPr indent="-355600" lvl="1" marL="914400" rtl="0" algn="l">
              <a:spcBef>
                <a:spcPts val="0"/>
              </a:spcBef>
              <a:spcAft>
                <a:spcPts val="0"/>
              </a:spcAft>
              <a:buSzPts val="2000"/>
              <a:buFont typeface="Microsoft JhengHei"/>
              <a:buChar char="•"/>
            </a:pPr>
            <a:r>
              <a:rPr lang="zh-TW" sz="2000">
                <a:latin typeface="Arial"/>
                <a:ea typeface="Arial"/>
                <a:cs typeface="Arial"/>
                <a:sym typeface="Arial"/>
              </a:rPr>
              <a:t>皮爾森相關係數 與 動差不變量理論</a:t>
            </a:r>
            <a:endParaRPr sz="2000">
              <a:latin typeface="Arial"/>
              <a:ea typeface="Arial"/>
              <a:cs typeface="Arial"/>
              <a:sym typeface="Arial"/>
            </a:endParaRPr>
          </a:p>
          <a:p>
            <a:pPr indent="0" lvl="0" marL="0" rtl="0" algn="l">
              <a:spcBef>
                <a:spcPts val="800"/>
              </a:spcBef>
              <a:spcAft>
                <a:spcPts val="0"/>
              </a:spcAft>
              <a:buNone/>
            </a:pPr>
            <a:r>
              <a:t/>
            </a:r>
            <a:endParaRPr sz="2000">
              <a:latin typeface="Microsoft JhengHei"/>
              <a:ea typeface="Microsoft JhengHei"/>
              <a:cs typeface="Microsoft JhengHei"/>
              <a:sym typeface="Microsoft JhengHe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idx="1" type="body"/>
          </p:nvPr>
        </p:nvSpPr>
        <p:spPr>
          <a:xfrm>
            <a:off x="635025" y="3489400"/>
            <a:ext cx="7874100" cy="1577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sz="2000"/>
              <a:t>上面三張圖是降雨分布面積很大的資料，有降雨的格點數都有超過14%，而下面三張則是都不到2%，可以明顯看到上面的ES和ETS都有明顯差異，而下面三張則是幾乎重和的。</a:t>
            </a:r>
            <a:endParaRPr sz="2000"/>
          </a:p>
        </p:txBody>
      </p:sp>
      <p:pic>
        <p:nvPicPr>
          <p:cNvPr id="345" name="Google Shape;345;p55"/>
          <p:cNvPicPr preferRelativeResize="0"/>
          <p:nvPr/>
        </p:nvPicPr>
        <p:blipFill>
          <a:blip r:embed="rId3">
            <a:alphaModFix/>
          </a:blip>
          <a:stretch>
            <a:fillRect/>
          </a:stretch>
        </p:blipFill>
        <p:spPr>
          <a:xfrm>
            <a:off x="635012" y="195677"/>
            <a:ext cx="2624650" cy="1576975"/>
          </a:xfrm>
          <a:prstGeom prst="rect">
            <a:avLst/>
          </a:prstGeom>
          <a:noFill/>
          <a:ln>
            <a:noFill/>
          </a:ln>
        </p:spPr>
      </p:pic>
      <p:pic>
        <p:nvPicPr>
          <p:cNvPr id="346" name="Google Shape;346;p55"/>
          <p:cNvPicPr preferRelativeResize="0"/>
          <p:nvPr/>
        </p:nvPicPr>
        <p:blipFill>
          <a:blip r:embed="rId4">
            <a:alphaModFix/>
          </a:blip>
          <a:stretch>
            <a:fillRect/>
          </a:stretch>
        </p:blipFill>
        <p:spPr>
          <a:xfrm>
            <a:off x="3259662" y="195675"/>
            <a:ext cx="2624664" cy="1576975"/>
          </a:xfrm>
          <a:prstGeom prst="rect">
            <a:avLst/>
          </a:prstGeom>
          <a:noFill/>
          <a:ln>
            <a:noFill/>
          </a:ln>
        </p:spPr>
      </p:pic>
      <p:pic>
        <p:nvPicPr>
          <p:cNvPr id="347" name="Google Shape;347;p55"/>
          <p:cNvPicPr preferRelativeResize="0"/>
          <p:nvPr/>
        </p:nvPicPr>
        <p:blipFill>
          <a:blip r:embed="rId5">
            <a:alphaModFix/>
          </a:blip>
          <a:stretch>
            <a:fillRect/>
          </a:stretch>
        </p:blipFill>
        <p:spPr>
          <a:xfrm>
            <a:off x="635013" y="1772650"/>
            <a:ext cx="2624675" cy="1576982"/>
          </a:xfrm>
          <a:prstGeom prst="rect">
            <a:avLst/>
          </a:prstGeom>
          <a:noFill/>
          <a:ln>
            <a:noFill/>
          </a:ln>
        </p:spPr>
      </p:pic>
      <p:pic>
        <p:nvPicPr>
          <p:cNvPr id="348" name="Google Shape;348;p55"/>
          <p:cNvPicPr preferRelativeResize="0"/>
          <p:nvPr/>
        </p:nvPicPr>
        <p:blipFill>
          <a:blip r:embed="rId6">
            <a:alphaModFix/>
          </a:blip>
          <a:stretch>
            <a:fillRect/>
          </a:stretch>
        </p:blipFill>
        <p:spPr>
          <a:xfrm>
            <a:off x="3259663" y="1772650"/>
            <a:ext cx="2624650" cy="1576967"/>
          </a:xfrm>
          <a:prstGeom prst="rect">
            <a:avLst/>
          </a:prstGeom>
          <a:noFill/>
          <a:ln>
            <a:noFill/>
          </a:ln>
        </p:spPr>
      </p:pic>
      <p:pic>
        <p:nvPicPr>
          <p:cNvPr id="349" name="Google Shape;349;p55"/>
          <p:cNvPicPr preferRelativeResize="0"/>
          <p:nvPr/>
        </p:nvPicPr>
        <p:blipFill>
          <a:blip r:embed="rId7">
            <a:alphaModFix/>
          </a:blip>
          <a:stretch>
            <a:fillRect/>
          </a:stretch>
        </p:blipFill>
        <p:spPr>
          <a:xfrm>
            <a:off x="5884337" y="195674"/>
            <a:ext cx="2624644" cy="1576975"/>
          </a:xfrm>
          <a:prstGeom prst="rect">
            <a:avLst/>
          </a:prstGeom>
          <a:noFill/>
          <a:ln>
            <a:noFill/>
          </a:ln>
        </p:spPr>
      </p:pic>
      <p:pic>
        <p:nvPicPr>
          <p:cNvPr id="350" name="Google Shape;350;p55"/>
          <p:cNvPicPr preferRelativeResize="0"/>
          <p:nvPr/>
        </p:nvPicPr>
        <p:blipFill>
          <a:blip r:embed="rId8">
            <a:alphaModFix/>
          </a:blip>
          <a:stretch>
            <a:fillRect/>
          </a:stretch>
        </p:blipFill>
        <p:spPr>
          <a:xfrm>
            <a:off x="5884338" y="1766125"/>
            <a:ext cx="2624650" cy="1590037"/>
          </a:xfrm>
          <a:prstGeom prst="rect">
            <a:avLst/>
          </a:prstGeom>
          <a:noFill/>
          <a:ln>
            <a:noFill/>
          </a:ln>
        </p:spPr>
      </p:pic>
      <p:sp>
        <p:nvSpPr>
          <p:cNvPr id="351" name="Google Shape;351;p55"/>
          <p:cNvSpPr txBox="1"/>
          <p:nvPr/>
        </p:nvSpPr>
        <p:spPr>
          <a:xfrm>
            <a:off x="3859188" y="1365925"/>
            <a:ext cx="142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FF0000"/>
                </a:solidFill>
              </a:rPr>
              <a:t>ar造成的error</a:t>
            </a:r>
            <a:endParaRPr>
              <a:solidFill>
                <a:srgbClr val="FF0000"/>
              </a:solidFill>
            </a:endParaRPr>
          </a:p>
        </p:txBody>
      </p:sp>
      <p:sp>
        <p:nvSpPr>
          <p:cNvPr id="352" name="Google Shape;352;p55"/>
          <p:cNvSpPr/>
          <p:nvPr/>
        </p:nvSpPr>
        <p:spPr>
          <a:xfrm rot="-9296760">
            <a:off x="2934159" y="1388437"/>
            <a:ext cx="951420" cy="176760"/>
          </a:xfrm>
          <a:prstGeom prst="rightArrow">
            <a:avLst>
              <a:gd fmla="val 33852"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5"/>
          <p:cNvSpPr/>
          <p:nvPr/>
        </p:nvSpPr>
        <p:spPr>
          <a:xfrm rot="-946845">
            <a:off x="5034496" y="1266111"/>
            <a:ext cx="1649158" cy="273210"/>
          </a:xfrm>
          <a:prstGeom prst="rightArrow">
            <a:avLst>
              <a:gd fmla="val 25582" name="adj1"/>
              <a:gd fmla="val 7824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5"/>
          <p:cNvSpPr/>
          <p:nvPr/>
        </p:nvSpPr>
        <p:spPr>
          <a:xfrm>
            <a:off x="4465500" y="1047075"/>
            <a:ext cx="106500" cy="400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ETS</a:t>
            </a:r>
            <a:r>
              <a:rPr lang="zh-TW"/>
              <a:t>值分析</a:t>
            </a:r>
            <a:endParaRPr/>
          </a:p>
        </p:txBody>
      </p:sp>
      <p:sp>
        <p:nvSpPr>
          <p:cNvPr id="360" name="Google Shape;360;p56"/>
          <p:cNvSpPr txBox="1"/>
          <p:nvPr>
            <p:ph idx="1" type="body"/>
          </p:nvPr>
        </p:nvSpPr>
        <p:spPr>
          <a:xfrm>
            <a:off x="6124550" y="1369225"/>
            <a:ext cx="2390700" cy="3263400"/>
          </a:xfrm>
          <a:prstGeom prst="rect">
            <a:avLst/>
          </a:prstGeom>
        </p:spPr>
        <p:txBody>
          <a:bodyPr anchorCtr="0" anchor="t" bIns="34275" lIns="68575" spcFirstLastPara="1" rIns="68575" wrap="square" tIns="34275">
            <a:normAutofit/>
          </a:bodyPr>
          <a:lstStyle/>
          <a:p>
            <a:pPr indent="0" lvl="0" marL="0" rtl="0" algn="l">
              <a:lnSpc>
                <a:spcPct val="115000"/>
              </a:lnSpc>
              <a:spcBef>
                <a:spcPts val="800"/>
              </a:spcBef>
              <a:spcAft>
                <a:spcPts val="0"/>
              </a:spcAft>
              <a:buNone/>
            </a:pPr>
            <a:r>
              <a:rPr lang="zh-TW"/>
              <a:t>由此可知，如果希望效果好的話，那降雨面積越大是越有利的前提</a:t>
            </a:r>
            <a:endParaRPr/>
          </a:p>
        </p:txBody>
      </p:sp>
      <p:pic>
        <p:nvPicPr>
          <p:cNvPr id="361" name="Google Shape;361;p56"/>
          <p:cNvPicPr preferRelativeResize="0"/>
          <p:nvPr/>
        </p:nvPicPr>
        <p:blipFill>
          <a:blip r:embed="rId3">
            <a:alphaModFix/>
          </a:blip>
          <a:stretch>
            <a:fillRect/>
          </a:stretch>
        </p:blipFill>
        <p:spPr>
          <a:xfrm>
            <a:off x="717575" y="1369225"/>
            <a:ext cx="5159360" cy="326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7"/>
          <p:cNvSpPr txBox="1"/>
          <p:nvPr>
            <p:ph type="title"/>
          </p:nvPr>
        </p:nvSpPr>
        <p:spPr>
          <a:xfrm>
            <a:off x="628650" y="776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zh-TW" sz="2600"/>
              <a:t>結論</a:t>
            </a:r>
            <a:endParaRPr sz="2600"/>
          </a:p>
        </p:txBody>
      </p:sp>
      <p:sp>
        <p:nvSpPr>
          <p:cNvPr id="367" name="Google Shape;367;p57"/>
          <p:cNvSpPr txBox="1"/>
          <p:nvPr>
            <p:ph idx="1" type="body"/>
          </p:nvPr>
        </p:nvSpPr>
        <p:spPr>
          <a:xfrm>
            <a:off x="628650" y="840900"/>
            <a:ext cx="8214900" cy="4232400"/>
          </a:xfrm>
          <a:prstGeom prst="rect">
            <a:avLst/>
          </a:prstGeom>
          <a:noFill/>
          <a:ln>
            <a:noFill/>
          </a:ln>
        </p:spPr>
        <p:txBody>
          <a:bodyPr anchorCtr="0" anchor="t" bIns="34275" lIns="68575" spcFirstLastPara="1" rIns="68575" wrap="square" tIns="34275">
            <a:normAutofit/>
          </a:bodyPr>
          <a:lstStyle/>
          <a:p>
            <a:pPr indent="-355600" lvl="0" marL="457200" rtl="0" algn="l">
              <a:lnSpc>
                <a:spcPct val="115000"/>
              </a:lnSpc>
              <a:spcBef>
                <a:spcPts val="0"/>
              </a:spcBef>
              <a:spcAft>
                <a:spcPts val="0"/>
              </a:spcAft>
              <a:buSzPts val="2000"/>
              <a:buAutoNum type="arabicPeriod"/>
            </a:pPr>
            <a:r>
              <a:rPr lang="zh-TW" sz="2000"/>
              <a:t>隨著門檻提高，POD、TS以及ETS會跟著下降，FAR則是上升</a:t>
            </a:r>
            <a:endParaRPr sz="2000"/>
          </a:p>
          <a:p>
            <a:pPr indent="-355600" lvl="0" marL="457200" rtl="0" algn="l">
              <a:lnSpc>
                <a:spcPct val="115000"/>
              </a:lnSpc>
              <a:spcBef>
                <a:spcPts val="0"/>
              </a:spcBef>
              <a:spcAft>
                <a:spcPts val="0"/>
              </a:spcAft>
              <a:buSzPts val="2000"/>
              <a:buAutoNum type="arabicPeriod"/>
            </a:pPr>
            <a:r>
              <a:rPr lang="zh-TW" sz="2000"/>
              <a:t>在降雨量大以及降雨面積廣的情況下，TS和ETS值的值的確會差距比較大，而且預測的準度也會比較高(和設較高門檻 會使分數很低的道理是一樣的)，因此為了使結果不要因為降雨大小有太極端的分數差距，我認為加上ar很合理。</a:t>
            </a:r>
            <a:endParaRPr sz="2000"/>
          </a:p>
          <a:p>
            <a:pPr indent="-355600" lvl="0" marL="457200" rtl="0" algn="l">
              <a:lnSpc>
                <a:spcPct val="115000"/>
              </a:lnSpc>
              <a:spcBef>
                <a:spcPts val="0"/>
              </a:spcBef>
              <a:spcAft>
                <a:spcPts val="0"/>
              </a:spcAft>
              <a:buSzPts val="2000"/>
              <a:buAutoNum type="arabicPeriod"/>
            </a:pPr>
            <a:r>
              <a:rPr lang="zh-TW" sz="2000"/>
              <a:t>根據上述結果，雨量多的情況下，不只TS值大，而且就連扣掉ar後的ETS值還是可以大於降雨量少的ETS值(ar只在雨量大的強況較能發輝影響)，因此也可以說，在雨量大的情況MAPLE的預測結果越好。</a:t>
            </a:r>
            <a:endParaRPr sz="2000"/>
          </a:p>
          <a:p>
            <a:pPr indent="-355600" lvl="0" marL="457200" rtl="0" algn="l">
              <a:lnSpc>
                <a:spcPct val="115000"/>
              </a:lnSpc>
              <a:spcBef>
                <a:spcPts val="0"/>
              </a:spcBef>
              <a:spcAft>
                <a:spcPts val="0"/>
              </a:spcAft>
              <a:buSzPts val="2000"/>
              <a:buAutoNum type="arabicPeriod"/>
            </a:pPr>
            <a:r>
              <a:rPr lang="zh-TW" sz="2000"/>
              <a:t>在我分析的資料中，降雨網格所佔的百分比似乎越大會越準，但也不代表小就會不準，因為每筆資料的預報準度都不一樣，也是因為如此才需要用分數來評估預報好壞。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8"/>
          <p:cNvSpPr txBox="1"/>
          <p:nvPr>
            <p:ph type="title"/>
          </p:nvPr>
        </p:nvSpPr>
        <p:spPr>
          <a:xfrm>
            <a:off x="628650" y="20746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zh-TW"/>
              <a:t>應用:套入前面所做的</a:t>
            </a:r>
            <a:r>
              <a:rPr lang="zh-TW"/>
              <a:t>線性</a:t>
            </a:r>
            <a:r>
              <a:rPr lang="zh-TW"/>
              <a:t>外延比較</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zh-TW">
                <a:latin typeface="Microsoft JhengHei"/>
                <a:ea typeface="Microsoft JhengHei"/>
                <a:cs typeface="Microsoft JhengHei"/>
                <a:sym typeface="Microsoft JhengHei"/>
              </a:rPr>
              <a:t>結果</a:t>
            </a:r>
            <a:endParaRPr/>
          </a:p>
        </p:txBody>
      </p:sp>
      <p:pic>
        <p:nvPicPr>
          <p:cNvPr id="378" name="Google Shape;378;p59"/>
          <p:cNvPicPr preferRelativeResize="0"/>
          <p:nvPr/>
        </p:nvPicPr>
        <p:blipFill>
          <a:blip r:embed="rId3">
            <a:alphaModFix/>
          </a:blip>
          <a:stretch>
            <a:fillRect/>
          </a:stretch>
        </p:blipFill>
        <p:spPr>
          <a:xfrm>
            <a:off x="5413700" y="0"/>
            <a:ext cx="3720150" cy="2790107"/>
          </a:xfrm>
          <a:prstGeom prst="rect">
            <a:avLst/>
          </a:prstGeom>
          <a:noFill/>
          <a:ln>
            <a:noFill/>
          </a:ln>
        </p:spPr>
      </p:pic>
      <p:pic>
        <p:nvPicPr>
          <p:cNvPr id="379" name="Google Shape;379;p59"/>
          <p:cNvPicPr preferRelativeResize="0"/>
          <p:nvPr/>
        </p:nvPicPr>
        <p:blipFill>
          <a:blip r:embed="rId4">
            <a:alphaModFix/>
          </a:blip>
          <a:stretch>
            <a:fillRect/>
          </a:stretch>
        </p:blipFill>
        <p:spPr>
          <a:xfrm>
            <a:off x="2026409" y="0"/>
            <a:ext cx="3720141" cy="2790100"/>
          </a:xfrm>
          <a:prstGeom prst="rect">
            <a:avLst/>
          </a:prstGeom>
          <a:noFill/>
          <a:ln>
            <a:noFill/>
          </a:ln>
        </p:spPr>
      </p:pic>
      <p:pic>
        <p:nvPicPr>
          <p:cNvPr id="380" name="Google Shape;380;p59"/>
          <p:cNvPicPr preferRelativeResize="0"/>
          <p:nvPr/>
        </p:nvPicPr>
        <p:blipFill>
          <a:blip r:embed="rId5">
            <a:alphaModFix/>
          </a:blip>
          <a:stretch>
            <a:fillRect/>
          </a:stretch>
        </p:blipFill>
        <p:spPr>
          <a:xfrm>
            <a:off x="2026400" y="2474688"/>
            <a:ext cx="3720150" cy="2790113"/>
          </a:xfrm>
          <a:prstGeom prst="rect">
            <a:avLst/>
          </a:prstGeom>
          <a:noFill/>
          <a:ln>
            <a:noFill/>
          </a:ln>
        </p:spPr>
      </p:pic>
      <p:pic>
        <p:nvPicPr>
          <p:cNvPr id="381" name="Google Shape;381;p59"/>
          <p:cNvPicPr preferRelativeResize="0"/>
          <p:nvPr/>
        </p:nvPicPr>
        <p:blipFill>
          <a:blip r:embed="rId6">
            <a:alphaModFix/>
          </a:blip>
          <a:stretch>
            <a:fillRect/>
          </a:stretch>
        </p:blipFill>
        <p:spPr>
          <a:xfrm>
            <a:off x="5413700" y="2474700"/>
            <a:ext cx="3720150" cy="2790113"/>
          </a:xfrm>
          <a:prstGeom prst="rect">
            <a:avLst/>
          </a:prstGeom>
          <a:noFill/>
          <a:ln>
            <a:noFill/>
          </a:ln>
        </p:spPr>
      </p:pic>
      <p:sp>
        <p:nvSpPr>
          <p:cNvPr id="382" name="Google Shape;382;p5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sz="1800">
                <a:latin typeface="Microsoft JhengHei"/>
                <a:ea typeface="Microsoft JhengHei"/>
                <a:cs typeface="Microsoft JhengHei"/>
                <a:sym typeface="Microsoft JhengHei"/>
              </a:rPr>
              <a:t>左上11obs.</a:t>
            </a:r>
            <a:endParaRPr sz="1800">
              <a:latin typeface="Microsoft JhengHei"/>
              <a:ea typeface="Microsoft JhengHei"/>
              <a:cs typeface="Microsoft JhengHei"/>
              <a:sym typeface="Microsoft JhengHei"/>
            </a:endParaRPr>
          </a:p>
          <a:p>
            <a:pPr indent="0" lvl="0" marL="0" rtl="0" algn="l">
              <a:spcBef>
                <a:spcPts val="800"/>
              </a:spcBef>
              <a:spcAft>
                <a:spcPts val="0"/>
              </a:spcAft>
              <a:buNone/>
            </a:pPr>
            <a:r>
              <a:rPr lang="zh-TW" sz="1800">
                <a:latin typeface="Microsoft JhengHei"/>
                <a:ea typeface="Microsoft JhengHei"/>
                <a:cs typeface="Microsoft JhengHei"/>
                <a:sym typeface="Microsoft JhengHei"/>
              </a:rPr>
              <a:t>右上12obs.</a:t>
            </a:r>
            <a:endParaRPr sz="1800">
              <a:latin typeface="Microsoft JhengHei"/>
              <a:ea typeface="Microsoft JhengHei"/>
              <a:cs typeface="Microsoft JhengHei"/>
              <a:sym typeface="Microsoft JhengHei"/>
            </a:endParaRPr>
          </a:p>
          <a:p>
            <a:pPr indent="0" lvl="0" marL="0" rtl="0" algn="l">
              <a:spcBef>
                <a:spcPts val="800"/>
              </a:spcBef>
              <a:spcAft>
                <a:spcPts val="0"/>
              </a:spcAft>
              <a:buNone/>
            </a:pPr>
            <a:r>
              <a:t/>
            </a:r>
            <a:endParaRPr sz="1800">
              <a:latin typeface="Microsoft JhengHei"/>
              <a:ea typeface="Microsoft JhengHei"/>
              <a:cs typeface="Microsoft JhengHei"/>
              <a:sym typeface="Microsoft JhengHei"/>
            </a:endParaRPr>
          </a:p>
          <a:p>
            <a:pPr indent="0" lvl="0" marL="0" rtl="0" algn="l">
              <a:spcBef>
                <a:spcPts val="800"/>
              </a:spcBef>
              <a:spcAft>
                <a:spcPts val="0"/>
              </a:spcAft>
              <a:buNone/>
            </a:pPr>
            <a:r>
              <a:t/>
            </a:r>
            <a:endParaRPr sz="1800">
              <a:latin typeface="Microsoft JhengHei"/>
              <a:ea typeface="Microsoft JhengHei"/>
              <a:cs typeface="Microsoft JhengHei"/>
              <a:sym typeface="Microsoft JhengHei"/>
            </a:endParaRPr>
          </a:p>
          <a:p>
            <a:pPr indent="0" lvl="0" marL="0" rtl="0" algn="l">
              <a:spcBef>
                <a:spcPts val="800"/>
              </a:spcBef>
              <a:spcAft>
                <a:spcPts val="0"/>
              </a:spcAft>
              <a:buNone/>
            </a:pPr>
            <a:r>
              <a:t/>
            </a:r>
            <a:endParaRPr sz="1800">
              <a:latin typeface="Microsoft JhengHei"/>
              <a:ea typeface="Microsoft JhengHei"/>
              <a:cs typeface="Microsoft JhengHei"/>
              <a:sym typeface="Microsoft JhengHei"/>
            </a:endParaRPr>
          </a:p>
          <a:p>
            <a:pPr indent="0" lvl="0" marL="0" rtl="0" algn="l">
              <a:spcBef>
                <a:spcPts val="800"/>
              </a:spcBef>
              <a:spcAft>
                <a:spcPts val="0"/>
              </a:spcAft>
              <a:buNone/>
            </a:pPr>
            <a:r>
              <a:rPr lang="zh-TW" sz="1800">
                <a:latin typeface="Microsoft JhengHei"/>
                <a:ea typeface="Microsoft JhengHei"/>
                <a:cs typeface="Microsoft JhengHei"/>
                <a:sym typeface="Microsoft JhengHei"/>
              </a:rPr>
              <a:t>左下MAPLE</a:t>
            </a:r>
            <a:endParaRPr sz="1800">
              <a:latin typeface="Microsoft JhengHei"/>
              <a:ea typeface="Microsoft JhengHei"/>
              <a:cs typeface="Microsoft JhengHei"/>
              <a:sym typeface="Microsoft JhengHei"/>
            </a:endParaRPr>
          </a:p>
          <a:p>
            <a:pPr indent="0" lvl="0" marL="0" rtl="0" algn="l">
              <a:spcBef>
                <a:spcPts val="800"/>
              </a:spcBef>
              <a:spcAft>
                <a:spcPts val="0"/>
              </a:spcAft>
              <a:buNone/>
            </a:pPr>
            <a:r>
              <a:rPr lang="zh-TW" sz="1800">
                <a:latin typeface="Microsoft JhengHei"/>
                <a:ea typeface="Microsoft JhengHei"/>
                <a:cs typeface="Microsoft JhengHei"/>
                <a:sym typeface="Microsoft JhengHei"/>
              </a:rPr>
              <a:t>11+1外延</a:t>
            </a:r>
            <a:endParaRPr sz="1800">
              <a:latin typeface="Microsoft JhengHei"/>
              <a:ea typeface="Microsoft JhengHei"/>
              <a:cs typeface="Microsoft JhengHei"/>
              <a:sym typeface="Microsoft JhengHei"/>
            </a:endParaRPr>
          </a:p>
          <a:p>
            <a:pPr indent="0" lvl="0" marL="0" rtl="0" algn="l">
              <a:spcBef>
                <a:spcPts val="800"/>
              </a:spcBef>
              <a:spcAft>
                <a:spcPts val="0"/>
              </a:spcAft>
              <a:buClr>
                <a:schemeClr val="dk1"/>
              </a:buClr>
              <a:buSzPts val="1100"/>
              <a:buFont typeface="Arial"/>
              <a:buNone/>
            </a:pPr>
            <a:r>
              <a:rPr lang="zh-TW" sz="1800">
                <a:latin typeface="Microsoft JhengHei"/>
                <a:ea typeface="Microsoft JhengHei"/>
                <a:cs typeface="Microsoft JhengHei"/>
                <a:sym typeface="Microsoft JhengHei"/>
              </a:rPr>
              <a:t>右</a:t>
            </a:r>
            <a:r>
              <a:rPr lang="zh-TW" sz="1800">
                <a:latin typeface="Microsoft JhengHei"/>
                <a:ea typeface="Microsoft JhengHei"/>
                <a:cs typeface="Microsoft JhengHei"/>
                <a:sym typeface="Microsoft JhengHei"/>
              </a:rPr>
              <a:t>下Kmean</a:t>
            </a:r>
            <a:endParaRPr sz="1800">
              <a:latin typeface="Microsoft JhengHei"/>
              <a:ea typeface="Microsoft JhengHei"/>
              <a:cs typeface="Microsoft JhengHei"/>
              <a:sym typeface="Microsoft JhengHei"/>
            </a:endParaRPr>
          </a:p>
          <a:p>
            <a:pPr indent="0" lvl="0" marL="0" rtl="0" algn="l">
              <a:spcBef>
                <a:spcPts val="800"/>
              </a:spcBef>
              <a:spcAft>
                <a:spcPts val="0"/>
              </a:spcAft>
              <a:buClr>
                <a:schemeClr val="dk1"/>
              </a:buClr>
              <a:buSzPts val="1100"/>
              <a:buFont typeface="Arial"/>
              <a:buNone/>
            </a:pPr>
            <a:r>
              <a:rPr lang="zh-TW" sz="1800">
                <a:latin typeface="Microsoft JhengHei"/>
                <a:ea typeface="Microsoft JhengHei"/>
                <a:cs typeface="Microsoft JhengHei"/>
                <a:sym typeface="Microsoft JhengHei"/>
              </a:rPr>
              <a:t>11+1外延</a:t>
            </a:r>
            <a:endParaRPr sz="1800">
              <a:latin typeface="Microsoft JhengHei"/>
              <a:ea typeface="Microsoft JhengHei"/>
              <a:cs typeface="Microsoft JhengHei"/>
              <a:sym typeface="Microsoft JhengHe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rPr lang="zh-TW">
                <a:latin typeface="Microsoft JhengHei"/>
                <a:ea typeface="Microsoft JhengHei"/>
                <a:cs typeface="Microsoft JhengHei"/>
                <a:sym typeface="Microsoft JhengHei"/>
              </a:rPr>
              <a:t>結果</a:t>
            </a:r>
            <a:endParaRPr/>
          </a:p>
        </p:txBody>
      </p:sp>
      <p:pic>
        <p:nvPicPr>
          <p:cNvPr id="388" name="Google Shape;388;p60"/>
          <p:cNvPicPr preferRelativeResize="0"/>
          <p:nvPr/>
        </p:nvPicPr>
        <p:blipFill rotWithShape="1">
          <a:blip r:embed="rId3">
            <a:alphaModFix/>
          </a:blip>
          <a:srcRect b="5825" l="5391" r="11414" t="2000"/>
          <a:stretch/>
        </p:blipFill>
        <p:spPr>
          <a:xfrm>
            <a:off x="4221950" y="1050125"/>
            <a:ext cx="4371974" cy="3632600"/>
          </a:xfrm>
          <a:prstGeom prst="rect">
            <a:avLst/>
          </a:prstGeom>
          <a:noFill/>
          <a:ln>
            <a:noFill/>
          </a:ln>
        </p:spPr>
      </p:pic>
      <p:pic>
        <p:nvPicPr>
          <p:cNvPr id="389" name="Google Shape;389;p60"/>
          <p:cNvPicPr preferRelativeResize="0"/>
          <p:nvPr/>
        </p:nvPicPr>
        <p:blipFill>
          <a:blip r:embed="rId4">
            <a:alphaModFix/>
          </a:blip>
          <a:stretch>
            <a:fillRect/>
          </a:stretch>
        </p:blipFill>
        <p:spPr>
          <a:xfrm>
            <a:off x="521502" y="1201175"/>
            <a:ext cx="3363699" cy="3481550"/>
          </a:xfrm>
          <a:prstGeom prst="rect">
            <a:avLst/>
          </a:prstGeom>
          <a:noFill/>
          <a:ln>
            <a:noFill/>
          </a:ln>
        </p:spPr>
      </p:pic>
      <p:sp>
        <p:nvSpPr>
          <p:cNvPr id="390" name="Google Shape;390;p60"/>
          <p:cNvSpPr txBox="1"/>
          <p:nvPr>
            <p:ph type="title"/>
          </p:nvPr>
        </p:nvSpPr>
        <p:spPr>
          <a:xfrm>
            <a:off x="4686238" y="420548"/>
            <a:ext cx="3443400" cy="700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zh-TW" sz="1600"/>
              <a:t>20個ensemble得出的Kmean外延模型</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未來展望</a:t>
            </a:r>
            <a:endParaRPr/>
          </a:p>
        </p:txBody>
      </p:sp>
      <p:sp>
        <p:nvSpPr>
          <p:cNvPr id="396" name="Google Shape;396;p61"/>
          <p:cNvSpPr txBox="1"/>
          <p:nvPr>
            <p:ph idx="1" type="body"/>
          </p:nvPr>
        </p:nvSpPr>
        <p:spPr>
          <a:xfrm>
            <a:off x="628650" y="1176344"/>
            <a:ext cx="7886700" cy="3263400"/>
          </a:xfrm>
          <a:prstGeom prst="rect">
            <a:avLst/>
          </a:prstGeom>
        </p:spPr>
        <p:txBody>
          <a:bodyPr anchorCtr="0" anchor="t" bIns="34275" lIns="68575" spcFirstLastPara="1" rIns="68575" wrap="square" tIns="34275">
            <a:normAutofit lnSpcReduction="20000"/>
          </a:bodyPr>
          <a:lstStyle/>
          <a:p>
            <a:pPr indent="-355600" lvl="0" marL="457200" rtl="0" algn="l">
              <a:lnSpc>
                <a:spcPct val="115000"/>
              </a:lnSpc>
              <a:spcBef>
                <a:spcPts val="800"/>
              </a:spcBef>
              <a:spcAft>
                <a:spcPts val="0"/>
              </a:spcAft>
              <a:buSzPts val="2000"/>
              <a:buFont typeface="Microsoft JhengHei"/>
              <a:buChar char="•"/>
            </a:pPr>
            <a:r>
              <a:rPr lang="zh-TW" sz="2000">
                <a:latin typeface="Microsoft JhengHei"/>
                <a:ea typeface="Microsoft JhengHei"/>
                <a:cs typeface="Microsoft JhengHei"/>
                <a:sym typeface="Microsoft JhengHei"/>
              </a:rPr>
              <a:t>Kmean外延法中，</a:t>
            </a:r>
            <a:r>
              <a:rPr lang="zh-TW" sz="2000">
                <a:latin typeface="Microsoft JhengHei"/>
                <a:ea typeface="Microsoft JhengHei"/>
                <a:cs typeface="Microsoft JhengHei"/>
                <a:sym typeface="Microsoft JhengHei"/>
              </a:rPr>
              <a:t>kernel配置、資料點選取都有可以發展的空間，也需要</a:t>
            </a:r>
            <a:r>
              <a:rPr lang="zh-TW" sz="2000">
                <a:latin typeface="Arial"/>
                <a:ea typeface="Arial"/>
                <a:cs typeface="Arial"/>
                <a:sym typeface="Arial"/>
              </a:rPr>
              <a:t>解決外延的分割問題(平滑化)</a:t>
            </a:r>
            <a:endParaRPr sz="2000">
              <a:latin typeface="Microsoft JhengHei"/>
              <a:ea typeface="Microsoft JhengHei"/>
              <a:cs typeface="Microsoft JhengHei"/>
              <a:sym typeface="Microsoft JhengHei"/>
            </a:endParaRPr>
          </a:p>
          <a:p>
            <a:pPr indent="0" lvl="0" marL="457200" rtl="0" algn="l">
              <a:lnSpc>
                <a:spcPct val="115000"/>
              </a:lnSpc>
              <a:spcBef>
                <a:spcPts val="800"/>
              </a:spcBef>
              <a:spcAft>
                <a:spcPts val="0"/>
              </a:spcAft>
              <a:buNone/>
            </a:pPr>
            <a:r>
              <a:t/>
            </a:r>
            <a:endParaRPr sz="2000">
              <a:latin typeface="Microsoft JhengHei"/>
              <a:ea typeface="Microsoft JhengHei"/>
              <a:cs typeface="Microsoft JhengHei"/>
              <a:sym typeface="Microsoft JhengHei"/>
            </a:endParaRPr>
          </a:p>
          <a:p>
            <a:pPr indent="-355600" lvl="0" marL="457200" rtl="0" algn="l">
              <a:lnSpc>
                <a:spcPct val="115000"/>
              </a:lnSpc>
              <a:spcBef>
                <a:spcPts val="800"/>
              </a:spcBef>
              <a:spcAft>
                <a:spcPts val="0"/>
              </a:spcAft>
              <a:buSzPts val="2000"/>
              <a:buFont typeface="Microsoft JhengHei"/>
              <a:buChar char="•"/>
            </a:pPr>
            <a:r>
              <a:rPr lang="zh-TW" sz="2000">
                <a:latin typeface="Microsoft JhengHei"/>
                <a:ea typeface="Microsoft JhengHei"/>
                <a:cs typeface="Microsoft JhengHei"/>
                <a:sym typeface="Microsoft JhengHei"/>
              </a:rPr>
              <a:t>對於可以進行校驗的歷史資料，我們可以進行ensemble，再挑選表現優異的外延案例擷取kernel配置，日後出現類似的降水pattern時即可利用此kernel配置進行可靠的Kmean預報</a:t>
            </a:r>
            <a:endParaRPr sz="2000">
              <a:latin typeface="Microsoft JhengHei"/>
              <a:ea typeface="Microsoft JhengHei"/>
              <a:cs typeface="Microsoft JhengHei"/>
              <a:sym typeface="Microsoft JhengHei"/>
            </a:endParaRPr>
          </a:p>
          <a:p>
            <a:pPr indent="0" lvl="0" marL="0" rtl="0" algn="l">
              <a:lnSpc>
                <a:spcPct val="115000"/>
              </a:lnSpc>
              <a:spcBef>
                <a:spcPts val="800"/>
              </a:spcBef>
              <a:spcAft>
                <a:spcPts val="0"/>
              </a:spcAft>
              <a:buNone/>
            </a:pPr>
            <a:r>
              <a:t/>
            </a:r>
            <a:endParaRPr sz="2000">
              <a:latin typeface="Microsoft JhengHei"/>
              <a:ea typeface="Microsoft JhengHei"/>
              <a:cs typeface="Microsoft JhengHei"/>
              <a:sym typeface="Microsoft JhengHei"/>
            </a:endParaRPr>
          </a:p>
          <a:p>
            <a:pPr indent="-355600" lvl="0" marL="457200" rtl="0" algn="l">
              <a:lnSpc>
                <a:spcPct val="115000"/>
              </a:lnSpc>
              <a:spcBef>
                <a:spcPts val="800"/>
              </a:spcBef>
              <a:spcAft>
                <a:spcPts val="0"/>
              </a:spcAft>
              <a:buSzPts val="2000"/>
              <a:buFont typeface="Microsoft JhengHei"/>
              <a:buChar char="•"/>
            </a:pPr>
            <a:r>
              <a:rPr lang="zh-TW" sz="2000">
                <a:latin typeface="Microsoft JhengHei"/>
                <a:ea typeface="Microsoft JhengHei"/>
                <a:cs typeface="Microsoft JhengHei"/>
                <a:sym typeface="Microsoft JhengHei"/>
              </a:rPr>
              <a:t>我們目前只應用淺層的機器學習於外延議題上，未來可嘗試結合深度學習等更複雜的模型(如：</a:t>
            </a:r>
            <a:r>
              <a:rPr lang="zh-TW" sz="2000">
                <a:solidFill>
                  <a:srgbClr val="333333"/>
                </a:solidFill>
                <a:highlight>
                  <a:schemeClr val="lt1"/>
                </a:highlight>
                <a:latin typeface="Arial"/>
                <a:ea typeface="Arial"/>
                <a:cs typeface="Arial"/>
                <a:sym typeface="Arial"/>
              </a:rPr>
              <a:t>convLSTM</a:t>
            </a:r>
            <a:r>
              <a:rPr lang="zh-TW" sz="2000">
                <a:latin typeface="Microsoft JhengHei"/>
                <a:ea typeface="Microsoft JhengHei"/>
                <a:cs typeface="Microsoft JhengHei"/>
                <a:sym typeface="Microsoft JhengHei"/>
              </a:rPr>
              <a:t>)進行更精準的預測</a:t>
            </a:r>
            <a:endParaRPr sz="2000">
              <a:latin typeface="Microsoft JhengHei"/>
              <a:ea typeface="Microsoft JhengHei"/>
              <a:cs typeface="Microsoft JhengHei"/>
              <a:sym typeface="Microsoft JhengHe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628650" y="2074644"/>
            <a:ext cx="7886700" cy="9942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zh-TW"/>
              <a:t>謝謝大家</a:t>
            </a:r>
            <a:endParaRPr/>
          </a:p>
        </p:txBody>
      </p:sp>
      <p:sp>
        <p:nvSpPr>
          <p:cNvPr id="402" name="Google Shape;402;p62"/>
          <p:cNvSpPr txBox="1"/>
          <p:nvPr/>
        </p:nvSpPr>
        <p:spPr>
          <a:xfrm>
            <a:off x="182175" y="4243375"/>
            <a:ext cx="7676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600">
                <a:solidFill>
                  <a:schemeClr val="dk1"/>
                </a:solidFill>
              </a:rPr>
              <a:t>程式碼open source：</a:t>
            </a:r>
            <a:endParaRPr sz="1600">
              <a:solidFill>
                <a:schemeClr val="dk1"/>
              </a:solidFill>
            </a:endParaRPr>
          </a:p>
          <a:p>
            <a:pPr indent="0" lvl="0" marL="0" rtl="0" algn="l">
              <a:spcBef>
                <a:spcPts val="0"/>
              </a:spcBef>
              <a:spcAft>
                <a:spcPts val="0"/>
              </a:spcAft>
              <a:buNone/>
            </a:pPr>
            <a:r>
              <a:rPr lang="zh-TW" sz="1600">
                <a:solidFill>
                  <a:schemeClr val="dk1"/>
                </a:solidFill>
              </a:rPr>
              <a:t>https://github.com/106601015/radar_topic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3"/>
          <p:cNvSpPr txBox="1"/>
          <p:nvPr>
            <p:ph type="title"/>
          </p:nvPr>
        </p:nvSpPr>
        <p:spPr>
          <a:xfrm>
            <a:off x="628650" y="2074644"/>
            <a:ext cx="7886700" cy="9942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lang="zh-TW"/>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628650" y="2074644"/>
            <a:ext cx="7886700" cy="994200"/>
          </a:xfrm>
          <a:prstGeom prst="rect">
            <a:avLst/>
          </a:prstGeom>
        </p:spPr>
        <p:txBody>
          <a:bodyPr anchorCtr="0" anchor="ctr" bIns="34275" lIns="68575" spcFirstLastPara="1" rIns="68575" wrap="square" tIns="34275">
            <a:normAutofit/>
          </a:bodyPr>
          <a:lstStyle/>
          <a:p>
            <a:pPr indent="0" lvl="0" marL="0" rtl="0" algn="ctr">
              <a:lnSpc>
                <a:spcPct val="90000"/>
              </a:lnSpc>
              <a:spcBef>
                <a:spcPts val="400"/>
              </a:spcBef>
              <a:spcAft>
                <a:spcPts val="0"/>
              </a:spcAft>
              <a:buNone/>
            </a:pPr>
            <a:r>
              <a:rPr lang="zh-TW">
                <a:solidFill>
                  <a:schemeClr val="dk1"/>
                </a:solidFill>
              </a:rPr>
              <a:t>皮爾森相關係數 與 動差不變量理論</a:t>
            </a:r>
            <a:endParaRPr>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相似度校驗</a:t>
            </a:r>
            <a:endParaRPr/>
          </a:p>
        </p:txBody>
      </p:sp>
      <p:sp>
        <p:nvSpPr>
          <p:cNvPr id="156" name="Google Shape;156;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20000"/>
          </a:bodyPr>
          <a:lstStyle/>
          <a:p>
            <a:pPr indent="0" lvl="0" marL="0" rtl="0" algn="l">
              <a:lnSpc>
                <a:spcPct val="150000"/>
              </a:lnSpc>
              <a:spcBef>
                <a:spcPts val="800"/>
              </a:spcBef>
              <a:spcAft>
                <a:spcPts val="0"/>
              </a:spcAft>
              <a:buNone/>
            </a:pPr>
            <a:r>
              <a:rPr lang="zh-TW"/>
              <a:t>以兩張圖的相似度判定外延成功與否，本校驗法以鍾老師給的回波降雨資料中，比對1121和11/23兩天分別從10:00、11:00外延到12:00的結果和觀測結果比對</a:t>
            </a:r>
            <a:endParaRPr/>
          </a:p>
          <a:p>
            <a:pPr indent="0" lvl="0" marL="0" rtl="0" algn="l">
              <a:lnSpc>
                <a:spcPct val="150000"/>
              </a:lnSpc>
              <a:spcBef>
                <a:spcPts val="800"/>
              </a:spcBef>
              <a:spcAft>
                <a:spcPts val="0"/>
              </a:spcAft>
              <a:buNone/>
            </a:pPr>
            <a:r>
              <a:rPr lang="zh-TW"/>
              <a:t>方法:</a:t>
            </a:r>
            <a:endParaRPr/>
          </a:p>
          <a:p>
            <a:pPr indent="0" lvl="0" marL="0" rtl="0" algn="l">
              <a:lnSpc>
                <a:spcPct val="150000"/>
              </a:lnSpc>
              <a:spcBef>
                <a:spcPts val="800"/>
              </a:spcBef>
              <a:spcAft>
                <a:spcPts val="0"/>
              </a:spcAft>
              <a:buNone/>
            </a:pPr>
            <a:r>
              <a:rPr lang="zh-TW"/>
              <a:t>	1. 皮爾森法(pearson)</a:t>
            </a:r>
            <a:endParaRPr/>
          </a:p>
          <a:p>
            <a:pPr indent="0" lvl="0" marL="0" rtl="0" algn="l">
              <a:lnSpc>
                <a:spcPct val="150000"/>
              </a:lnSpc>
              <a:spcBef>
                <a:spcPts val="800"/>
              </a:spcBef>
              <a:spcAft>
                <a:spcPts val="0"/>
              </a:spcAft>
              <a:buNone/>
            </a:pPr>
            <a:r>
              <a:rPr lang="zh-TW"/>
              <a:t>	2. 動差法(moment)</a:t>
            </a:r>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Method 1 : 皮爾森法</a:t>
            </a:r>
            <a:endParaRPr/>
          </a:p>
        </p:txBody>
      </p:sp>
      <p:sp>
        <p:nvSpPr>
          <p:cNvPr id="162" name="Google Shape;162;p31"/>
          <p:cNvSpPr txBox="1"/>
          <p:nvPr>
            <p:ph idx="1" type="body"/>
          </p:nvPr>
        </p:nvSpPr>
        <p:spPr>
          <a:xfrm>
            <a:off x="588450" y="1135175"/>
            <a:ext cx="7886700" cy="3757200"/>
          </a:xfrm>
          <a:prstGeom prst="rect">
            <a:avLst/>
          </a:prstGeom>
        </p:spPr>
        <p:txBody>
          <a:bodyPr anchorCtr="0" anchor="t" bIns="34275" lIns="68575" spcFirstLastPara="1" rIns="68575" wrap="square" tIns="34275">
            <a:normAutofit fontScale="85000" lnSpcReduction="10000"/>
          </a:bodyPr>
          <a:lstStyle/>
          <a:p>
            <a:pPr indent="0" lvl="0" marL="0" rtl="0" algn="l">
              <a:lnSpc>
                <a:spcPct val="150000"/>
              </a:lnSpc>
              <a:spcBef>
                <a:spcPts val="800"/>
              </a:spcBef>
              <a:spcAft>
                <a:spcPts val="0"/>
              </a:spcAft>
              <a:buNone/>
            </a:pPr>
            <a:r>
              <a:rPr lang="zh-TW" sz="2300"/>
              <a:t>皮爾森法為統計上常用的分析兩者變數相關性的方法之一，其應用在圖型分析的公式如下:</a:t>
            </a:r>
            <a:endParaRPr sz="2300"/>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t/>
            </a:r>
            <a:endParaRPr/>
          </a:p>
          <a:p>
            <a:pPr indent="0" lvl="0" marL="0" rtl="0" algn="l">
              <a:lnSpc>
                <a:spcPct val="150000"/>
              </a:lnSpc>
              <a:spcBef>
                <a:spcPts val="800"/>
              </a:spcBef>
              <a:spcAft>
                <a:spcPts val="0"/>
              </a:spcAft>
              <a:buNone/>
            </a:pPr>
            <a:r>
              <a:rPr lang="zh-TW" sz="2300"/>
              <a:t>其得出來的值介於-1~1，越接近1正相關越強，圖形重疊的區域越多；反之負相關越強，圖形可能為不同區域或反相位的分布情況</a:t>
            </a:r>
            <a:endParaRPr sz="2300"/>
          </a:p>
          <a:p>
            <a:pPr indent="0" lvl="0" marL="0" rtl="0" algn="l">
              <a:lnSpc>
                <a:spcPct val="150000"/>
              </a:lnSpc>
              <a:spcBef>
                <a:spcPts val="800"/>
              </a:spcBef>
              <a:spcAft>
                <a:spcPts val="0"/>
              </a:spcAft>
              <a:buNone/>
            </a:pPr>
            <a:r>
              <a:rPr b="1" lang="zh-TW" sz="2300"/>
              <a:t>優點: 在分析網格上點對點的相似度的效果較好</a:t>
            </a:r>
            <a:endParaRPr b="1" sz="2300"/>
          </a:p>
          <a:p>
            <a:pPr indent="0" lvl="0" marL="0" rtl="0" algn="l">
              <a:lnSpc>
                <a:spcPct val="150000"/>
              </a:lnSpc>
              <a:spcBef>
                <a:spcPts val="800"/>
              </a:spcBef>
              <a:spcAft>
                <a:spcPts val="0"/>
              </a:spcAft>
              <a:buNone/>
            </a:pPr>
            <a:r>
              <a:rPr b="1" lang="zh-TW" sz="2300"/>
              <a:t>缺點:圖形稍有位移其相似度就差異較大</a:t>
            </a:r>
            <a:endParaRPr b="1" sz="2300"/>
          </a:p>
        </p:txBody>
      </p:sp>
      <p:pic>
        <p:nvPicPr>
          <p:cNvPr id="163" name="Google Shape;163;p31"/>
          <p:cNvPicPr preferRelativeResize="0"/>
          <p:nvPr/>
        </p:nvPicPr>
        <p:blipFill rotWithShape="1">
          <a:blip r:embed="rId3">
            <a:alphaModFix/>
          </a:blip>
          <a:srcRect b="34765" l="59106" r="23535" t="52734"/>
          <a:stretch/>
        </p:blipFill>
        <p:spPr>
          <a:xfrm>
            <a:off x="3244850" y="1597325"/>
            <a:ext cx="3264902" cy="13224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動差不變量法 Moment Invariants</a:t>
            </a:r>
            <a:endParaRPr/>
          </a:p>
        </p:txBody>
      </p:sp>
      <p:sp>
        <p:nvSpPr>
          <p:cNvPr id="169" name="Google Shape;169;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fontScale="85000" lnSpcReduction="20000"/>
          </a:bodyPr>
          <a:lstStyle/>
          <a:p>
            <a:pPr indent="0" lvl="0" marL="0" rtl="0" algn="l">
              <a:lnSpc>
                <a:spcPct val="150000"/>
              </a:lnSpc>
              <a:spcBef>
                <a:spcPts val="800"/>
              </a:spcBef>
              <a:spcAft>
                <a:spcPts val="0"/>
              </a:spcAft>
              <a:buNone/>
            </a:pPr>
            <a:r>
              <a:rPr lang="zh-TW"/>
              <a:t>動差法為無視平移 (translation)、尺度(scaling)和旋轉(rotation)上的改變量辨識兩圖形的相似度的方法，常作為辨識兩張影像是 否為一致的方法之一</a:t>
            </a:r>
            <a:endParaRPr/>
          </a:p>
          <a:p>
            <a:pPr indent="0" lvl="0" marL="0" rtl="0" algn="l">
              <a:lnSpc>
                <a:spcPct val="150000"/>
              </a:lnSpc>
              <a:spcBef>
                <a:spcPts val="800"/>
              </a:spcBef>
              <a:spcAft>
                <a:spcPts val="0"/>
              </a:spcAft>
              <a:buNone/>
            </a:pPr>
            <a:r>
              <a:rPr lang="zh-TW"/>
              <a:t>其將回波網格點上的數值化為七個具物理幾何意義之特徵，前兩個為計算慣性矩，描述圖像曲線擴張程度和對抗旋轉運動的改變程度，主要反映 形狀和面積差異的物理量，後五個計算扭曲度，但這五個特徵單獨看皆只有數學意義，沒有物理意義。</a:t>
            </a:r>
            <a:endParaRPr/>
          </a:p>
          <a:p>
            <a:pPr indent="0" lvl="0" marL="0" rtl="0" algn="l">
              <a:lnSpc>
                <a:spcPct val="150000"/>
              </a:lnSpc>
              <a:spcBef>
                <a:spcPts val="800"/>
              </a:spcBef>
              <a:spcAft>
                <a:spcPts val="0"/>
              </a:spcAft>
              <a:buNone/>
            </a:pPr>
            <a:r>
              <a:rPr b="1" lang="zh-TW"/>
              <a:t>優點:辨識圖形方面優秀</a:t>
            </a:r>
            <a:endParaRPr b="1"/>
          </a:p>
          <a:p>
            <a:pPr indent="0" lvl="0" marL="0" rtl="0" algn="l">
              <a:lnSpc>
                <a:spcPct val="150000"/>
              </a:lnSpc>
              <a:spcBef>
                <a:spcPts val="800"/>
              </a:spcBef>
              <a:spcAft>
                <a:spcPts val="0"/>
              </a:spcAft>
              <a:buNone/>
            </a:pPr>
            <a:r>
              <a:rPr b="1" lang="zh-TW"/>
              <a:t>缺點:回波的位置不同造成的差異沒辦法被算到</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皮爾森法結果</a:t>
            </a:r>
            <a:endParaRPr/>
          </a:p>
        </p:txBody>
      </p:sp>
      <p:sp>
        <p:nvSpPr>
          <p:cNvPr id="175" name="Google Shape;175;p33"/>
          <p:cNvSpPr txBox="1"/>
          <p:nvPr>
            <p:ph idx="1" type="body"/>
          </p:nvPr>
        </p:nvSpPr>
        <p:spPr>
          <a:xfrm>
            <a:off x="628650" y="1369225"/>
            <a:ext cx="4344000" cy="3263400"/>
          </a:xfrm>
          <a:prstGeom prst="rect">
            <a:avLst/>
          </a:prstGeom>
        </p:spPr>
        <p:txBody>
          <a:bodyPr anchorCtr="0" anchor="t" bIns="34275" lIns="68575" spcFirstLastPara="1" rIns="68575" wrap="square" tIns="34275">
            <a:normAutofit fontScale="85000" lnSpcReduction="20000"/>
          </a:bodyPr>
          <a:lstStyle/>
          <a:p>
            <a:pPr indent="0" lvl="0" marL="0" rtl="0" algn="l">
              <a:lnSpc>
                <a:spcPct val="150000"/>
              </a:lnSpc>
              <a:spcBef>
                <a:spcPts val="0"/>
              </a:spcBef>
              <a:spcAft>
                <a:spcPts val="0"/>
              </a:spcAft>
              <a:buNone/>
            </a:pPr>
            <a:r>
              <a:rPr lang="zh-TW">
                <a:highlight>
                  <a:srgbClr val="FFFFFF"/>
                </a:highlight>
                <a:latin typeface="Arial"/>
                <a:ea typeface="Arial"/>
                <a:cs typeface="Arial"/>
                <a:sym typeface="Arial"/>
              </a:rPr>
              <a:t>右圖為皮爾森法下的結果，可明顯看到兩天揭示外延一小時的結果比外延兩小時的結果好</a:t>
            </a:r>
            <a:endParaRPr>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zh-TW">
                <a:highlight>
                  <a:srgbClr val="FFFFFF"/>
                </a:highlight>
                <a:latin typeface="Arial"/>
                <a:ea typeface="Arial"/>
                <a:cs typeface="Arial"/>
                <a:sym typeface="Arial"/>
              </a:rPr>
              <a:t>兩天</a:t>
            </a:r>
            <a:r>
              <a:rPr lang="zh-TW">
                <a:highlight>
                  <a:srgbClr val="FFFFFF"/>
                </a:highlight>
                <a:latin typeface="Arial"/>
                <a:ea typeface="Arial"/>
                <a:cs typeface="Arial"/>
                <a:sym typeface="Arial"/>
              </a:rPr>
              <a:t>不論在回波降雨其外延一小時</a:t>
            </a:r>
            <a:r>
              <a:rPr lang="zh-TW">
                <a:highlight>
                  <a:srgbClr val="FFFFFF"/>
                </a:highlight>
                <a:latin typeface="Arial"/>
                <a:ea typeface="Arial"/>
                <a:cs typeface="Arial"/>
                <a:sym typeface="Arial"/>
              </a:rPr>
              <a:t>皆比</a:t>
            </a:r>
            <a:r>
              <a:rPr lang="zh-TW">
                <a:highlight>
                  <a:srgbClr val="FFFFFF"/>
                </a:highlight>
                <a:latin typeface="Arial"/>
                <a:ea typeface="Arial"/>
                <a:cs typeface="Arial"/>
                <a:sym typeface="Arial"/>
              </a:rPr>
              <a:t>兩小時的相似度高</a:t>
            </a:r>
            <a:endParaRPr>
              <a:highlight>
                <a:srgbClr val="FFFFFF"/>
              </a:highlight>
              <a:latin typeface="Arial"/>
              <a:ea typeface="Arial"/>
              <a:cs typeface="Arial"/>
              <a:sym typeface="Arial"/>
            </a:endParaRPr>
          </a:p>
          <a:p>
            <a:pPr indent="0" lvl="0" marL="0" rtl="0" algn="l">
              <a:lnSpc>
                <a:spcPct val="150000"/>
              </a:lnSpc>
              <a:spcBef>
                <a:spcPts val="0"/>
              </a:spcBef>
              <a:spcAft>
                <a:spcPts val="0"/>
              </a:spcAft>
              <a:buNone/>
            </a:pPr>
            <a:r>
              <a:rPr lang="zh-TW">
                <a:highlight>
                  <a:srgbClr val="FFFFFF"/>
                </a:highlight>
                <a:latin typeface="Arial"/>
                <a:ea typeface="Arial"/>
                <a:cs typeface="Arial"/>
                <a:sym typeface="Arial"/>
              </a:rPr>
              <a:t>11/23外延一小時和兩小時的回波相似度差約為5倍，但降雨卻只有兩倍，推測應為</a:t>
            </a:r>
            <a:r>
              <a:rPr lang="zh-TW">
                <a:solidFill>
                  <a:srgbClr val="222222"/>
                </a:solidFill>
                <a:highlight>
                  <a:schemeClr val="lt1"/>
                </a:highlight>
                <a:latin typeface="Arial"/>
                <a:ea typeface="Arial"/>
                <a:cs typeface="Arial"/>
                <a:sym typeface="Arial"/>
              </a:rPr>
              <a:t>雨滴不同大小權重不同，所以計算結果不一致</a:t>
            </a:r>
            <a:endParaRPr>
              <a:highlight>
                <a:srgbClr val="FFFFFF"/>
              </a:highlight>
              <a:latin typeface="Arial"/>
              <a:ea typeface="Arial"/>
              <a:cs typeface="Arial"/>
              <a:sym typeface="Arial"/>
            </a:endParaRPr>
          </a:p>
        </p:txBody>
      </p:sp>
      <p:pic>
        <p:nvPicPr>
          <p:cNvPr id="176" name="Google Shape;176;p33"/>
          <p:cNvPicPr preferRelativeResize="0"/>
          <p:nvPr/>
        </p:nvPicPr>
        <p:blipFill>
          <a:blip r:embed="rId3">
            <a:alphaModFix/>
          </a:blip>
          <a:stretch>
            <a:fillRect/>
          </a:stretch>
        </p:blipFill>
        <p:spPr>
          <a:xfrm>
            <a:off x="5134125" y="663375"/>
            <a:ext cx="3475425" cy="1908375"/>
          </a:xfrm>
          <a:prstGeom prst="rect">
            <a:avLst/>
          </a:prstGeom>
          <a:noFill/>
          <a:ln>
            <a:noFill/>
          </a:ln>
        </p:spPr>
      </p:pic>
      <p:pic>
        <p:nvPicPr>
          <p:cNvPr id="177" name="Google Shape;177;p33"/>
          <p:cNvPicPr preferRelativeResize="0"/>
          <p:nvPr/>
        </p:nvPicPr>
        <p:blipFill>
          <a:blip r:embed="rId4">
            <a:alphaModFix/>
          </a:blip>
          <a:stretch>
            <a:fillRect/>
          </a:stretch>
        </p:blipFill>
        <p:spPr>
          <a:xfrm>
            <a:off x="5134125" y="2777400"/>
            <a:ext cx="3475415" cy="190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zh-TW"/>
              <a:t>動差法 結果</a:t>
            </a:r>
            <a:endParaRPr/>
          </a:p>
        </p:txBody>
      </p:sp>
      <p:sp>
        <p:nvSpPr>
          <p:cNvPr id="183" name="Google Shape;183;p34"/>
          <p:cNvSpPr txBox="1"/>
          <p:nvPr>
            <p:ph idx="1" type="body"/>
          </p:nvPr>
        </p:nvSpPr>
        <p:spPr>
          <a:xfrm>
            <a:off x="482200" y="1074900"/>
            <a:ext cx="4309800" cy="3797400"/>
          </a:xfrm>
          <a:prstGeom prst="rect">
            <a:avLst/>
          </a:prstGeom>
        </p:spPr>
        <p:txBody>
          <a:bodyPr anchorCtr="0" anchor="t" bIns="34275" lIns="68575" spcFirstLastPara="1" rIns="68575" wrap="square" tIns="34275">
            <a:normAutofit fontScale="85000"/>
          </a:bodyPr>
          <a:lstStyle/>
          <a:p>
            <a:pPr indent="0" lvl="0" marL="0" rtl="0" algn="l">
              <a:lnSpc>
                <a:spcPct val="150000"/>
              </a:lnSpc>
              <a:spcBef>
                <a:spcPts val="0"/>
              </a:spcBef>
              <a:spcAft>
                <a:spcPts val="0"/>
              </a:spcAft>
              <a:buNone/>
            </a:pPr>
            <a:r>
              <a:rPr lang="zh-TW">
                <a:highlight>
                  <a:srgbClr val="FFFFFF"/>
                </a:highlight>
                <a:latin typeface="Arial"/>
                <a:ea typeface="Arial"/>
                <a:cs typeface="Arial"/>
                <a:sym typeface="Arial"/>
              </a:rPr>
              <a:t>右圖為動差法下的結果，11/23在回波降雨方面外延一小時皆比兩小時相似度高，兩者間一小時和兩小時的相似度差距也接近</a:t>
            </a:r>
            <a:endParaRPr>
              <a:highlight>
                <a:srgbClr val="FFFFFF"/>
              </a:highlight>
              <a:latin typeface="Arial"/>
              <a:ea typeface="Arial"/>
              <a:cs typeface="Arial"/>
              <a:sym typeface="Arial"/>
            </a:endParaRPr>
          </a:p>
          <a:p>
            <a:pPr indent="0" lvl="0" marL="0" rtl="0" algn="l">
              <a:lnSpc>
                <a:spcPct val="150000"/>
              </a:lnSpc>
              <a:spcBef>
                <a:spcPts val="0"/>
              </a:spcBef>
              <a:spcAft>
                <a:spcPts val="0"/>
              </a:spcAft>
              <a:buClr>
                <a:schemeClr val="dk1"/>
              </a:buClr>
              <a:buSzPct val="52380"/>
              <a:buFont typeface="Arial"/>
              <a:buNone/>
            </a:pPr>
            <a:r>
              <a:rPr lang="zh-TW">
                <a:highlight>
                  <a:srgbClr val="FFFFFF"/>
                </a:highlight>
                <a:latin typeface="Arial"/>
                <a:ea typeface="Arial"/>
                <a:cs typeface="Arial"/>
                <a:sym typeface="Arial"/>
              </a:rPr>
              <a:t>11/21的降雨辨識結果是一小時比兩小時好，但回波卻是兩小時的相似度較高，推測應為在形狀上外研一小時的相似度較低，而</a:t>
            </a:r>
            <a:r>
              <a:rPr lang="zh-TW">
                <a:solidFill>
                  <a:srgbClr val="222222"/>
                </a:solidFill>
                <a:highlight>
                  <a:srgbClr val="FFFFFF"/>
                </a:highlight>
                <a:latin typeface="Arial"/>
                <a:ea typeface="Arial"/>
                <a:cs typeface="Arial"/>
                <a:sym typeface="Arial"/>
              </a:rPr>
              <a:t>回波強度和降雨率分別是對雨滴不同大小權重不同，所以計算結果不一致</a:t>
            </a:r>
            <a:endParaRPr>
              <a:highlight>
                <a:srgbClr val="FFFFFF"/>
              </a:highlight>
              <a:latin typeface="Arial"/>
              <a:ea typeface="Arial"/>
              <a:cs typeface="Arial"/>
              <a:sym typeface="Arial"/>
            </a:endParaRPr>
          </a:p>
        </p:txBody>
      </p:sp>
      <p:pic>
        <p:nvPicPr>
          <p:cNvPr id="184" name="Google Shape;184;p34"/>
          <p:cNvPicPr preferRelativeResize="0"/>
          <p:nvPr/>
        </p:nvPicPr>
        <p:blipFill>
          <a:blip r:embed="rId3">
            <a:alphaModFix/>
          </a:blip>
          <a:stretch>
            <a:fillRect/>
          </a:stretch>
        </p:blipFill>
        <p:spPr>
          <a:xfrm>
            <a:off x="5007925" y="2571740"/>
            <a:ext cx="3943500" cy="2165385"/>
          </a:xfrm>
          <a:prstGeom prst="rect">
            <a:avLst/>
          </a:prstGeom>
          <a:noFill/>
          <a:ln>
            <a:noFill/>
          </a:ln>
        </p:spPr>
      </p:pic>
      <p:pic>
        <p:nvPicPr>
          <p:cNvPr id="185" name="Google Shape;185;p34"/>
          <p:cNvPicPr preferRelativeResize="0"/>
          <p:nvPr/>
        </p:nvPicPr>
        <p:blipFill>
          <a:blip r:embed="rId4">
            <a:alphaModFix/>
          </a:blip>
          <a:stretch>
            <a:fillRect/>
          </a:stretch>
        </p:blipFill>
        <p:spPr>
          <a:xfrm>
            <a:off x="5007925" y="103200"/>
            <a:ext cx="3943500" cy="23922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