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i/JB8zjLNRmfRaALHoCMsMg3wH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C40775-9BB2-4701-A832-9E5BD99820FC}">
  <a:tblStyle styleId="{E2C40775-9BB2-4701-A832-9E5BD99820FC}"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BF4E7"/>
          </a:solidFill>
        </a:fill>
      </a:tcStyle>
    </a:wholeTbl>
    <a:band1H>
      <a:tcTxStyle/>
      <a:tcStyle>
        <a:fill>
          <a:solidFill>
            <a:srgbClr val="F6E8CC"/>
          </a:solidFill>
        </a:fill>
      </a:tcStyle>
    </a:band1H>
    <a:band2H>
      <a:tcTxStyle/>
    </a:band2H>
    <a:band1V>
      <a:tcTxStyle/>
      <a:tcStyle>
        <a:fill>
          <a:solidFill>
            <a:srgbClr val="F6E8CC"/>
          </a:solidFill>
        </a:fill>
      </a:tcStyle>
    </a:band1V>
    <a:band2V>
      <a:tcTxStyle/>
    </a:band2V>
    <a:lastCol>
      <a:tcTxStyle b="on" i="off">
        <a:font>
          <a:latin typeface="Century Gothic"/>
          <a:ea typeface="Century Gothic"/>
          <a:cs typeface="Century Gothic"/>
        </a:font>
        <a:schemeClr val="lt1"/>
      </a:tcTxStyle>
      <a:tcStyle>
        <a:fill>
          <a:solidFill>
            <a:schemeClr val="accent3"/>
          </a:solidFill>
        </a:fill>
      </a:tcStyle>
    </a:lastCol>
    <a:firstCol>
      <a:tcTxStyle b="on" i="off">
        <a:font>
          <a:latin typeface="Century Gothic"/>
          <a:ea typeface="Century Gothic"/>
          <a:cs typeface="Century Gothic"/>
        </a:font>
        <a:schemeClr val="lt1"/>
      </a:tcTxStyle>
      <a:tcStyle>
        <a:fill>
          <a:solidFill>
            <a:schemeClr val="accent3"/>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B553E76C-69EE-4A6D-9DDB-8E6A75890112}" styleName="Table_1">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3E8"/>
          </a:solidFill>
        </a:fill>
      </a:tcStyle>
    </a:wholeTbl>
    <a:band1H>
      <a:tcTxStyle/>
      <a:tcStyle>
        <a:fill>
          <a:solidFill>
            <a:srgbClr val="D7E7CD"/>
          </a:solidFill>
        </a:fill>
      </a:tcStyle>
    </a:band1H>
    <a:band2H>
      <a:tcTxStyle/>
    </a:band2H>
    <a:band1V>
      <a:tcTxStyle/>
      <a:tcStyle>
        <a:fill>
          <a:solidFill>
            <a:srgbClr val="D7E7CD"/>
          </a:solidFill>
        </a:fill>
      </a:tcStyle>
    </a:band1V>
    <a:band2V>
      <a:tcTxStyle/>
    </a:band2V>
    <a:lastCol>
      <a:tcTxStyle b="on" i="off">
        <a:font>
          <a:latin typeface="Century Gothic"/>
          <a:ea typeface="Century Gothic"/>
          <a:cs typeface="Century Gothic"/>
        </a:font>
        <a:schemeClr val="lt1"/>
      </a:tcTxStyle>
      <a:tcStyle>
        <a:fill>
          <a:solidFill>
            <a:schemeClr val="accent4"/>
          </a:solidFill>
        </a:fill>
      </a:tcStyle>
    </a:lastCol>
    <a:firstCol>
      <a:tcTxStyle b="on" i="off">
        <a:font>
          <a:latin typeface="Century Gothic"/>
          <a:ea typeface="Century Gothic"/>
          <a:cs typeface="Century Gothic"/>
        </a:font>
        <a:schemeClr val="lt1"/>
      </a:tcTxStyle>
      <a:tcStyle>
        <a:fill>
          <a:solidFill>
            <a:schemeClr val="accent4"/>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enturyGothic-italic.fntdata"/><Relationship Id="rId10" Type="http://schemas.openxmlformats.org/officeDocument/2006/relationships/slide" Target="slides/slide4.xml"/><Relationship Id="rId32" Type="http://schemas.openxmlformats.org/officeDocument/2006/relationships/font" Target="fonts/CenturyGothic-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CenturyGothic-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7"/>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7"/>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7"/>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7"/>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38"/>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8"/>
          <p:cNvSpPr/>
          <p:nvPr>
            <p:ph idx="2" type="pic"/>
          </p:nvPr>
        </p:nvSpPr>
        <p:spPr>
          <a:xfrm>
            <a:off x="681727" y="941439"/>
            <a:ext cx="10821840" cy="347816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74" name="Google Shape;74;p38"/>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3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39"/>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39"/>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9"/>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39"/>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40"/>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40"/>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0"/>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40"/>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40"/>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0"/>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40"/>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94" name="Google Shape;94;p40"/>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41"/>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41"/>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1"/>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41"/>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1"/>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42"/>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2"/>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42"/>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42"/>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42"/>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42"/>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42"/>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4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43"/>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43"/>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43"/>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17" name="Google Shape;117;p43"/>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43"/>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43"/>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0" name="Google Shape;120;p43"/>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43"/>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43"/>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3" name="Google Shape;123;p43"/>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4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4"/>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4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4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45"/>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45"/>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45"/>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5"/>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7" name="Shape 147"/>
        <p:cNvGrpSpPr/>
        <p:nvPr/>
      </p:nvGrpSpPr>
      <p:grpSpPr>
        <a:xfrm>
          <a:off x="0" y="0"/>
          <a:ext cx="0" cy="0"/>
          <a:chOff x="0" y="0"/>
          <a:chExt cx="0" cy="0"/>
        </a:xfrm>
      </p:grpSpPr>
      <p:sp>
        <p:nvSpPr>
          <p:cNvPr id="148" name="Google Shape;14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2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29"/>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29"/>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9"/>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29"/>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2"/>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32"/>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3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33"/>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3"/>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33"/>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33"/>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33"/>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3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6"/>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6"/>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36"/>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3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7"/>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7"/>
          <p:cNvSpPr/>
          <p:nvPr>
            <p:ph idx="2" type="pic"/>
          </p:nvPr>
        </p:nvSpPr>
        <p:spPr>
          <a:xfrm>
            <a:off x="7861238" y="751241"/>
            <a:ext cx="3644962" cy="546744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67" name="Google Shape;67;p37"/>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3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26"/>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2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2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2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2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pic>
        <p:nvPicPr>
          <p:cNvPr descr="C0-HD-TOP.png" id="141" name="Google Shape;141;p30"/>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142" name="Google Shape;142;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44" name="Google Shape;14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5" name="Google Shape;14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6" name="Google Shape;14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entury Gothic"/>
              <a:buNone/>
            </a:pPr>
            <a:r>
              <a:rPr lang="en-US" sz="4800"/>
              <a:t>POLICE VIOLENCE IN AMERICA</a:t>
            </a:r>
            <a:endParaRPr/>
          </a:p>
        </p:txBody>
      </p:sp>
      <p:sp>
        <p:nvSpPr>
          <p:cNvPr id="158" name="Google Shape;158;p1"/>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lt1"/>
              </a:buClr>
              <a:buSzPts val="1850"/>
              <a:buNone/>
            </a:pPr>
            <a:r>
              <a:rPr lang="en-US" sz="1850"/>
              <a:t>Group 39</a:t>
            </a:r>
            <a:endParaRPr/>
          </a:p>
          <a:p>
            <a:pPr indent="0" lvl="0" marL="0" rtl="0" algn="l">
              <a:lnSpc>
                <a:spcPct val="80000"/>
              </a:lnSpc>
              <a:spcBef>
                <a:spcPts val="1000"/>
              </a:spcBef>
              <a:spcAft>
                <a:spcPts val="0"/>
              </a:spcAft>
              <a:buClr>
                <a:schemeClr val="lt1"/>
              </a:buClr>
              <a:buSzPts val="1850"/>
              <a:buNone/>
            </a:pPr>
            <a:r>
              <a:rPr lang="en-US" sz="1850"/>
              <a:t>Chika Okafor, Vasco Meerman, Matthew Parker, and David Koupaei</a:t>
            </a:r>
            <a:endParaRPr sz="1850"/>
          </a:p>
          <a:p>
            <a:pPr indent="0" lvl="0" marL="0" rtl="0" algn="l">
              <a:lnSpc>
                <a:spcPct val="80000"/>
              </a:lnSpc>
              <a:spcBef>
                <a:spcPts val="1000"/>
              </a:spcBef>
              <a:spcAft>
                <a:spcPts val="0"/>
              </a:spcAft>
              <a:buClr>
                <a:schemeClr val="lt1"/>
              </a:buClr>
              <a:buSzPts val="1850"/>
              <a:buNone/>
            </a:pPr>
            <a:r>
              <a:t/>
            </a:r>
            <a:endParaRPr sz="18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739471" y="764373"/>
            <a:ext cx="10766729"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200"/>
              <a:buFont typeface="Century Gothic"/>
              <a:buNone/>
            </a:pPr>
            <a:r>
              <a:rPr lang="en-US" sz="3200"/>
              <a:t>ADDITIONAL PREDICTORS FROM EXTERNAL DATA SOURCES</a:t>
            </a:r>
            <a:endParaRPr/>
          </a:p>
        </p:txBody>
      </p:sp>
      <p:graphicFrame>
        <p:nvGraphicFramePr>
          <p:cNvPr id="216" name="Google Shape;216;p10"/>
          <p:cNvGraphicFramePr/>
          <p:nvPr/>
        </p:nvGraphicFramePr>
        <p:xfrm>
          <a:off x="1990806" y="2869786"/>
          <a:ext cx="3000000" cy="3000000"/>
        </p:xfrm>
        <a:graphic>
          <a:graphicData uri="http://schemas.openxmlformats.org/drawingml/2006/table">
            <a:tbl>
              <a:tblPr bandRow="1" firstRow="1">
                <a:noFill/>
                <a:tableStyleId>{E2C40775-9BB2-4701-A832-9E5BD99820FC}</a:tableStyleId>
              </a:tblPr>
              <a:tblGrid>
                <a:gridCol w="2019625"/>
                <a:gridCol w="3307750"/>
                <a:gridCol w="2936675"/>
              </a:tblGrid>
              <a:tr h="369200">
                <a:tc>
                  <a:txBody>
                    <a:bodyPr/>
                    <a:lstStyle/>
                    <a:p>
                      <a:pPr indent="0" lvl="0" marL="0" marR="0" rtl="0" algn="just">
                        <a:spcBef>
                          <a:spcPts val="0"/>
                        </a:spcBef>
                        <a:spcAft>
                          <a:spcPts val="0"/>
                        </a:spcAft>
                        <a:buNone/>
                      </a:pPr>
                      <a:r>
                        <a:rPr lang="en-US" sz="1800"/>
                        <a:t>Predictor</a:t>
                      </a:r>
                      <a:endParaRPr/>
                    </a:p>
                  </a:txBody>
                  <a:tcPr marT="63500" marB="63500" marR="63500" marL="63500"/>
                </a:tc>
                <a:tc>
                  <a:txBody>
                    <a:bodyPr/>
                    <a:lstStyle/>
                    <a:p>
                      <a:pPr indent="0" lvl="0" marL="0" marR="0" rtl="0" algn="just">
                        <a:spcBef>
                          <a:spcPts val="0"/>
                        </a:spcBef>
                        <a:spcAft>
                          <a:spcPts val="0"/>
                        </a:spcAft>
                        <a:buNone/>
                      </a:pPr>
                      <a:r>
                        <a:rPr lang="en-US" sz="1800"/>
                        <a:t>Derived from</a:t>
                      </a:r>
                      <a:endParaRPr/>
                    </a:p>
                  </a:txBody>
                  <a:tcPr marT="63500" marB="63500" marR="63500" marL="63500"/>
                </a:tc>
                <a:tc>
                  <a:txBody>
                    <a:bodyPr/>
                    <a:lstStyle/>
                    <a:p>
                      <a:pPr indent="0" lvl="0" marL="0" marR="0" rtl="0" algn="just">
                        <a:spcBef>
                          <a:spcPts val="0"/>
                        </a:spcBef>
                        <a:spcAft>
                          <a:spcPts val="0"/>
                        </a:spcAft>
                        <a:buNone/>
                      </a:pPr>
                      <a:r>
                        <a:rPr lang="en-US" sz="1800"/>
                        <a:t>Description</a:t>
                      </a:r>
                      <a:endParaRPr/>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Population Density</a:t>
                      </a:r>
                      <a:endParaRPr/>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Lat/Long Location and zip code information</a:t>
                      </a:r>
                      <a:endParaRPr/>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Number of people per square mile</a:t>
                      </a:r>
                      <a:endParaRPr/>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Community</a:t>
                      </a:r>
                      <a:endParaRPr/>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Population Density</a:t>
                      </a:r>
                      <a:endParaRPr/>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Urban, Suburban, or Rural</a:t>
                      </a:r>
                      <a:endParaRPr/>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Political Party</a:t>
                      </a:r>
                      <a:endParaRPr/>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Voting records by state from Presidential Election</a:t>
                      </a:r>
                      <a:endParaRPr/>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Democrat or Republican</a:t>
                      </a:r>
                      <a:endParaRPr/>
                    </a:p>
                  </a:txBody>
                  <a:tcPr marT="63500" marB="63500" marR="63500" marL="63500"/>
                </a:tc>
              </a:tr>
              <a:tr h="395850">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Median Income</a:t>
                      </a:r>
                      <a:endParaRPr/>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Lat/Long Location and zip code information</a:t>
                      </a:r>
                      <a:endParaRPr/>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latin typeface="Century Gothic"/>
                          <a:ea typeface="Century Gothic"/>
                          <a:cs typeface="Century Gothic"/>
                          <a:sym typeface="Century Gothic"/>
                        </a:rPr>
                        <a:t>Median income of residents</a:t>
                      </a:r>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8256493" y="316138"/>
            <a:ext cx="3204883" cy="169195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LOCATION-BASED EDA</a:t>
            </a:r>
            <a:endParaRPr/>
          </a:p>
        </p:txBody>
      </p:sp>
      <p:pic>
        <p:nvPicPr>
          <p:cNvPr id="222" name="Google Shape;222;p11"/>
          <p:cNvPicPr preferRelativeResize="0"/>
          <p:nvPr/>
        </p:nvPicPr>
        <p:blipFill rotWithShape="1">
          <a:blip r:embed="rId3">
            <a:alphaModFix/>
          </a:blip>
          <a:srcRect b="0" l="0" r="0" t="0"/>
          <a:stretch/>
        </p:blipFill>
        <p:spPr>
          <a:xfrm>
            <a:off x="0" y="0"/>
            <a:ext cx="4034118" cy="6856624"/>
          </a:xfrm>
          <a:prstGeom prst="rect">
            <a:avLst/>
          </a:prstGeom>
          <a:noFill/>
          <a:ln>
            <a:noFill/>
          </a:ln>
        </p:spPr>
      </p:pic>
      <p:pic>
        <p:nvPicPr>
          <p:cNvPr id="223" name="Google Shape;223;p11"/>
          <p:cNvPicPr preferRelativeResize="0"/>
          <p:nvPr/>
        </p:nvPicPr>
        <p:blipFill rotWithShape="1">
          <a:blip r:embed="rId4">
            <a:alphaModFix/>
          </a:blip>
          <a:srcRect b="0" l="0" r="0" t="0"/>
          <a:stretch/>
        </p:blipFill>
        <p:spPr>
          <a:xfrm>
            <a:off x="4097349" y="1376"/>
            <a:ext cx="4149700" cy="6856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2949388" y="351997"/>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RACE-BASED EDA</a:t>
            </a:r>
            <a:endParaRPr/>
          </a:p>
        </p:txBody>
      </p:sp>
      <p:pic>
        <p:nvPicPr>
          <p:cNvPr descr="Chart, bar chart&#10;&#10;Description automatically generated" id="229" name="Google Shape;229;p12"/>
          <p:cNvPicPr preferRelativeResize="0"/>
          <p:nvPr>
            <p:ph idx="1" type="body"/>
          </p:nvPr>
        </p:nvPicPr>
        <p:blipFill rotWithShape="1">
          <a:blip r:embed="rId3">
            <a:alphaModFix/>
          </a:blip>
          <a:srcRect b="0" l="0" r="0" t="0"/>
          <a:stretch/>
        </p:blipFill>
        <p:spPr>
          <a:xfrm>
            <a:off x="2287248" y="1382373"/>
            <a:ext cx="7617503" cy="52375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type="title"/>
          </p:nvPr>
        </p:nvSpPr>
        <p:spPr>
          <a:xfrm>
            <a:off x="2913530" y="343032"/>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TIME-BASED EDA</a:t>
            </a:r>
            <a:endParaRPr/>
          </a:p>
        </p:txBody>
      </p:sp>
      <p:pic>
        <p:nvPicPr>
          <p:cNvPr id="235" name="Google Shape;235;p13"/>
          <p:cNvPicPr preferRelativeResize="0"/>
          <p:nvPr>
            <p:ph idx="1" type="body"/>
          </p:nvPr>
        </p:nvPicPr>
        <p:blipFill rotWithShape="1">
          <a:blip r:embed="rId3">
            <a:alphaModFix/>
          </a:blip>
          <a:srcRect b="0" l="0" r="0" t="0"/>
          <a:stretch/>
        </p:blipFill>
        <p:spPr>
          <a:xfrm>
            <a:off x="1036486" y="1454392"/>
            <a:ext cx="10119027" cy="51440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MODELS &amp; RESULTS</a:t>
            </a:r>
            <a:br>
              <a:rPr lang="en-US"/>
            </a:br>
            <a:endParaRPr/>
          </a:p>
        </p:txBody>
      </p:sp>
      <p:sp>
        <p:nvSpPr>
          <p:cNvPr id="241" name="Google Shape;241;p1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1679713" y="494499"/>
            <a:ext cx="9701254"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REGRESSION MODEL FOR QUESTION 1</a:t>
            </a:r>
            <a:endParaRPr/>
          </a:p>
        </p:txBody>
      </p:sp>
      <p:sp>
        <p:nvSpPr>
          <p:cNvPr id="247" name="Google Shape;247;p16"/>
          <p:cNvSpPr txBox="1"/>
          <p:nvPr>
            <p:ph idx="1" type="body"/>
          </p:nvPr>
        </p:nvSpPr>
        <p:spPr>
          <a:xfrm>
            <a:off x="685800" y="1787527"/>
            <a:ext cx="10820400" cy="4024125"/>
          </a:xfrm>
          <a:prstGeom prst="rect">
            <a:avLst/>
          </a:prstGeom>
          <a:blipFill rotWithShape="1">
            <a:blip r:embed="rId3">
              <a:alphaModFix/>
            </a:blip>
            <a:stretch>
              <a:fillRect b="0" l="-702" r="0" t="-6287"/>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200"/>
              <a:buChar char="•"/>
            </a:pPr>
            <a:r>
              <a:rPr lang="en-US"/>
              <a:t> </a:t>
            </a:r>
            <a:endParaRPr/>
          </a:p>
        </p:txBody>
      </p:sp>
      <p:pic>
        <p:nvPicPr>
          <p:cNvPr id="248" name="Google Shape;248;p16"/>
          <p:cNvPicPr preferRelativeResize="0"/>
          <p:nvPr/>
        </p:nvPicPr>
        <p:blipFill rotWithShape="1">
          <a:blip r:embed="rId4">
            <a:alphaModFix/>
          </a:blip>
          <a:srcRect b="0" l="0" r="0" t="0"/>
          <a:stretch/>
        </p:blipFill>
        <p:spPr>
          <a:xfrm>
            <a:off x="1145177" y="3799589"/>
            <a:ext cx="9901646" cy="24027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type="title"/>
          </p:nvPr>
        </p:nvSpPr>
        <p:spPr>
          <a:xfrm>
            <a:off x="2496710" y="764373"/>
            <a:ext cx="900949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EVOLUTION IN POLICE SHOOTINGS OVER TIME</a:t>
            </a:r>
            <a:endParaRPr/>
          </a:p>
        </p:txBody>
      </p:sp>
      <p:pic>
        <p:nvPicPr>
          <p:cNvPr descr="Chart, box and whisker chart&#10;&#10;Description automatically generated" id="254" name="Google Shape;254;p17"/>
          <p:cNvPicPr preferRelativeResize="0"/>
          <p:nvPr/>
        </p:nvPicPr>
        <p:blipFill rotWithShape="1">
          <a:blip r:embed="rId3">
            <a:alphaModFix/>
          </a:blip>
          <a:srcRect b="0" l="0" r="0" t="0"/>
          <a:stretch/>
        </p:blipFill>
        <p:spPr>
          <a:xfrm>
            <a:off x="1367119" y="2188433"/>
            <a:ext cx="4527176" cy="4606600"/>
          </a:xfrm>
          <a:prstGeom prst="rect">
            <a:avLst/>
          </a:prstGeom>
          <a:noFill/>
          <a:ln>
            <a:noFill/>
          </a:ln>
        </p:spPr>
      </p:pic>
      <p:pic>
        <p:nvPicPr>
          <p:cNvPr descr="Chart, box and whisker chart&#10;&#10;Description automatically generated" id="255" name="Google Shape;255;p17"/>
          <p:cNvPicPr preferRelativeResize="0"/>
          <p:nvPr/>
        </p:nvPicPr>
        <p:blipFill rotWithShape="1">
          <a:blip r:embed="rId4">
            <a:alphaModFix/>
          </a:blip>
          <a:srcRect b="0" l="0" r="0" t="0"/>
          <a:stretch/>
        </p:blipFill>
        <p:spPr>
          <a:xfrm>
            <a:off x="6297706" y="2188433"/>
            <a:ext cx="5208494" cy="46188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txBox="1"/>
          <p:nvPr>
            <p:ph type="title"/>
          </p:nvPr>
        </p:nvSpPr>
        <p:spPr>
          <a:xfrm>
            <a:off x="1757238" y="277346"/>
            <a:ext cx="9748962"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PREDICTION MODELS FOR QUESTION 2</a:t>
            </a:r>
            <a:endParaRPr/>
          </a:p>
        </p:txBody>
      </p:sp>
      <p:sp>
        <p:nvSpPr>
          <p:cNvPr id="261" name="Google Shape;261;p18"/>
          <p:cNvSpPr txBox="1"/>
          <p:nvPr>
            <p:ph idx="1" type="body"/>
          </p:nvPr>
        </p:nvSpPr>
        <p:spPr>
          <a:xfrm>
            <a:off x="685800" y="1416937"/>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200"/>
              <a:buNone/>
            </a:pPr>
            <a:r>
              <a:rPr b="1" i="1" lang="en-US"/>
              <a:t>Goal: </a:t>
            </a:r>
            <a:r>
              <a:rPr lang="en-US"/>
              <a:t>Predict whether the victim of a fatal police shooting is an African American</a:t>
            </a:r>
            <a:endParaRPr/>
          </a:p>
        </p:txBody>
      </p:sp>
      <p:graphicFrame>
        <p:nvGraphicFramePr>
          <p:cNvPr id="262" name="Google Shape;262;p18"/>
          <p:cNvGraphicFramePr/>
          <p:nvPr/>
        </p:nvGraphicFramePr>
        <p:xfrm>
          <a:off x="315296" y="2282024"/>
          <a:ext cx="3000000" cy="3000000"/>
        </p:xfrm>
        <a:graphic>
          <a:graphicData uri="http://schemas.openxmlformats.org/drawingml/2006/table">
            <a:tbl>
              <a:tblPr bandRow="1" firstRow="1">
                <a:noFill/>
                <a:tableStyleId>{B553E76C-69EE-4A6D-9DDB-8E6A75890112}</a:tableStyleId>
              </a:tblPr>
              <a:tblGrid>
                <a:gridCol w="2548350"/>
                <a:gridCol w="1052375"/>
                <a:gridCol w="1083375"/>
                <a:gridCol w="1243175"/>
              </a:tblGrid>
              <a:tr h="545975">
                <a:tc>
                  <a:txBody>
                    <a:bodyPr/>
                    <a:lstStyle/>
                    <a:p>
                      <a:pPr indent="0" lvl="0" marL="0" marR="0" rtl="0" algn="l">
                        <a:spcBef>
                          <a:spcPts val="0"/>
                        </a:spcBef>
                        <a:spcAft>
                          <a:spcPts val="0"/>
                        </a:spcAft>
                        <a:buNone/>
                      </a:pPr>
                      <a:r>
                        <a:rPr lang="en-US" sz="1800"/>
                        <a:t>Model</a:t>
                      </a:r>
                      <a:endParaRPr/>
                    </a:p>
                  </a:txBody>
                  <a:tcPr marT="45725" marB="45725" marR="91450" marL="91450"/>
                </a:tc>
                <a:tc>
                  <a:txBody>
                    <a:bodyPr/>
                    <a:lstStyle/>
                    <a:p>
                      <a:pPr indent="0" lvl="0" marL="0" marR="0" rtl="0" algn="l">
                        <a:spcBef>
                          <a:spcPts val="0"/>
                        </a:spcBef>
                        <a:spcAft>
                          <a:spcPts val="0"/>
                        </a:spcAft>
                        <a:buNone/>
                      </a:pPr>
                      <a:r>
                        <a:rPr lang="en-US" sz="1400"/>
                        <a:t>Train Accuracy</a:t>
                      </a:r>
                      <a:endParaRPr/>
                    </a:p>
                  </a:txBody>
                  <a:tcPr marT="45725" marB="45725" marR="91450" marL="91450"/>
                </a:tc>
                <a:tc>
                  <a:txBody>
                    <a:bodyPr/>
                    <a:lstStyle/>
                    <a:p>
                      <a:pPr indent="0" lvl="0" marL="0" marR="0" rtl="0" algn="l">
                        <a:spcBef>
                          <a:spcPts val="0"/>
                        </a:spcBef>
                        <a:spcAft>
                          <a:spcPts val="0"/>
                        </a:spcAft>
                        <a:buNone/>
                      </a:pPr>
                      <a:r>
                        <a:rPr lang="en-US" sz="1400"/>
                        <a:t>Test Accuracy</a:t>
                      </a:r>
                      <a:endParaRPr/>
                    </a:p>
                  </a:txBody>
                  <a:tcPr marT="45725" marB="45725" marR="91450" marL="91450"/>
                </a:tc>
                <a:tc>
                  <a:txBody>
                    <a:bodyPr/>
                    <a:lstStyle/>
                    <a:p>
                      <a:pPr indent="0" lvl="0" marL="0" marR="0" rtl="0" algn="l">
                        <a:spcBef>
                          <a:spcPts val="0"/>
                        </a:spcBef>
                        <a:spcAft>
                          <a:spcPts val="0"/>
                        </a:spcAft>
                        <a:buNone/>
                      </a:pPr>
                      <a:r>
                        <a:rPr lang="en-US" sz="1400"/>
                        <a:t>Area Under the ROC Curve</a:t>
                      </a:r>
                      <a:endParaRPr/>
                    </a:p>
                  </a:txBody>
                  <a:tcPr marT="45725" marB="45725" marR="91450" marL="91450"/>
                </a:tc>
              </a:tr>
              <a:tr h="770975">
                <a:tc>
                  <a:txBody>
                    <a:bodyPr/>
                    <a:lstStyle/>
                    <a:p>
                      <a:pPr indent="0" lvl="0" marL="0" marR="0" rtl="0" algn="l">
                        <a:spcBef>
                          <a:spcPts val="0"/>
                        </a:spcBef>
                        <a:spcAft>
                          <a:spcPts val="0"/>
                        </a:spcAft>
                        <a:buNone/>
                      </a:pPr>
                      <a:r>
                        <a:rPr lang="en-US" sz="1800"/>
                        <a:t>Logistic Regression Classifier</a:t>
                      </a:r>
                      <a:endParaRPr/>
                    </a:p>
                  </a:txBody>
                  <a:tcPr marT="45725" marB="45725" marR="91450" marL="91450"/>
                </a:tc>
                <a:tc>
                  <a:txBody>
                    <a:bodyPr/>
                    <a:lstStyle/>
                    <a:p>
                      <a:pPr indent="0" lvl="0" marL="0" marR="0" rtl="0" algn="ctr">
                        <a:spcBef>
                          <a:spcPts val="0"/>
                        </a:spcBef>
                        <a:spcAft>
                          <a:spcPts val="0"/>
                        </a:spcAft>
                        <a:buNone/>
                      </a:pPr>
                      <a:r>
                        <a:rPr lang="en-US" sz="1800"/>
                        <a:t>79.4%</a:t>
                      </a:r>
                      <a:endParaRPr/>
                    </a:p>
                  </a:txBody>
                  <a:tcPr marT="45725" marB="45725" marR="91450" marL="91450" anchor="ctr"/>
                </a:tc>
                <a:tc>
                  <a:txBody>
                    <a:bodyPr/>
                    <a:lstStyle/>
                    <a:p>
                      <a:pPr indent="0" lvl="0" marL="0" marR="0" rtl="0" algn="ctr">
                        <a:spcBef>
                          <a:spcPts val="0"/>
                        </a:spcBef>
                        <a:spcAft>
                          <a:spcPts val="0"/>
                        </a:spcAft>
                        <a:buNone/>
                      </a:pPr>
                      <a:r>
                        <a:rPr lang="en-US" sz="1800"/>
                        <a:t>78.0%</a:t>
                      </a:r>
                      <a:endParaRPr/>
                    </a:p>
                  </a:txBody>
                  <a:tcPr marT="45725" marB="45725" marR="91450" marL="91450" anchor="ctr"/>
                </a:tc>
                <a:tc>
                  <a:txBody>
                    <a:bodyPr/>
                    <a:lstStyle/>
                    <a:p>
                      <a:pPr indent="0" lvl="0" marL="0" marR="0" rtl="0" algn="ctr">
                        <a:spcBef>
                          <a:spcPts val="0"/>
                        </a:spcBef>
                        <a:spcAft>
                          <a:spcPts val="0"/>
                        </a:spcAft>
                        <a:buNone/>
                      </a:pPr>
                      <a:r>
                        <a:rPr lang="en-US" sz="1800"/>
                        <a:t>0.68</a:t>
                      </a:r>
                      <a:endParaRPr/>
                    </a:p>
                  </a:txBody>
                  <a:tcPr marT="45725" marB="45725" marR="91450" marL="91450" anchor="ctr"/>
                </a:tc>
              </a:tr>
              <a:tr h="790700">
                <a:tc>
                  <a:txBody>
                    <a:bodyPr/>
                    <a:lstStyle/>
                    <a:p>
                      <a:pPr indent="0" lvl="0" marL="0" marR="0" rtl="0" algn="l">
                        <a:spcBef>
                          <a:spcPts val="0"/>
                        </a:spcBef>
                        <a:spcAft>
                          <a:spcPts val="0"/>
                        </a:spcAft>
                        <a:buNone/>
                      </a:pPr>
                      <a:r>
                        <a:rPr lang="en-US" sz="1800"/>
                        <a:t>Lasso-Regularized Logistic Model (C=100)</a:t>
                      </a:r>
                      <a:endParaRPr/>
                    </a:p>
                  </a:txBody>
                  <a:tcPr marT="45725" marB="45725" marR="91450" marL="91450"/>
                </a:tc>
                <a:tc>
                  <a:txBody>
                    <a:bodyPr/>
                    <a:lstStyle/>
                    <a:p>
                      <a:pPr indent="0" lvl="0" marL="0" marR="0" rtl="0" algn="ctr">
                        <a:spcBef>
                          <a:spcPts val="0"/>
                        </a:spcBef>
                        <a:spcAft>
                          <a:spcPts val="0"/>
                        </a:spcAft>
                        <a:buNone/>
                      </a:pPr>
                      <a:r>
                        <a:rPr lang="en-US" sz="1800"/>
                        <a:t>80.3%</a:t>
                      </a:r>
                      <a:endParaRPr/>
                    </a:p>
                  </a:txBody>
                  <a:tcPr marT="45725" marB="45725" marR="91450" marL="91450" anchor="ctr"/>
                </a:tc>
                <a:tc>
                  <a:txBody>
                    <a:bodyPr/>
                    <a:lstStyle/>
                    <a:p>
                      <a:pPr indent="0" lvl="0" marL="0" marR="0" rtl="0" algn="ctr">
                        <a:spcBef>
                          <a:spcPts val="0"/>
                        </a:spcBef>
                        <a:spcAft>
                          <a:spcPts val="0"/>
                        </a:spcAft>
                        <a:buNone/>
                      </a:pPr>
                      <a:r>
                        <a:rPr lang="en-US" sz="1800"/>
                        <a:t>78.9%</a:t>
                      </a:r>
                      <a:endParaRPr/>
                    </a:p>
                  </a:txBody>
                  <a:tcPr marT="45725" marB="45725" marR="91450" marL="91450" anchor="ctr"/>
                </a:tc>
                <a:tc>
                  <a:txBody>
                    <a:bodyPr/>
                    <a:lstStyle/>
                    <a:p>
                      <a:pPr indent="0" lvl="0" marL="0" marR="0" rtl="0" algn="ctr">
                        <a:spcBef>
                          <a:spcPts val="0"/>
                        </a:spcBef>
                        <a:spcAft>
                          <a:spcPts val="0"/>
                        </a:spcAft>
                        <a:buNone/>
                      </a:pPr>
                      <a:r>
                        <a:rPr lang="en-US" sz="1800"/>
                        <a:t>0.75</a:t>
                      </a:r>
                      <a:endParaRPr/>
                    </a:p>
                  </a:txBody>
                  <a:tcPr marT="45725" marB="45725" marR="91450" marL="91450" anchor="ctr"/>
                </a:tc>
              </a:tr>
              <a:tr h="545975">
                <a:tc>
                  <a:txBody>
                    <a:bodyPr/>
                    <a:lstStyle/>
                    <a:p>
                      <a:pPr indent="0" lvl="0" marL="0" marR="0" rtl="0" algn="l">
                        <a:spcBef>
                          <a:spcPts val="0"/>
                        </a:spcBef>
                        <a:spcAft>
                          <a:spcPts val="0"/>
                        </a:spcAft>
                        <a:buNone/>
                      </a:pPr>
                      <a:r>
                        <a:rPr lang="en-US" sz="1800"/>
                        <a:t>Random Forest (Depth of 20, ‘SQRT’ Max Features)</a:t>
                      </a:r>
                      <a:endParaRPr/>
                    </a:p>
                  </a:txBody>
                  <a:tcPr marT="45725" marB="45725" marR="91450" marL="91450"/>
                </a:tc>
                <a:tc>
                  <a:txBody>
                    <a:bodyPr/>
                    <a:lstStyle/>
                    <a:p>
                      <a:pPr indent="0" lvl="0" marL="0" marR="0" rtl="0" algn="ctr">
                        <a:spcBef>
                          <a:spcPts val="0"/>
                        </a:spcBef>
                        <a:spcAft>
                          <a:spcPts val="0"/>
                        </a:spcAft>
                        <a:buNone/>
                      </a:pPr>
                      <a:r>
                        <a:rPr lang="en-US" sz="1800"/>
                        <a:t>88.0%</a:t>
                      </a:r>
                      <a:endParaRPr/>
                    </a:p>
                  </a:txBody>
                  <a:tcPr marT="45725" marB="45725" marR="91450" marL="91450" anchor="ctr"/>
                </a:tc>
                <a:tc>
                  <a:txBody>
                    <a:bodyPr/>
                    <a:lstStyle/>
                    <a:p>
                      <a:pPr indent="0" lvl="0" marL="0" marR="0" rtl="0" algn="ctr">
                        <a:spcBef>
                          <a:spcPts val="0"/>
                        </a:spcBef>
                        <a:spcAft>
                          <a:spcPts val="0"/>
                        </a:spcAft>
                        <a:buNone/>
                      </a:pPr>
                      <a:r>
                        <a:rPr lang="en-US" sz="1800"/>
                        <a:t>78.0%</a:t>
                      </a:r>
                      <a:endParaRPr/>
                    </a:p>
                  </a:txBody>
                  <a:tcPr marT="45725" marB="45725" marR="91450" marL="91450" anchor="ctr"/>
                </a:tc>
                <a:tc>
                  <a:txBody>
                    <a:bodyPr/>
                    <a:lstStyle/>
                    <a:p>
                      <a:pPr indent="0" lvl="0" marL="0" marR="0" rtl="0" algn="ctr">
                        <a:spcBef>
                          <a:spcPts val="0"/>
                        </a:spcBef>
                        <a:spcAft>
                          <a:spcPts val="0"/>
                        </a:spcAft>
                        <a:buNone/>
                      </a:pPr>
                      <a:r>
                        <a:rPr lang="en-US" sz="1800"/>
                        <a:t>0.72</a:t>
                      </a:r>
                      <a:endParaRPr/>
                    </a:p>
                  </a:txBody>
                  <a:tcPr marT="45725" marB="45725" marR="91450" marL="91450" anchor="ctr"/>
                </a:tc>
              </a:tr>
              <a:tr h="545975">
                <a:tc>
                  <a:txBody>
                    <a:bodyPr/>
                    <a:lstStyle/>
                    <a:p>
                      <a:pPr indent="0" lvl="0" marL="0" marR="0" rtl="0" algn="l">
                        <a:spcBef>
                          <a:spcPts val="0"/>
                        </a:spcBef>
                        <a:spcAft>
                          <a:spcPts val="0"/>
                        </a:spcAft>
                        <a:buNone/>
                      </a:pPr>
                      <a:r>
                        <a:rPr lang="en-US" sz="1800"/>
                        <a:t>Neural Network (2 hidden layers with 10 nodes)</a:t>
                      </a:r>
                      <a:endParaRPr/>
                    </a:p>
                  </a:txBody>
                  <a:tcPr marT="45725" marB="45725" marR="91450" marL="91450"/>
                </a:tc>
                <a:tc>
                  <a:txBody>
                    <a:bodyPr/>
                    <a:lstStyle/>
                    <a:p>
                      <a:pPr indent="0" lvl="0" marL="0" marR="0" rtl="0" algn="ctr">
                        <a:spcBef>
                          <a:spcPts val="0"/>
                        </a:spcBef>
                        <a:spcAft>
                          <a:spcPts val="0"/>
                        </a:spcAft>
                        <a:buNone/>
                      </a:pPr>
                      <a:r>
                        <a:rPr lang="en-US" sz="1800"/>
                        <a:t>76.0%</a:t>
                      </a:r>
                      <a:endParaRPr/>
                    </a:p>
                  </a:txBody>
                  <a:tcPr marT="45725" marB="45725" marR="91450" marL="91450" anchor="ctr"/>
                </a:tc>
                <a:tc>
                  <a:txBody>
                    <a:bodyPr/>
                    <a:lstStyle/>
                    <a:p>
                      <a:pPr indent="0" lvl="0" marL="0" marR="0" rtl="0" algn="ctr">
                        <a:spcBef>
                          <a:spcPts val="0"/>
                        </a:spcBef>
                        <a:spcAft>
                          <a:spcPts val="0"/>
                        </a:spcAft>
                        <a:buNone/>
                      </a:pPr>
                      <a:r>
                        <a:rPr lang="en-US" sz="1800"/>
                        <a:t>75.0%</a:t>
                      </a:r>
                      <a:endParaRPr/>
                    </a:p>
                  </a:txBody>
                  <a:tcPr marT="45725" marB="45725" marR="91450" marL="91450" anchor="ctr"/>
                </a:tc>
                <a:tc>
                  <a:txBody>
                    <a:bodyPr/>
                    <a:lstStyle/>
                    <a:p>
                      <a:pPr indent="0" lvl="0" marL="0" marR="0" rtl="0" algn="ctr">
                        <a:spcBef>
                          <a:spcPts val="0"/>
                        </a:spcBef>
                        <a:spcAft>
                          <a:spcPts val="0"/>
                        </a:spcAft>
                        <a:buNone/>
                      </a:pPr>
                      <a:r>
                        <a:rPr lang="en-US" sz="1800"/>
                        <a:t>0.72</a:t>
                      </a:r>
                      <a:endParaRPr/>
                    </a:p>
                  </a:txBody>
                  <a:tcPr marT="45725" marB="45725" marR="91450" marL="91450" anchor="ctr"/>
                </a:tc>
              </a:tr>
            </a:tbl>
          </a:graphicData>
        </a:graphic>
      </p:graphicFrame>
      <p:pic>
        <p:nvPicPr>
          <p:cNvPr id="263" name="Google Shape;263;p18"/>
          <p:cNvPicPr preferRelativeResize="0"/>
          <p:nvPr/>
        </p:nvPicPr>
        <p:blipFill rotWithShape="1">
          <a:blip r:embed="rId3">
            <a:alphaModFix/>
          </a:blip>
          <a:srcRect b="0" l="0" r="0" t="0"/>
          <a:stretch/>
        </p:blipFill>
        <p:spPr>
          <a:xfrm>
            <a:off x="6459072" y="2282024"/>
            <a:ext cx="5417631" cy="42456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19"/>
          <p:cNvSpPr/>
          <p:nvPr/>
        </p:nvSpPr>
        <p:spPr>
          <a:xfrm>
            <a:off x="4636008" y="0"/>
            <a:ext cx="7555992" cy="68580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69" name="Google Shape;269;p19"/>
          <p:cNvSpPr/>
          <p:nvPr/>
        </p:nvSpPr>
        <p:spPr>
          <a:xfrm>
            <a:off x="0" y="0"/>
            <a:ext cx="4636008" cy="6858000"/>
          </a:xfrm>
          <a:prstGeom prst="rect">
            <a:avLst/>
          </a:prstGeom>
          <a:solidFill>
            <a:schemeClr val="dk1"/>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270" name="Google Shape;270;p19"/>
          <p:cNvPicPr preferRelativeResize="0"/>
          <p:nvPr/>
        </p:nvPicPr>
        <p:blipFill rotWithShape="1">
          <a:blip r:embed="rId3">
            <a:alphaModFix/>
          </a:blip>
          <a:srcRect b="0" l="0" r="61974" t="0"/>
          <a:stretch/>
        </p:blipFill>
        <p:spPr>
          <a:xfrm>
            <a:off x="0" y="0"/>
            <a:ext cx="4636008" cy="1441450"/>
          </a:xfrm>
          <a:prstGeom prst="rect">
            <a:avLst/>
          </a:prstGeom>
          <a:noFill/>
          <a:ln>
            <a:noFill/>
          </a:ln>
        </p:spPr>
      </p:pic>
      <p:sp>
        <p:nvSpPr>
          <p:cNvPr id="271" name="Google Shape;271;p19"/>
          <p:cNvSpPr txBox="1"/>
          <p:nvPr>
            <p:ph type="title"/>
          </p:nvPr>
        </p:nvSpPr>
        <p:spPr>
          <a:xfrm>
            <a:off x="685800" y="764373"/>
            <a:ext cx="3687417" cy="19203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entury Gothic"/>
              <a:buNone/>
            </a:pPr>
            <a:r>
              <a:rPr lang="en-US" sz="3600">
                <a:solidFill>
                  <a:schemeClr val="lt1"/>
                </a:solidFill>
              </a:rPr>
              <a:t>KEY PREDICTORS</a:t>
            </a:r>
            <a:endParaRPr/>
          </a:p>
        </p:txBody>
      </p:sp>
      <p:pic>
        <p:nvPicPr>
          <p:cNvPr id="272" name="Google Shape;272;p19"/>
          <p:cNvPicPr preferRelativeResize="0"/>
          <p:nvPr/>
        </p:nvPicPr>
        <p:blipFill rotWithShape="1">
          <a:blip r:embed="rId4">
            <a:alphaModFix/>
          </a:blip>
          <a:srcRect b="0" l="0" r="61974" t="0"/>
          <a:stretch/>
        </p:blipFill>
        <p:spPr>
          <a:xfrm>
            <a:off x="0" y="4375150"/>
            <a:ext cx="4636008" cy="2482850"/>
          </a:xfrm>
          <a:prstGeom prst="rect">
            <a:avLst/>
          </a:prstGeom>
          <a:noFill/>
          <a:ln>
            <a:noFill/>
          </a:ln>
        </p:spPr>
      </p:pic>
      <p:sp>
        <p:nvSpPr>
          <p:cNvPr id="273" name="Google Shape;273;p19"/>
          <p:cNvSpPr txBox="1"/>
          <p:nvPr>
            <p:ph idx="1" type="body"/>
          </p:nvPr>
        </p:nvSpPr>
        <p:spPr>
          <a:xfrm>
            <a:off x="685800" y="2821774"/>
            <a:ext cx="3687417" cy="3148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600"/>
              <a:buChar char="•"/>
            </a:pPr>
            <a:r>
              <a:rPr b="1" lang="en-US" sz="1600">
                <a:solidFill>
                  <a:schemeClr val="lt1"/>
                </a:solidFill>
              </a:rPr>
              <a:t>Mental Illness </a:t>
            </a:r>
            <a:r>
              <a:rPr lang="en-US" sz="1600">
                <a:solidFill>
                  <a:schemeClr val="lt1"/>
                </a:solidFill>
              </a:rPr>
              <a:t>is a better predictor than whether the suspect is armed with a gun</a:t>
            </a:r>
            <a:endParaRPr/>
          </a:p>
          <a:p>
            <a:pPr indent="-228600" lvl="0" marL="228600" rtl="0" algn="l">
              <a:lnSpc>
                <a:spcPct val="90000"/>
              </a:lnSpc>
              <a:spcBef>
                <a:spcPts val="1000"/>
              </a:spcBef>
              <a:spcAft>
                <a:spcPts val="0"/>
              </a:spcAft>
              <a:buClr>
                <a:schemeClr val="lt1"/>
              </a:buClr>
              <a:buSzPts val="1600"/>
              <a:buChar char="•"/>
            </a:pPr>
            <a:r>
              <a:rPr b="1" lang="en-US" sz="1600">
                <a:solidFill>
                  <a:schemeClr val="lt1"/>
                </a:solidFill>
              </a:rPr>
              <a:t>City Density</a:t>
            </a:r>
            <a:r>
              <a:rPr lang="en-US" sz="1600">
                <a:solidFill>
                  <a:schemeClr val="lt1"/>
                </a:solidFill>
              </a:rPr>
              <a:t> and </a:t>
            </a:r>
            <a:r>
              <a:rPr b="1" lang="en-US" sz="1600">
                <a:solidFill>
                  <a:schemeClr val="lt1"/>
                </a:solidFill>
              </a:rPr>
              <a:t>Age</a:t>
            </a:r>
            <a:r>
              <a:rPr lang="en-US" sz="1600">
                <a:solidFill>
                  <a:schemeClr val="lt1"/>
                </a:solidFill>
              </a:rPr>
              <a:t> are the top two predictors </a:t>
            </a:r>
            <a:endParaRPr/>
          </a:p>
          <a:p>
            <a:pPr indent="-228600" lvl="0" marL="228600" rtl="0" algn="l">
              <a:lnSpc>
                <a:spcPct val="90000"/>
              </a:lnSpc>
              <a:spcBef>
                <a:spcPts val="1000"/>
              </a:spcBef>
              <a:spcAft>
                <a:spcPts val="0"/>
              </a:spcAft>
              <a:buClr>
                <a:schemeClr val="lt1"/>
              </a:buClr>
              <a:buSzPts val="1600"/>
              <a:buChar char="•"/>
            </a:pPr>
            <a:r>
              <a:rPr b="1" lang="en-US" sz="1600">
                <a:solidFill>
                  <a:schemeClr val="lt1"/>
                </a:solidFill>
              </a:rPr>
              <a:t>Louisiana</a:t>
            </a:r>
            <a:r>
              <a:rPr lang="en-US" sz="1600">
                <a:solidFill>
                  <a:schemeClr val="lt1"/>
                </a:solidFill>
              </a:rPr>
              <a:t>, </a:t>
            </a:r>
            <a:r>
              <a:rPr b="1" lang="en-US" sz="1600">
                <a:solidFill>
                  <a:schemeClr val="lt1"/>
                </a:solidFill>
              </a:rPr>
              <a:t>Maryland</a:t>
            </a:r>
            <a:r>
              <a:rPr lang="en-US" sz="1600">
                <a:solidFill>
                  <a:schemeClr val="lt1"/>
                </a:solidFill>
              </a:rPr>
              <a:t>, </a:t>
            </a:r>
            <a:r>
              <a:rPr b="1" lang="en-US" sz="1600">
                <a:solidFill>
                  <a:schemeClr val="lt1"/>
                </a:solidFill>
              </a:rPr>
              <a:t>California</a:t>
            </a:r>
            <a:r>
              <a:rPr lang="en-US" sz="1600">
                <a:solidFill>
                  <a:schemeClr val="lt1"/>
                </a:solidFill>
              </a:rPr>
              <a:t>, </a:t>
            </a:r>
            <a:r>
              <a:rPr b="1" lang="en-US" sz="1600">
                <a:solidFill>
                  <a:schemeClr val="lt1"/>
                </a:solidFill>
              </a:rPr>
              <a:t>Georgia</a:t>
            </a:r>
            <a:r>
              <a:rPr lang="en-US" sz="1600">
                <a:solidFill>
                  <a:schemeClr val="lt1"/>
                </a:solidFill>
              </a:rPr>
              <a:t>, and </a:t>
            </a:r>
            <a:r>
              <a:rPr b="1" lang="en-US" sz="1600">
                <a:solidFill>
                  <a:schemeClr val="lt1"/>
                </a:solidFill>
              </a:rPr>
              <a:t>Missouri</a:t>
            </a:r>
            <a:r>
              <a:rPr lang="en-US" sz="1600">
                <a:solidFill>
                  <a:schemeClr val="lt1"/>
                </a:solidFill>
              </a:rPr>
              <a:t> are the top 5 states that differentiate racial groups in police shooting events</a:t>
            </a:r>
            <a:endParaRPr/>
          </a:p>
          <a:p>
            <a:pPr indent="0" lvl="0" marL="0" rtl="0" algn="l">
              <a:lnSpc>
                <a:spcPct val="90000"/>
              </a:lnSpc>
              <a:spcBef>
                <a:spcPts val="1000"/>
              </a:spcBef>
              <a:spcAft>
                <a:spcPts val="0"/>
              </a:spcAft>
              <a:buClr>
                <a:schemeClr val="dk1"/>
              </a:buClr>
              <a:buSzPts val="1600"/>
              <a:buNone/>
            </a:pPr>
            <a:r>
              <a:t/>
            </a:r>
            <a:endParaRPr sz="1600">
              <a:solidFill>
                <a:schemeClr val="lt1"/>
              </a:solidFill>
            </a:endParaRPr>
          </a:p>
        </p:txBody>
      </p:sp>
      <p:pic>
        <p:nvPicPr>
          <p:cNvPr id="274" name="Google Shape;274;p19"/>
          <p:cNvPicPr preferRelativeResize="0"/>
          <p:nvPr/>
        </p:nvPicPr>
        <p:blipFill rotWithShape="1">
          <a:blip r:embed="rId5">
            <a:alphaModFix/>
          </a:blip>
          <a:srcRect b="0" l="0" r="0" t="0"/>
          <a:stretch/>
        </p:blipFill>
        <p:spPr>
          <a:xfrm>
            <a:off x="5279475" y="1650155"/>
            <a:ext cx="6269058" cy="35576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 &amp; NEXT STEPS</a:t>
            </a:r>
            <a:br>
              <a:rPr lang="en-US"/>
            </a:br>
            <a:endParaRPr/>
          </a:p>
        </p:txBody>
      </p:sp>
      <p:sp>
        <p:nvSpPr>
          <p:cNvPr id="280" name="Google Shape;280;p20"/>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OUTLINE</a:t>
            </a:r>
            <a:endParaRPr/>
          </a:p>
        </p:txBody>
      </p:sp>
      <p:sp>
        <p:nvSpPr>
          <p:cNvPr id="164" name="Google Shape;164;p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Background, motivation &amp; project scope</a:t>
            </a:r>
            <a:endParaRPr/>
          </a:p>
          <a:p>
            <a:pPr indent="-228600" lvl="0" marL="228600" rtl="0" algn="l">
              <a:lnSpc>
                <a:spcPct val="90000"/>
              </a:lnSpc>
              <a:spcBef>
                <a:spcPts val="1000"/>
              </a:spcBef>
              <a:spcAft>
                <a:spcPts val="0"/>
              </a:spcAft>
              <a:buClr>
                <a:schemeClr val="lt1"/>
              </a:buClr>
              <a:buSzPts val="2200"/>
              <a:buChar char="•"/>
            </a:pPr>
            <a:r>
              <a:rPr lang="en-US"/>
              <a:t>Methods &amp; EDA</a:t>
            </a:r>
            <a:endParaRPr/>
          </a:p>
          <a:p>
            <a:pPr indent="-228600" lvl="0" marL="228600" rtl="0" algn="l">
              <a:lnSpc>
                <a:spcPct val="90000"/>
              </a:lnSpc>
              <a:spcBef>
                <a:spcPts val="1000"/>
              </a:spcBef>
              <a:spcAft>
                <a:spcPts val="0"/>
              </a:spcAft>
              <a:buClr>
                <a:schemeClr val="lt1"/>
              </a:buClr>
              <a:buSzPts val="2200"/>
              <a:buChar char="•"/>
            </a:pPr>
            <a:r>
              <a:rPr lang="en-US"/>
              <a:t>Models &amp; Results Discussion </a:t>
            </a:r>
            <a:endParaRPr/>
          </a:p>
          <a:p>
            <a:pPr indent="-228600" lvl="0" marL="228600" rtl="0" algn="l">
              <a:lnSpc>
                <a:spcPct val="90000"/>
              </a:lnSpc>
              <a:spcBef>
                <a:spcPts val="1000"/>
              </a:spcBef>
              <a:spcAft>
                <a:spcPts val="0"/>
              </a:spcAft>
              <a:buClr>
                <a:schemeClr val="lt1"/>
              </a:buClr>
              <a:buSzPts val="2200"/>
              <a:buChar char="•"/>
            </a:pPr>
            <a:r>
              <a:rPr lang="en-US"/>
              <a:t>Conclusions &amp; Next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sp>
        <p:nvSpPr>
          <p:cNvPr id="285" name="Google Shape;285;p2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286" name="Google Shape;286;p21"/>
          <p:cNvPicPr preferRelativeResize="0"/>
          <p:nvPr/>
        </p:nvPicPr>
        <p:blipFill rotWithShape="1">
          <a:blip r:embed="rId3">
            <a:alphaModFix amt="30000"/>
          </a:blip>
          <a:srcRect b="12500" l="0" r="0" t="12500"/>
          <a:stretch/>
        </p:blipFill>
        <p:spPr>
          <a:xfrm>
            <a:off x="20" y="10"/>
            <a:ext cx="12191980" cy="6857990"/>
          </a:xfrm>
          <a:prstGeom prst="rect">
            <a:avLst/>
          </a:prstGeom>
          <a:noFill/>
          <a:ln>
            <a:noFill/>
          </a:ln>
        </p:spPr>
      </p:pic>
      <p:sp>
        <p:nvSpPr>
          <p:cNvPr id="287" name="Google Shape;287;p21"/>
          <p:cNvSpPr txBox="1"/>
          <p:nvPr>
            <p:ph type="title"/>
          </p:nvPr>
        </p:nvSpPr>
        <p:spPr>
          <a:xfrm>
            <a:off x="1730188" y="764373"/>
            <a:ext cx="9776012"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THE SOCIAL IMPACT OF OUR FINDINGS</a:t>
            </a:r>
            <a:endParaRPr/>
          </a:p>
        </p:txBody>
      </p:sp>
      <p:sp>
        <p:nvSpPr>
          <p:cNvPr id="288" name="Google Shape;288;p2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The importance of mental health in predicting race of a victim may reveal an implicit bias</a:t>
            </a:r>
            <a:endParaRPr/>
          </a:p>
          <a:p>
            <a:pPr indent="-228600" lvl="0" marL="228600" rtl="0" algn="l">
              <a:lnSpc>
                <a:spcPct val="90000"/>
              </a:lnSpc>
              <a:spcBef>
                <a:spcPts val="1000"/>
              </a:spcBef>
              <a:spcAft>
                <a:spcPts val="0"/>
              </a:spcAft>
              <a:buClr>
                <a:schemeClr val="lt1"/>
              </a:buClr>
              <a:buSzPts val="2200"/>
              <a:buChar char="•"/>
            </a:pPr>
            <a:r>
              <a:rPr lang="en-US"/>
              <a:t>The perceived threat level from erratic behavior may be related to racial bias.</a:t>
            </a:r>
            <a:endParaRPr/>
          </a:p>
          <a:p>
            <a:pPr indent="-228600" lvl="1" marL="685800" rtl="0" algn="l">
              <a:lnSpc>
                <a:spcPct val="90000"/>
              </a:lnSpc>
              <a:spcBef>
                <a:spcPts val="500"/>
              </a:spcBef>
              <a:spcAft>
                <a:spcPts val="0"/>
              </a:spcAft>
              <a:buClr>
                <a:schemeClr val="lt1"/>
              </a:buClr>
              <a:buSzPts val="2000"/>
              <a:buChar char="•"/>
            </a:pPr>
            <a:r>
              <a:rPr lang="en-US"/>
              <a:t>This intersects with psychological and criminological literature on cognitive biases. </a:t>
            </a:r>
            <a:endParaRPr/>
          </a:p>
          <a:p>
            <a:pPr indent="-228600" lvl="0" marL="228600" rtl="0" algn="l">
              <a:lnSpc>
                <a:spcPct val="90000"/>
              </a:lnSpc>
              <a:spcBef>
                <a:spcPts val="1000"/>
              </a:spcBef>
              <a:spcAft>
                <a:spcPts val="0"/>
              </a:spcAft>
              <a:buClr>
                <a:schemeClr val="lt1"/>
              </a:buClr>
              <a:buSzPts val="2200"/>
              <a:buChar char="•"/>
            </a:pPr>
            <a:r>
              <a:rPr lang="en-US"/>
              <a:t>Alternative public safety responses may be appropriate if police encounters with African Americans suffering from mental health issues are more likely to escalate to fatal shootings</a:t>
            </a:r>
            <a:endParaRPr/>
          </a:p>
          <a:p>
            <a:pPr indent="-228600" lvl="1" marL="685800" rtl="0" algn="l">
              <a:lnSpc>
                <a:spcPct val="90000"/>
              </a:lnSpc>
              <a:spcBef>
                <a:spcPts val="500"/>
              </a:spcBef>
              <a:spcAft>
                <a:spcPts val="0"/>
              </a:spcAft>
              <a:buClr>
                <a:schemeClr val="lt1"/>
              </a:buClr>
              <a:buSzPts val="2000"/>
              <a:buChar char="•"/>
            </a:pPr>
            <a:r>
              <a:rPr lang="en-US"/>
              <a:t>More expansive use of social workers and professionals trained to handle mental health situations.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2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294" name="Google Shape;294;p22"/>
          <p:cNvPicPr preferRelativeResize="0"/>
          <p:nvPr/>
        </p:nvPicPr>
        <p:blipFill rotWithShape="1">
          <a:blip r:embed="rId3">
            <a:alphaModFix amt="30000"/>
          </a:blip>
          <a:srcRect b="12500" l="0" r="0" t="12500"/>
          <a:stretch/>
        </p:blipFill>
        <p:spPr>
          <a:xfrm>
            <a:off x="20" y="10"/>
            <a:ext cx="12191980" cy="6857990"/>
          </a:xfrm>
          <a:prstGeom prst="rect">
            <a:avLst/>
          </a:prstGeom>
          <a:noFill/>
          <a:ln>
            <a:noFill/>
          </a:ln>
        </p:spPr>
      </p:pic>
      <p:sp>
        <p:nvSpPr>
          <p:cNvPr id="295" name="Google Shape;295;p22"/>
          <p:cNvSpPr txBox="1"/>
          <p:nvPr>
            <p:ph type="title"/>
          </p:nvPr>
        </p:nvSpPr>
        <p:spPr>
          <a:xfrm>
            <a:off x="1730188" y="764373"/>
            <a:ext cx="9776012"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THE SOCIAL IMPACT OF OUR FINDINGS</a:t>
            </a:r>
            <a:endParaRPr/>
          </a:p>
        </p:txBody>
      </p:sp>
      <p:sp>
        <p:nvSpPr>
          <p:cNvPr id="296" name="Google Shape;296;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Despite increased public dialogue and awareness, the rate of fatal shootings of black civilians remains mostly unchanged.  </a:t>
            </a:r>
            <a:endParaRPr/>
          </a:p>
          <a:p>
            <a:pPr indent="-457200" lvl="1" marL="914400" rtl="0" algn="l">
              <a:lnSpc>
                <a:spcPct val="90000"/>
              </a:lnSpc>
              <a:spcBef>
                <a:spcPts val="500"/>
              </a:spcBef>
              <a:spcAft>
                <a:spcPts val="0"/>
              </a:spcAft>
              <a:buClr>
                <a:schemeClr val="lt1"/>
              </a:buClr>
              <a:buSzPts val="2000"/>
              <a:buFont typeface="Century Gothic"/>
              <a:buAutoNum type="arabicPeriod"/>
            </a:pPr>
            <a:r>
              <a:rPr lang="en-US"/>
              <a:t>The polarized response to the Black Lives Matter movement may only be garnering support from actors without real power to influence local police departments</a:t>
            </a:r>
            <a:endParaRPr/>
          </a:p>
          <a:p>
            <a:pPr indent="-457200" lvl="1" marL="914400" rtl="0" algn="l">
              <a:lnSpc>
                <a:spcPct val="90000"/>
              </a:lnSpc>
              <a:spcBef>
                <a:spcPts val="500"/>
              </a:spcBef>
              <a:spcAft>
                <a:spcPts val="0"/>
              </a:spcAft>
              <a:buClr>
                <a:schemeClr val="lt1"/>
              </a:buClr>
              <a:buSzPts val="2000"/>
              <a:buFont typeface="Century Gothic"/>
              <a:buAutoNum type="arabicPeriod"/>
            </a:pPr>
            <a:r>
              <a:rPr lang="en-US"/>
              <a:t>Police departments may suffer from deep institutional barriers in modifying their interactions with black citizens </a:t>
            </a:r>
            <a:endParaRPr/>
          </a:p>
          <a:p>
            <a:pPr indent="-457200" lvl="1" marL="914400" rtl="0" algn="l">
              <a:lnSpc>
                <a:spcPct val="90000"/>
              </a:lnSpc>
              <a:spcBef>
                <a:spcPts val="500"/>
              </a:spcBef>
              <a:spcAft>
                <a:spcPts val="0"/>
              </a:spcAft>
              <a:buClr>
                <a:schemeClr val="lt1"/>
              </a:buClr>
              <a:buSzPts val="2000"/>
              <a:buFont typeface="Century Gothic"/>
              <a:buAutoNum type="arabicPeriod"/>
            </a:pPr>
            <a:r>
              <a:rPr lang="en-US"/>
              <a:t>Media coverage of police shootings of unarmed black citizens are not creating sufficient political pressure for change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LIMITATIONS</a:t>
            </a:r>
            <a:endParaRPr/>
          </a:p>
        </p:txBody>
      </p:sp>
      <p:sp>
        <p:nvSpPr>
          <p:cNvPr id="302" name="Google Shape;302;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Our data set was limited to police encounters with fatal outcomes</a:t>
            </a:r>
            <a:endParaRPr/>
          </a:p>
          <a:p>
            <a:pPr indent="-228600" lvl="0" marL="228600" rtl="0" algn="l">
              <a:lnSpc>
                <a:spcPct val="90000"/>
              </a:lnSpc>
              <a:spcBef>
                <a:spcPts val="1000"/>
              </a:spcBef>
              <a:spcAft>
                <a:spcPts val="0"/>
              </a:spcAft>
              <a:buClr>
                <a:schemeClr val="lt1"/>
              </a:buClr>
              <a:buSzPts val="2200"/>
              <a:buChar char="•"/>
            </a:pPr>
            <a:r>
              <a:rPr lang="en-US"/>
              <a:t>More data is required to explain if the disproportionate shooting of black citizens is related to:</a:t>
            </a:r>
            <a:endParaRPr/>
          </a:p>
          <a:p>
            <a:pPr indent="-457200" lvl="1" marL="914400" rtl="0" algn="l">
              <a:lnSpc>
                <a:spcPct val="90000"/>
              </a:lnSpc>
              <a:spcBef>
                <a:spcPts val="500"/>
              </a:spcBef>
              <a:spcAft>
                <a:spcPts val="0"/>
              </a:spcAft>
              <a:buClr>
                <a:schemeClr val="lt1"/>
              </a:buClr>
              <a:buSzPts val="2000"/>
              <a:buFont typeface="Century Gothic"/>
              <a:buAutoNum type="arabicPeriod"/>
            </a:pPr>
            <a:r>
              <a:rPr lang="en-US"/>
              <a:t>More police interactions with black citizens</a:t>
            </a:r>
            <a:endParaRPr/>
          </a:p>
          <a:p>
            <a:pPr indent="-457200" lvl="1" marL="914400" rtl="0" algn="l">
              <a:lnSpc>
                <a:spcPct val="90000"/>
              </a:lnSpc>
              <a:spcBef>
                <a:spcPts val="500"/>
              </a:spcBef>
              <a:spcAft>
                <a:spcPts val="0"/>
              </a:spcAft>
              <a:buClr>
                <a:schemeClr val="lt1"/>
              </a:buClr>
              <a:buSzPts val="2000"/>
              <a:buFont typeface="Century Gothic"/>
              <a:buAutoNum type="arabicPeriod"/>
            </a:pPr>
            <a:r>
              <a:rPr lang="en-US"/>
              <a:t>Higher likelihood for a police interaction with a black citizen to escalate to a deadly shooting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FUTURE WORK</a:t>
            </a:r>
            <a:endParaRPr/>
          </a:p>
        </p:txBody>
      </p:sp>
      <p:sp>
        <p:nvSpPr>
          <p:cNvPr id="308" name="Google Shape;308;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Descriptive analysis on the incidence and severity of mental health crises by race, location, and time period</a:t>
            </a:r>
            <a:endParaRPr/>
          </a:p>
          <a:p>
            <a:pPr indent="-228600" lvl="0" marL="228600" rtl="0" algn="l">
              <a:lnSpc>
                <a:spcPct val="90000"/>
              </a:lnSpc>
              <a:spcBef>
                <a:spcPts val="1000"/>
              </a:spcBef>
              <a:spcAft>
                <a:spcPts val="0"/>
              </a:spcAft>
              <a:buClr>
                <a:schemeClr val="lt1"/>
              </a:buClr>
              <a:buSzPts val="2200"/>
              <a:buChar char="•"/>
            </a:pPr>
            <a:r>
              <a:rPr lang="en-US"/>
              <a:t>Additional analysis on the relative impact of mental health crises and threat levels on fatal police shootings of black civilians</a:t>
            </a:r>
            <a:endParaRPr/>
          </a:p>
          <a:p>
            <a:pPr indent="-228600" lvl="0" marL="228600" rtl="0" algn="l">
              <a:lnSpc>
                <a:spcPct val="90000"/>
              </a:lnSpc>
              <a:spcBef>
                <a:spcPts val="1000"/>
              </a:spcBef>
              <a:spcAft>
                <a:spcPts val="0"/>
              </a:spcAft>
              <a:buClr>
                <a:schemeClr val="lt1"/>
              </a:buClr>
              <a:buSzPts val="2200"/>
              <a:buChar char="•"/>
            </a:pPr>
            <a:r>
              <a:rPr lang="en-US"/>
              <a:t>More localized analysis (i.e. at the city or county level) on the prevalence of police protests and news coverage on the subsequent incidence of fatal police shootings by race</a:t>
            </a:r>
            <a:endParaRPr/>
          </a:p>
          <a:p>
            <a:pPr indent="0" lvl="0" marL="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5"/>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BACKGROUND, MOTIVATION, AND PROJECT SCOPE</a:t>
            </a:r>
            <a:br>
              <a:rPr lang="en-US"/>
            </a:br>
            <a:endParaRPr/>
          </a:p>
        </p:txBody>
      </p:sp>
      <p:sp>
        <p:nvSpPr>
          <p:cNvPr id="170" name="Google Shape;170;p3"/>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p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BACKGROUND &amp; MOTIVATION</a:t>
            </a:r>
            <a:endParaRPr/>
          </a:p>
        </p:txBody>
      </p:sp>
      <p:sp>
        <p:nvSpPr>
          <p:cNvPr id="176" name="Google Shape;176;p4"/>
          <p:cNvSpPr txBox="1"/>
          <p:nvPr>
            <p:ph idx="1" type="body"/>
          </p:nvPr>
        </p:nvSpPr>
        <p:spPr>
          <a:xfrm>
            <a:off x="677333" y="2194560"/>
            <a:ext cx="5328878"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The Black Lives Matter movement started in 2013 in the US</a:t>
            </a:r>
            <a:endParaRPr/>
          </a:p>
          <a:p>
            <a:pPr indent="-228600" lvl="0" marL="228600" rtl="0" algn="l">
              <a:lnSpc>
                <a:spcPct val="90000"/>
              </a:lnSpc>
              <a:spcBef>
                <a:spcPts val="1000"/>
              </a:spcBef>
              <a:spcAft>
                <a:spcPts val="0"/>
              </a:spcAft>
              <a:buClr>
                <a:schemeClr val="lt1"/>
              </a:buClr>
              <a:buSzPts val="2200"/>
              <a:buChar char="•"/>
            </a:pPr>
            <a:r>
              <a:rPr lang="en-US"/>
              <a:t>Currently a worldwide movement</a:t>
            </a:r>
            <a:endParaRPr/>
          </a:p>
          <a:p>
            <a:pPr indent="-228600" lvl="1" marL="685800" rtl="0" algn="l">
              <a:lnSpc>
                <a:spcPct val="90000"/>
              </a:lnSpc>
              <a:spcBef>
                <a:spcPts val="500"/>
              </a:spcBef>
              <a:spcAft>
                <a:spcPts val="0"/>
              </a:spcAft>
              <a:buClr>
                <a:schemeClr val="lt1"/>
              </a:buClr>
              <a:buSzPts val="2000"/>
              <a:buChar char="•"/>
            </a:pPr>
            <a:r>
              <a:rPr lang="en-US"/>
              <a:t>Seeking social justice</a:t>
            </a:r>
            <a:endParaRPr/>
          </a:p>
          <a:p>
            <a:pPr indent="-228600" lvl="1" marL="685800" rtl="0" algn="l">
              <a:lnSpc>
                <a:spcPct val="90000"/>
              </a:lnSpc>
              <a:spcBef>
                <a:spcPts val="500"/>
              </a:spcBef>
              <a:spcAft>
                <a:spcPts val="0"/>
              </a:spcAft>
              <a:buClr>
                <a:schemeClr val="lt1"/>
              </a:buClr>
              <a:buSzPts val="2000"/>
              <a:buChar char="•"/>
            </a:pPr>
            <a:r>
              <a:rPr lang="en-US"/>
              <a:t>Empowering local communities inflicted by police violence</a:t>
            </a:r>
            <a:endParaRPr/>
          </a:p>
        </p:txBody>
      </p:sp>
      <p:pic>
        <p:nvPicPr>
          <p:cNvPr descr="Black Lives Matter protesters rally in New York" id="177" name="Google Shape;177;p4"/>
          <p:cNvPicPr preferRelativeResize="0"/>
          <p:nvPr/>
        </p:nvPicPr>
        <p:blipFill rotWithShape="1">
          <a:blip r:embed="rId3">
            <a:alphaModFix/>
          </a:blip>
          <a:srcRect b="0" l="11522" r="0" t="0"/>
          <a:stretch/>
        </p:blipFill>
        <p:spPr>
          <a:xfrm>
            <a:off x="4887553" y="4206622"/>
            <a:ext cx="3217809" cy="2427610"/>
          </a:xfrm>
          <a:prstGeom prst="rect">
            <a:avLst/>
          </a:prstGeom>
          <a:noFill/>
          <a:ln>
            <a:noFill/>
          </a:ln>
        </p:spPr>
      </p:pic>
      <p:pic>
        <p:nvPicPr>
          <p:cNvPr descr="Protesters gather after Zimmerman acquittal" id="178" name="Google Shape;178;p4"/>
          <p:cNvPicPr preferRelativeResize="0"/>
          <p:nvPr/>
        </p:nvPicPr>
        <p:blipFill rotWithShape="1">
          <a:blip r:embed="rId4">
            <a:alphaModFix/>
          </a:blip>
          <a:srcRect b="0" l="0" r="0" t="0"/>
          <a:stretch/>
        </p:blipFill>
        <p:spPr>
          <a:xfrm>
            <a:off x="6986703" y="1921425"/>
            <a:ext cx="4519497" cy="3015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84" name="Google Shape;184;p5"/>
          <p:cNvPicPr preferRelativeResize="0"/>
          <p:nvPr/>
        </p:nvPicPr>
        <p:blipFill rotWithShape="1">
          <a:blip r:embed="rId3">
            <a:alphaModFix/>
          </a:blip>
          <a:srcRect b="0" l="0" r="0" t="0"/>
          <a:stretch/>
        </p:blipFill>
        <p:spPr>
          <a:xfrm>
            <a:off x="0" y="0"/>
            <a:ext cx="12192000" cy="1441450"/>
          </a:xfrm>
          <a:prstGeom prst="rect">
            <a:avLst/>
          </a:prstGeom>
          <a:noFill/>
          <a:ln>
            <a:noFill/>
          </a:ln>
        </p:spPr>
      </p:pic>
      <p:pic>
        <p:nvPicPr>
          <p:cNvPr descr="Pew chart #blacklivesmatter hashtag use" id="185" name="Google Shape;185;p5"/>
          <p:cNvPicPr preferRelativeResize="0"/>
          <p:nvPr/>
        </p:nvPicPr>
        <p:blipFill rotWithShape="1">
          <a:blip r:embed="rId4">
            <a:alphaModFix/>
          </a:blip>
          <a:srcRect b="0" l="0" r="0" t="0"/>
          <a:stretch/>
        </p:blipFill>
        <p:spPr>
          <a:xfrm>
            <a:off x="6688456" y="0"/>
            <a:ext cx="5503544" cy="6858000"/>
          </a:xfrm>
          <a:prstGeom prst="rect">
            <a:avLst/>
          </a:prstGeom>
          <a:noFill/>
          <a:ln>
            <a:noFill/>
          </a:ln>
        </p:spPr>
      </p:pic>
      <p:sp>
        <p:nvSpPr>
          <p:cNvPr id="186" name="Google Shape;186;p5"/>
          <p:cNvSpPr txBox="1"/>
          <p:nvPr>
            <p:ph type="title"/>
          </p:nvPr>
        </p:nvSpPr>
        <p:spPr>
          <a:xfrm>
            <a:off x="96741" y="2713358"/>
            <a:ext cx="5999259"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cap="none"/>
              <a:t>#BlackLivesMatter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QUESTIONS &amp; SCOPE</a:t>
            </a:r>
            <a:endParaRPr/>
          </a:p>
        </p:txBody>
      </p:sp>
      <p:graphicFrame>
        <p:nvGraphicFramePr>
          <p:cNvPr id="192" name="Google Shape;192;p6"/>
          <p:cNvGraphicFramePr/>
          <p:nvPr/>
        </p:nvGraphicFramePr>
        <p:xfrm>
          <a:off x="713703" y="2261777"/>
          <a:ext cx="3000000" cy="3000000"/>
        </p:xfrm>
        <a:graphic>
          <a:graphicData uri="http://schemas.openxmlformats.org/drawingml/2006/table">
            <a:tbl>
              <a:tblPr bandRow="1" firstRow="1">
                <a:noFill/>
                <a:tableStyleId>{E2C40775-9BB2-4701-A832-9E5BD99820FC}</a:tableStyleId>
              </a:tblPr>
              <a:tblGrid>
                <a:gridCol w="5382300"/>
                <a:gridCol w="5382300"/>
              </a:tblGrid>
              <a:tr h="228600">
                <a:tc>
                  <a:txBody>
                    <a:bodyPr/>
                    <a:lstStyle/>
                    <a:p>
                      <a:pPr indent="0" lvl="0" marL="0" marR="0" rtl="0" algn="l">
                        <a:spcBef>
                          <a:spcPts val="0"/>
                        </a:spcBef>
                        <a:spcAft>
                          <a:spcPts val="0"/>
                        </a:spcAft>
                        <a:buNone/>
                      </a:pPr>
                      <a:r>
                        <a:rPr lang="en-US" sz="1800" u="none" cap="none" strike="noStrike"/>
                        <a:t>Question</a:t>
                      </a:r>
                      <a:endParaRPr/>
                    </a:p>
                  </a:txBody>
                  <a:tcPr marT="45725" marB="45725" marR="91450" marL="91450"/>
                </a:tc>
                <a:tc>
                  <a:txBody>
                    <a:bodyPr/>
                    <a:lstStyle/>
                    <a:p>
                      <a:pPr indent="0" lvl="0" marL="0" marR="0" rtl="0" algn="l">
                        <a:spcBef>
                          <a:spcPts val="0"/>
                        </a:spcBef>
                        <a:spcAft>
                          <a:spcPts val="0"/>
                        </a:spcAft>
                        <a:buNone/>
                      </a:pPr>
                      <a:r>
                        <a:rPr lang="en-US" sz="1800"/>
                        <a:t>Why it matters?</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800"/>
                        <a:buFont typeface="Century Gothic"/>
                        <a:buNone/>
                      </a:pPr>
                      <a:r>
                        <a:rPr lang="en-US" sz="1800"/>
                        <a:t>What factors best predict whether the casualty of police violence is black?</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Gothic"/>
                        <a:buNone/>
                      </a:pPr>
                      <a:r>
                        <a:rPr lang="en-US" sz="1800"/>
                        <a:t>The answer may reveal causes behind racially-biased use of police force, and uncover opportunities and solutions to improve policing.</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800"/>
                        <a:buFont typeface="Century Gothic"/>
                        <a:buNone/>
                      </a:pPr>
                      <a:r>
                        <a:rPr lang="en-US" sz="1800"/>
                        <a:t>Has the incidence rate of police violence casualties shifted across racial groups and geographic regions over the past 4-5 years?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The answer can reveal the overall impact of the Black Lives Matter movement to date, and show whether the heightened dialogue has impacted the incidence of fatal police shootings of black civilians</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METHODS &amp; EDA</a:t>
            </a:r>
            <a:br>
              <a:rPr lang="en-US"/>
            </a:br>
            <a:endParaRPr/>
          </a:p>
        </p:txBody>
      </p:sp>
      <p:sp>
        <p:nvSpPr>
          <p:cNvPr id="198" name="Google Shape;198;p7"/>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DATA</a:t>
            </a:r>
            <a:endParaRPr/>
          </a:p>
        </p:txBody>
      </p:sp>
      <p:sp>
        <p:nvSpPr>
          <p:cNvPr id="204" name="Google Shape;204;p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The Washington Post has been tracking more than a dozen details about each police killing in the United States since 2015</a:t>
            </a:r>
            <a:endParaRPr/>
          </a:p>
          <a:p>
            <a:pPr indent="-228600" lvl="0" marL="228600" rtl="0" algn="l">
              <a:lnSpc>
                <a:spcPct val="90000"/>
              </a:lnSpc>
              <a:spcBef>
                <a:spcPts val="1000"/>
              </a:spcBef>
              <a:spcAft>
                <a:spcPts val="0"/>
              </a:spcAft>
              <a:buClr>
                <a:schemeClr val="lt1"/>
              </a:buClr>
              <a:buSzPts val="2200"/>
              <a:buChar char="•"/>
            </a:pPr>
            <a:r>
              <a:rPr lang="en-US"/>
              <a:t>We considered other data sources such as Mapping Police Violence (MPV); however, did not use for modeling due to frequent missing values and data inconsistencies</a:t>
            </a:r>
            <a:endParaRPr/>
          </a:p>
          <a:p>
            <a:pPr indent="-228600" lvl="0" marL="228600" rtl="0" algn="l">
              <a:lnSpc>
                <a:spcPct val="90000"/>
              </a:lnSpc>
              <a:spcBef>
                <a:spcPts val="1000"/>
              </a:spcBef>
              <a:spcAft>
                <a:spcPts val="0"/>
              </a:spcAft>
              <a:buClr>
                <a:schemeClr val="lt1"/>
              </a:buClr>
              <a:buSzPts val="2200"/>
              <a:buChar char="•"/>
            </a:pPr>
            <a:r>
              <a:rPr lang="en-US"/>
              <a:t>Additionally, we used external data sources to add other predictors that we thought may be useful in our models.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739471" y="764373"/>
            <a:ext cx="10766729"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200"/>
              <a:buFont typeface="Century Gothic"/>
              <a:buNone/>
            </a:pPr>
            <a:r>
              <a:rPr lang="en-US" sz="3200"/>
              <a:t>AVAILABLE RAW DATA FROM THE  WASHINGTON POST</a:t>
            </a:r>
            <a:endParaRPr/>
          </a:p>
        </p:txBody>
      </p:sp>
      <p:graphicFrame>
        <p:nvGraphicFramePr>
          <p:cNvPr id="210" name="Google Shape;210;p9"/>
          <p:cNvGraphicFramePr/>
          <p:nvPr/>
        </p:nvGraphicFramePr>
        <p:xfrm>
          <a:off x="2076836" y="1867922"/>
          <a:ext cx="3000000" cy="3000000"/>
        </p:xfrm>
        <a:graphic>
          <a:graphicData uri="http://schemas.openxmlformats.org/drawingml/2006/table">
            <a:tbl>
              <a:tblPr bandRow="1" firstRow="1">
                <a:noFill/>
                <a:tableStyleId>{E2C40775-9BB2-4701-A832-9E5BD99820FC}</a:tableStyleId>
              </a:tblPr>
              <a:tblGrid>
                <a:gridCol w="2790525"/>
                <a:gridCol w="5819200"/>
              </a:tblGrid>
              <a:tr h="369200">
                <a:tc>
                  <a:txBody>
                    <a:bodyPr/>
                    <a:lstStyle/>
                    <a:p>
                      <a:pPr indent="0" lvl="0" marL="0" marR="0" rtl="0" algn="l">
                        <a:spcBef>
                          <a:spcPts val="0"/>
                        </a:spcBef>
                        <a:spcAft>
                          <a:spcPts val="0"/>
                        </a:spcAft>
                        <a:buNone/>
                      </a:pPr>
                      <a:r>
                        <a:rPr lang="en-US" sz="1800"/>
                        <a:t>Raw Predictor</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69200">
                <a:tc>
                  <a:txBody>
                    <a:bodyPr/>
                    <a:lstStyle/>
                    <a:p>
                      <a:pPr indent="0" lvl="0" marL="0" marR="0" rtl="0" algn="l">
                        <a:spcBef>
                          <a:spcPts val="0"/>
                        </a:spcBef>
                        <a:spcAft>
                          <a:spcPts val="0"/>
                        </a:spcAft>
                        <a:buNone/>
                      </a:pPr>
                      <a:r>
                        <a:rPr b="0" lang="en-US" sz="1400" u="none" strike="noStrike">
                          <a:solidFill>
                            <a:srgbClr val="000000"/>
                          </a:solidFill>
                        </a:rPr>
                        <a:t>DATE</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Specific time of fatal police shooting incident</a:t>
                      </a:r>
                      <a:endParaRPr sz="4000"/>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rPr>
                        <a:t>MANNER OF DEATH</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How did the victim die? (overwhelmingly shot)</a:t>
                      </a:r>
                      <a:endParaRPr sz="4000"/>
                    </a:p>
                  </a:txBody>
                  <a:tcPr marT="63500" marB="63500" marR="63500" marL="63500"/>
                </a:tc>
              </a:tr>
              <a:tr h="395850">
                <a:tc>
                  <a:txBody>
                    <a:bodyPr/>
                    <a:lstStyle/>
                    <a:p>
                      <a:pPr indent="0" lvl="0" marL="0" marR="0" rtl="0" algn="l">
                        <a:spcBef>
                          <a:spcPts val="0"/>
                        </a:spcBef>
                        <a:spcAft>
                          <a:spcPts val="0"/>
                        </a:spcAft>
                        <a:buNone/>
                      </a:pPr>
                      <a:r>
                        <a:rPr b="0" lang="en-US" sz="1400" u="none" strike="noStrike">
                          <a:solidFill>
                            <a:srgbClr val="000000"/>
                          </a:solidFill>
                        </a:rPr>
                        <a:t>ARMED</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With what type of weapon was the victim armed with</a:t>
                      </a:r>
                      <a:endParaRPr sz="4000"/>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rPr>
                        <a:t>AGE</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Age in years</a:t>
                      </a:r>
                      <a:endParaRPr sz="4000"/>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rPr>
                        <a:t>GENDER</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Male/Female classification</a:t>
                      </a:r>
                      <a:endParaRPr sz="4000"/>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rPr>
                        <a:t>RACE</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Racial demographic classifier</a:t>
                      </a:r>
                      <a:endParaRPr sz="4000"/>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rPr>
                        <a:t>STATE</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US State</a:t>
                      </a:r>
                      <a:endParaRPr sz="4000"/>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rPr>
                        <a:t>SIGNS OF MENTAL ILLNESS</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Did Victim show signs of mental illness [y/n]</a:t>
                      </a:r>
                      <a:endParaRPr sz="4000"/>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rPr>
                        <a:t>THREAT LEVEL</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Was there deemed to be a threat of violent action</a:t>
                      </a:r>
                      <a:endParaRPr sz="4000"/>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rPr>
                        <a:t>FLEE</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Did the victim flee the scene?</a:t>
                      </a:r>
                      <a:endParaRPr sz="4000"/>
                    </a:p>
                  </a:txBody>
                  <a:tcPr marT="63500" marB="63500" marR="63500" marL="63500"/>
                </a:tc>
              </a:tr>
              <a:tr h="369200">
                <a:tc>
                  <a:txBody>
                    <a:bodyPr/>
                    <a:lstStyle/>
                    <a:p>
                      <a:pPr indent="0" lvl="0" marL="0" marR="0" rtl="0" algn="l">
                        <a:spcBef>
                          <a:spcPts val="0"/>
                        </a:spcBef>
                        <a:spcAft>
                          <a:spcPts val="0"/>
                        </a:spcAft>
                        <a:buNone/>
                      </a:pPr>
                      <a:r>
                        <a:rPr b="0" lang="en-US" sz="1400" u="none" strike="noStrike">
                          <a:solidFill>
                            <a:srgbClr val="000000"/>
                          </a:solidFill>
                        </a:rPr>
                        <a:t>LONGITUDE/LATITUDE</a:t>
                      </a:r>
                      <a:endParaRPr sz="4000"/>
                    </a:p>
                  </a:txBody>
                  <a:tcPr marT="63500" marB="63500" marR="63500" marL="63500"/>
                </a:tc>
                <a:tc>
                  <a:txBody>
                    <a:bodyPr/>
                    <a:lstStyle/>
                    <a:p>
                      <a:pPr indent="0" lvl="0" marL="0" marR="0" rtl="0" algn="l">
                        <a:spcBef>
                          <a:spcPts val="0"/>
                        </a:spcBef>
                        <a:spcAft>
                          <a:spcPts val="0"/>
                        </a:spcAft>
                        <a:buNone/>
                      </a:pPr>
                      <a:r>
                        <a:rPr b="0" lang="en-US" sz="1400" u="none" strike="noStrike">
                          <a:solidFill>
                            <a:srgbClr val="000000"/>
                          </a:solidFill>
                        </a:rPr>
                        <a:t>Location of the incident</a:t>
                      </a:r>
                      <a:endParaRPr sz="4000"/>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2020-12-12T17:45:25Z</dcterms:created>
  <dc:creator>Amir Koupaei</dc:creator>
</cp:coreProperties>
</file>