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9" r:id="rId7"/>
    <p:sldId id="258" r:id="rId8"/>
    <p:sldId id="272" r:id="rId9"/>
    <p:sldId id="263" r:id="rId10"/>
    <p:sldId id="264" r:id="rId11"/>
    <p:sldId id="266" r:id="rId12"/>
    <p:sldId id="267" r:id="rId13"/>
    <p:sldId id="271" r:id="rId14"/>
    <p:sldId id="261" r:id="rId15"/>
    <p:sldId id="270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 sz="4890">
                <a:latin typeface="Times New Roman" panose="02020603050405020304" charset="0"/>
                <a:cs typeface="Times New Roman" panose="02020603050405020304" charset="0"/>
              </a:rPr>
              <a:t>Progress Report:</a:t>
            </a:r>
            <a:br>
              <a:rPr lang="en-US" altLang="zh-CN" sz="489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4890">
                <a:latin typeface="Times New Roman" panose="02020603050405020304" charset="0"/>
                <a:cs typeface="Times New Roman" panose="02020603050405020304" charset="0"/>
              </a:rPr>
              <a:t>Text-Guided Ad Object Generation</a:t>
            </a:r>
            <a:endParaRPr lang="en-US" altLang="zh-CN" sz="489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466725"/>
          </a:xfrm>
        </p:spPr>
        <p:txBody>
          <a:bodyPr/>
          <a:p>
            <a:r>
              <a:rPr lang="en-US" altLang="zh-CN"/>
              <a:t>A Primitive Idea</a:t>
            </a:r>
            <a:endParaRPr lang="en-US" altLang="zh-CN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726565" y="5610225"/>
            <a:ext cx="9144000" cy="46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/>
              <a:t>-----Zhixin Ling (2022-04-27)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896745" cy="384175"/>
          </a:xfrm>
        </p:spPr>
        <p:txBody>
          <a:bodyPr>
            <a:normAutofit fontScale="50000"/>
          </a:bodyPr>
          <a:p>
            <a:pPr algn="l"/>
            <a:r>
              <a:rPr lang="en-US" altLang="zh-CN" sz="3200"/>
              <a:t> 2. </a:t>
            </a:r>
            <a:r>
              <a:rPr lang="zh-CN" altLang="en-US" sz="3200"/>
              <a:t>方案构思</a:t>
            </a:r>
            <a:endParaRPr lang="zh-CN" altLang="en-US" sz="3200"/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2407920" y="864235"/>
            <a:ext cx="7831455" cy="512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/>
              <a:t>如果对完整框架没有把握，也可以先用一个</a:t>
            </a:r>
            <a:r>
              <a:rPr lang="zh-CN" altLang="en-US" sz="2000" b="1"/>
              <a:t>极简框架</a:t>
            </a:r>
            <a:r>
              <a:rPr lang="zh-CN" altLang="en-US" sz="2000"/>
              <a:t>：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输入：物体表述</a:t>
            </a:r>
            <a:endParaRPr lang="zh-CN" altLang="en-US" sz="2000"/>
          </a:p>
          <a:p>
            <a:pPr algn="l"/>
            <a:r>
              <a:rPr lang="zh-CN" altLang="en-US" sz="2000"/>
              <a:t>输出：图片元素。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举例：</a:t>
            </a:r>
            <a:endParaRPr lang="zh-CN" altLang="en-US" sz="2000"/>
          </a:p>
          <a:p>
            <a:pPr algn="l"/>
            <a:r>
              <a:rPr lang="zh-CN" altLang="en-US" sz="2000"/>
              <a:t>输入：</a:t>
            </a:r>
            <a:r>
              <a:rPr lang="en-US" altLang="zh-CN" sz="2000"/>
              <a:t>“</a:t>
            </a:r>
            <a:r>
              <a:rPr lang="zh-CN" altLang="en-US" sz="2000"/>
              <a:t>万圣节</a:t>
            </a:r>
            <a:r>
              <a:rPr lang="en-US" altLang="zh-CN" sz="2000"/>
              <a:t>”</a:t>
            </a:r>
            <a:endParaRPr lang="zh-CN" altLang="en-US" sz="2000"/>
          </a:p>
          <a:p>
            <a:pPr algn="l"/>
            <a:r>
              <a:rPr lang="zh-CN" altLang="en-US" sz="2000"/>
              <a:t>输出：无背景的</a:t>
            </a:r>
            <a:r>
              <a:rPr lang="zh-CN" altLang="en-US" sz="2000"/>
              <a:t>南瓜灯图</a:t>
            </a:r>
            <a:endParaRPr lang="zh-CN" altLang="en-US" sz="2000"/>
          </a:p>
          <a:p>
            <a:pPr algn="l"/>
            <a:endParaRPr lang="en-US" altLang="zh-CN" sz="2000"/>
          </a:p>
          <a:p>
            <a:pPr algn="l"/>
            <a:r>
              <a:rPr lang="zh-CN" altLang="en-US" sz="2000"/>
              <a:t>训练：只训练</a:t>
            </a:r>
            <a:r>
              <a:rPr lang="en-US" altLang="zh-CN" sz="2000"/>
              <a:t>a1</a:t>
            </a:r>
            <a:r>
              <a:rPr lang="zh-CN" altLang="en-US" sz="2000"/>
              <a:t>和</a:t>
            </a:r>
            <a:r>
              <a:rPr lang="en-US" altLang="zh-CN" sz="2000"/>
              <a:t>b2</a:t>
            </a:r>
            <a:r>
              <a:rPr lang="zh-CN" altLang="en-US" sz="2000"/>
              <a:t>的</a:t>
            </a:r>
            <a:r>
              <a:rPr lang="en-US" altLang="zh-CN" sz="2000"/>
              <a:t>“</a:t>
            </a:r>
            <a:r>
              <a:rPr lang="zh-CN" altLang="en-US" sz="2000"/>
              <a:t>广告描述先验</a:t>
            </a:r>
            <a:r>
              <a:rPr lang="en-US" altLang="zh-CN" sz="2000"/>
              <a:t>”</a:t>
            </a:r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036320"/>
            <a:ext cx="9144000" cy="5004435"/>
          </a:xfrm>
        </p:spPr>
        <p:txBody>
          <a:bodyPr>
            <a:normAutofit/>
          </a:bodyPr>
          <a:p>
            <a:r>
              <a:rPr lang="en-US" altLang="zh-CN" sz="3200"/>
              <a:t>1. </a:t>
            </a:r>
            <a:r>
              <a:rPr lang="zh-CN" altLang="en-US" sz="3200"/>
              <a:t>任务描述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2. </a:t>
            </a:r>
            <a:r>
              <a:rPr lang="zh-CN" altLang="en-US" sz="3200"/>
              <a:t>方案构思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 b="1"/>
              <a:t>3. </a:t>
            </a:r>
            <a:r>
              <a:rPr lang="zh-CN" altLang="en-US" sz="3200" b="1"/>
              <a:t>资源估算</a:t>
            </a:r>
            <a:endParaRPr lang="zh-CN" altLang="en-US" sz="3200" b="1"/>
          </a:p>
          <a:p>
            <a:endParaRPr lang="zh-CN" altLang="en-US" sz="3200"/>
          </a:p>
          <a:p>
            <a:r>
              <a:rPr lang="en-US" altLang="zh-CN" sz="3200"/>
              <a:t>4. </a:t>
            </a:r>
            <a:r>
              <a:rPr lang="zh-CN" altLang="en-US" sz="3200"/>
              <a:t>效果预期</a:t>
            </a:r>
            <a:endParaRPr lang="zh-C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896745" cy="384175"/>
          </a:xfrm>
        </p:spPr>
        <p:txBody>
          <a:bodyPr>
            <a:normAutofit fontScale="50000"/>
          </a:bodyPr>
          <a:p>
            <a:pPr algn="l"/>
            <a:r>
              <a:rPr lang="en-US" altLang="zh-CN" sz="3200"/>
              <a:t> 3. </a:t>
            </a:r>
            <a:r>
              <a:rPr lang="zh-CN" altLang="en-US" sz="3200"/>
              <a:t>资源估算</a:t>
            </a:r>
            <a:endParaRPr lang="zh-CN" altLang="en-US" sz="320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194435" y="763905"/>
            <a:ext cx="9803765" cy="4980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预训练的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CLIP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模型✔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预训练的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text2image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Diffusion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✔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预训练的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style2image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Diffusion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</a:t>
            </a:r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×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预训练的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英文翻译模型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✔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收集成对的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广告描述，物体描述，风格图片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×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，无背景图片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没有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风格图片可以暂不考虑，先简化模型。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无背景图片和描述可以爬取，如果广告描述和物体描述不好区分，就认为描述是广告描述。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参考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COCO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30w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张图片，我们的数据有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30w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算力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参考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LDM-ImageNet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100~1000 V100 days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256x256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分辨率，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10M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，参数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1.5B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我们主要做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finetune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，再考虑到数据量，估计可降到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V100 days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036320"/>
            <a:ext cx="9144000" cy="5004435"/>
          </a:xfrm>
        </p:spPr>
        <p:txBody>
          <a:bodyPr>
            <a:normAutofit/>
          </a:bodyPr>
          <a:p>
            <a:r>
              <a:rPr lang="en-US" altLang="zh-CN" sz="3200"/>
              <a:t>1. </a:t>
            </a:r>
            <a:r>
              <a:rPr lang="zh-CN" altLang="en-US" sz="3200"/>
              <a:t>任务描述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2. </a:t>
            </a:r>
            <a:r>
              <a:rPr lang="zh-CN" altLang="en-US" sz="3200"/>
              <a:t>方案构思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3. </a:t>
            </a:r>
            <a:r>
              <a:rPr lang="zh-CN" altLang="en-US" sz="3200"/>
              <a:t>资源估算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 b="1"/>
              <a:t>4. </a:t>
            </a:r>
            <a:r>
              <a:rPr lang="zh-CN" altLang="en-US" sz="3200" b="1"/>
              <a:t>效果预期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896745" cy="384175"/>
          </a:xfrm>
        </p:spPr>
        <p:txBody>
          <a:bodyPr>
            <a:normAutofit fontScale="50000"/>
          </a:bodyPr>
          <a:p>
            <a:pPr algn="l"/>
            <a:r>
              <a:rPr lang="en-US" altLang="zh-CN" sz="3200"/>
              <a:t> 4. </a:t>
            </a:r>
            <a:r>
              <a:rPr lang="zh-CN" altLang="en-US" sz="3200"/>
              <a:t>效果预期</a:t>
            </a:r>
            <a:endParaRPr lang="zh-CN" altLang="en-US" sz="320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0960" y="482600"/>
            <a:ext cx="4703445" cy="6029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数据量参考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GLIDE - 3.5B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DALLE - 2.5B</a:t>
            </a:r>
            <a:endParaRPr 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DALLE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2 - 6.5B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LDA/CFDG - 30w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结果对比参考如右图，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LDM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约等于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GLIDE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，即使数据量差别巨大（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LDM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30w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COCO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上训练，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GLIDE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3.5B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的数据集上训练，然后同在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coco val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上测试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就任务难度而言，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TGAOG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难度可能小于一般的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text-2-image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结论，即使考虑到复现的不完整性，我们的效果也不会比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GLIDE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差很多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4405" y="600075"/>
            <a:ext cx="6824980" cy="3434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05" y="4417060"/>
            <a:ext cx="7130415" cy="2183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88160"/>
            <a:ext cx="9144000" cy="2957195"/>
          </a:xfrm>
        </p:spPr>
        <p:txBody>
          <a:bodyPr>
            <a:normAutofit/>
          </a:bodyPr>
          <a:p>
            <a:r>
              <a:rPr lang="en-US" altLang="zh-CN" sz="3200"/>
              <a:t>1. </a:t>
            </a:r>
            <a:r>
              <a:rPr lang="zh-CN" altLang="en-US" sz="3200"/>
              <a:t>任务描述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2. </a:t>
            </a:r>
            <a:r>
              <a:rPr lang="zh-CN" altLang="en-US" sz="3200"/>
              <a:t>方案构思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3. </a:t>
            </a:r>
            <a:r>
              <a:rPr lang="zh-CN" altLang="en-US" sz="3200"/>
              <a:t>资源估算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896745" cy="384175"/>
          </a:xfrm>
        </p:spPr>
        <p:txBody>
          <a:bodyPr>
            <a:normAutofit fontScale="50000"/>
          </a:bodyPr>
          <a:p>
            <a:pPr algn="l"/>
            <a:r>
              <a:rPr lang="en-US" altLang="zh-CN" sz="3200"/>
              <a:t> 2. </a:t>
            </a:r>
            <a:r>
              <a:rPr lang="zh-CN" altLang="en-US" sz="3200"/>
              <a:t>粗略方案</a:t>
            </a:r>
            <a:endParaRPr lang="zh-CN" altLang="en-US" sz="3200"/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296545" y="492760"/>
            <a:ext cx="10866755" cy="512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/>
              <a:t>应用场景：生成对应广告需求的物体。</a:t>
            </a:r>
            <a:endParaRPr lang="zh-CN" altLang="en-US" sz="2000"/>
          </a:p>
          <a:p>
            <a:pPr algn="l"/>
            <a:r>
              <a:rPr lang="zh-CN" altLang="en-US" sz="2000"/>
              <a:t>输入：</a:t>
            </a:r>
            <a:r>
              <a:rPr lang="en-US" altLang="zh-CN" sz="2000"/>
              <a:t>1.</a:t>
            </a:r>
            <a:r>
              <a:rPr lang="zh-CN" altLang="en-US" sz="2000"/>
              <a:t>广告描述，</a:t>
            </a:r>
            <a:r>
              <a:rPr lang="en-US" altLang="zh-CN" sz="2000"/>
              <a:t>2.</a:t>
            </a:r>
            <a:r>
              <a:rPr lang="zh-CN" altLang="en-US" sz="2000"/>
              <a:t>物体表述，</a:t>
            </a:r>
            <a:r>
              <a:rPr lang="en-US" altLang="zh-CN" sz="2000"/>
              <a:t>3.</a:t>
            </a:r>
            <a:r>
              <a:rPr lang="zh-CN" altLang="en-US" sz="2000"/>
              <a:t>控制风格的</a:t>
            </a:r>
            <a:r>
              <a:rPr lang="zh-CN" altLang="en-US" sz="2000"/>
              <a:t>图片。</a:t>
            </a:r>
            <a:endParaRPr lang="zh-CN" altLang="en-US" sz="2000"/>
          </a:p>
          <a:p>
            <a:pPr algn="l"/>
            <a:r>
              <a:rPr lang="zh-CN" altLang="en-US" sz="2000"/>
              <a:t>输出：图片元素。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举例：</a:t>
            </a:r>
            <a:endParaRPr lang="zh-CN" altLang="en-US" sz="2000"/>
          </a:p>
          <a:p>
            <a:pPr algn="l"/>
            <a:r>
              <a:rPr lang="zh-CN" altLang="en-US" sz="2000"/>
              <a:t>输入：</a:t>
            </a:r>
            <a:r>
              <a:rPr lang="en-US" altLang="zh-CN" sz="2000"/>
              <a:t>1.“</a:t>
            </a:r>
            <a:r>
              <a:rPr lang="zh-CN" altLang="en-US" sz="2000"/>
              <a:t>欢乐万圣节</a:t>
            </a:r>
            <a:r>
              <a:rPr lang="en-US" altLang="zh-CN" sz="2000"/>
              <a:t>”</a:t>
            </a:r>
            <a:r>
              <a:rPr lang="zh-CN" altLang="en-US" sz="2000"/>
              <a:t>，</a:t>
            </a:r>
            <a:endParaRPr lang="zh-CN" altLang="en-US" sz="2000"/>
          </a:p>
          <a:p>
            <a:pPr algn="l"/>
            <a:r>
              <a:rPr lang="zh-CN" altLang="en-US" sz="2000"/>
              <a:t>              </a:t>
            </a:r>
            <a:r>
              <a:rPr lang="en-US" altLang="zh-CN" sz="2000"/>
              <a:t>2.“</a:t>
            </a:r>
            <a:r>
              <a:rPr lang="zh-CN" altLang="en-US" sz="2000"/>
              <a:t>南瓜灯</a:t>
            </a:r>
            <a:r>
              <a:rPr lang="en-US" altLang="zh-CN" sz="2000"/>
              <a:t>”</a:t>
            </a:r>
            <a:endParaRPr lang="en-US" altLang="zh-CN" sz="2000"/>
          </a:p>
          <a:p>
            <a:pPr algn="l"/>
            <a:r>
              <a:rPr lang="en-US" altLang="zh-CN" sz="2000"/>
              <a:t>              3.</a:t>
            </a:r>
            <a:r>
              <a:rPr lang="zh-CN" altLang="en-US" sz="2000"/>
              <a:t>一个</a:t>
            </a:r>
            <a:r>
              <a:rPr lang="zh-CN" altLang="en-US" sz="2000"/>
              <a:t>背景图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输出：一个语义匹配文字描述，而且</a:t>
            </a:r>
            <a:r>
              <a:rPr lang="zh-CN" altLang="en-US" sz="2000"/>
              <a:t>风格符合</a:t>
            </a:r>
            <a:endParaRPr lang="zh-CN" altLang="en-US" sz="2000"/>
          </a:p>
          <a:p>
            <a:pPr algn="l"/>
            <a:r>
              <a:rPr lang="zh-CN" altLang="en-US" sz="2000"/>
              <a:t>             背景图的不带背景的南瓜灯图片</a:t>
            </a:r>
            <a:r>
              <a:rPr lang="zh-CN" altLang="en-US" sz="2000"/>
              <a:t>。</a:t>
            </a:r>
            <a:endParaRPr lang="en-US" altLang="zh-CN" sz="2000"/>
          </a:p>
          <a:p>
            <a:pPr algn="l"/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120" y="1460500"/>
            <a:ext cx="6347460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036320"/>
            <a:ext cx="9144000" cy="5004435"/>
          </a:xfrm>
        </p:spPr>
        <p:txBody>
          <a:bodyPr>
            <a:normAutofit/>
          </a:bodyPr>
          <a:p>
            <a:r>
              <a:rPr lang="en-US" altLang="zh-CN" sz="3200" b="1"/>
              <a:t>1. </a:t>
            </a:r>
            <a:r>
              <a:rPr lang="zh-CN" altLang="en-US" sz="3200" b="1"/>
              <a:t>任务描述</a:t>
            </a:r>
            <a:endParaRPr lang="zh-CN" altLang="en-US" sz="3200" b="1"/>
          </a:p>
          <a:p>
            <a:endParaRPr lang="zh-CN" altLang="en-US" sz="3200"/>
          </a:p>
          <a:p>
            <a:r>
              <a:rPr lang="en-US" altLang="zh-CN" sz="3200"/>
              <a:t>2. </a:t>
            </a:r>
            <a:r>
              <a:rPr lang="zh-CN" altLang="en-US" sz="3200"/>
              <a:t>方案构思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3. </a:t>
            </a:r>
            <a:r>
              <a:rPr lang="zh-CN" altLang="en-US" sz="3200"/>
              <a:t>资源估算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4. </a:t>
            </a:r>
            <a:r>
              <a:rPr lang="zh-CN" altLang="en-US" sz="3200"/>
              <a:t>效果预期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896745" cy="384175"/>
          </a:xfrm>
        </p:spPr>
        <p:txBody>
          <a:bodyPr>
            <a:normAutofit fontScale="50000"/>
          </a:bodyPr>
          <a:p>
            <a:pPr algn="l"/>
            <a:r>
              <a:rPr lang="en-US" altLang="zh-CN" sz="3200"/>
              <a:t> 2. </a:t>
            </a:r>
            <a:r>
              <a:rPr lang="zh-CN" altLang="en-US" sz="3200"/>
              <a:t>方案构思</a:t>
            </a:r>
            <a:endParaRPr lang="zh-CN" altLang="en-US" sz="3200"/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287655" y="762635"/>
            <a:ext cx="10866755" cy="407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/>
              <a:t>基础模型：</a:t>
            </a:r>
            <a:r>
              <a:rPr lang="en-US" altLang="zh-CN" sz="2000"/>
              <a:t>DALLE2 = CLIP + </a:t>
            </a:r>
            <a:r>
              <a:rPr lang="en-US" altLang="zh-CN" sz="2000">
                <a:sym typeface="+mn-ea"/>
              </a:rPr>
              <a:t>CFDG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/>
              <a:t>Diffusion Prior </a:t>
            </a:r>
            <a:r>
              <a:rPr lang="en-US" altLang="zh-CN" sz="2000"/>
              <a:t>+ CFDG Diffusion Decoder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1584960"/>
            <a:ext cx="12052935" cy="1670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875" y="1216660"/>
            <a:ext cx="931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DALLE2: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6875" y="3348355"/>
            <a:ext cx="10666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CFDG: </a:t>
            </a:r>
            <a:r>
              <a:rPr lang="zh-CN" altLang="en-US">
                <a:sym typeface="+mn-ea"/>
              </a:rPr>
              <a:t>其特点在于，噪声估计网络有一个额外的条件输入，训练时，该输入随机置为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来得到有条件和无条件的</a:t>
            </a:r>
            <a:r>
              <a:rPr lang="zh-CN" altLang="en-US">
                <a:sym typeface="+mn-ea"/>
              </a:rPr>
              <a:t>噪声估计网络。测试的时候，噪声估计的结果由有条件和无条件输出的加权</a:t>
            </a:r>
            <a:r>
              <a:rPr lang="zh-CN" altLang="en-US">
                <a:sym typeface="+mn-ea"/>
              </a:rPr>
              <a:t>综合。</a:t>
            </a:r>
            <a:endParaRPr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" y="3954780"/>
            <a:ext cx="10142220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036320"/>
            <a:ext cx="9144000" cy="5004435"/>
          </a:xfrm>
        </p:spPr>
        <p:txBody>
          <a:bodyPr>
            <a:normAutofit/>
          </a:bodyPr>
          <a:p>
            <a:r>
              <a:rPr lang="en-US" altLang="zh-CN" sz="3200"/>
              <a:t>1. </a:t>
            </a:r>
            <a:r>
              <a:rPr lang="zh-CN" altLang="en-US" sz="3200"/>
              <a:t>任务描述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 b="1"/>
              <a:t>2. </a:t>
            </a:r>
            <a:r>
              <a:rPr lang="zh-CN" altLang="en-US" sz="3200" b="1"/>
              <a:t>方案构思</a:t>
            </a:r>
            <a:endParaRPr lang="zh-CN" altLang="en-US" sz="3200" b="1"/>
          </a:p>
          <a:p>
            <a:endParaRPr lang="zh-CN" altLang="en-US" sz="3200"/>
          </a:p>
          <a:p>
            <a:r>
              <a:rPr lang="en-US" altLang="zh-CN" sz="3200"/>
              <a:t>3. </a:t>
            </a:r>
            <a:r>
              <a:rPr lang="zh-CN" altLang="en-US" sz="3200"/>
              <a:t>资源估算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4. </a:t>
            </a:r>
            <a:r>
              <a:rPr lang="zh-CN" altLang="en-US" sz="3200"/>
              <a:t>效果预期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896745" cy="384175"/>
          </a:xfrm>
        </p:spPr>
        <p:txBody>
          <a:bodyPr>
            <a:normAutofit fontScale="50000"/>
          </a:bodyPr>
          <a:p>
            <a:pPr algn="l"/>
            <a:r>
              <a:rPr lang="en-US" altLang="zh-CN" sz="3200"/>
              <a:t> 2. </a:t>
            </a:r>
            <a:r>
              <a:rPr lang="zh-CN" altLang="en-US" sz="3200"/>
              <a:t>方案构思</a:t>
            </a:r>
            <a:endParaRPr lang="zh-CN" altLang="en-US" sz="3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0" y="928370"/>
            <a:ext cx="6537325" cy="27120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13480" y="4691380"/>
            <a:ext cx="5074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训练流程概览：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(a) </a:t>
            </a:r>
            <a:r>
              <a:rPr lang="zh-CN" altLang="en-US">
                <a:sym typeface="+mn-ea"/>
              </a:rPr>
              <a:t>训练支持中文，对背景敏感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CLIP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(b) </a:t>
            </a:r>
            <a:r>
              <a:rPr lang="zh-CN" altLang="en-US">
                <a:sym typeface="+mn-ea"/>
              </a:rPr>
              <a:t>训练支</a:t>
            </a:r>
            <a:r>
              <a:rPr lang="en-US" altLang="zh-CN">
                <a:sym typeface="+mn-ea"/>
              </a:rPr>
              <a:t>conditional </a:t>
            </a:r>
            <a:r>
              <a:rPr lang="en-US" altLang="zh-CN">
                <a:sym typeface="+mn-ea"/>
              </a:rPr>
              <a:t>DM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896745" cy="384175"/>
          </a:xfrm>
        </p:spPr>
        <p:txBody>
          <a:bodyPr>
            <a:normAutofit fontScale="50000"/>
          </a:bodyPr>
          <a:p>
            <a:pPr algn="l"/>
            <a:r>
              <a:rPr lang="en-US" altLang="zh-CN" sz="3200"/>
              <a:t> 2. </a:t>
            </a:r>
            <a:r>
              <a:rPr lang="zh-CN" altLang="en-US" sz="3200"/>
              <a:t>方案构思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109980"/>
            <a:ext cx="6191250" cy="4063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0" y="1110615"/>
            <a:ext cx="3448685" cy="4062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06110" y="5832475"/>
            <a:ext cx="1332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(a) </a:t>
            </a:r>
            <a:r>
              <a:rPr lang="zh-CN" altLang="en-US">
                <a:sym typeface="+mn-ea"/>
              </a:rPr>
              <a:t>训练</a:t>
            </a:r>
            <a:r>
              <a:rPr lang="en-US" altLang="zh-CN">
                <a:sym typeface="+mn-ea"/>
              </a:rPr>
              <a:t>CLIP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896745" cy="384175"/>
          </a:xfrm>
        </p:spPr>
        <p:txBody>
          <a:bodyPr>
            <a:normAutofit fontScale="50000"/>
          </a:bodyPr>
          <a:p>
            <a:pPr algn="l"/>
            <a:r>
              <a:rPr lang="en-US" altLang="zh-CN" sz="3200"/>
              <a:t> 2. </a:t>
            </a:r>
            <a:r>
              <a:rPr lang="zh-CN" altLang="en-US" sz="3200"/>
              <a:t>方案构思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830580"/>
            <a:ext cx="3253740" cy="3131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27305"/>
            <a:ext cx="3835400" cy="6804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26970" y="5325110"/>
            <a:ext cx="3116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(b) </a:t>
            </a:r>
            <a:r>
              <a:rPr lang="zh-CN" altLang="en-US">
                <a:sym typeface="+mn-ea"/>
              </a:rPr>
              <a:t>固定</a:t>
            </a:r>
            <a:r>
              <a:rPr lang="en-US" altLang="zh-CN">
                <a:sym typeface="+mn-ea"/>
              </a:rPr>
              <a:t>CLIP</a:t>
            </a:r>
            <a:r>
              <a:rPr lang="zh-CN" altLang="en-US">
                <a:sym typeface="+mn-ea"/>
              </a:rPr>
              <a:t>，训练</a:t>
            </a:r>
            <a:r>
              <a:rPr lang="en-US" altLang="zh-CN">
                <a:sym typeface="+mn-ea"/>
              </a:rPr>
              <a:t>DM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WPS 演示</Application>
  <PresentationFormat>宽屏</PresentationFormat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幼圆</vt:lpstr>
      <vt:lpstr>华文仿宋</vt:lpstr>
      <vt:lpstr>Office 主题</vt:lpstr>
      <vt:lpstr>Progress Report: Text Guided Ad Object Generation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BumbleBee</dc:creator>
  <cp:lastModifiedBy>塞博坦星的有机生命</cp:lastModifiedBy>
  <cp:revision>94</cp:revision>
  <dcterms:created xsi:type="dcterms:W3CDTF">2022-04-27T08:18:00Z</dcterms:created>
  <dcterms:modified xsi:type="dcterms:W3CDTF">2022-04-28T11:02:08Z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