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</p:sldIdLst>
  <p:sldSz cx="42803445" cy="30274895"/>
  <p:notesSz cx="6858000" cy="9144000"/>
  <p:defaultTextStyle>
    <a:defPPr>
      <a:defRPr lang="en-US"/>
    </a:defPPr>
    <a:lvl1pPr marL="0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1pPr>
    <a:lvl2pPr marL="556895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2pPr>
    <a:lvl3pPr marL="1113790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3pPr>
    <a:lvl4pPr marL="1671320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4pPr>
    <a:lvl5pPr marL="2228215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5pPr>
    <a:lvl6pPr marL="2785110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6pPr>
    <a:lvl7pPr marL="3342005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7pPr>
    <a:lvl8pPr marL="3899535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8pPr>
    <a:lvl9pPr marL="4456430" algn="l" defTabSz="556895" rtl="0" eaLnBrk="1" latinLnBrk="0" hangingPunct="1">
      <a:defRPr sz="219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B54"/>
    <a:srgbClr val="02558C"/>
    <a:srgbClr val="990000"/>
    <a:srgbClr val="1E6093"/>
    <a:srgbClr val="FFFFFF"/>
    <a:srgbClr val="E7E7EF"/>
    <a:srgbClr val="141464"/>
    <a:srgbClr val="000066"/>
    <a:srgbClr val="CC3300"/>
    <a:srgbClr val="F6F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5110" autoAdjust="0"/>
  </p:normalViewPr>
  <p:slideViewPr>
    <p:cSldViewPr snapToGrid="0" showGuides="1">
      <p:cViewPr>
        <p:scale>
          <a:sx n="25" d="100"/>
          <a:sy n="25" d="100"/>
        </p:scale>
        <p:origin x="1872" y="450"/>
      </p:cViewPr>
      <p:guideLst>
        <p:guide orient="horz" pos="2822"/>
        <p:guide orient="horz" pos="11554"/>
        <p:guide pos="134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E3138-58E5-40D9-BAAB-DC6D3C8BD2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64C20-4FA1-49CB-92DB-3606826718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1pPr>
    <a:lvl2pPr marL="556895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2pPr>
    <a:lvl3pPr marL="1113790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3pPr>
    <a:lvl4pPr marL="1671320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4pPr>
    <a:lvl5pPr marL="2228215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5pPr>
    <a:lvl6pPr marL="2785110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6pPr>
    <a:lvl7pPr marL="3342005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7pPr>
    <a:lvl8pPr marL="3899535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8pPr>
    <a:lvl9pPr marL="4456430" algn="l" defTabSz="1113790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64C20-4FA1-49CB-92DB-3606826718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665" indent="0" algn="ctr">
              <a:buNone/>
              <a:defRPr sz="8830"/>
            </a:lvl2pPr>
            <a:lvl3pPr marL="4036695" indent="0" algn="ctr">
              <a:buNone/>
              <a:defRPr sz="7945"/>
            </a:lvl3pPr>
            <a:lvl4pPr marL="6055360" indent="0" algn="ctr">
              <a:buNone/>
              <a:defRPr sz="7065"/>
            </a:lvl4pPr>
            <a:lvl5pPr marL="8073390" indent="0" algn="ctr">
              <a:buNone/>
              <a:defRPr sz="7065"/>
            </a:lvl5pPr>
            <a:lvl6pPr marL="10092055" indent="0" algn="ctr">
              <a:buNone/>
              <a:defRPr sz="7065"/>
            </a:lvl6pPr>
            <a:lvl7pPr marL="12110085" indent="0" algn="ctr">
              <a:buNone/>
              <a:defRPr sz="7065"/>
            </a:lvl7pPr>
            <a:lvl8pPr marL="14128750" indent="0" algn="ctr">
              <a:buNone/>
              <a:defRPr sz="7065"/>
            </a:lvl8pPr>
            <a:lvl9pPr marL="16146780" indent="0" algn="ctr">
              <a:buNone/>
              <a:defRPr sz="70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1025" y="565481"/>
            <a:ext cx="27431777" cy="2992479"/>
          </a:xfrm>
        </p:spPr>
        <p:txBody>
          <a:bodyPr>
            <a:noAutofit/>
          </a:bodyPr>
          <a:lstStyle>
            <a:lvl1pPr>
              <a:defRPr sz="419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576" y="4325038"/>
            <a:ext cx="13361315" cy="25109206"/>
          </a:xfrm>
        </p:spPr>
        <p:txBody>
          <a:bodyPr>
            <a:normAutofit/>
          </a:bodyPr>
          <a:lstStyle>
            <a:lvl1pPr marL="391160" indent="-391160">
              <a:buNone/>
              <a:defRPr sz="2765">
                <a:latin typeface="Arial" panose="020B0604020202020204"/>
                <a:cs typeface="Arial" panose="020B0604020202020204"/>
              </a:defRPr>
            </a:lvl1pPr>
            <a:lvl2pPr marL="756285" indent="-624840">
              <a:buFont typeface="Wingdings" panose="05000000000000000000" pitchFamily="2" charset="2"/>
              <a:buChar char="Ø"/>
              <a:defRPr sz="2190">
                <a:latin typeface="Arial" panose="020B0604020202020204"/>
                <a:cs typeface="Arial" panose="020B0604020202020204"/>
              </a:defRPr>
            </a:lvl2pPr>
            <a:lvl3pPr marL="885825" indent="-520700">
              <a:defRPr sz="1810">
                <a:latin typeface="Arial" panose="020B0604020202020204"/>
                <a:cs typeface="Arial" panose="020B0604020202020204"/>
              </a:defRPr>
            </a:lvl3pPr>
            <a:lvl4pPr marL="1145540" indent="-624840">
              <a:defRPr sz="1525">
                <a:latin typeface="Arial" panose="020B0604020202020204"/>
                <a:cs typeface="Arial" panose="020B0604020202020204"/>
              </a:defRPr>
            </a:lvl4pPr>
            <a:lvl5pPr marL="1381125" indent="-1381125">
              <a:defRPr sz="2190"/>
            </a:lvl5pPr>
            <a:lvl6pPr>
              <a:defRPr sz="4955"/>
            </a:lvl6pPr>
            <a:lvl7pPr>
              <a:defRPr sz="4955"/>
            </a:lvl7pPr>
            <a:lvl8pPr>
              <a:defRPr sz="4955"/>
            </a:lvl8pPr>
            <a:lvl9pPr>
              <a:defRPr sz="495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609770" y="4325038"/>
            <a:ext cx="13361315" cy="25109206"/>
          </a:xfrm>
        </p:spPr>
        <p:txBody>
          <a:bodyPr>
            <a:normAutofit/>
          </a:bodyPr>
          <a:lstStyle>
            <a:lvl1pPr marL="391160" indent="-391160">
              <a:buNone/>
              <a:defRPr sz="2765">
                <a:latin typeface="Arial" panose="020B0604020202020204"/>
                <a:cs typeface="Arial" panose="020B0604020202020204"/>
              </a:defRPr>
            </a:lvl1pPr>
            <a:lvl2pPr marL="756285" indent="-624840">
              <a:buFont typeface="Wingdings" panose="05000000000000000000" pitchFamily="2" charset="2"/>
              <a:buChar char="Ø"/>
              <a:defRPr sz="2190">
                <a:latin typeface="Arial" panose="020B0604020202020204"/>
                <a:cs typeface="Arial" panose="020B0604020202020204"/>
              </a:defRPr>
            </a:lvl2pPr>
            <a:lvl3pPr marL="885825" indent="-520700">
              <a:defRPr sz="1810">
                <a:latin typeface="Arial" panose="020B0604020202020204"/>
                <a:cs typeface="Arial" panose="020B0604020202020204"/>
              </a:defRPr>
            </a:lvl3pPr>
            <a:lvl4pPr marL="1145540" indent="-624840">
              <a:defRPr sz="1525">
                <a:latin typeface="Arial" panose="020B0604020202020204"/>
                <a:cs typeface="Arial" panose="020B0604020202020204"/>
              </a:defRPr>
            </a:lvl4pPr>
            <a:lvl5pPr marL="1381125" indent="-1381125">
              <a:defRPr sz="2190"/>
            </a:lvl5pPr>
            <a:lvl6pPr>
              <a:defRPr sz="4955"/>
            </a:lvl6pPr>
            <a:lvl7pPr>
              <a:defRPr sz="4955"/>
            </a:lvl7pPr>
            <a:lvl8pPr>
              <a:defRPr sz="4955"/>
            </a:lvl8pPr>
            <a:lvl9pPr>
              <a:defRPr sz="495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8847964" y="4325038"/>
            <a:ext cx="13361315" cy="25109206"/>
          </a:xfrm>
        </p:spPr>
        <p:txBody>
          <a:bodyPr>
            <a:normAutofit/>
          </a:bodyPr>
          <a:lstStyle>
            <a:lvl1pPr marL="391160" indent="-391160">
              <a:buNone/>
              <a:defRPr sz="2765">
                <a:latin typeface="Arial" panose="020B0604020202020204"/>
                <a:cs typeface="Arial" panose="020B0604020202020204"/>
              </a:defRPr>
            </a:lvl1pPr>
            <a:lvl2pPr marL="756285" indent="-624840">
              <a:buFont typeface="Wingdings" panose="05000000000000000000" pitchFamily="2" charset="2"/>
              <a:buChar char="Ø"/>
              <a:defRPr sz="2190">
                <a:latin typeface="Arial" panose="020B0604020202020204"/>
                <a:cs typeface="Arial" panose="020B0604020202020204"/>
              </a:defRPr>
            </a:lvl2pPr>
            <a:lvl3pPr marL="885825" indent="-520700">
              <a:defRPr sz="1810">
                <a:latin typeface="Arial" panose="020B0604020202020204"/>
                <a:cs typeface="Arial" panose="020B0604020202020204"/>
              </a:defRPr>
            </a:lvl3pPr>
            <a:lvl4pPr marL="1145540" indent="-624840">
              <a:defRPr sz="1525">
                <a:latin typeface="Arial" panose="020B0604020202020204"/>
                <a:cs typeface="Arial" panose="020B0604020202020204"/>
              </a:defRPr>
            </a:lvl4pPr>
            <a:lvl5pPr marL="1381125" indent="-1381125">
              <a:defRPr sz="2190"/>
            </a:lvl5pPr>
            <a:lvl6pPr>
              <a:defRPr sz="4955"/>
            </a:lvl6pPr>
            <a:lvl7pPr>
              <a:defRPr sz="4955"/>
            </a:lvl7pPr>
            <a:lvl8pPr>
              <a:defRPr sz="4955"/>
            </a:lvl8pPr>
            <a:lvl9pPr>
              <a:defRPr sz="495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665" indent="0">
              <a:buNone/>
              <a:defRPr sz="8830">
                <a:solidFill>
                  <a:schemeClr val="tx1">
                    <a:tint val="75000"/>
                  </a:schemeClr>
                </a:solidFill>
              </a:defRPr>
            </a:lvl2pPr>
            <a:lvl3pPr marL="403669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3pPr>
            <a:lvl4pPr marL="605536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4pPr>
            <a:lvl5pPr marL="807339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5pPr>
            <a:lvl6pPr marL="10092055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6pPr>
            <a:lvl7pPr marL="12110085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7pPr>
            <a:lvl8pPr marL="1412875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8pPr>
            <a:lvl9pPr marL="1614678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665" indent="0">
              <a:buNone/>
              <a:defRPr sz="8830" b="1"/>
            </a:lvl2pPr>
            <a:lvl3pPr marL="4036695" indent="0">
              <a:buNone/>
              <a:defRPr sz="7945" b="1"/>
            </a:lvl3pPr>
            <a:lvl4pPr marL="6055360" indent="0">
              <a:buNone/>
              <a:defRPr sz="7065" b="1"/>
            </a:lvl4pPr>
            <a:lvl5pPr marL="8073390" indent="0">
              <a:buNone/>
              <a:defRPr sz="7065" b="1"/>
            </a:lvl5pPr>
            <a:lvl6pPr marL="10092055" indent="0">
              <a:buNone/>
              <a:defRPr sz="7065" b="1"/>
            </a:lvl6pPr>
            <a:lvl7pPr marL="12110085" indent="0">
              <a:buNone/>
              <a:defRPr sz="7065" b="1"/>
            </a:lvl7pPr>
            <a:lvl8pPr marL="14128750" indent="0">
              <a:buNone/>
              <a:defRPr sz="7065" b="1"/>
            </a:lvl8pPr>
            <a:lvl9pPr marL="16146780" indent="0">
              <a:buNone/>
              <a:defRPr sz="7065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665" indent="0">
              <a:buNone/>
              <a:defRPr sz="8830" b="1"/>
            </a:lvl2pPr>
            <a:lvl3pPr marL="4036695" indent="0">
              <a:buNone/>
              <a:defRPr sz="7945" b="1"/>
            </a:lvl3pPr>
            <a:lvl4pPr marL="6055360" indent="0">
              <a:buNone/>
              <a:defRPr sz="7065" b="1"/>
            </a:lvl4pPr>
            <a:lvl5pPr marL="8073390" indent="0">
              <a:buNone/>
              <a:defRPr sz="7065" b="1"/>
            </a:lvl5pPr>
            <a:lvl6pPr marL="10092055" indent="0">
              <a:buNone/>
              <a:defRPr sz="7065" b="1"/>
            </a:lvl6pPr>
            <a:lvl7pPr marL="12110085" indent="0">
              <a:buNone/>
              <a:defRPr sz="7065" b="1"/>
            </a:lvl7pPr>
            <a:lvl8pPr marL="14128750" indent="0">
              <a:buNone/>
              <a:defRPr sz="7065" b="1"/>
            </a:lvl8pPr>
            <a:lvl9pPr marL="16146780" indent="0">
              <a:buNone/>
              <a:defRPr sz="7065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5"/>
            </a:lvl1pPr>
            <a:lvl2pPr>
              <a:defRPr sz="12360"/>
            </a:lvl2pPr>
            <a:lvl3pPr>
              <a:defRPr sz="10595"/>
            </a:lvl3pPr>
            <a:lvl4pPr>
              <a:defRPr sz="8830"/>
            </a:lvl4pPr>
            <a:lvl5pPr>
              <a:defRPr sz="8830"/>
            </a:lvl5pPr>
            <a:lvl6pPr>
              <a:defRPr sz="8830"/>
            </a:lvl6pPr>
            <a:lvl7pPr>
              <a:defRPr sz="8830"/>
            </a:lvl7pPr>
            <a:lvl8pPr>
              <a:defRPr sz="8830"/>
            </a:lvl8pPr>
            <a:lvl9pPr>
              <a:defRPr sz="883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5"/>
            </a:lvl1pPr>
            <a:lvl2pPr marL="2018665" indent="0">
              <a:buNone/>
              <a:defRPr sz="6180"/>
            </a:lvl2pPr>
            <a:lvl3pPr marL="4036695" indent="0">
              <a:buNone/>
              <a:defRPr sz="5300"/>
            </a:lvl3pPr>
            <a:lvl4pPr marL="6055360" indent="0">
              <a:buNone/>
              <a:defRPr sz="4415"/>
            </a:lvl4pPr>
            <a:lvl5pPr marL="8073390" indent="0">
              <a:buNone/>
              <a:defRPr sz="4415"/>
            </a:lvl5pPr>
            <a:lvl6pPr marL="10092055" indent="0">
              <a:buNone/>
              <a:defRPr sz="4415"/>
            </a:lvl6pPr>
            <a:lvl7pPr marL="12110085" indent="0">
              <a:buNone/>
              <a:defRPr sz="4415"/>
            </a:lvl7pPr>
            <a:lvl8pPr marL="14128750" indent="0">
              <a:buNone/>
              <a:defRPr sz="4415"/>
            </a:lvl8pPr>
            <a:lvl9pPr marL="16146780" indent="0">
              <a:buNone/>
              <a:defRPr sz="441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5"/>
            </a:lvl1pPr>
            <a:lvl2pPr marL="2018665" indent="0">
              <a:buNone/>
              <a:defRPr sz="12360"/>
            </a:lvl2pPr>
            <a:lvl3pPr marL="4036695" indent="0">
              <a:buNone/>
              <a:defRPr sz="10595"/>
            </a:lvl3pPr>
            <a:lvl4pPr marL="6055360" indent="0">
              <a:buNone/>
              <a:defRPr sz="8830"/>
            </a:lvl4pPr>
            <a:lvl5pPr marL="8073390" indent="0">
              <a:buNone/>
              <a:defRPr sz="8830"/>
            </a:lvl5pPr>
            <a:lvl6pPr marL="10092055" indent="0">
              <a:buNone/>
              <a:defRPr sz="8830"/>
            </a:lvl6pPr>
            <a:lvl7pPr marL="12110085" indent="0">
              <a:buNone/>
              <a:defRPr sz="8830"/>
            </a:lvl7pPr>
            <a:lvl8pPr marL="14128750" indent="0">
              <a:buNone/>
              <a:defRPr sz="8830"/>
            </a:lvl8pPr>
            <a:lvl9pPr marL="16146780" indent="0">
              <a:buNone/>
              <a:defRPr sz="88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5"/>
            </a:lvl1pPr>
            <a:lvl2pPr marL="2018665" indent="0">
              <a:buNone/>
              <a:defRPr sz="6180"/>
            </a:lvl2pPr>
            <a:lvl3pPr marL="4036695" indent="0">
              <a:buNone/>
              <a:defRPr sz="5300"/>
            </a:lvl3pPr>
            <a:lvl4pPr marL="6055360" indent="0">
              <a:buNone/>
              <a:defRPr sz="4415"/>
            </a:lvl4pPr>
            <a:lvl5pPr marL="8073390" indent="0">
              <a:buNone/>
              <a:defRPr sz="4415"/>
            </a:lvl5pPr>
            <a:lvl6pPr marL="10092055" indent="0">
              <a:buNone/>
              <a:defRPr sz="4415"/>
            </a:lvl6pPr>
            <a:lvl7pPr marL="12110085" indent="0">
              <a:buNone/>
              <a:defRPr sz="4415"/>
            </a:lvl7pPr>
            <a:lvl8pPr marL="14128750" indent="0">
              <a:buNone/>
              <a:defRPr sz="4415"/>
            </a:lvl8pPr>
            <a:lvl9pPr marL="16146780" indent="0">
              <a:buNone/>
              <a:defRPr sz="441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4C60-A1DD-4B7D-958B-F5C6FA40A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F513-B3C9-4BE4-9607-F5B01B9EBE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036695" rtl="0" eaLnBrk="1" latinLnBrk="0" hangingPunct="1">
        <a:lnSpc>
          <a:spcPct val="90000"/>
        </a:lnSpc>
        <a:spcBef>
          <a:spcPct val="0"/>
        </a:spcBef>
        <a:buNone/>
        <a:defRPr sz="19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015" indent="-1009015" algn="l" defTabSz="4036695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0" kern="1200">
          <a:solidFill>
            <a:schemeClr val="tx1"/>
          </a:solidFill>
          <a:latin typeface="+mn-lt"/>
          <a:ea typeface="+mn-ea"/>
          <a:cs typeface="+mn-cs"/>
        </a:defRPr>
      </a:lvl1pPr>
      <a:lvl2pPr marL="3027680" indent="-1009015" algn="l" defTabSz="403669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710" indent="-1009015" algn="l" defTabSz="403669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3pPr>
      <a:lvl4pPr marL="7064375" indent="-1009015" algn="l" defTabSz="403669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4pPr>
      <a:lvl5pPr marL="9082405" indent="-1009015" algn="l" defTabSz="403669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5pPr>
      <a:lvl6pPr marL="11101070" indent="-1009015" algn="l" defTabSz="403669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6pPr>
      <a:lvl7pPr marL="13119100" indent="-1009015" algn="l" defTabSz="403669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7pPr>
      <a:lvl8pPr marL="15137765" indent="-1009015" algn="l" defTabSz="403669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8pPr>
      <a:lvl9pPr marL="17155795" indent="-1009015" algn="l" defTabSz="403669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1pPr>
      <a:lvl2pPr marL="201866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403669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05536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4pPr>
      <a:lvl5pPr marL="807339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5pPr>
      <a:lvl6pPr marL="1009205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8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7pPr>
      <a:lvl8pPr marL="1412875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8pPr>
      <a:lvl9pPr marL="1614678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14507845"/>
            <a:ext cx="14630400" cy="1350645"/>
          </a:xfrm>
          <a:prstGeom prst="rect">
            <a:avLst/>
          </a:prstGeom>
          <a:solidFill>
            <a:srgbClr val="012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41767" y="4872165"/>
            <a:ext cx="42845529" cy="1350830"/>
          </a:xfrm>
          <a:prstGeom prst="rect">
            <a:avLst/>
          </a:prstGeom>
          <a:solidFill>
            <a:srgbClr val="012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3788" y="-66016"/>
            <a:ext cx="42837550" cy="4990661"/>
          </a:xfrm>
          <a:prstGeom prst="rect">
            <a:avLst/>
          </a:prstGeom>
          <a:solidFill>
            <a:srgbClr val="02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611029" y="495141"/>
            <a:ext cx="23047319" cy="2263197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660"/>
              </a:spcAft>
            </a:pPr>
            <a:r>
              <a:rPr lang="en-US" altLang="en-US" sz="8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Conditional Stroke Recovery for Fine-Grained Sketch-Based Image Retrieval</a:t>
            </a:r>
            <a:endParaRPr lang="en-US" altLang="en-US" sz="8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" name="Title 1"/>
          <p:cNvSpPr txBox="1"/>
          <p:nvPr/>
        </p:nvSpPr>
        <p:spPr>
          <a:xfrm>
            <a:off x="10342533" y="2795806"/>
            <a:ext cx="23315815" cy="2250385"/>
          </a:xfrm>
          <a:prstGeom prst="rect">
            <a:avLst/>
          </a:prstGeom>
        </p:spPr>
        <p:txBody>
          <a:bodyPr vert="horz" lIns="100387" tIns="50193" rIns="100387" bIns="50193" rtlCol="0" anchor="ctr">
            <a:noAutofit/>
          </a:bodyPr>
          <a:lstStyle>
            <a:lvl1pPr algn="l" defTabSz="27984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0" kern="120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>
              <a:lnSpc>
                <a:spcPct val="100000"/>
              </a:lnSpc>
              <a:spcBef>
                <a:spcPts val="660"/>
              </a:spcBef>
              <a:spcAft>
                <a:spcPts val="660"/>
              </a:spcAft>
            </a:pPr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Zhixin Ling, Zhen Xing, Jian Zhou, Xiangdong Zhou*</a:t>
            </a:r>
            <a:b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+mj-lt"/>
              </a:rPr>
            </a:br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Fudan</a:t>
            </a:r>
            <a:r>
              <a:rPr lang="zh-CN" altLang="en-US" sz="5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University</a:t>
            </a:r>
            <a:endParaRPr lang="en-US" altLang="zh-CN" sz="5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41910" y="5029200"/>
            <a:ext cx="146723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CG-SBIR &amp; FG-SBIR</a:t>
            </a:r>
            <a:endParaRPr lang="en-US" sz="6600" b="1" dirty="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895936" y="14584217"/>
            <a:ext cx="832048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Main Idea</a:t>
            </a:r>
            <a:endParaRPr lang="en-US" sz="6600" b="1" dirty="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4630583" y="6222995"/>
            <a:ext cx="0" cy="240746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1971159" y="6193498"/>
            <a:ext cx="31071" cy="238343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192" y="27138845"/>
            <a:ext cx="22563853" cy="31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CCV European Conference on Computer Vision Tel Aviv 20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8"/>
          <a:stretch>
            <a:fillRect/>
          </a:stretch>
        </p:blipFill>
        <p:spPr bwMode="auto">
          <a:xfrm>
            <a:off x="1622503" y="439452"/>
            <a:ext cx="7668260" cy="28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ECCV European Conference on Computer Vision Tel Aviv 20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2" t="41842"/>
          <a:stretch>
            <a:fillRect/>
          </a:stretch>
        </p:blipFill>
        <p:spPr bwMode="auto">
          <a:xfrm>
            <a:off x="3091382" y="3654869"/>
            <a:ext cx="4927354" cy="12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5" b="97651" l="1000" r="98000">
                        <a14:foregroundMark x1="54667" y1="47987" x2="54667" y2="47987"/>
                        <a14:foregroundMark x1="71000" y1="41275" x2="71000" y2="41275"/>
                        <a14:foregroundMark x1="69333" y1="60067" x2="69333" y2="60067"/>
                        <a14:foregroundMark x1="65000" y1="77852" x2="65000" y2="77852"/>
                        <a14:foregroundMark x1="66667" y1="83221" x2="66667" y2="83221"/>
                        <a14:foregroundMark x1="50667" y1="90604" x2="50667" y2="90604"/>
                        <a14:foregroundMark x1="52333" y1="88926" x2="52333" y2="88926"/>
                        <a14:foregroundMark x1="57667" y1="95302" x2="57667" y2="95302"/>
                        <a14:foregroundMark x1="42333" y1="89933" x2="42333" y2="89933"/>
                        <a14:foregroundMark x1="27667" y1="80537" x2="27667" y2="80537"/>
                        <a14:foregroundMark x1="4000" y1="68456" x2="4000" y2="68456"/>
                        <a14:foregroundMark x1="4000" y1="37919" x2="4000" y2="37919"/>
                        <a14:foregroundMark x1="8333" y1="25503" x2="8333" y2="25503"/>
                        <a14:foregroundMark x1="32000" y1="6040" x2="32000" y2="6040"/>
                        <a14:foregroundMark x1="1333" y1="52349" x2="1333" y2="52349"/>
                        <a14:foregroundMark x1="13000" y1="55034" x2="13000" y2="55034"/>
                        <a14:foregroundMark x1="16000" y1="63423" x2="16000" y2="63423"/>
                        <a14:foregroundMark x1="14000" y1="44631" x2="14000" y2="44631"/>
                        <a14:foregroundMark x1="18333" y1="29195" x2="18333" y2="29195"/>
                        <a14:foregroundMark x1="24333" y1="20470" x2="24333" y2="20470"/>
                        <a14:foregroundMark x1="34333" y1="17785" x2="34333" y2="17785"/>
                        <a14:foregroundMark x1="46333" y1="10403" x2="46333" y2="10403"/>
                        <a14:foregroundMark x1="85667" y1="17114" x2="85667" y2="17114"/>
                        <a14:foregroundMark x1="85333" y1="16443" x2="85333" y2="16443"/>
                        <a14:foregroundMark x1="56333" y1="2685" x2="56333" y2="2685"/>
                        <a14:foregroundMark x1="25000" y1="50671" x2="25000" y2="50671"/>
                        <a14:foregroundMark x1="98333" y1="46309" x2="98333" y2="46309"/>
                        <a14:foregroundMark x1="92333" y1="73490" x2="92333" y2="73490"/>
                        <a14:foregroundMark x1="56667" y1="97651" x2="56667" y2="97651"/>
                        <a14:foregroundMark x1="78667" y1="22148" x2="78667" y2="22148"/>
                        <a14:foregroundMark x1="69333" y1="15436" x2="69333" y2="15436"/>
                        <a14:foregroundMark x1="60000" y1="12081" x2="60000" y2="12081"/>
                        <a14:foregroundMark x1="53000" y1="11409" x2="53000" y2="11409"/>
                        <a14:foregroundMark x1="83667" y1="36913" x2="83667" y2="36913"/>
                        <a14:foregroundMark x1="90333" y1="53020" x2="90333" y2="53020"/>
                        <a14:backgroundMark x1="64000" y1="93960" x2="64000" y2="93960"/>
                        <a14:backgroundMark x1="55000" y1="92617" x2="55000" y2="92617"/>
                        <a14:backgroundMark x1="39667" y1="87248" x2="39667" y2="87248"/>
                        <a14:backgroundMark x1="40667" y1="57383" x2="40667" y2="57383"/>
                        <a14:backgroundMark x1="29333" y1="19799" x2="29333" y2="19799"/>
                        <a14:backgroundMark x1="13333" y1="25839" x2="13333" y2="25839"/>
                        <a14:backgroundMark x1="10667" y1="41946" x2="10667" y2="41946"/>
                        <a14:backgroundMark x1="44000" y1="5369" x2="44000" y2="5369"/>
                        <a14:backgroundMark x1="19000" y1="18792" x2="19000" y2="18792"/>
                        <a14:backgroundMark x1="61667" y1="48658" x2="61667" y2="48658"/>
                        <a14:backgroundMark x1="14667" y1="30201" x2="14667" y2="30201"/>
                        <a14:backgroundMark x1="82000" y1="21477" x2="82000" y2="21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091" y="827683"/>
            <a:ext cx="3225470" cy="32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9775120" y="4924375"/>
            <a:ext cx="795216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Overview</a:t>
            </a:r>
            <a:endParaRPr lang="en-US" sz="6600" b="1" dirty="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631035" y="17501235"/>
            <a:ext cx="17402175" cy="1405255"/>
          </a:xfrm>
          <a:prstGeom prst="rect">
            <a:avLst/>
          </a:prstGeom>
          <a:solidFill>
            <a:srgbClr val="012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213451" y="17650419"/>
            <a:ext cx="103939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Quantative Results</a:t>
            </a:r>
            <a:endParaRPr lang="en-US" sz="6600" b="1" dirty="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971105" y="5029200"/>
            <a:ext cx="94240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Top-5 Retrieval Cases</a:t>
            </a:r>
            <a:endParaRPr lang="en-US" sz="6600" b="1" dirty="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079832" y="10018598"/>
            <a:ext cx="70739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Qualitative Results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100" name="图片 99" descr="n02694662_92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975" y="6332855"/>
            <a:ext cx="1800000" cy="180000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3761105" y="6971665"/>
            <a:ext cx="38785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 Query Sketch</a:t>
            </a:r>
            <a:endParaRPr lang="zh-CN" altLang="en-US" sz="4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7358380" y="7917815"/>
            <a:ext cx="0" cy="63347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3" name="图片 102" descr="n02694662_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150" y="9601835"/>
            <a:ext cx="1440000" cy="1440000"/>
          </a:xfrm>
          <a:prstGeom prst="rect">
            <a:avLst/>
          </a:prstGeom>
        </p:spPr>
      </p:pic>
      <p:pic>
        <p:nvPicPr>
          <p:cNvPr id="3" name="图片 2" descr="n02694662_35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30" y="11217275"/>
            <a:ext cx="1440000" cy="1440000"/>
          </a:xfrm>
          <a:prstGeom prst="rect">
            <a:avLst/>
          </a:prstGeom>
        </p:spPr>
      </p:pic>
      <p:pic>
        <p:nvPicPr>
          <p:cNvPr id="106" name="图片 105" descr="n02694662_28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5350" y="11308080"/>
            <a:ext cx="1440000" cy="1440000"/>
          </a:xfrm>
          <a:prstGeom prst="rect">
            <a:avLst/>
          </a:prstGeom>
        </p:spPr>
      </p:pic>
      <p:pic>
        <p:nvPicPr>
          <p:cNvPr id="107" name="图片 106" descr="n02764044_19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4745" y="11236960"/>
            <a:ext cx="1440000" cy="1440000"/>
          </a:xfrm>
          <a:prstGeom prst="rect">
            <a:avLst/>
          </a:prstGeom>
        </p:spPr>
      </p:pic>
      <p:pic>
        <p:nvPicPr>
          <p:cNvPr id="110" name="图片 109" descr="n02691156_5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4745" y="9705975"/>
            <a:ext cx="1440000" cy="1440000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387350" y="8425815"/>
            <a:ext cx="31311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92D05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Positive Cases</a:t>
            </a:r>
            <a:endParaRPr lang="en-US" altLang="zh-CN" sz="4000">
              <a:solidFill>
                <a:srgbClr val="92D05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000500" y="8455660"/>
            <a:ext cx="33280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Negative Cases</a:t>
            </a:r>
            <a:endParaRPr lang="en-US" altLang="zh-CN" sz="4000">
              <a:solidFill>
                <a:srgbClr val="FF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8915" y="9233535"/>
            <a:ext cx="3413125" cy="3615690"/>
          </a:xfrm>
          <a:prstGeom prst="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834255" y="9238615"/>
            <a:ext cx="1661160" cy="353949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208915" y="13129260"/>
            <a:ext cx="64300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dirty="0">
                <a:effectLst/>
                <a:latin typeface="Times New Roman Regular" panose="02020603050405020304" charset="0"/>
                <a:ea typeface="微软雅黑" charset="-122"/>
                <a:cs typeface="Times New Roman Regular" panose="02020603050405020304" charset="0"/>
                <a:sym typeface="+mn-ea"/>
              </a:rPr>
              <a:t>Coarse-Grained Sketch-Based Image Retrieval </a:t>
            </a:r>
            <a:r>
              <a:rPr lang="en-US" sz="4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(</a:t>
            </a:r>
            <a:r>
              <a:rPr lang="en-US" sz="40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CG-SBIR</a:t>
            </a:r>
            <a:r>
              <a:rPr lang="en-US" sz="4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)</a:t>
            </a:r>
            <a:endParaRPr lang="zh-CN" altLang="en-US" sz="4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131" name="图片 130" descr="n02694662_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790" y="10676890"/>
            <a:ext cx="1440000" cy="1440000"/>
          </a:xfrm>
          <a:prstGeom prst="rect">
            <a:avLst/>
          </a:prstGeom>
        </p:spPr>
      </p:pic>
      <p:pic>
        <p:nvPicPr>
          <p:cNvPr id="132" name="图片 131" descr="n02694662_35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6640" y="9585960"/>
            <a:ext cx="1440000" cy="1440000"/>
          </a:xfrm>
          <a:prstGeom prst="rect">
            <a:avLst/>
          </a:prstGeom>
        </p:spPr>
      </p:pic>
      <p:pic>
        <p:nvPicPr>
          <p:cNvPr id="133" name="图片 132" descr="n02694662_28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9535" y="11116945"/>
            <a:ext cx="1440000" cy="1440000"/>
          </a:xfrm>
          <a:prstGeom prst="rect">
            <a:avLst/>
          </a:prstGeom>
        </p:spPr>
      </p:pic>
      <p:pic>
        <p:nvPicPr>
          <p:cNvPr id="134" name="图片 133" descr="n02764044_19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6640" y="11116945"/>
            <a:ext cx="1440000" cy="1440000"/>
          </a:xfrm>
          <a:prstGeom prst="rect">
            <a:avLst/>
          </a:prstGeom>
        </p:spPr>
      </p:pic>
      <p:pic>
        <p:nvPicPr>
          <p:cNvPr id="135" name="图片 134" descr="n02691156_5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89535" y="9585960"/>
            <a:ext cx="1440000" cy="1440000"/>
          </a:xfrm>
          <a:prstGeom prst="rect">
            <a:avLst/>
          </a:prstGeom>
        </p:spPr>
      </p:pic>
      <p:sp>
        <p:nvSpPr>
          <p:cNvPr id="136" name="文本框 135"/>
          <p:cNvSpPr txBox="1"/>
          <p:nvPr/>
        </p:nvSpPr>
        <p:spPr>
          <a:xfrm>
            <a:off x="7607935" y="8479790"/>
            <a:ext cx="29337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92D05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Positive Case</a:t>
            </a:r>
            <a:endParaRPr lang="en-US" altLang="zh-CN" sz="4000">
              <a:solidFill>
                <a:srgbClr val="92D05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1019790" y="8479790"/>
            <a:ext cx="33280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Negative Cases</a:t>
            </a:r>
            <a:endParaRPr lang="en-US" altLang="zh-CN" sz="4000">
              <a:solidFill>
                <a:srgbClr val="FF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61960" y="9902825"/>
            <a:ext cx="1696085" cy="2350770"/>
          </a:xfrm>
          <a:prstGeom prst="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11106150" y="9217660"/>
            <a:ext cx="3216910" cy="343979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7533005" y="13129260"/>
            <a:ext cx="64300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dirty="0">
                <a:effectLst/>
                <a:latin typeface="Times New Roman Regular" panose="02020603050405020304" charset="0"/>
                <a:ea typeface="微软雅黑" charset="-122"/>
                <a:cs typeface="Times New Roman Regular" panose="02020603050405020304" charset="0"/>
                <a:sym typeface="+mn-ea"/>
              </a:rPr>
              <a:t>Fine-Grained Sketch-Based Image Retrieval </a:t>
            </a:r>
            <a:r>
              <a:rPr lang="en-US" sz="4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(</a:t>
            </a:r>
            <a:r>
              <a:rPr lang="en-US" sz="40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FG</a:t>
            </a:r>
            <a:r>
              <a:rPr lang="en-US" sz="4000" b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-SBIR</a:t>
            </a:r>
            <a:r>
              <a:rPr lang="en-US" sz="4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)</a:t>
            </a:r>
            <a:endParaRPr lang="zh-CN" altLang="en-US" sz="4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53285" y="6402705"/>
            <a:ext cx="17115155" cy="966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780" y="16067405"/>
            <a:ext cx="13324840" cy="67233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7545" y="23176865"/>
            <a:ext cx="136702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latin typeface="Times New Roman Regular" panose="02020603050405020304" charset="0"/>
                <a:cs typeface="Times New Roman Regular" panose="02020603050405020304" charset="0"/>
              </a:rPr>
              <a:t> 1) The top part shows an auxiliary recovery task</a:t>
            </a:r>
            <a:r>
              <a:rPr lang="en-US" altLang="zh-CN" sz="40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sz="4000">
                <a:latin typeface="Times New Roman Regular" panose="02020603050405020304" charset="0"/>
                <a:cs typeface="Times New Roman Regular" panose="02020603050405020304" charset="0"/>
              </a:rPr>
              <a:t>conditioned by the paired</a:t>
            </a:r>
            <a:r>
              <a:rPr lang="en-US" altLang="zh-CN" sz="40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sz="4000">
                <a:latin typeface="Times New Roman Regular" panose="02020603050405020304" charset="0"/>
                <a:cs typeface="Times New Roman Regular" panose="02020603050405020304" charset="0"/>
              </a:rPr>
              <a:t>image </a:t>
            </a:r>
            <a:r>
              <a:rPr lang="zh-CN" altLang="en-US" sz="4000" b="1" i="1">
                <a:latin typeface="Times New Roman Bold Italic" panose="02020603050405020304" charset="0"/>
                <a:cs typeface="Times New Roman Bold Italic" panose="02020603050405020304" charset="0"/>
              </a:rPr>
              <a:t>p</a:t>
            </a:r>
            <a:r>
              <a:rPr lang="en-US" altLang="zh-CN" sz="4000" b="1" i="1" baseline="-25000">
                <a:latin typeface="Times New Roman Bold Italic" panose="02020603050405020304" charset="0"/>
                <a:cs typeface="Times New Roman Bold Italic" panose="02020603050405020304" charset="0"/>
              </a:rPr>
              <a:t>+</a:t>
            </a:r>
            <a:r>
              <a:rPr lang="zh-CN" altLang="en-US" sz="40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endParaRPr lang="zh-CN" altLang="en-US" sz="4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4000">
                <a:latin typeface="Times New Roman Regular" panose="02020603050405020304" charset="0"/>
                <a:cs typeface="Times New Roman Regular" panose="02020603050405020304" charset="0"/>
              </a:rPr>
              <a:t> 2) The bottom part compares common triplet losses with our</a:t>
            </a:r>
            <a:endParaRPr lang="en-US" altLang="zh-CN" sz="4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4000">
                <a:latin typeface="Times New Roman Regular" panose="02020603050405020304" charset="0"/>
                <a:cs typeface="Times New Roman Regular" panose="02020603050405020304" charset="0"/>
              </a:rPr>
              <a:t>double-anchor InfoNCE loss.</a:t>
            </a:r>
            <a:endParaRPr lang="en-US" altLang="zh-CN" sz="4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0700" y="27758390"/>
            <a:ext cx="3308985" cy="594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25721945"/>
            <a:ext cx="14631035" cy="140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1180" y="28794710"/>
            <a:ext cx="5447665" cy="706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767560" y="18967450"/>
            <a:ext cx="17129125" cy="7480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298160" y="16093440"/>
            <a:ext cx="136702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latin typeface="Times New Roman Regular" panose="02020603050405020304" charset="0"/>
                <a:cs typeface="Times New Roman Regular" panose="02020603050405020304" charset="0"/>
              </a:rPr>
              <a:t> 1)</a:t>
            </a:r>
            <a:r>
              <a:rPr lang="en-US" altLang="zh-CN" sz="4000">
                <a:latin typeface="Times New Roman Regular" panose="02020603050405020304" charset="0"/>
                <a:cs typeface="Times New Roman Regular" panose="02020603050405020304" charset="0"/>
              </a:rPr>
              <a:t>   </a:t>
            </a:r>
            <a:r>
              <a:rPr lang="zh-CN" altLang="en-US" sz="40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altLang="zh-CN" sz="4000" baseline="-25000">
                <a:latin typeface="Times New Roman Regular" panose="02020603050405020304" charset="0"/>
                <a:cs typeface="Times New Roman Regular" panose="02020603050405020304" charset="0"/>
              </a:rPr>
              <a:t>      </a:t>
            </a:r>
            <a:r>
              <a:rPr lang="en-US" altLang="zh-CN" sz="4000">
                <a:latin typeface="Times New Roman Regular" panose="02020603050405020304" charset="0"/>
                <a:cs typeface="Times New Roman Regular" panose="02020603050405020304" charset="0"/>
              </a:rPr>
              <a:t>extracts sketch/image features</a:t>
            </a:r>
            <a:r>
              <a:rPr lang="zh-CN" altLang="en-US" sz="40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endParaRPr lang="zh-CN" altLang="en-US" sz="4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4000">
                <a:latin typeface="Times New Roman Regular" panose="02020603050405020304" charset="0"/>
                <a:cs typeface="Times New Roman Regular" panose="02020603050405020304" charset="0"/>
              </a:rPr>
              <a:t> 2)        performs stroke recovery.</a:t>
            </a:r>
            <a:endParaRPr lang="en-US" altLang="zh-CN" sz="4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90945" y="16729075"/>
            <a:ext cx="849630" cy="6864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100800" y="16067405"/>
            <a:ext cx="629920" cy="6616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157670" y="6402705"/>
            <a:ext cx="10443210" cy="115265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237295" y="19825970"/>
            <a:ext cx="8282940" cy="10448925"/>
          </a:xfrm>
          <a:prstGeom prst="rect">
            <a:avLst/>
          </a:prstGeom>
        </p:spPr>
      </p:pic>
      <p:sp>
        <p:nvSpPr>
          <p:cNvPr id="27" name="Rectangle 40"/>
          <p:cNvSpPr/>
          <p:nvPr/>
        </p:nvSpPr>
        <p:spPr>
          <a:xfrm>
            <a:off x="32032575" y="17929225"/>
            <a:ext cx="10693400" cy="1440180"/>
          </a:xfrm>
          <a:prstGeom prst="rect">
            <a:avLst/>
          </a:prstGeom>
          <a:solidFill>
            <a:srgbClr val="012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0" name="TextBox 44"/>
          <p:cNvSpPr txBox="1"/>
          <p:nvPr/>
        </p:nvSpPr>
        <p:spPr>
          <a:xfrm>
            <a:off x="32792035" y="18096230"/>
            <a:ext cx="94240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Recovery Visualization</a:t>
            </a:r>
            <a:endParaRPr lang="en-US" sz="6600" b="1" dirty="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680</Words>
  <Application>WPS 演示</Application>
  <PresentationFormat>Custom</PresentationFormat>
  <Paragraphs>39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3" baseType="lpstr">
      <vt:lpstr>Arial</vt:lpstr>
      <vt:lpstr>宋体</vt:lpstr>
      <vt:lpstr>Wingdings</vt:lpstr>
      <vt:lpstr>Arial</vt:lpstr>
      <vt:lpstr>Cambria Math</vt:lpstr>
      <vt:lpstr>Kingsoft Math</vt:lpstr>
      <vt:lpstr>Vani</vt:lpstr>
      <vt:lpstr>Math</vt:lpstr>
      <vt:lpstr>Cambria</vt:lpstr>
      <vt:lpstr>DejaVu Math TeX Gyre</vt:lpstr>
      <vt:lpstr>Calibri</vt:lpstr>
      <vt:lpstr>Helvetica Neue</vt:lpstr>
      <vt:lpstr>Calibri Light</vt:lpstr>
      <vt:lpstr>苹方-简</vt:lpstr>
      <vt:lpstr>Thonburi</vt:lpstr>
      <vt:lpstr>微软雅黑</vt:lpstr>
      <vt:lpstr>汉仪旗黑</vt:lpstr>
      <vt:lpstr>等线</vt:lpstr>
      <vt:lpstr>汉仪中等线KW</vt:lpstr>
      <vt:lpstr>汉仪书宋二KW</vt:lpstr>
      <vt:lpstr>等线 Light</vt:lpstr>
      <vt:lpstr>宋体</vt:lpstr>
      <vt:lpstr>Arial Unicode MS</vt:lpstr>
      <vt:lpstr>Times New Roman Bold</vt:lpstr>
      <vt:lpstr>Times New Roman Regular</vt:lpstr>
      <vt:lpstr>Math</vt:lpstr>
      <vt:lpstr>Wingdings</vt:lpstr>
      <vt:lpstr>微软雅黑</vt:lpstr>
      <vt:lpstr>冬青黑体简体中文</vt:lpstr>
      <vt:lpstr>Times New Roman Italic</vt:lpstr>
      <vt:lpstr>Times New Roman Bold Italic</vt:lpstr>
      <vt:lpstr>Office 主题​​</vt:lpstr>
      <vt:lpstr>Few-shot Single-view 3D Reconstruction with  Memory Prior Contrastive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Repulsion Loss: Detecting Pedestrians in a Crowd</dc:title>
  <dc:creator>Name</dc:creator>
  <cp:lastModifiedBy>塞博坦星的有机生命</cp:lastModifiedBy>
  <cp:revision>137</cp:revision>
  <dcterms:created xsi:type="dcterms:W3CDTF">2022-09-20T01:54:15Z</dcterms:created>
  <dcterms:modified xsi:type="dcterms:W3CDTF">2022-09-20T01:54:15Z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F516C1EF79E3D5B6869128637323C1E3</vt:lpwstr>
  </property>
  <property fmtid="{D5CDD505-2E9C-101B-9397-08002B2CF9AE}" pid="3" name="KSOProductBuildVer">
    <vt:lpwstr>2052-4.4.1.7360</vt:lpwstr>
  </property>
</Properties>
</file>