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59" r:id="rId6"/>
    <p:sldId id="260" r:id="rId7"/>
    <p:sldId id="261" r:id="rId8"/>
    <p:sldId id="263" r:id="rId9"/>
    <p:sldId id="262" r:id="rId10"/>
    <p:sldId id="264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7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55932"/>
            <a:ext cx="9144000" cy="2187001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effectLst/>
                <a:latin typeface="Times New Roman Bold" panose="02020603050405020304" charset="0"/>
                <a:ea typeface="微软雅黑" panose="020B0503020204020204" charset="-122"/>
                <a:cs typeface="Times New Roman Bold" panose="02020603050405020304" charset="0"/>
              </a:rPr>
              <a:t>Multi-Level Region Matching </a:t>
            </a:r>
            <a:br>
              <a:rPr lang="zh-CN" altLang="en-US" sz="3600" dirty="0">
                <a:effectLst/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</a:rPr>
            </a:br>
            <a:r>
              <a:rPr lang="zh-CN" altLang="en-US" sz="3600" dirty="0">
                <a:effectLst/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</a:rPr>
              <a:t>for </a:t>
            </a:r>
            <a:br>
              <a:rPr lang="zh-CN" altLang="en-US" sz="3600" dirty="0">
                <a:effectLst/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</a:rPr>
            </a:br>
            <a:r>
              <a:rPr lang="zh-CN" altLang="en-US" sz="2800" dirty="0">
                <a:effectLst/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</a:rPr>
              <a:t>Fine-Grained Sketch-Based</a:t>
            </a:r>
            <a:r>
              <a:rPr lang="en-US" altLang="zh-CN" sz="2800" dirty="0">
                <a:effectLst/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</a:rPr>
              <a:t> </a:t>
            </a:r>
            <a:r>
              <a:rPr lang="zh-CN" altLang="en-US" sz="2800" dirty="0">
                <a:effectLst/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</a:rPr>
              <a:t>Image Retrieval</a:t>
            </a:r>
            <a:endParaRPr lang="zh-CN" altLang="en-US" sz="2800" dirty="0">
              <a:effectLst/>
              <a:latin typeface="Times New Roman Regular" panose="02020603050405020304" charset="0"/>
              <a:ea typeface="微软雅黑" panose="020B0503020204020204" charset="-122"/>
              <a:cs typeface="Times New Roman Regular" panose="02020603050405020304" charset="0"/>
            </a:endParaRPr>
          </a:p>
        </p:txBody>
      </p:sp>
      <p:sp>
        <p:nvSpPr>
          <p:cNvPr id="4" name="副标题 4"/>
          <p:cNvSpPr>
            <a:spLocks noGrp="1"/>
          </p:cNvSpPr>
          <p:nvPr/>
        </p:nvSpPr>
        <p:spPr>
          <a:xfrm>
            <a:off x="2547620" y="3980815"/>
            <a:ext cx="2654935" cy="960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Zhixin Ling</a:t>
            </a:r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ctr"/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1069066484@qq.com</a:t>
            </a:r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ctr"/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Fudan University</a:t>
            </a:r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6" name="副标题 4"/>
          <p:cNvSpPr>
            <a:spLocks noGrp="1"/>
          </p:cNvSpPr>
          <p:nvPr/>
        </p:nvSpPr>
        <p:spPr>
          <a:xfrm>
            <a:off x="6570980" y="3980815"/>
            <a:ext cx="2654935" cy="960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</a:t>
            </a: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Zhen Xing</a:t>
            </a:r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ctr"/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zxing20@fudan.edu.cn</a:t>
            </a:r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ctr"/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Fudan University</a:t>
            </a:r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7" name="副标题 4"/>
          <p:cNvSpPr>
            <a:spLocks noGrp="1"/>
          </p:cNvSpPr>
          <p:nvPr/>
        </p:nvSpPr>
        <p:spPr>
          <a:xfrm>
            <a:off x="2547620" y="5234940"/>
            <a:ext cx="2654935" cy="960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</a:t>
            </a: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Jiangtong Li</a:t>
            </a:r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ctr"/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keep_moving-Lee@sjtu.edu.cn</a:t>
            </a:r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ctr"/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Shanghai Jiao Tong University</a:t>
            </a:r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8" name="副标题 4"/>
          <p:cNvSpPr>
            <a:spLocks noGrp="1"/>
          </p:cNvSpPr>
          <p:nvPr/>
        </p:nvSpPr>
        <p:spPr>
          <a:xfrm>
            <a:off x="6570980" y="5239385"/>
            <a:ext cx="2654935" cy="960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</a:t>
            </a: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Li Niu*</a:t>
            </a:r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ctr"/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ustcnewly@sjtu.edu.cn</a:t>
            </a:r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ctr"/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Shanghai Jiao Tong University</a:t>
            </a:r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3175" y="727075"/>
            <a:ext cx="7709535" cy="69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175" y="175260"/>
            <a:ext cx="344297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dirty="0">
                <a:effectLst/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  <a:sym typeface="+mn-ea"/>
              </a:rPr>
              <a:t>1. Task of FG-SBIR</a:t>
            </a:r>
            <a:endParaRPr lang="en-US" altLang="zh-CN" sz="3200" dirty="0">
              <a:effectLst/>
              <a:latin typeface="Times New Roman Regular" panose="02020603050405020304" charset="0"/>
              <a:ea typeface="微软雅黑" panose="020B0503020204020204" charset="-122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14" name="图片 13" descr="n02694662_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765" y="3345815"/>
            <a:ext cx="1440000" cy="1440000"/>
          </a:xfrm>
          <a:prstGeom prst="rect">
            <a:avLst/>
          </a:prstGeom>
        </p:spPr>
      </p:pic>
      <p:pic>
        <p:nvPicPr>
          <p:cNvPr id="16" name="图片 15" descr="n02694662_35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" y="4961255"/>
            <a:ext cx="1440000" cy="1440000"/>
          </a:xfrm>
          <a:prstGeom prst="rect">
            <a:avLst/>
          </a:prstGeom>
        </p:spPr>
      </p:pic>
      <p:pic>
        <p:nvPicPr>
          <p:cNvPr id="17" name="图片 16" descr="n02694662_28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965" y="5052060"/>
            <a:ext cx="1440000" cy="1440000"/>
          </a:xfrm>
          <a:prstGeom prst="rect">
            <a:avLst/>
          </a:prstGeom>
        </p:spPr>
      </p:pic>
      <p:pic>
        <p:nvPicPr>
          <p:cNvPr id="18" name="图片 17" descr="n02764044_19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110" y="5052060"/>
            <a:ext cx="1440000" cy="1440000"/>
          </a:xfrm>
          <a:prstGeom prst="rect">
            <a:avLst/>
          </a:prstGeom>
        </p:spPr>
      </p:pic>
      <p:pic>
        <p:nvPicPr>
          <p:cNvPr id="19" name="图片 18" descr="n02691156_5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110" y="3521075"/>
            <a:ext cx="1440000" cy="14400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94715" y="2977515"/>
            <a:ext cx="1478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92D050"/>
                </a:solidFill>
              </a:rPr>
              <a:t>Positive Cases</a:t>
            </a:r>
            <a:endParaRPr lang="en-US" altLang="zh-CN">
              <a:solidFill>
                <a:srgbClr val="92D05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28770" y="3152775"/>
            <a:ext cx="157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Negative Cases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24" name="图片 23" descr="n02694662_92-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8010" y="1266190"/>
            <a:ext cx="1800000" cy="1800000"/>
          </a:xfrm>
          <a:prstGeom prst="rect">
            <a:avLst/>
          </a:prstGeom>
        </p:spPr>
      </p:pic>
      <p:pic>
        <p:nvPicPr>
          <p:cNvPr id="25" name="图片 24" descr="n02694662_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1660" y="4655820"/>
            <a:ext cx="1440000" cy="1440000"/>
          </a:xfrm>
          <a:prstGeom prst="rect">
            <a:avLst/>
          </a:prstGeom>
        </p:spPr>
      </p:pic>
      <p:pic>
        <p:nvPicPr>
          <p:cNvPr id="26" name="图片 25" descr="n02694662_35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235" y="3521075"/>
            <a:ext cx="1440000" cy="1440000"/>
          </a:xfrm>
          <a:prstGeom prst="rect">
            <a:avLst/>
          </a:prstGeom>
        </p:spPr>
      </p:pic>
      <p:pic>
        <p:nvPicPr>
          <p:cNvPr id="27" name="图片 26" descr="n02694662_28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130" y="5052060"/>
            <a:ext cx="1440000" cy="1440000"/>
          </a:xfrm>
          <a:prstGeom prst="rect">
            <a:avLst/>
          </a:prstGeom>
        </p:spPr>
      </p:pic>
      <p:pic>
        <p:nvPicPr>
          <p:cNvPr id="28" name="图片 27" descr="n02764044_19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235" y="5052060"/>
            <a:ext cx="1440000" cy="1440000"/>
          </a:xfrm>
          <a:prstGeom prst="rect">
            <a:avLst/>
          </a:prstGeom>
        </p:spPr>
      </p:pic>
      <p:pic>
        <p:nvPicPr>
          <p:cNvPr id="29" name="图片 28" descr="n02691156_5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1130" y="3521075"/>
            <a:ext cx="1440000" cy="144000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907530" y="4057015"/>
            <a:ext cx="1388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92D050"/>
                </a:solidFill>
              </a:rPr>
              <a:t>Positive Case</a:t>
            </a:r>
            <a:endParaRPr lang="en-US" altLang="zh-CN">
              <a:solidFill>
                <a:srgbClr val="92D05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444990" y="3152775"/>
            <a:ext cx="157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Negative Cases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6306820" y="867410"/>
            <a:ext cx="19685" cy="582485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446520" y="848360"/>
            <a:ext cx="55454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dirty="0">
                <a:effectLst/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  <a:sym typeface="+mn-ea"/>
              </a:rPr>
              <a:t>Fine-Grained Sketch-Based Image Retrieval </a:t>
            </a:r>
            <a:r>
              <a:rPr lang="en-US"/>
              <a:t>(</a:t>
            </a:r>
            <a:r>
              <a:rPr lang="en-US" b="1"/>
              <a:t>FG-SBIR</a:t>
            </a:r>
            <a:r>
              <a:rPr lang="en-US"/>
              <a:t>)</a:t>
            </a:r>
            <a:endParaRPr lang="en-US"/>
          </a:p>
        </p:txBody>
      </p:sp>
      <p:pic>
        <p:nvPicPr>
          <p:cNvPr id="34" name="图片 33" descr="n02694662_92-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4685" y="1216660"/>
            <a:ext cx="1800000" cy="180000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80645" y="848360"/>
            <a:ext cx="57613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dirty="0">
                <a:effectLst/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  <a:sym typeface="+mn-ea"/>
              </a:rPr>
              <a:t>Coarse-Grained Sketch-Based Image Retrieval </a:t>
            </a:r>
            <a:r>
              <a:rPr lang="en-US"/>
              <a:t>(</a:t>
            </a:r>
            <a:r>
              <a:rPr lang="en-US" b="1"/>
              <a:t>CG-SBIR</a:t>
            </a:r>
            <a:r>
              <a:rPr lang="en-US"/>
              <a:t>)</a:t>
            </a:r>
            <a:endParaRPr lang="en-US"/>
          </a:p>
        </p:txBody>
      </p:sp>
      <p:sp>
        <p:nvSpPr>
          <p:cNvPr id="36" name="矩形 35"/>
          <p:cNvSpPr/>
          <p:nvPr/>
        </p:nvSpPr>
        <p:spPr>
          <a:xfrm>
            <a:off x="110490" y="2977515"/>
            <a:ext cx="3413125" cy="3615690"/>
          </a:xfrm>
          <a:prstGeom prst="rect">
            <a:avLst/>
          </a:prstGeom>
          <a:noFill/>
          <a:ln w="38100" cmpd="sng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765290" y="3881755"/>
            <a:ext cx="1696085" cy="2350770"/>
          </a:xfrm>
          <a:prstGeom prst="rect">
            <a:avLst/>
          </a:prstGeom>
          <a:noFill/>
          <a:ln w="38100" cmpd="sng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198620" y="3053715"/>
            <a:ext cx="1661160" cy="353949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627745" y="3152775"/>
            <a:ext cx="3216910" cy="3439795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37515" y="1912620"/>
            <a:ext cx="1805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Query Sketch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724650" y="1969135"/>
            <a:ext cx="1805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Query Sketch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3175" y="731520"/>
            <a:ext cx="8041005" cy="2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175" y="175260"/>
            <a:ext cx="73152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dirty="0">
                <a:effectLst/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  <a:sym typeface="+mn-ea"/>
              </a:rPr>
              <a:t>2. Related Work: LA-Net for FG-SBIR</a:t>
            </a:r>
            <a:endParaRPr lang="en-US" altLang="zh-CN" sz="3200" dirty="0">
              <a:effectLst/>
              <a:latin typeface="Times New Roman Regular" panose="02020603050405020304" charset="0"/>
              <a:ea typeface="微软雅黑" panose="020B0503020204020204" charset="-122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6405" y="858520"/>
            <a:ext cx="8912225" cy="46183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16405" y="5381625"/>
            <a:ext cx="84455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LA-1. Local alignment between sketch and photo.</a:t>
            </a:r>
            <a:endParaRPr lang="en-US" altLang="zh-CN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LA-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2. Only mid-level feature maps.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LA-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3. Assume that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the same location of sketch and photo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is strictly aligned.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LA-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4. A bit higher computation overhead.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LA-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5. A grid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region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might contain few semantic information.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3175" y="731520"/>
            <a:ext cx="8041005" cy="2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175" y="175260"/>
            <a:ext cx="73152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dirty="0">
                <a:effectLst/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  <a:sym typeface="+mn-ea"/>
              </a:rPr>
              <a:t>2. Related Work: DLA-Net for FG-SBIR</a:t>
            </a:r>
            <a:endParaRPr lang="en-US" altLang="zh-CN" sz="3200" dirty="0">
              <a:effectLst/>
              <a:latin typeface="Times New Roman Regular" panose="02020603050405020304" charset="0"/>
              <a:ea typeface="微软雅黑" panose="020B0503020204020204" charset="-122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3870" y="1418590"/>
            <a:ext cx="5756910" cy="28409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77365" y="4480560"/>
            <a:ext cx="87083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DLA-1. *</a:t>
            </a:r>
            <a:r>
              <a:rPr lang="en-US" altLang="zh-CN" b="1" i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Dynamically </a:t>
            </a:r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local alignment between sketch and photo.</a:t>
            </a:r>
            <a:endParaRPr lang="en-US" altLang="zh-CN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DLA-</a:t>
            </a:r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2. *Relax the assumption that </a:t>
            </a:r>
            <a:r>
              <a:rPr lang="zh-CN" altLang="en-US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same location of sketch and photo </a:t>
            </a:r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is </a:t>
            </a:r>
            <a:r>
              <a:rPr lang="en-US" altLang="zh-CN" b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strictly aligned</a:t>
            </a:r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altLang="zh-CN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DLA-</a:t>
            </a:r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3. *Good matching accuracies.</a:t>
            </a:r>
            <a:endParaRPr lang="en-US" altLang="zh-CN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DLA-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4. Only mid-level feature maps.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DLA-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5. *A far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higher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computation overhead 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grids</a:t>
            </a:r>
            <a:r>
              <a:rPr lang="en-US" altLang="zh-CN" i="1" baseline="30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×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vanilla retrieval time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).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DLA-6. A grid region might contain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few semantic information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3175" y="731520"/>
            <a:ext cx="8041005" cy="2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175" y="175260"/>
            <a:ext cx="111925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dirty="0">
                <a:effectLst/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  <a:sym typeface="+mn-ea"/>
              </a:rPr>
              <a:t>2. Related Work: CAMA for discriminative region extraction</a:t>
            </a:r>
            <a:endParaRPr lang="en-US" altLang="zh-CN" sz="3200" dirty="0">
              <a:effectLst/>
              <a:latin typeface="Times New Roman Regular" panose="02020603050405020304" charset="0"/>
              <a:ea typeface="微软雅黑" panose="020B0503020204020204" charset="-122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370" y="1131570"/>
            <a:ext cx="7078980" cy="34061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218565"/>
            <a:ext cx="3947160" cy="32321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57605" y="4619625"/>
            <a:ext cx="100945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We are motivated to learn self-adaptive regions to enable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local matching to overcome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DLA-5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and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DLA-6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 naive solution is to adopt CAMA: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CAMA-1. </a:t>
            </a:r>
            <a:r>
              <a:rPr lang="en-US" altLang="zh-CN" b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Three copies</a:t>
            </a:r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of </a:t>
            </a:r>
            <a:r>
              <a:rPr lang="en-US" altLang="zh-CN" b="1" i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Conv5</a:t>
            </a:r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block of ResNet to obtain three CAMs.</a:t>
            </a:r>
            <a:endParaRPr lang="en-US" altLang="zh-CN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CAMA-2. </a:t>
            </a:r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 cama overlapping penalty to enable regions to be </a:t>
            </a: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geometrically discriminative</a:t>
            </a:r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altLang="zh-CN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CAMA-3. Large number of additional model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parameters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CAMA-4. Does not explicitly ensure the regions to be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semantically discriminative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3175" y="731520"/>
            <a:ext cx="8041005" cy="2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0" y="150495"/>
            <a:ext cx="111925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dirty="0">
                <a:effectLst/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  <a:sym typeface="+mn-ea"/>
              </a:rPr>
              <a:t>3. Our method: Multi-Level Region Matching</a:t>
            </a:r>
            <a:endParaRPr lang="en-US" altLang="zh-CN" sz="3200" dirty="0">
              <a:effectLst/>
              <a:latin typeface="Times New Roman Regular" panose="02020603050405020304" charset="0"/>
              <a:ea typeface="微软雅黑" panose="020B0503020204020204" charset="-122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14" name="图片 13" descr="TRIPL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2405" y="830580"/>
            <a:ext cx="9267825" cy="41763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095500" y="4978400"/>
            <a:ext cx="88633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olidFill>
                  <a:srgbClr val="92D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DRE </a:t>
            </a:r>
            <a:r>
              <a:rPr lang="en-US">
                <a:solidFill>
                  <a:srgbClr val="92D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extracts discriminative regions, instead of grids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; 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RLA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gives a global matching distance based on local region features.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Triplet loss 1:                 targets at semantic correspondence between paired regions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Triplet loss 2:                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targets at global matching distance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Triplet loss 3:                 targets at semantic distinctiveness across unpaired regions. 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Triplet loss 4:                 targets at hard negative samples.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105" y="5591175"/>
            <a:ext cx="855980" cy="2711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105" y="5862320"/>
            <a:ext cx="856615" cy="2781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470" y="6140450"/>
            <a:ext cx="856615" cy="3060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470" y="6446520"/>
            <a:ext cx="855345" cy="2851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3175" y="731520"/>
            <a:ext cx="8041005" cy="2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0" y="150495"/>
            <a:ext cx="111925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dirty="0">
                <a:effectLst/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  <a:sym typeface="+mn-ea"/>
              </a:rPr>
              <a:t>3. Our method: DRE via LAMA</a:t>
            </a:r>
            <a:endParaRPr lang="en-US" altLang="zh-CN" sz="3200" dirty="0">
              <a:effectLst/>
              <a:latin typeface="Times New Roman Regular" panose="02020603050405020304" charset="0"/>
              <a:ea typeface="微软雅黑" panose="020B0503020204020204" charset="-122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855" y="996950"/>
            <a:ext cx="5431790" cy="313499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315" y="4039235"/>
            <a:ext cx="4272915" cy="7112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350" y="4750435"/>
            <a:ext cx="6104890" cy="7207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360805" y="5381625"/>
            <a:ext cx="96589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92D050"/>
                </a:solidFill>
                <a:latin typeface="Times New Roman" panose="02020603050405020304" charset="0"/>
                <a:cs typeface="Times New Roman" panose="02020603050405020304" charset="0"/>
              </a:rPr>
              <a:t>We propose Light Activation Map Augmentation (LAMA) for Discriminative Region Extraction(DRE).</a:t>
            </a:r>
            <a:endParaRPr lang="en-US">
              <a:solidFill>
                <a:srgbClr val="92D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solidFill>
                <a:srgbClr val="92D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solidFill>
                  <a:srgbClr val="92D050"/>
                </a:solidFill>
                <a:latin typeface="Times New Roman" panose="02020603050405020304" charset="0"/>
                <a:cs typeface="Times New Roman" panose="02020603050405020304" charset="0"/>
              </a:rPr>
              <a:t>LAMA-1. Merges copied blocks in CAMA into one.</a:t>
            </a:r>
            <a:endParaRPr lang="en-US">
              <a:solidFill>
                <a:srgbClr val="92D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solidFill>
                  <a:srgbClr val="92D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LAMA-2.</a:t>
            </a:r>
            <a:r>
              <a:rPr lang="en-US">
                <a:solidFill>
                  <a:srgbClr val="92D050"/>
                </a:solidFill>
                <a:latin typeface="Times New Roman" panose="02020603050405020304" charset="0"/>
                <a:cs typeface="Times New Roman" panose="02020603050405020304" charset="0"/>
              </a:rPr>
              <a:t> Distinguish different region features via a pre-defined one-hot input vector.</a:t>
            </a:r>
            <a:endParaRPr lang="en-US">
              <a:solidFill>
                <a:srgbClr val="92D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solidFill>
                  <a:srgbClr val="92D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LAMA-3. Improved overlapping panelty to obtain better geometrically discriminative regions.</a:t>
            </a:r>
            <a:endParaRPr lang="en-US">
              <a:solidFill>
                <a:srgbClr val="92D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570" y="826135"/>
            <a:ext cx="3894455" cy="3213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3175" y="731520"/>
            <a:ext cx="8041005" cy="2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0" y="150495"/>
            <a:ext cx="111925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dirty="0">
                <a:effectLst/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  <a:sym typeface="+mn-ea"/>
              </a:rPr>
              <a:t>3. Our method: MLRM structure overview</a:t>
            </a:r>
            <a:endParaRPr lang="en-US" altLang="zh-CN" sz="3200" dirty="0">
              <a:effectLst/>
              <a:latin typeface="Times New Roman Regular" panose="02020603050405020304" charset="0"/>
              <a:ea typeface="微软雅黑" panose="020B0503020204020204" charset="-122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145" y="805180"/>
            <a:ext cx="10633710" cy="46901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942465" y="6027420"/>
            <a:ext cx="88633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92D050"/>
                </a:solidFill>
                <a:latin typeface="Times New Roman" panose="02020603050405020304" charset="0"/>
                <a:cs typeface="Times New Roman" panose="02020603050405020304" charset="0"/>
              </a:rPr>
              <a:t>Further take advantage of low-</a:t>
            </a:r>
            <a:r>
              <a:rPr lang="en-US">
                <a:solidFill>
                  <a:srgbClr val="92D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level</a:t>
            </a:r>
            <a:r>
              <a:rPr lang="en-US">
                <a:solidFill>
                  <a:srgbClr val="92D050"/>
                </a:solidFill>
                <a:latin typeface="Times New Roman" panose="02020603050405020304" charset="0"/>
                <a:cs typeface="Times New Roman" panose="02020603050405020304" charset="0"/>
              </a:rPr>
              <a:t>, mid-</a:t>
            </a:r>
            <a:r>
              <a:rPr lang="en-US">
                <a:solidFill>
                  <a:srgbClr val="92D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level</a:t>
            </a:r>
            <a:r>
              <a:rPr lang="en-US">
                <a:solidFill>
                  <a:srgbClr val="92D050"/>
                </a:solidFill>
                <a:latin typeface="Times New Roman" panose="02020603050405020304" charset="0"/>
                <a:cs typeface="Times New Roman" panose="02020603050405020304" charset="0"/>
              </a:rPr>
              <a:t> and high-level features.</a:t>
            </a:r>
            <a:endParaRPr lang="en-US">
              <a:solidFill>
                <a:srgbClr val="92D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solidFill>
                  <a:srgbClr val="92D050"/>
                </a:solidFill>
                <a:latin typeface="Times New Roman" panose="02020603050405020304" charset="0"/>
                <a:cs typeface="Times New Roman" panose="02020603050405020304" charset="0"/>
              </a:rPr>
              <a:t>Integrate geometry information to obtain positional encodings to decide important regions.</a:t>
            </a:r>
            <a:endParaRPr lang="en-US">
              <a:solidFill>
                <a:srgbClr val="92D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70910" y="5495290"/>
            <a:ext cx="55016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total loss = weight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×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 triplet losses + overlapping penalty</a:t>
            </a:r>
            <a:endParaRPr lang="en-US" altLang="zh-CN" i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3175" y="731520"/>
            <a:ext cx="8041005" cy="2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0" y="150495"/>
            <a:ext cx="111925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dirty="0">
                <a:effectLst/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  <a:sym typeface="+mn-ea"/>
              </a:rPr>
              <a:t>4. Results</a:t>
            </a:r>
            <a:endParaRPr lang="en-US" altLang="zh-CN" sz="3200" dirty="0">
              <a:effectLst/>
              <a:latin typeface="Times New Roman Regular" panose="02020603050405020304" charset="0"/>
              <a:ea typeface="微软雅黑" panose="020B0503020204020204" charset="-122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490" y="1430020"/>
            <a:ext cx="11209020" cy="2476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4271645"/>
            <a:ext cx="9723120" cy="1889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2762</Words>
  <Application>WPS 表格</Application>
  <PresentationFormat>宽屏</PresentationFormat>
  <Paragraphs>89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Times New Roman Bold</vt:lpstr>
      <vt:lpstr>微软雅黑</vt:lpstr>
      <vt:lpstr>汉仪旗黑</vt:lpstr>
      <vt:lpstr>Times New Roman Regular</vt:lpstr>
      <vt:lpstr>Times New Roman</vt:lpstr>
      <vt:lpstr>宋体</vt:lpstr>
      <vt:lpstr>Arial Unicode MS</vt:lpstr>
      <vt:lpstr>汉仪书宋二KW</vt:lpstr>
      <vt:lpstr>Calibri</vt:lpstr>
      <vt:lpstr>Helvetica Neue</vt:lpstr>
      <vt:lpstr>Office 主题​​</vt:lpstr>
      <vt:lpstr>Multi-Level Region Matching  for  Fine-Grained Sketch-Based Image Retrieval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bytedance</dc:creator>
  <cp:lastModifiedBy>塞博坦星的有机生命</cp:lastModifiedBy>
  <cp:revision>88</cp:revision>
  <dcterms:created xsi:type="dcterms:W3CDTF">2022-10-17T07:56:03Z</dcterms:created>
  <dcterms:modified xsi:type="dcterms:W3CDTF">2022-10-17T07:56:03Z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2052-4.4.1.7360</vt:lpwstr>
  </property>
  <property fmtid="{D5CDD505-2E9C-101B-9397-08002B2CF9AE}" pid="3" name="ICV">
    <vt:lpwstr>D9B819AD0E61AB2D57CC006322154A7F</vt:lpwstr>
  </property>
</Properties>
</file>