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0" r:id="rId15"/>
    <p:sldId id="269" r:id="rId16"/>
    <p:sldId id="276" r:id="rId17"/>
    <p:sldId id="272" r:id="rId18"/>
    <p:sldId id="271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altLang="zh-CN"/>
              <a:t>PanoSwin</a:t>
            </a:r>
            <a:r>
              <a:rPr lang="zh-CN" altLang="zh-CN"/>
              <a:t>论文分享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——</a:t>
            </a:r>
            <a:r>
              <a:rPr lang="zh-CN" altLang="en-US"/>
              <a:t>凌致新</a:t>
            </a:r>
            <a:r>
              <a:rPr lang="en-US" altLang="zh-CN"/>
              <a:t>(20230331)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4300" y="6443345"/>
            <a:ext cx="651319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400">
                <a:sym typeface="+mn-ea"/>
              </a:rPr>
              <a:t>论文名</a:t>
            </a:r>
            <a:r>
              <a:rPr lang="en-US" altLang="zh-CN" sz="1400">
                <a:sym typeface="+mn-ea"/>
              </a:rPr>
              <a:t>PanoSwin: a Pano-style Swin Transformer for Panorama Understanding (CVPR23)</a:t>
            </a:r>
            <a:endParaRPr lang="zh-CN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1610" y="122555"/>
            <a:ext cx="4043680" cy="483870"/>
          </a:xfrm>
        </p:spPr>
        <p:txBody>
          <a:bodyPr>
            <a:normAutofit/>
          </a:bodyPr>
          <a:p>
            <a:r>
              <a:rPr lang="en-US"/>
              <a:t>2. </a:t>
            </a:r>
            <a:r>
              <a:rPr lang="zh-CN" altLang="en-US"/>
              <a:t>提出方法：</a:t>
            </a:r>
            <a:r>
              <a:rPr lang="zh-CN" altLang="en-US">
                <a:sym typeface="+mn-ea"/>
              </a:rPr>
              <a:t>俯仰注意力</a:t>
            </a:r>
            <a:endParaRPr lang="zh-CN" altLang="en-US"/>
          </a:p>
        </p:txBody>
      </p:sp>
      <p:sp>
        <p:nvSpPr>
          <p:cNvPr id="8" name="副标题 2"/>
          <p:cNvSpPr>
            <a:spLocks noGrp="1"/>
          </p:cNvSpPr>
          <p:nvPr/>
        </p:nvSpPr>
        <p:spPr>
          <a:xfrm>
            <a:off x="586740" y="2786380"/>
            <a:ext cx="4569460" cy="1304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/>
              <a:t>如何解决：</a:t>
            </a:r>
            <a:endParaRPr lang="en-US" altLang="zh-CN"/>
          </a:p>
          <a:p>
            <a:pPr algn="l"/>
            <a:r>
              <a:rPr lang="en-US" altLang="zh-CN"/>
              <a:t>2. </a:t>
            </a:r>
            <a:r>
              <a:rPr lang="zh-CN" altLang="en-US">
                <a:sym typeface="+mn-ea"/>
              </a:rPr>
              <a:t>物体扭曲问题</a:t>
            </a:r>
            <a:endParaRPr lang="zh-CN" altLang="en-US"/>
          </a:p>
          <a:p>
            <a:pPr algn="l"/>
            <a:r>
              <a:rPr lang="zh-CN" altLang="en-US"/>
              <a:t>答：俯仰角旋转</a:t>
            </a:r>
            <a:r>
              <a:rPr lang="en-US" altLang="zh-CN"/>
              <a:t>+</a:t>
            </a:r>
            <a:r>
              <a:rPr lang="zh-CN" altLang="en-US"/>
              <a:t>交叉注意力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8860" y="956310"/>
            <a:ext cx="5907405" cy="6838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1610" y="122555"/>
            <a:ext cx="4973955" cy="483870"/>
          </a:xfrm>
        </p:spPr>
        <p:txBody>
          <a:bodyPr>
            <a:normAutofit fontScale="90000"/>
          </a:bodyPr>
          <a:p>
            <a:r>
              <a:rPr lang="en-US"/>
              <a:t>2. </a:t>
            </a:r>
            <a:r>
              <a:rPr lang="zh-CN" altLang="en-US"/>
              <a:t>提出方法：补充一种</a:t>
            </a:r>
            <a:r>
              <a:rPr lang="zh-CN" altLang="en-US"/>
              <a:t>全景旋转方式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085" y="909320"/>
            <a:ext cx="5295900" cy="45218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055" y="1386840"/>
            <a:ext cx="5425440" cy="40843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1610" y="122555"/>
            <a:ext cx="4973955" cy="483870"/>
          </a:xfrm>
        </p:spPr>
        <p:txBody>
          <a:bodyPr>
            <a:normAutofit fontScale="90000"/>
          </a:bodyPr>
          <a:p>
            <a:r>
              <a:rPr lang="en-US"/>
              <a:t>2. </a:t>
            </a:r>
            <a:r>
              <a:rPr lang="zh-CN" altLang="en-US"/>
              <a:t>提出方法：补充一种</a:t>
            </a:r>
            <a:r>
              <a:rPr lang="zh-CN" altLang="en-US"/>
              <a:t>全景旋转方式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165" y="606425"/>
            <a:ext cx="9621520" cy="61956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1610" y="122555"/>
            <a:ext cx="5330825" cy="483870"/>
          </a:xfrm>
        </p:spPr>
        <p:txBody>
          <a:bodyPr>
            <a:normAutofit fontScale="90000"/>
          </a:bodyPr>
          <a:p>
            <a:r>
              <a:rPr lang="en-US"/>
              <a:t>2. </a:t>
            </a:r>
            <a:r>
              <a:rPr lang="zh-CN" altLang="en-US"/>
              <a:t>提出方法：兼容平面图片的相对位置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8435" y="3204845"/>
            <a:ext cx="6464300" cy="23926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890" y="1363345"/>
            <a:ext cx="7856220" cy="12306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1610" y="122555"/>
            <a:ext cx="5330825" cy="483870"/>
          </a:xfrm>
        </p:spPr>
        <p:txBody>
          <a:bodyPr>
            <a:normAutofit/>
          </a:bodyPr>
          <a:p>
            <a:r>
              <a:rPr lang="en-US"/>
              <a:t>2. </a:t>
            </a:r>
            <a:r>
              <a:rPr lang="zh-CN" altLang="en-US"/>
              <a:t>提出方法：平面</a:t>
            </a:r>
            <a:r>
              <a:rPr lang="zh-CN" altLang="en-US"/>
              <a:t>数据增强</a:t>
            </a:r>
            <a:r>
              <a:rPr lang="en-US" altLang="zh-CN"/>
              <a:t>+</a:t>
            </a:r>
            <a:r>
              <a:rPr lang="zh-CN" altLang="en-US"/>
              <a:t>知识蒸馏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5225" y="3589020"/>
            <a:ext cx="6354445" cy="26790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5" y="727710"/>
            <a:ext cx="11626215" cy="304546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2943860" y="6452235"/>
            <a:ext cx="7445375" cy="405765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/>
              <a:t>先学平面知识，然后蒸馏到全景的两阶段方式。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1610" y="122555"/>
            <a:ext cx="5330825" cy="483870"/>
          </a:xfrm>
        </p:spPr>
        <p:txBody>
          <a:bodyPr>
            <a:normAutofit/>
          </a:bodyPr>
          <a:p>
            <a:r>
              <a:rPr lang="en-US"/>
              <a:t>2. </a:t>
            </a:r>
            <a:r>
              <a:rPr lang="zh-CN" altLang="en-US"/>
              <a:t>提出方法：一种典型配置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610" y="905510"/>
            <a:ext cx="11867515" cy="53460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57985"/>
            <a:ext cx="9144000" cy="3155950"/>
          </a:xfrm>
        </p:spPr>
        <p:txBody>
          <a:bodyPr>
            <a:normAutofit/>
          </a:bodyPr>
          <a:p>
            <a:r>
              <a:rPr lang="en-US"/>
              <a:t>1. </a:t>
            </a:r>
            <a:r>
              <a:rPr lang="zh-CN" altLang="en-US"/>
              <a:t>相关工作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提出方法</a:t>
            </a:r>
            <a:endParaRPr lang="zh-CN" altLang="en-US"/>
          </a:p>
          <a:p>
            <a:endParaRPr lang="zh-CN" altLang="en-US"/>
          </a:p>
          <a:p>
            <a:r>
              <a:rPr lang="en-US" altLang="zh-CN" b="1"/>
              <a:t>3. </a:t>
            </a:r>
            <a:r>
              <a:rPr lang="zh-CN" altLang="en-US" b="1"/>
              <a:t>实验结果</a:t>
            </a:r>
            <a:endParaRPr lang="zh-CN" altLang="en-US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1610" y="122555"/>
            <a:ext cx="4008120" cy="483870"/>
          </a:xfrm>
        </p:spPr>
        <p:txBody>
          <a:bodyPr>
            <a:normAutofit/>
          </a:bodyPr>
          <a:p>
            <a:r>
              <a:rPr lang="en-US"/>
              <a:t>3. </a:t>
            </a:r>
            <a:r>
              <a:rPr lang="zh-CN" altLang="en-US"/>
              <a:t>实验结果：可视化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30" y="1939925"/>
            <a:ext cx="12068175" cy="39947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1610" y="122555"/>
            <a:ext cx="4008120" cy="483870"/>
          </a:xfrm>
        </p:spPr>
        <p:txBody>
          <a:bodyPr>
            <a:normAutofit/>
          </a:bodyPr>
          <a:p>
            <a:r>
              <a:rPr lang="en-US"/>
              <a:t>3. </a:t>
            </a:r>
            <a:r>
              <a:rPr lang="zh-CN" altLang="en-US"/>
              <a:t>实验结果：分类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370" y="1417320"/>
            <a:ext cx="4375150" cy="4321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310" y="1619250"/>
            <a:ext cx="4379595" cy="34455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1610" y="122555"/>
            <a:ext cx="4008120" cy="483870"/>
          </a:xfrm>
        </p:spPr>
        <p:txBody>
          <a:bodyPr>
            <a:normAutofit/>
          </a:bodyPr>
          <a:p>
            <a:r>
              <a:rPr lang="en-US"/>
              <a:t>3. </a:t>
            </a:r>
            <a:r>
              <a:rPr lang="zh-CN" altLang="en-US"/>
              <a:t>实验结果：目标检测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610" y="1160145"/>
            <a:ext cx="5518150" cy="4041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345" y="1647825"/>
            <a:ext cx="5896610" cy="27724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57985"/>
            <a:ext cx="9144000" cy="3155950"/>
          </a:xfrm>
        </p:spPr>
        <p:txBody>
          <a:bodyPr>
            <a:normAutofit/>
          </a:bodyPr>
          <a:p>
            <a:r>
              <a:rPr lang="en-US" b="1"/>
              <a:t>1. </a:t>
            </a:r>
            <a:r>
              <a:rPr lang="zh-CN" altLang="en-US" b="1"/>
              <a:t>相关工作</a:t>
            </a:r>
            <a:endParaRPr lang="zh-CN" altLang="en-US" b="1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提出</a:t>
            </a:r>
            <a:r>
              <a:rPr lang="zh-CN" altLang="en-US"/>
              <a:t>方法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实验结果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1610" y="122555"/>
            <a:ext cx="4008120" cy="483870"/>
          </a:xfrm>
        </p:spPr>
        <p:txBody>
          <a:bodyPr>
            <a:normAutofit/>
          </a:bodyPr>
          <a:p>
            <a:r>
              <a:rPr lang="en-US"/>
              <a:t>3. </a:t>
            </a:r>
            <a:r>
              <a:rPr lang="zh-CN" altLang="en-US"/>
              <a:t>实验结果：布局预测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6580" y="1527175"/>
            <a:ext cx="5958205" cy="42748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1610" y="122555"/>
            <a:ext cx="3423285" cy="483870"/>
          </a:xfrm>
        </p:spPr>
        <p:txBody>
          <a:bodyPr>
            <a:normAutofit/>
          </a:bodyPr>
          <a:p>
            <a:r>
              <a:rPr lang="en-US"/>
              <a:t>1. </a:t>
            </a:r>
            <a:r>
              <a:rPr lang="zh-CN" altLang="en-US"/>
              <a:t>相关工作：背景问题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4945" y="1339215"/>
            <a:ext cx="6858000" cy="34290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4930140" y="5094605"/>
            <a:ext cx="3718560" cy="1154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/>
              <a:t>1. </a:t>
            </a:r>
            <a:r>
              <a:rPr lang="zh-CN" altLang="en-US"/>
              <a:t>两个边界连续性</a:t>
            </a:r>
            <a:endParaRPr lang="zh-CN" altLang="en-US"/>
          </a:p>
          <a:p>
            <a:pPr algn="l"/>
            <a:r>
              <a:rPr lang="en-US" altLang="zh-CN"/>
              <a:t>2. </a:t>
            </a:r>
            <a:r>
              <a:rPr lang="zh-CN" altLang="en-US"/>
              <a:t>物体扭曲问题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1610" y="122555"/>
            <a:ext cx="3423285" cy="483870"/>
          </a:xfrm>
        </p:spPr>
        <p:txBody>
          <a:bodyPr>
            <a:normAutofit/>
          </a:bodyPr>
          <a:p>
            <a:r>
              <a:rPr lang="en-US"/>
              <a:t>1. </a:t>
            </a:r>
            <a:r>
              <a:rPr lang="zh-CN" altLang="en-US"/>
              <a:t>相关工作：</a:t>
            </a:r>
            <a:r>
              <a:rPr lang="en-US" altLang="zh-CN"/>
              <a:t>spherenet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065" y="1502410"/>
            <a:ext cx="6438900" cy="2714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870" y="1501775"/>
            <a:ext cx="2332355" cy="2613025"/>
          </a:xfrm>
          <a:prstGeom prst="rect">
            <a:avLst/>
          </a:prstGeom>
        </p:spPr>
      </p:pic>
      <p:sp>
        <p:nvSpPr>
          <p:cNvPr id="6" name="副标题 2"/>
          <p:cNvSpPr>
            <a:spLocks noGrp="1"/>
          </p:cNvSpPr>
          <p:nvPr/>
        </p:nvSpPr>
        <p:spPr>
          <a:xfrm>
            <a:off x="4384675" y="4696460"/>
            <a:ext cx="3423285" cy="483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卷积适配类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1610" y="122555"/>
            <a:ext cx="3423285" cy="483870"/>
          </a:xfrm>
        </p:spPr>
        <p:txBody>
          <a:bodyPr>
            <a:normAutofit/>
          </a:bodyPr>
          <a:p>
            <a:r>
              <a:rPr lang="en-US"/>
              <a:t>1. </a:t>
            </a:r>
            <a:r>
              <a:rPr lang="zh-CN" altLang="en-US"/>
              <a:t>相关工作：</a:t>
            </a:r>
            <a:r>
              <a:rPr lang="en-US" altLang="zh-CN"/>
              <a:t>KTN</a:t>
            </a:r>
            <a:endParaRPr lang="en-US" altLang="zh-CN"/>
          </a:p>
        </p:txBody>
      </p:sp>
      <p:sp>
        <p:nvSpPr>
          <p:cNvPr id="6" name="副标题 2"/>
          <p:cNvSpPr>
            <a:spLocks noGrp="1"/>
          </p:cNvSpPr>
          <p:nvPr/>
        </p:nvSpPr>
        <p:spPr>
          <a:xfrm>
            <a:off x="7762875" y="3081655"/>
            <a:ext cx="3423285" cy="483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知识蒸馏类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025" y="883285"/>
            <a:ext cx="5928360" cy="5318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1610" y="122555"/>
            <a:ext cx="5194300" cy="483870"/>
          </a:xfrm>
        </p:spPr>
        <p:txBody>
          <a:bodyPr>
            <a:normAutofit/>
          </a:bodyPr>
          <a:p>
            <a:r>
              <a:rPr lang="en-US"/>
              <a:t>1. </a:t>
            </a:r>
            <a:r>
              <a:rPr lang="zh-CN" altLang="en-US"/>
              <a:t>相关工作：</a:t>
            </a:r>
            <a:r>
              <a:rPr lang="en-US" altLang="zh-CN"/>
              <a:t>Spherical Transformer</a:t>
            </a:r>
            <a:endParaRPr lang="en-US" altLang="zh-CN"/>
          </a:p>
        </p:txBody>
      </p:sp>
      <p:sp>
        <p:nvSpPr>
          <p:cNvPr id="6" name="副标题 2"/>
          <p:cNvSpPr>
            <a:spLocks noGrp="1"/>
          </p:cNvSpPr>
          <p:nvPr/>
        </p:nvSpPr>
        <p:spPr>
          <a:xfrm>
            <a:off x="3863975" y="5807710"/>
            <a:ext cx="3423285" cy="483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分块</a:t>
            </a:r>
            <a:r>
              <a:rPr lang="en-US" altLang="zh-CN"/>
              <a:t>ViT</a:t>
            </a:r>
            <a:r>
              <a:rPr lang="zh-CN" altLang="en-US"/>
              <a:t>类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4095" y="532765"/>
            <a:ext cx="7399020" cy="48348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57985"/>
            <a:ext cx="9144000" cy="3155950"/>
          </a:xfrm>
        </p:spPr>
        <p:txBody>
          <a:bodyPr>
            <a:normAutofit/>
          </a:bodyPr>
          <a:p>
            <a:r>
              <a:rPr lang="en-US"/>
              <a:t>1. </a:t>
            </a:r>
            <a:r>
              <a:rPr lang="zh-CN" altLang="en-US"/>
              <a:t>相关工作</a:t>
            </a:r>
            <a:endParaRPr lang="zh-CN" altLang="en-US"/>
          </a:p>
          <a:p>
            <a:endParaRPr lang="zh-CN" altLang="en-US"/>
          </a:p>
          <a:p>
            <a:r>
              <a:rPr lang="en-US" altLang="zh-CN" b="1"/>
              <a:t>2. </a:t>
            </a:r>
            <a:r>
              <a:rPr lang="zh-CN" altLang="en-US" b="1"/>
              <a:t>提出方法</a:t>
            </a:r>
            <a:endParaRPr lang="zh-CN" altLang="en-US" b="1"/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实验结果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1610" y="122555"/>
            <a:ext cx="3665220" cy="483870"/>
          </a:xfrm>
        </p:spPr>
        <p:txBody>
          <a:bodyPr>
            <a:normAutofit/>
          </a:bodyPr>
          <a:p>
            <a:r>
              <a:rPr lang="en-US"/>
              <a:t>2. </a:t>
            </a:r>
            <a:r>
              <a:rPr lang="zh-CN" altLang="en-US"/>
              <a:t>提出方法：概述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9610" y="765175"/>
            <a:ext cx="6978650" cy="532765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8656320" y="2571750"/>
            <a:ext cx="3155315" cy="1304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/>
              <a:t>如何解决：</a:t>
            </a:r>
            <a:endParaRPr lang="en-US" altLang="zh-CN"/>
          </a:p>
          <a:p>
            <a:pPr algn="l"/>
            <a:r>
              <a:rPr lang="en-US" altLang="zh-CN"/>
              <a:t>1. </a:t>
            </a:r>
            <a:r>
              <a:rPr lang="zh-CN" altLang="en-US"/>
              <a:t>两个边界连续性</a:t>
            </a:r>
            <a:endParaRPr lang="zh-CN" altLang="en-US"/>
          </a:p>
          <a:p>
            <a:pPr algn="l"/>
            <a:r>
              <a:rPr lang="en-US" altLang="zh-CN"/>
              <a:t>2. </a:t>
            </a:r>
            <a:r>
              <a:rPr lang="zh-CN" altLang="en-US"/>
              <a:t>物体扭曲问题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1610" y="122555"/>
            <a:ext cx="4043680" cy="483870"/>
          </a:xfrm>
        </p:spPr>
        <p:txBody>
          <a:bodyPr>
            <a:normAutofit/>
          </a:bodyPr>
          <a:p>
            <a:r>
              <a:rPr lang="en-US"/>
              <a:t>2. </a:t>
            </a:r>
            <a:r>
              <a:rPr lang="zh-CN" altLang="en-US"/>
              <a:t>提出方法：全景</a:t>
            </a:r>
            <a:r>
              <a:rPr lang="zh-CN" altLang="en-US"/>
              <a:t>滑动窗口</a:t>
            </a:r>
            <a:endParaRPr lang="zh-CN" altLang="en-US"/>
          </a:p>
        </p:txBody>
      </p:sp>
      <p:sp>
        <p:nvSpPr>
          <p:cNvPr id="8" name="副标题 2"/>
          <p:cNvSpPr>
            <a:spLocks noGrp="1"/>
          </p:cNvSpPr>
          <p:nvPr/>
        </p:nvSpPr>
        <p:spPr>
          <a:xfrm>
            <a:off x="4147820" y="5469890"/>
            <a:ext cx="4569460" cy="1304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/>
              <a:t>如何解决：</a:t>
            </a:r>
            <a:endParaRPr lang="en-US" altLang="zh-CN"/>
          </a:p>
          <a:p>
            <a:pPr algn="l"/>
            <a:r>
              <a:rPr lang="en-US" altLang="zh-CN"/>
              <a:t>1. </a:t>
            </a:r>
            <a:r>
              <a:rPr lang="zh-CN" altLang="en-US"/>
              <a:t>两个边界连续性</a:t>
            </a:r>
            <a:endParaRPr lang="zh-CN" altLang="en-US"/>
          </a:p>
          <a:p>
            <a:pPr algn="l"/>
            <a:r>
              <a:rPr lang="zh-CN" altLang="en-US"/>
              <a:t>答：全景风格的</a:t>
            </a:r>
            <a:r>
              <a:rPr lang="zh-CN" altLang="en-US"/>
              <a:t>滑动窗口方式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890" y="927735"/>
            <a:ext cx="10647680" cy="42208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WPS 演示</Application>
  <PresentationFormat>宽屏</PresentationFormat>
  <Paragraphs>79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PanoSwin论文分享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BumbleBee</dc:creator>
  <cp:lastModifiedBy>塞博坦星的有机生命</cp:lastModifiedBy>
  <cp:revision>31</cp:revision>
  <dcterms:created xsi:type="dcterms:W3CDTF">2023-03-31T04:55:00Z</dcterms:created>
  <dcterms:modified xsi:type="dcterms:W3CDTF">2023-05-10T02:26:07Z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