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6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2C3-70ED-434B-8451-4A1351CC2536}" type="datetimeFigureOut">
              <a:rPr kumimoji="1" lang="zh-TW" altLang="en-US" smtClean="0"/>
              <a:t>2018/11/19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8590883-0CF4-1D43-8433-C6FB2B1C4A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271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2C3-70ED-434B-8451-4A1351CC2536}" type="datetimeFigureOut">
              <a:rPr kumimoji="1" lang="zh-TW" altLang="en-US" smtClean="0"/>
              <a:t>2018/11/19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0883-0CF4-1D43-8433-C6FB2B1C4A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814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2C3-70ED-434B-8451-4A1351CC2536}" type="datetimeFigureOut">
              <a:rPr kumimoji="1" lang="zh-TW" altLang="en-US" smtClean="0"/>
              <a:t>2018/11/19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0883-0CF4-1D43-8433-C6FB2B1C4A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487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2C3-70ED-434B-8451-4A1351CC2536}" type="datetimeFigureOut">
              <a:rPr kumimoji="1" lang="zh-TW" altLang="en-US" smtClean="0"/>
              <a:t>2018/11/19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0883-0CF4-1D43-8433-C6FB2B1C4A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661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860F2C3-70ED-434B-8451-4A1351CC2536}" type="datetimeFigureOut">
              <a:rPr kumimoji="1" lang="zh-TW" altLang="en-US" smtClean="0"/>
              <a:t>2018/11/19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8590883-0CF4-1D43-8433-C6FB2B1C4A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702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2C3-70ED-434B-8451-4A1351CC2536}" type="datetimeFigureOut">
              <a:rPr kumimoji="1" lang="zh-TW" altLang="en-US" smtClean="0"/>
              <a:t>2018/11/19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0883-0CF4-1D43-8433-C6FB2B1C4A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079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2C3-70ED-434B-8451-4A1351CC2536}" type="datetimeFigureOut">
              <a:rPr kumimoji="1" lang="zh-TW" altLang="en-US" smtClean="0"/>
              <a:t>2018/11/19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0883-0CF4-1D43-8433-C6FB2B1C4A7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5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2C3-70ED-434B-8451-4A1351CC2536}" type="datetimeFigureOut">
              <a:rPr kumimoji="1" lang="zh-TW" altLang="en-US" smtClean="0"/>
              <a:t>2018/11/19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0883-0CF4-1D43-8433-C6FB2B1C4A7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5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2C3-70ED-434B-8451-4A1351CC2536}" type="datetimeFigureOut">
              <a:rPr kumimoji="1" lang="zh-TW" altLang="en-US" smtClean="0"/>
              <a:t>2018/11/19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0883-0CF4-1D43-8433-C6FB2B1C4A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432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2C3-70ED-434B-8451-4A1351CC2536}" type="datetimeFigureOut">
              <a:rPr kumimoji="1" lang="zh-TW" altLang="en-US" smtClean="0"/>
              <a:t>2018/11/19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0883-0CF4-1D43-8433-C6FB2B1C4A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37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F2C3-70ED-434B-8451-4A1351CC2536}" type="datetimeFigureOut">
              <a:rPr kumimoji="1" lang="zh-TW" altLang="en-US" smtClean="0"/>
              <a:t>2018/11/19</a:t>
            </a:fld>
            <a:endParaRPr kumimoji="1"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0883-0CF4-1D43-8433-C6FB2B1C4A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379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60F2C3-70ED-434B-8451-4A1351CC2536}" type="datetimeFigureOut">
              <a:rPr kumimoji="1" lang="zh-TW" altLang="en-US" smtClean="0"/>
              <a:t>2018/11/19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8590883-0CF4-1D43-8433-C6FB2B1C4A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40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AI </a:t>
            </a:r>
            <a:r>
              <a:rPr kumimoji="1" lang="en-US" altLang="zh-TW" dirty="0" err="1" smtClean="0"/>
              <a:t>HomeWork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 smtClean="0"/>
              <a:t>授課老師：張宏慶教授</a:t>
            </a:r>
            <a:endParaRPr kumimoji="1" lang="en-US" altLang="zh-TW" sz="2800" dirty="0" smtClean="0"/>
          </a:p>
          <a:p>
            <a:r>
              <a:rPr kumimoji="1" lang="zh-TW" altLang="en-US" sz="2800" dirty="0" smtClean="0"/>
              <a:t>助教：陳君虹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7187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" y="114300"/>
            <a:ext cx="11923986" cy="6057900"/>
          </a:xfrm>
        </p:spPr>
        <p:txBody>
          <a:bodyPr>
            <a:normAutofit/>
          </a:bodyPr>
          <a:lstStyle/>
          <a:p>
            <a:endParaRPr kumimoji="1" lang="en-US" altLang="zh-TW" sz="2400" dirty="0" smtClean="0"/>
          </a:p>
          <a:p>
            <a:endParaRPr kumimoji="1" lang="en-US" altLang="zh-TW" sz="2400" dirty="0"/>
          </a:p>
          <a:p>
            <a:endParaRPr kumimoji="1" lang="en-US" altLang="zh-TW" sz="2400" dirty="0" smtClean="0"/>
          </a:p>
          <a:p>
            <a:endParaRPr kumimoji="1" lang="en-US" altLang="zh-TW" sz="2400" dirty="0"/>
          </a:p>
          <a:p>
            <a:r>
              <a:rPr kumimoji="1" lang="en-US" altLang="zh-TW" sz="2800" dirty="0" smtClean="0"/>
              <a:t>Hint:  Incremental formulation</a:t>
            </a:r>
            <a:r>
              <a:rPr kumimoji="1" lang="zh-TW" altLang="en-US" sz="2800" dirty="0" smtClean="0"/>
              <a:t>參考</a:t>
            </a:r>
            <a:r>
              <a:rPr kumimoji="1" lang="en-US" altLang="zh-TW" sz="2800" dirty="0" smtClean="0"/>
              <a:t>8-Queen Puzzle</a:t>
            </a:r>
            <a:r>
              <a:rPr kumimoji="1" lang="zh-TW" altLang="en-US" sz="2800" dirty="0" smtClean="0"/>
              <a:t>，</a:t>
            </a:r>
            <a:r>
              <a:rPr kumimoji="1" lang="en-US" altLang="zh-TW" sz="2800" dirty="0" smtClean="0"/>
              <a:t>Slide Pages : 17-19</a:t>
            </a:r>
          </a:p>
          <a:p>
            <a:pPr marL="0" indent="0">
              <a:buNone/>
            </a:pPr>
            <a:r>
              <a:rPr kumimoji="1" lang="zh-TW" altLang="en-US" sz="2800" dirty="0" smtClean="0"/>
              <a:t>以數學歸納法</a:t>
            </a:r>
            <a:r>
              <a:rPr kumimoji="1" lang="en-US" altLang="zh-TW" sz="2800" dirty="0" smtClean="0"/>
              <a:t>n=1</a:t>
            </a:r>
            <a:r>
              <a:rPr kumimoji="1" lang="zh-TW" altLang="en-US" sz="2800" dirty="0" smtClean="0"/>
              <a:t>，</a:t>
            </a:r>
            <a:r>
              <a:rPr kumimoji="1" lang="en-US" altLang="zh-TW" sz="2800" dirty="0" smtClean="0"/>
              <a:t>n=2</a:t>
            </a:r>
            <a:r>
              <a:rPr kumimoji="1" lang="zh-TW" altLang="en-US" sz="2800" dirty="0" smtClean="0"/>
              <a:t> 帶入棋盤計算</a:t>
            </a:r>
            <a:r>
              <a:rPr kumimoji="1" lang="en-US" altLang="zh-TW" sz="2800" dirty="0" smtClean="0"/>
              <a:t>State Space</a:t>
            </a:r>
            <a:r>
              <a:rPr kumimoji="1" lang="zh-TW" altLang="en-US" sz="2800" dirty="0" smtClean="0"/>
              <a:t>，並推得</a:t>
            </a:r>
            <a:r>
              <a:rPr kumimoji="1" lang="en-US" altLang="zh-TW" sz="2800" dirty="0" smtClean="0"/>
              <a:t>n=n</a:t>
            </a:r>
            <a:r>
              <a:rPr kumimoji="1" lang="zh-TW" altLang="en-US" sz="2800" dirty="0" smtClean="0"/>
              <a:t>之</a:t>
            </a:r>
            <a:r>
              <a:rPr kumimoji="1" lang="en-US" altLang="zh-TW" sz="2800" dirty="0"/>
              <a:t>State </a:t>
            </a:r>
            <a:endParaRPr kumimoji="1" lang="en-US" altLang="zh-TW" sz="2800" dirty="0" smtClean="0"/>
          </a:p>
          <a:p>
            <a:pPr marL="0" indent="0">
              <a:buNone/>
            </a:pPr>
            <a:r>
              <a:rPr kumimoji="1" lang="en-US" altLang="zh-TW" sz="2800" dirty="0"/>
              <a:t> </a:t>
            </a:r>
            <a:r>
              <a:rPr kumimoji="1" lang="en-US" altLang="zh-TW" sz="2800" dirty="0" smtClean="0"/>
              <a:t>Space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Size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266700"/>
            <a:ext cx="10058400" cy="140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2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" y="88900"/>
            <a:ext cx="11013948" cy="6564148"/>
          </a:xfrm>
        </p:spPr>
        <p:txBody>
          <a:bodyPr>
            <a:normAutofit/>
          </a:bodyPr>
          <a:lstStyle/>
          <a:p>
            <a:endParaRPr kumimoji="1" lang="en-US" altLang="zh-TW" sz="2400" dirty="0" smtClean="0"/>
          </a:p>
          <a:p>
            <a:endParaRPr kumimoji="1" lang="en-US" altLang="zh-TW" sz="2400" dirty="0"/>
          </a:p>
          <a:p>
            <a:endParaRPr kumimoji="1" lang="en-US" altLang="zh-TW" sz="2400" dirty="0" smtClean="0"/>
          </a:p>
          <a:p>
            <a:endParaRPr kumimoji="1" lang="en-US" altLang="zh-TW" sz="2400" dirty="0"/>
          </a:p>
          <a:p>
            <a:endParaRPr kumimoji="1" lang="en-US" altLang="zh-TW" sz="2400" dirty="0" smtClean="0"/>
          </a:p>
          <a:p>
            <a:endParaRPr kumimoji="1" lang="en-US" altLang="zh-TW" sz="2400" dirty="0"/>
          </a:p>
          <a:p>
            <a:endParaRPr kumimoji="1" lang="en-US" altLang="zh-TW" sz="2400" dirty="0" smtClean="0"/>
          </a:p>
          <a:p>
            <a:endParaRPr kumimoji="1" lang="en-US" altLang="zh-TW" sz="2400" dirty="0"/>
          </a:p>
          <a:p>
            <a:r>
              <a:rPr kumimoji="1" lang="en-US" altLang="zh-TW" sz="2400" dirty="0" smtClean="0"/>
              <a:t>Hint: </a:t>
            </a:r>
          </a:p>
          <a:p>
            <a:pPr marL="0" indent="0">
              <a:buNone/>
            </a:pPr>
            <a:r>
              <a:rPr kumimoji="1" lang="en-US" altLang="zh-TW" sz="2800" dirty="0" err="1" smtClean="0"/>
              <a:t>a.b</a:t>
            </a:r>
            <a:r>
              <a:rPr kumimoji="1" lang="en-US" altLang="zh-TW" sz="2800" dirty="0" smtClean="0"/>
              <a:t>.</a:t>
            </a:r>
            <a:r>
              <a:rPr kumimoji="1" lang="zh-TW" altLang="en-US" sz="2800" dirty="0" smtClean="0"/>
              <a:t>參考</a:t>
            </a:r>
            <a:r>
              <a:rPr kumimoji="1" lang="en-US" altLang="zh-TW" sz="2800" dirty="0" smtClean="0"/>
              <a:t> Slide Page: 99,100</a:t>
            </a:r>
            <a:r>
              <a:rPr kumimoji="1" lang="zh-TW" altLang="en-US" sz="2800" dirty="0" smtClean="0"/>
              <a:t>，並探討</a:t>
            </a:r>
            <a:r>
              <a:rPr kumimoji="1" lang="en-US" altLang="zh-TW" sz="2800" dirty="0" smtClean="0"/>
              <a:t>DFS</a:t>
            </a:r>
            <a:r>
              <a:rPr kumimoji="1" lang="zh-TW" altLang="en-US" sz="2800" dirty="0" smtClean="0"/>
              <a:t>與</a:t>
            </a:r>
            <a:r>
              <a:rPr kumimoji="1" lang="en-US" altLang="zh-TW" sz="2800" dirty="0" smtClean="0"/>
              <a:t>A* Search</a:t>
            </a:r>
            <a:r>
              <a:rPr kumimoji="1" lang="zh-TW" altLang="en-US" sz="2800" dirty="0" smtClean="0"/>
              <a:t>演算法之目標</a:t>
            </a:r>
            <a:endParaRPr kumimoji="1" lang="en-US" altLang="zh-TW" sz="2800" dirty="0" smtClean="0"/>
          </a:p>
          <a:p>
            <a:pPr marL="0" indent="0">
              <a:buNone/>
            </a:pPr>
            <a:r>
              <a:rPr kumimoji="1" lang="en-US" altLang="zh-TW" sz="2800" dirty="0" smtClean="0"/>
              <a:t>c.</a:t>
            </a:r>
            <a:r>
              <a:rPr kumimoji="1" lang="zh-TW" altLang="en-US" sz="2800" dirty="0" smtClean="0"/>
              <a:t>與</a:t>
            </a:r>
            <a:r>
              <a:rPr kumimoji="1" lang="en-US" altLang="zh-TW" sz="2800" dirty="0" smtClean="0"/>
              <a:t> </a:t>
            </a:r>
            <a:r>
              <a:rPr kumimoji="1" lang="en-US" altLang="zh-TW" sz="2800" dirty="0"/>
              <a:t>A* Search</a:t>
            </a:r>
            <a:r>
              <a:rPr kumimoji="1" lang="zh-TW" altLang="en-US" sz="2800" dirty="0"/>
              <a:t>演算</a:t>
            </a:r>
            <a:r>
              <a:rPr kumimoji="1" lang="zh-TW" altLang="en-US" sz="2800" dirty="0" smtClean="0"/>
              <a:t>法特性有關</a:t>
            </a:r>
            <a:endParaRPr kumimoji="1" lang="en-US" altLang="zh-TW" sz="2800" dirty="0" smtClean="0"/>
          </a:p>
          <a:p>
            <a:pPr marL="0" indent="0">
              <a:buNone/>
            </a:pPr>
            <a:r>
              <a:rPr kumimoji="1" lang="en-US" altLang="zh-TW" sz="2800" dirty="0" smtClean="0"/>
              <a:t>d.</a:t>
            </a:r>
            <a:r>
              <a:rPr kumimoji="1" lang="zh-TW" altLang="en-US" sz="2800" dirty="0"/>
              <a:t>參考</a:t>
            </a:r>
            <a:r>
              <a:rPr kumimoji="1" lang="en-US" altLang="zh-TW" sz="2800" dirty="0"/>
              <a:t> Slide Page: </a:t>
            </a:r>
            <a:r>
              <a:rPr kumimoji="1" lang="en-US" altLang="zh-TW" sz="2800" dirty="0" smtClean="0"/>
              <a:t>52-58</a:t>
            </a:r>
          </a:p>
          <a:p>
            <a:pPr marL="0" indent="0">
              <a:buNone/>
            </a:pPr>
            <a:r>
              <a:rPr kumimoji="1" lang="en-US" altLang="zh-TW" sz="2800" dirty="0" smtClean="0"/>
              <a:t>e.</a:t>
            </a:r>
            <a:r>
              <a:rPr kumimoji="1" lang="zh-TW" altLang="en-US" sz="2800" dirty="0" smtClean="0"/>
              <a:t>與棋盤上的</a:t>
            </a:r>
            <a:r>
              <a:rPr kumimoji="1" lang="en-US" altLang="zh-TW" sz="2800" dirty="0" smtClean="0"/>
              <a:t>rook</a:t>
            </a:r>
            <a:r>
              <a:rPr kumimoji="1" lang="zh-TW" altLang="en-US" sz="2800" dirty="0" smtClean="0"/>
              <a:t>走法有關，以及</a:t>
            </a:r>
            <a:r>
              <a:rPr kumimoji="1" lang="en-US" altLang="zh-TW" sz="2800" dirty="0" err="1" smtClean="0"/>
              <a:t>Mahattan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distance</a:t>
            </a:r>
            <a:r>
              <a:rPr kumimoji="1" lang="zh-TW" altLang="en-US" sz="2800" dirty="0" smtClean="0"/>
              <a:t>之定義</a:t>
            </a:r>
            <a:endParaRPr kumimoji="1" lang="en-US" altLang="zh-TW" sz="28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88900"/>
            <a:ext cx="10058400" cy="36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" y="139700"/>
            <a:ext cx="11013948" cy="6032500"/>
          </a:xfrm>
        </p:spPr>
        <p:txBody>
          <a:bodyPr/>
          <a:lstStyle/>
          <a:p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r>
              <a:rPr kumimoji="1" lang="en-US" altLang="zh-TW" sz="2800" dirty="0" smtClean="0"/>
              <a:t>Hint:</a:t>
            </a:r>
          </a:p>
          <a:p>
            <a:pPr marL="0" indent="0">
              <a:buNone/>
            </a:pPr>
            <a:r>
              <a:rPr kumimoji="1" lang="en-US" altLang="zh-TW" sz="2800" dirty="0" smtClean="0"/>
              <a:t>a.</a:t>
            </a:r>
            <a:r>
              <a:rPr kumimoji="1" lang="zh-TW" altLang="en-US" sz="2800" dirty="0" smtClean="0"/>
              <a:t>參</a:t>
            </a:r>
            <a:r>
              <a:rPr kumimoji="1" lang="zh-TW" altLang="en-US" sz="2800" dirty="0"/>
              <a:t>考</a:t>
            </a:r>
            <a:r>
              <a:rPr kumimoji="1" lang="en-US" altLang="zh-TW" sz="2800" dirty="0"/>
              <a:t> Slide Page</a:t>
            </a:r>
            <a:r>
              <a:rPr kumimoji="1" lang="en-US" altLang="zh-TW" sz="2800" dirty="0" smtClean="0"/>
              <a:t>: 57-60</a:t>
            </a:r>
            <a:r>
              <a:rPr kumimoji="1" lang="zh-TW" altLang="en-US" sz="2800" dirty="0" smtClean="0"/>
              <a:t>，探討當</a:t>
            </a:r>
            <a:r>
              <a:rPr kumimoji="1" lang="en-US" altLang="zh-TW" sz="2800" dirty="0" smtClean="0"/>
              <a:t>step costs</a:t>
            </a:r>
            <a:r>
              <a:rPr kumimoji="1" lang="zh-TW" altLang="en-US" sz="2800" dirty="0" smtClean="0"/>
              <a:t>都相同時，</a:t>
            </a:r>
            <a:r>
              <a:rPr kumimoji="1" lang="en-US" altLang="zh-TW" sz="2800" dirty="0" smtClean="0"/>
              <a:t>BFS</a:t>
            </a:r>
            <a:r>
              <a:rPr kumimoji="1" lang="zh-TW" altLang="en-US" sz="2800" dirty="0" smtClean="0"/>
              <a:t>與</a:t>
            </a:r>
            <a:r>
              <a:rPr kumimoji="1" lang="en-US" altLang="zh-TW" sz="2800" dirty="0" smtClean="0"/>
              <a:t>uniform-cost search</a:t>
            </a:r>
            <a:r>
              <a:rPr kumimoji="1" lang="zh-TW" altLang="en-US" sz="2800" dirty="0" smtClean="0"/>
              <a:t>之關係</a:t>
            </a:r>
            <a:endParaRPr kumimoji="1" lang="en-US" altLang="zh-TW" sz="2800" dirty="0" smtClean="0"/>
          </a:p>
          <a:p>
            <a:pPr marL="0" indent="0">
              <a:buNone/>
            </a:pPr>
            <a:r>
              <a:rPr kumimoji="1" lang="en-US" altLang="zh-TW" sz="2800" dirty="0" smtClean="0"/>
              <a:t>b.</a:t>
            </a:r>
            <a:r>
              <a:rPr kumimoji="1" lang="zh-TW" altLang="en-US" sz="2800" dirty="0" smtClean="0"/>
              <a:t>探討</a:t>
            </a:r>
            <a:r>
              <a:rPr kumimoji="1" lang="en-US" altLang="zh-TW" sz="2800" dirty="0" smtClean="0"/>
              <a:t>DFS</a:t>
            </a:r>
            <a:r>
              <a:rPr kumimoji="1" lang="zh-TW" altLang="en-US" sz="2800" dirty="0" smtClean="0"/>
              <a:t>與</a:t>
            </a:r>
            <a:r>
              <a:rPr kumimoji="1" lang="en-US" altLang="zh-TW" sz="2800" dirty="0" smtClean="0"/>
              <a:t>BFS</a:t>
            </a:r>
            <a:r>
              <a:rPr kumimoji="1" lang="zh-TW" altLang="en-US" sz="2800" dirty="0" smtClean="0"/>
              <a:t>之關係，與</a:t>
            </a:r>
            <a:r>
              <a:rPr kumimoji="1" lang="en-US" altLang="zh-TW" sz="2800" dirty="0" smtClean="0"/>
              <a:t>depth</a:t>
            </a:r>
            <a:r>
              <a:rPr kumimoji="1" lang="zh-TW" altLang="en-US" sz="2800" dirty="0" smtClean="0"/>
              <a:t>有關</a:t>
            </a:r>
            <a:endParaRPr kumimoji="1" lang="en-US" altLang="zh-TW" sz="2800" dirty="0" smtClean="0"/>
          </a:p>
          <a:p>
            <a:pPr marL="0" indent="0">
              <a:buNone/>
            </a:pPr>
            <a:r>
              <a:rPr kumimoji="1" lang="en-US" altLang="zh-TW" sz="2800" dirty="0" smtClean="0"/>
              <a:t>c.</a:t>
            </a:r>
            <a:r>
              <a:rPr kumimoji="1" lang="zh-TW" altLang="en-US" sz="2800" dirty="0" smtClean="0"/>
              <a:t>探討</a:t>
            </a:r>
            <a:r>
              <a:rPr kumimoji="1" lang="en-US" altLang="zh-TW" sz="2800" dirty="0"/>
              <a:t>uniform-cost </a:t>
            </a:r>
            <a:r>
              <a:rPr kumimoji="1" lang="en-US" altLang="zh-TW" sz="2800" dirty="0" smtClean="0"/>
              <a:t>search</a:t>
            </a:r>
            <a:r>
              <a:rPr kumimoji="1" lang="zh-TW" altLang="en-US" sz="2800" dirty="0" smtClean="0"/>
              <a:t>與</a:t>
            </a:r>
            <a:r>
              <a:rPr kumimoji="1" lang="en-US" altLang="zh-TW" sz="2800" dirty="0" smtClean="0"/>
              <a:t>A*</a:t>
            </a:r>
            <a:r>
              <a:rPr kumimoji="1" lang="zh-TW" altLang="en-US" sz="2800" dirty="0" smtClean="0"/>
              <a:t>之關係，與</a:t>
            </a:r>
            <a:r>
              <a:rPr kumimoji="1" lang="en-US" altLang="zh-TW" sz="2800" dirty="0" smtClean="0"/>
              <a:t>h(n)</a:t>
            </a:r>
            <a:r>
              <a:rPr kumimoji="1" lang="zh-TW" altLang="en-US" sz="2800" dirty="0" smtClean="0"/>
              <a:t>有關</a:t>
            </a:r>
            <a:endParaRPr kumimoji="1"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39700"/>
            <a:ext cx="93091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" y="152400"/>
            <a:ext cx="11013948" cy="6019800"/>
          </a:xfrm>
        </p:spPr>
        <p:txBody>
          <a:bodyPr/>
          <a:lstStyle/>
          <a:p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sz="2800" dirty="0" smtClean="0"/>
              <a:t>Hint:</a:t>
            </a:r>
            <a:r>
              <a:rPr kumimoji="1" lang="zh-TW" altLang="en-US" sz="2800" dirty="0" smtClean="0"/>
              <a:t> 參考</a:t>
            </a:r>
            <a:r>
              <a:rPr kumimoji="1" lang="en-US" altLang="zh-TW" sz="2800" dirty="0" smtClean="0"/>
              <a:t>Slide Page : 113</a:t>
            </a:r>
            <a:r>
              <a:rPr kumimoji="1" lang="zh-TW" altLang="en-US" sz="2800" dirty="0" smtClean="0"/>
              <a:t>之</a:t>
            </a:r>
            <a:r>
              <a:rPr kumimoji="1" lang="en-US" altLang="zh-TW" sz="2800" dirty="0" smtClean="0"/>
              <a:t>Evaluation function: f(n) = g(n) + h(n)</a:t>
            </a:r>
            <a:r>
              <a:rPr kumimoji="1" lang="zh-TW" altLang="en-US" sz="2800" dirty="0" smtClean="0"/>
              <a:t>，以及</a:t>
            </a:r>
            <a:r>
              <a:rPr kumimoji="1" lang="en-US" altLang="zh-TW" sz="2800" dirty="0" smtClean="0"/>
              <a:t>A*</a:t>
            </a:r>
            <a:r>
              <a:rPr kumimoji="1" lang="zh-TW" altLang="en-US" sz="2800" dirty="0" smtClean="0"/>
              <a:t>與</a:t>
            </a:r>
            <a:r>
              <a:rPr kumimoji="1" lang="en-US" altLang="zh-TW" sz="2800" dirty="0" smtClean="0"/>
              <a:t>greedy best-first </a:t>
            </a:r>
            <a:r>
              <a:rPr kumimoji="1" lang="en-US" altLang="zh-TW" sz="3200" dirty="0" smtClean="0"/>
              <a:t>search</a:t>
            </a:r>
            <a:r>
              <a:rPr kumimoji="1" lang="zh-TW" altLang="en-US" sz="2800" dirty="0" smtClean="0"/>
              <a:t>之特性</a:t>
            </a:r>
            <a:endParaRPr kumimoji="1" lang="en-US" altLang="zh-TW" sz="24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469900"/>
            <a:ext cx="10058400" cy="14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9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" y="0"/>
            <a:ext cx="11899024" cy="6858000"/>
          </a:xfrm>
        </p:spPr>
        <p:txBody>
          <a:bodyPr/>
          <a:lstStyle/>
          <a:p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Hint:  Figure 3.9</a:t>
            </a:r>
            <a:r>
              <a:rPr kumimoji="1" lang="zh-TW" altLang="en-US" dirty="0" smtClean="0"/>
              <a:t>參考</a:t>
            </a:r>
            <a:r>
              <a:rPr kumimoji="1" lang="en-US" altLang="zh-TW" dirty="0" smtClean="0"/>
              <a:t>Slide page: 33</a:t>
            </a:r>
          </a:p>
          <a:p>
            <a:endParaRPr kumimoji="1"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99" y="0"/>
            <a:ext cx="9888101" cy="380474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10" y="3804745"/>
            <a:ext cx="6401265" cy="273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9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607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128248" cy="6172200"/>
          </a:xfrm>
        </p:spPr>
        <p:txBody>
          <a:bodyPr/>
          <a:lstStyle/>
          <a:p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 sz="3200" dirty="0" smtClean="0"/>
              <a:t>Hint : </a:t>
            </a:r>
            <a:r>
              <a:rPr kumimoji="1" lang="zh-TW" altLang="en-US" sz="3200" dirty="0" smtClean="0"/>
              <a:t>參考</a:t>
            </a:r>
            <a:r>
              <a:rPr kumimoji="1" lang="en-US" altLang="zh-TW" sz="3200" dirty="0" smtClean="0"/>
              <a:t>Slide Page: 123-130</a:t>
            </a:r>
            <a:endParaRPr kumimoji="1"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10058400" cy="6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4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1946" y="2312276"/>
            <a:ext cx="10676302" cy="38599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TW" sz="8000" dirty="0" smtClean="0">
                <a:solidFill>
                  <a:srgbClr val="FF0000"/>
                </a:solidFill>
                <a:latin typeface="+mj-ea"/>
                <a:ea typeface="+mj-ea"/>
              </a:rPr>
              <a:t>Thanks for Listening</a:t>
            </a:r>
            <a:endParaRPr kumimoji="1" lang="zh-TW" altLang="en-US" sz="8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8240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3256</TotalTime>
  <Words>238</Words>
  <Application>Microsoft Macintosh PowerPoint</Application>
  <PresentationFormat>寬螢幕</PresentationFormat>
  <Paragraphs>56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Wingdings</vt:lpstr>
      <vt:lpstr>微軟正黑體</vt:lpstr>
      <vt:lpstr>標楷體</vt:lpstr>
      <vt:lpstr>木刻字型</vt:lpstr>
      <vt:lpstr>AI HomeWork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HomeWork</dc:title>
  <dc:creator>Microsoft Office 使用者</dc:creator>
  <cp:lastModifiedBy>Microsoft Office 使用者</cp:lastModifiedBy>
  <cp:revision>13</cp:revision>
  <dcterms:created xsi:type="dcterms:W3CDTF">2018-11-19T10:28:01Z</dcterms:created>
  <dcterms:modified xsi:type="dcterms:W3CDTF">2018-11-21T16:44:05Z</dcterms:modified>
</cp:coreProperties>
</file>