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9" r:id="rId3"/>
    <p:sldId id="257" r:id="rId4"/>
    <p:sldId id="270" r:id="rId5"/>
    <p:sldId id="258" r:id="rId6"/>
    <p:sldId id="260" r:id="rId7"/>
    <p:sldId id="272" r:id="rId8"/>
    <p:sldId id="261" r:id="rId9"/>
    <p:sldId id="262" r:id="rId10"/>
    <p:sldId id="263" r:id="rId11"/>
    <p:sldId id="271" r:id="rId12"/>
    <p:sldId id="264" r:id="rId13"/>
    <p:sldId id="266"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03"/>
    <p:restoredTop sz="82680"/>
  </p:normalViewPr>
  <p:slideViewPr>
    <p:cSldViewPr snapToGrid="0" snapToObjects="1">
      <p:cViewPr varScale="1">
        <p:scale>
          <a:sx n="105" d="100"/>
          <a:sy n="105" d="100"/>
        </p:scale>
        <p:origin x="11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9860F2C3-70ED-434B-8451-4A1351CC2536}" type="datetimeFigureOut">
              <a:rPr kumimoji="1" lang="zh-TW" altLang="en-US" smtClean="0"/>
              <a:t>2018/12/16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8590883-0CF4-1D43-8433-C6FB2B1C4A72}" type="slidenum">
              <a:rPr kumimoji="1" lang="zh-TW" altLang="en-US" smtClean="0"/>
              <a:t>‹#›</a:t>
            </a:fld>
            <a:endParaRPr kumimoji="1" lang="zh-TW" altLang="en-US"/>
          </a:p>
        </p:txBody>
      </p:sp>
    </p:spTree>
    <p:extLst>
      <p:ext uri="{BB962C8B-B14F-4D97-AF65-F5344CB8AC3E}">
        <p14:creationId xmlns:p14="http://schemas.microsoft.com/office/powerpoint/2010/main" val="1302710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9860F2C3-70ED-434B-8451-4A1351CC2536}" type="datetimeFigureOut">
              <a:rPr kumimoji="1" lang="zh-TW" altLang="en-US" smtClean="0"/>
              <a:t>2018/12/16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48590883-0CF4-1D43-8433-C6FB2B1C4A72}" type="slidenum">
              <a:rPr kumimoji="1" lang="zh-TW" altLang="en-US" smtClean="0"/>
              <a:t>‹#›</a:t>
            </a:fld>
            <a:endParaRPr kumimoji="1" lang="zh-TW" altLang="en-US"/>
          </a:p>
        </p:txBody>
      </p:sp>
    </p:spTree>
    <p:extLst>
      <p:ext uri="{BB962C8B-B14F-4D97-AF65-F5344CB8AC3E}">
        <p14:creationId xmlns:p14="http://schemas.microsoft.com/office/powerpoint/2010/main" val="948143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860F2C3-70ED-434B-8451-4A1351CC2536}" type="datetimeFigureOut">
              <a:rPr kumimoji="1" lang="zh-TW" altLang="en-US" smtClean="0"/>
              <a:t>2018/12/16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48590883-0CF4-1D43-8433-C6FB2B1C4A72}" type="slidenum">
              <a:rPr kumimoji="1" lang="zh-TW" altLang="en-US" smtClean="0"/>
              <a:t>‹#›</a:t>
            </a:fld>
            <a:endParaRPr kumimoji="1" lang="zh-TW" altLang="en-US"/>
          </a:p>
        </p:txBody>
      </p:sp>
    </p:spTree>
    <p:extLst>
      <p:ext uri="{BB962C8B-B14F-4D97-AF65-F5344CB8AC3E}">
        <p14:creationId xmlns:p14="http://schemas.microsoft.com/office/powerpoint/2010/main" val="1114874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860F2C3-70ED-434B-8451-4A1351CC2536}" type="datetimeFigureOut">
              <a:rPr kumimoji="1" lang="zh-TW" altLang="en-US" smtClean="0"/>
              <a:t>2018/12/16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48590883-0CF4-1D43-8433-C6FB2B1C4A72}" type="slidenum">
              <a:rPr kumimoji="1" lang="zh-TW" altLang="en-US" smtClean="0"/>
              <a:t>‹#›</a:t>
            </a:fld>
            <a:endParaRPr kumimoji="1" lang="zh-TW" altLang="en-US"/>
          </a:p>
        </p:txBody>
      </p:sp>
    </p:spTree>
    <p:extLst>
      <p:ext uri="{BB962C8B-B14F-4D97-AF65-F5344CB8AC3E}">
        <p14:creationId xmlns:p14="http://schemas.microsoft.com/office/powerpoint/2010/main" val="106661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a:xfrm>
            <a:off x="8593667" y="6272784"/>
            <a:ext cx="2644309" cy="365125"/>
          </a:xfrm>
        </p:spPr>
        <p:txBody>
          <a:bodyPr/>
          <a:lstStyle/>
          <a:p>
            <a:fld id="{9860F2C3-70ED-434B-8451-4A1351CC2536}" type="datetimeFigureOut">
              <a:rPr kumimoji="1" lang="zh-TW" altLang="en-US" smtClean="0"/>
              <a:t>2018/12/16</a:t>
            </a:fld>
            <a:endParaRPr kumimoji="1" lang="zh-TW" altLang="en-US"/>
          </a:p>
        </p:txBody>
      </p:sp>
      <p:sp>
        <p:nvSpPr>
          <p:cNvPr id="5" name="Footer Placeholder 4"/>
          <p:cNvSpPr>
            <a:spLocks noGrp="1"/>
          </p:cNvSpPr>
          <p:nvPr>
            <p:ph type="ftr" sz="quarter" idx="11"/>
          </p:nvPr>
        </p:nvSpPr>
        <p:spPr>
          <a:xfrm>
            <a:off x="2182708" y="6272784"/>
            <a:ext cx="6327648" cy="365125"/>
          </a:xfrm>
        </p:spPr>
        <p:txBody>
          <a:bodyPr/>
          <a:lstStyle/>
          <a:p>
            <a:endParaRPr kumimoji="1" lang="zh-TW"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8590883-0CF4-1D43-8433-C6FB2B1C4A72}" type="slidenum">
              <a:rPr kumimoji="1" lang="zh-TW" altLang="en-US" smtClean="0"/>
              <a:t>‹#›</a:t>
            </a:fld>
            <a:endParaRPr kumimoji="1" lang="zh-TW" altLang="en-US"/>
          </a:p>
        </p:txBody>
      </p:sp>
    </p:spTree>
    <p:extLst>
      <p:ext uri="{BB962C8B-B14F-4D97-AF65-F5344CB8AC3E}">
        <p14:creationId xmlns:p14="http://schemas.microsoft.com/office/powerpoint/2010/main" val="159702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9860F2C3-70ED-434B-8451-4A1351CC2536}" type="datetimeFigureOut">
              <a:rPr kumimoji="1" lang="zh-TW" altLang="en-US" smtClean="0"/>
              <a:t>2018/12/16</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48590883-0CF4-1D43-8433-C6FB2B1C4A72}" type="slidenum">
              <a:rPr kumimoji="1" lang="zh-TW" altLang="en-US" smtClean="0"/>
              <a:t>‹#›</a:t>
            </a:fld>
            <a:endParaRPr kumimoji="1" lang="zh-TW" altLang="en-US"/>
          </a:p>
        </p:txBody>
      </p:sp>
    </p:spTree>
    <p:extLst>
      <p:ext uri="{BB962C8B-B14F-4D97-AF65-F5344CB8AC3E}">
        <p14:creationId xmlns:p14="http://schemas.microsoft.com/office/powerpoint/2010/main" val="1980790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9860F2C3-70ED-434B-8451-4A1351CC2536}" type="datetimeFigureOut">
              <a:rPr kumimoji="1" lang="zh-TW" altLang="en-US" smtClean="0"/>
              <a:t>2018/12/16</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48590883-0CF4-1D43-8433-C6FB2B1C4A72}" type="slidenum">
              <a:rPr kumimoji="1" lang="zh-TW" altLang="en-US" smtClean="0"/>
              <a:t>‹#›</a:t>
            </a:fld>
            <a:endParaRPr kumimoji="1" lang="zh-TW" altLang="en-US"/>
          </a:p>
        </p:txBody>
      </p:sp>
      <p:sp>
        <p:nvSpPr>
          <p:cNvPr id="10" name="Title 9"/>
          <p:cNvSpPr>
            <a:spLocks noGrp="1"/>
          </p:cNvSpPr>
          <p:nvPr>
            <p:ph type="title"/>
          </p:nvPr>
        </p:nvSpPr>
        <p:spPr/>
        <p:txBody>
          <a:bodyPr/>
          <a:lstStyle/>
          <a:p>
            <a:r>
              <a:rPr lang="zh-TW" altLang="en-US" smtClean="0"/>
              <a:t>按一下以編輯母片標題樣式</a:t>
            </a:r>
            <a:endParaRPr lang="en-US" dirty="0"/>
          </a:p>
        </p:txBody>
      </p:sp>
    </p:spTree>
    <p:extLst>
      <p:ext uri="{BB962C8B-B14F-4D97-AF65-F5344CB8AC3E}">
        <p14:creationId xmlns:p14="http://schemas.microsoft.com/office/powerpoint/2010/main" val="856454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860F2C3-70ED-434B-8451-4A1351CC2536}" type="datetimeFigureOut">
              <a:rPr kumimoji="1" lang="zh-TW" altLang="en-US" smtClean="0"/>
              <a:t>2018/12/16</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48590883-0CF4-1D43-8433-C6FB2B1C4A72}" type="slidenum">
              <a:rPr kumimoji="1" lang="zh-TW" altLang="en-US" smtClean="0"/>
              <a:t>‹#›</a:t>
            </a:fld>
            <a:endParaRPr kumimoji="1" lang="zh-TW" altLang="en-US"/>
          </a:p>
        </p:txBody>
      </p:sp>
      <p:sp>
        <p:nvSpPr>
          <p:cNvPr id="6" name="Title 5"/>
          <p:cNvSpPr>
            <a:spLocks noGrp="1"/>
          </p:cNvSpPr>
          <p:nvPr>
            <p:ph type="title"/>
          </p:nvPr>
        </p:nvSpPr>
        <p:spPr/>
        <p:txBody>
          <a:bodyPr/>
          <a:lstStyle/>
          <a:p>
            <a:r>
              <a:rPr lang="zh-TW" altLang="en-US" smtClean="0"/>
              <a:t>按一下以編輯母片標題樣式</a:t>
            </a:r>
            <a:endParaRPr lang="en-US"/>
          </a:p>
        </p:txBody>
      </p:sp>
    </p:spTree>
    <p:extLst>
      <p:ext uri="{BB962C8B-B14F-4D97-AF65-F5344CB8AC3E}">
        <p14:creationId xmlns:p14="http://schemas.microsoft.com/office/powerpoint/2010/main" val="1996152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60F2C3-70ED-434B-8451-4A1351CC2536}" type="datetimeFigureOut">
              <a:rPr kumimoji="1" lang="zh-TW" altLang="en-US" smtClean="0"/>
              <a:t>2018/12/16</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48590883-0CF4-1D43-8433-C6FB2B1C4A72}" type="slidenum">
              <a:rPr kumimoji="1" lang="zh-TW" altLang="en-US" smtClean="0"/>
              <a:t>‹#›</a:t>
            </a:fld>
            <a:endParaRPr kumimoji="1" lang="zh-TW" altLang="en-US"/>
          </a:p>
        </p:txBody>
      </p:sp>
    </p:spTree>
    <p:extLst>
      <p:ext uri="{BB962C8B-B14F-4D97-AF65-F5344CB8AC3E}">
        <p14:creationId xmlns:p14="http://schemas.microsoft.com/office/powerpoint/2010/main" val="1344323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smtClean="0"/>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9860F2C3-70ED-434B-8451-4A1351CC2536}" type="datetimeFigureOut">
              <a:rPr kumimoji="1" lang="zh-TW" altLang="en-US" smtClean="0"/>
              <a:t>2018/12/16</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8590883-0CF4-1D43-8433-C6FB2B1C4A72}" type="slidenum">
              <a:rPr kumimoji="1" lang="zh-TW" altLang="en-US" smtClean="0"/>
              <a:t>‹#›</a:t>
            </a:fld>
            <a:endParaRPr kumimoji="1" lang="zh-TW" altLang="en-US"/>
          </a:p>
        </p:txBody>
      </p:sp>
    </p:spTree>
    <p:extLst>
      <p:ext uri="{BB962C8B-B14F-4D97-AF65-F5344CB8AC3E}">
        <p14:creationId xmlns:p14="http://schemas.microsoft.com/office/powerpoint/2010/main" val="377379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smtClean="0"/>
              <a:t>按一下以編輯母片標題樣式</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將圖片拖曳至版面配置區或按一下圖示以新增</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9860F2C3-70ED-434B-8451-4A1351CC2536}" type="datetimeFigureOut">
              <a:rPr kumimoji="1" lang="zh-TW" altLang="en-US" smtClean="0"/>
              <a:t>2018/12/16</a:t>
            </a:fld>
            <a:endParaRPr kumimoji="1" lang="zh-TW"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8590883-0CF4-1D43-8433-C6FB2B1C4A72}" type="slidenum">
              <a:rPr kumimoji="1" lang="zh-TW" altLang="en-US" smtClean="0"/>
              <a:t>‹#›</a:t>
            </a:fld>
            <a:endParaRPr kumimoji="1" lang="zh-TW" altLang="en-US"/>
          </a:p>
        </p:txBody>
      </p:sp>
    </p:spTree>
    <p:extLst>
      <p:ext uri="{BB962C8B-B14F-4D97-AF65-F5344CB8AC3E}">
        <p14:creationId xmlns:p14="http://schemas.microsoft.com/office/powerpoint/2010/main" val="10937947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860F2C3-70ED-434B-8451-4A1351CC2536}" type="datetimeFigureOut">
              <a:rPr kumimoji="1" lang="zh-TW" altLang="en-US" smtClean="0"/>
              <a:t>2018/12/16</a:t>
            </a:fld>
            <a:endParaRPr kumimoji="1" lang="zh-TW"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kumimoji="1" lang="zh-TW"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8590883-0CF4-1D43-8433-C6FB2B1C4A72}" type="slidenum">
              <a:rPr kumimoji="1" lang="zh-TW" altLang="en-US" smtClean="0"/>
              <a:t>‹#›</a:t>
            </a:fld>
            <a:endParaRPr kumimoji="1" lang="zh-TW" altLang="en-US"/>
          </a:p>
        </p:txBody>
      </p:sp>
    </p:spTree>
    <p:extLst>
      <p:ext uri="{BB962C8B-B14F-4D97-AF65-F5344CB8AC3E}">
        <p14:creationId xmlns:p14="http://schemas.microsoft.com/office/powerpoint/2010/main" val="245401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en-US" altLang="zh-TW" dirty="0" smtClean="0"/>
              <a:t>AI </a:t>
            </a:r>
            <a:r>
              <a:rPr kumimoji="1" lang="en-US" altLang="zh-TW" dirty="0" err="1" smtClean="0"/>
              <a:t>HomeWork</a:t>
            </a:r>
            <a:endParaRPr kumimoji="1" lang="zh-TW" altLang="en-US" dirty="0"/>
          </a:p>
        </p:txBody>
      </p:sp>
      <p:sp>
        <p:nvSpPr>
          <p:cNvPr id="3" name="副標題 2"/>
          <p:cNvSpPr>
            <a:spLocks noGrp="1"/>
          </p:cNvSpPr>
          <p:nvPr>
            <p:ph type="subTitle" idx="1"/>
          </p:nvPr>
        </p:nvSpPr>
        <p:spPr/>
        <p:txBody>
          <a:bodyPr>
            <a:normAutofit/>
          </a:bodyPr>
          <a:lstStyle/>
          <a:p>
            <a:r>
              <a:rPr kumimoji="1" lang="zh-TW" altLang="en-US" sz="2800" dirty="0" smtClean="0"/>
              <a:t>授課老師：張宏慶教授</a:t>
            </a:r>
            <a:endParaRPr kumimoji="1" lang="en-US" altLang="zh-TW" sz="2800" dirty="0" smtClean="0"/>
          </a:p>
          <a:p>
            <a:r>
              <a:rPr kumimoji="1" lang="zh-TW" altLang="en-US" sz="2800" dirty="0" smtClean="0"/>
              <a:t>助教：陳君虹</a:t>
            </a:r>
            <a:endParaRPr kumimoji="1" lang="zh-TW" altLang="en-US" sz="2800" dirty="0"/>
          </a:p>
        </p:txBody>
      </p:sp>
    </p:spTree>
    <p:extLst>
      <p:ext uri="{BB962C8B-B14F-4D97-AF65-F5344CB8AC3E}">
        <p14:creationId xmlns:p14="http://schemas.microsoft.com/office/powerpoint/2010/main" val="16718732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idx="1"/>
          </p:nvPr>
        </p:nvSpPr>
        <p:spPr>
          <a:xfrm>
            <a:off x="0" y="0"/>
            <a:ext cx="12192000" cy="6681216"/>
          </a:xfrm>
        </p:spPr>
        <p:txBody>
          <a:bodyPr/>
          <a:lstStyle/>
          <a:p>
            <a:r>
              <a:rPr lang="en-US" altLang="zh-TW" dirty="0"/>
              <a:t>6. Suppose that an agent is in a 3 x 3 maze environment like the one shown in Figure 4.19. The agent knows that its initial location is (3,3), that the goal is at (1,1), and that the actions </a:t>
            </a:r>
            <a:r>
              <a:rPr lang="en-US" altLang="zh-TW" i="1" dirty="0"/>
              <a:t>Up, Down</a:t>
            </a:r>
            <a:r>
              <a:rPr lang="en-US" altLang="zh-TW" dirty="0"/>
              <a:t>, </a:t>
            </a:r>
            <a:r>
              <a:rPr lang="en-US" altLang="zh-TW" i="1" dirty="0"/>
              <a:t>Left</a:t>
            </a:r>
            <a:r>
              <a:rPr lang="en-US" altLang="zh-TW" dirty="0"/>
              <a:t>, </a:t>
            </a:r>
            <a:r>
              <a:rPr lang="en-US" altLang="zh-TW" i="1" dirty="0"/>
              <a:t>Right </a:t>
            </a:r>
            <a:r>
              <a:rPr lang="en-US" altLang="zh-TW" dirty="0"/>
              <a:t>have their usual effects unless blocked by a wall. The agent does </a:t>
            </a:r>
            <a:r>
              <a:rPr lang="en-US" altLang="zh-TW" i="1" dirty="0"/>
              <a:t>not </a:t>
            </a:r>
            <a:r>
              <a:rPr lang="en-US" altLang="zh-TW" dirty="0"/>
              <a:t>know where the internal walls are. In any given state, the agent perceives the set of legal actions; it can also tell whether the state is one it has visited before or is a new state. </a:t>
            </a:r>
            <a:endParaRPr lang="en-US" altLang="zh-TW" dirty="0"/>
          </a:p>
          <a:p>
            <a:r>
              <a:rPr lang="en-US" altLang="zh-TW" dirty="0"/>
              <a:t>(a) Explain how this online search problem can be viewed as an offline search in belief-state space, where the initial belief state includes all possible environment configurations. How large is the initial belief state? How large is the space of belief slates</a:t>
            </a:r>
            <a:r>
              <a:rPr lang="en-US" altLang="zh-TW" dirty="0" smtClean="0"/>
              <a:t>?</a:t>
            </a:r>
          </a:p>
          <a:p>
            <a:r>
              <a:rPr lang="en-US" altLang="zh-TW" dirty="0" smtClean="0"/>
              <a:t>Hint : Successor </a:t>
            </a:r>
            <a:r>
              <a:rPr lang="en-US" altLang="zh-TW" dirty="0"/>
              <a:t>belief-state is constructed by taking the previous belief-state </a:t>
            </a:r>
            <a:endParaRPr lang="en-US" altLang="zh-TW" dirty="0"/>
          </a:p>
          <a:p>
            <a:r>
              <a:rPr lang="en-US" altLang="zh-TW" dirty="0"/>
              <a:t/>
            </a:r>
            <a:br>
              <a:rPr lang="en-US" altLang="zh-TW" dirty="0"/>
            </a:br>
            <a:r>
              <a:rPr lang="en-US" altLang="zh-TW" dirty="0"/>
              <a:t>(b) How many distinct percepts are possible in the initial state? </a:t>
            </a:r>
            <a:endParaRPr lang="en-US" altLang="zh-TW" dirty="0" smtClean="0"/>
          </a:p>
          <a:p>
            <a:r>
              <a:rPr lang="en-US" altLang="zh-TW" dirty="0" smtClean="0"/>
              <a:t>Hint :</a:t>
            </a:r>
            <a:r>
              <a:rPr lang="en-US" altLang="zh-TW" dirty="0"/>
              <a:t> Assuming the external walls are known </a:t>
            </a:r>
            <a:endParaRPr lang="en-US" altLang="zh-TW" dirty="0"/>
          </a:p>
          <a:p>
            <a:r>
              <a:rPr lang="en-US" altLang="zh-TW" dirty="0"/>
              <a:t>(c) Describe the first few branches of a contingency plan for this problem. How large (roughly) is the complete plan?</a:t>
            </a:r>
            <a:br>
              <a:rPr lang="en-US" altLang="zh-TW" dirty="0"/>
            </a:br>
            <a:r>
              <a:rPr lang="en-US" altLang="zh-TW" dirty="0"/>
              <a:t>Notice that this contingency plan is a solution for </a:t>
            </a:r>
            <a:r>
              <a:rPr lang="en-US" altLang="zh-TW" i="1" dirty="0"/>
              <a:t>every possible environment </a:t>
            </a:r>
            <a:r>
              <a:rPr lang="en-US" altLang="zh-TW" dirty="0"/>
              <a:t>fitting the given description. Therefore, interleaving of search and execution is not strictly necessary even in unknown environments. </a:t>
            </a:r>
            <a:endParaRPr lang="en-US" altLang="zh-TW" dirty="0"/>
          </a:p>
          <a:p>
            <a:endParaRPr kumimoji="1" lang="en-US" altLang="zh-TW" dirty="0"/>
          </a:p>
        </p:txBody>
      </p:sp>
    </p:spTree>
    <p:extLst>
      <p:ext uri="{BB962C8B-B14F-4D97-AF65-F5344CB8AC3E}">
        <p14:creationId xmlns:p14="http://schemas.microsoft.com/office/powerpoint/2010/main" val="7760700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4530" y="702003"/>
            <a:ext cx="7390225" cy="4626742"/>
          </a:xfrm>
        </p:spPr>
      </p:pic>
    </p:spTree>
    <p:extLst>
      <p:ext uri="{BB962C8B-B14F-4D97-AF65-F5344CB8AC3E}">
        <p14:creationId xmlns:p14="http://schemas.microsoft.com/office/powerpoint/2010/main" val="2071019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0" y="0"/>
            <a:ext cx="11128248" cy="6172200"/>
          </a:xfrm>
        </p:spPr>
        <p:txBody>
          <a:bodyPr/>
          <a:lstStyle/>
          <a:p>
            <a:r>
              <a:rPr lang="en-US" altLang="zh-TW" dirty="0"/>
              <a:t>7. Like DFS, online DFS is incomplete for reversible state spaces with infinite paths. For example, suppose that states are points on the infinite two-dimensional grid and actions are unit vectors (1, 0), (0, 1), (-1, 0), (0, -1), tried in that order. Show that online DFS starting at (0, 0) will not reach (1, -1). Suppose the agent can observe, in addition to its current state, all successor states and the actions that would lead to them. Write an algorithm that is complete even for </a:t>
            </a:r>
            <a:r>
              <a:rPr lang="en-US" altLang="zh-TW" dirty="0" err="1"/>
              <a:t>bidirected</a:t>
            </a:r>
            <a:r>
              <a:rPr lang="en-US" altLang="zh-TW" dirty="0"/>
              <a:t> state spaces with infinite paths. What states does it visit in reaching (1, -1)? </a:t>
            </a:r>
            <a:endParaRPr lang="en-US" altLang="zh-TW" dirty="0"/>
          </a:p>
          <a:p>
            <a:endParaRPr kumimoji="1" lang="en-US" altLang="zh-TW" dirty="0"/>
          </a:p>
        </p:txBody>
      </p:sp>
    </p:spTree>
    <p:extLst>
      <p:ext uri="{BB962C8B-B14F-4D97-AF65-F5344CB8AC3E}">
        <p14:creationId xmlns:p14="http://schemas.microsoft.com/office/powerpoint/2010/main" val="1207841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dirty="0"/>
          </a:p>
        </p:txBody>
      </p:sp>
      <p:sp>
        <p:nvSpPr>
          <p:cNvPr id="3" name="內容版面配置區 2"/>
          <p:cNvSpPr>
            <a:spLocks noGrp="1"/>
          </p:cNvSpPr>
          <p:nvPr>
            <p:ph idx="1"/>
          </p:nvPr>
        </p:nvSpPr>
        <p:spPr>
          <a:xfrm>
            <a:off x="451946" y="2312276"/>
            <a:ext cx="10676302" cy="3859924"/>
          </a:xfrm>
        </p:spPr>
        <p:txBody>
          <a:bodyPr>
            <a:normAutofit/>
          </a:bodyPr>
          <a:lstStyle/>
          <a:p>
            <a:pPr marL="0" indent="0" algn="ctr">
              <a:buNone/>
            </a:pPr>
            <a:r>
              <a:rPr kumimoji="1" lang="en-US" altLang="zh-TW" sz="8000" dirty="0" smtClean="0">
                <a:solidFill>
                  <a:srgbClr val="FF0000"/>
                </a:solidFill>
                <a:latin typeface="+mj-ea"/>
                <a:ea typeface="+mj-ea"/>
              </a:rPr>
              <a:t>Thanks for Listening</a:t>
            </a:r>
            <a:endParaRPr kumimoji="1" lang="zh-TW" altLang="en-US" sz="8000" dirty="0">
              <a:solidFill>
                <a:srgbClr val="FF0000"/>
              </a:solidFill>
              <a:latin typeface="+mj-ea"/>
              <a:ea typeface="+mj-ea"/>
            </a:endParaRPr>
          </a:p>
        </p:txBody>
      </p:sp>
    </p:spTree>
    <p:extLst>
      <p:ext uri="{BB962C8B-B14F-4D97-AF65-F5344CB8AC3E}">
        <p14:creationId xmlns:p14="http://schemas.microsoft.com/office/powerpoint/2010/main" val="1328240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 y="0"/>
            <a:ext cx="11235559" cy="6348248"/>
          </a:xfrm>
        </p:spPr>
        <p:txBody>
          <a:bodyPr>
            <a:normAutofit/>
          </a:bodyPr>
          <a:lstStyle/>
          <a:p>
            <a:pPr marL="0" indent="0">
              <a:buNone/>
            </a:pPr>
            <a:r>
              <a:rPr lang="en-US" altLang="zh-TW" sz="3200" b="1" dirty="0" smtClean="0"/>
              <a:t> </a:t>
            </a:r>
            <a:r>
              <a:rPr lang="en-US" altLang="zh-TW" sz="3200" b="1" dirty="0"/>
              <a:t>Pseudo codes documentation </a:t>
            </a:r>
            <a:endParaRPr lang="en-US" altLang="zh-TW" sz="3200" dirty="0"/>
          </a:p>
          <a:p>
            <a:r>
              <a:rPr lang="en-US" altLang="zh-TW" sz="3200" dirty="0"/>
              <a:t>Slide pages: 14, 28, 43, 48, 77 </a:t>
            </a:r>
            <a:endParaRPr lang="en-US" altLang="zh-TW" sz="3200" dirty="0"/>
          </a:p>
          <a:p>
            <a:pPr marL="0" indent="0">
              <a:buNone/>
            </a:pPr>
            <a:endParaRPr kumimoji="1" lang="zh-TW" altLang="en-US" sz="3200" dirty="0"/>
          </a:p>
        </p:txBody>
      </p:sp>
    </p:spTree>
    <p:extLst>
      <p:ext uri="{BB962C8B-B14F-4D97-AF65-F5344CB8AC3E}">
        <p14:creationId xmlns:p14="http://schemas.microsoft.com/office/powerpoint/2010/main" val="253175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52400" y="114300"/>
            <a:ext cx="11923986" cy="6057900"/>
          </a:xfrm>
        </p:spPr>
        <p:txBody>
          <a:bodyPr>
            <a:normAutofit/>
          </a:bodyPr>
          <a:lstStyle/>
          <a:p>
            <a:pPr marL="0" indent="0">
              <a:buNone/>
            </a:pPr>
            <a:r>
              <a:rPr lang="en-US" altLang="zh-TW" sz="2400" dirty="0" smtClean="0"/>
              <a:t>Explain precisely how to modify the AND-OR-GRAPH-SEARCH algorithm to generate a cyclic plan if no acyclic plan exists. You will need to deal with three issues: </a:t>
            </a:r>
            <a:r>
              <a:rPr lang="en-US" altLang="zh-TW" sz="2400" dirty="0" smtClean="0">
                <a:solidFill>
                  <a:srgbClr val="FF0000"/>
                </a:solidFill>
              </a:rPr>
              <a:t>labeling the plan steps so that a cyclic plan can point back to an earlier part of the plan</a:t>
            </a:r>
            <a:r>
              <a:rPr lang="en-US" altLang="zh-TW" sz="2400" dirty="0" smtClean="0"/>
              <a:t>, </a:t>
            </a:r>
            <a:r>
              <a:rPr lang="en-US" altLang="zh-TW" sz="2400" dirty="0" smtClean="0">
                <a:solidFill>
                  <a:srgbClr val="0070C0"/>
                </a:solidFill>
              </a:rPr>
              <a:t>modifying OR-SEARCH so that it continues to look for acyclic plans after finding a cyclic plan</a:t>
            </a:r>
            <a:r>
              <a:rPr lang="en-US" altLang="zh-TW" sz="2400" dirty="0" smtClean="0"/>
              <a:t>, </a:t>
            </a:r>
            <a:r>
              <a:rPr lang="en-US" altLang="zh-TW" sz="2400" dirty="0" smtClean="0">
                <a:solidFill>
                  <a:srgbClr val="00B050"/>
                </a:solidFill>
              </a:rPr>
              <a:t>and augmenting the plan representation to indicate whether a plan is cyclic.</a:t>
            </a:r>
            <a:r>
              <a:rPr lang="en-US" altLang="zh-TW" sz="2400" dirty="0" smtClean="0"/>
              <a:t> Show how your algorithm works on (a) the slippery vacuum world, and (b) the slippery, erratic vacuum world. </a:t>
            </a:r>
          </a:p>
          <a:p>
            <a:r>
              <a:rPr kumimoji="1" lang="en-US" altLang="zh-TW" sz="2400" dirty="0" smtClean="0"/>
              <a:t>Hint : Slide page p.65,</a:t>
            </a:r>
            <a:r>
              <a:rPr kumimoji="1" lang="zh-TW" altLang="en-US" sz="2400" dirty="0" smtClean="0"/>
              <a:t> </a:t>
            </a:r>
            <a:r>
              <a:rPr kumimoji="1" lang="en-US" altLang="zh-TW" sz="2400" dirty="0" smtClean="0"/>
              <a:t>Use the property of AND-OR-SEARCH</a:t>
            </a:r>
            <a:r>
              <a:rPr kumimoji="1" lang="zh-TW" altLang="en-US" sz="2400" dirty="0" smtClean="0"/>
              <a:t> </a:t>
            </a:r>
            <a:r>
              <a:rPr kumimoji="1" lang="en-US" altLang="zh-TW" sz="2400" dirty="0" smtClean="0"/>
              <a:t>cycle back to a state on path.</a:t>
            </a:r>
            <a:endParaRPr kumimoji="1" lang="en-US" altLang="zh-TW" sz="2400" dirty="0"/>
          </a:p>
        </p:txBody>
      </p:sp>
    </p:spTree>
    <p:extLst>
      <p:ext uri="{BB962C8B-B14F-4D97-AF65-F5344CB8AC3E}">
        <p14:creationId xmlns:p14="http://schemas.microsoft.com/office/powerpoint/2010/main" val="1071128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3" name="內容版面配置區 2"/>
          <p:cNvSpPr>
            <a:spLocks noGrp="1"/>
          </p:cNvSpPr>
          <p:nvPr>
            <p:ph idx="1"/>
          </p:nvPr>
        </p:nvSpPr>
        <p:spPr/>
        <p:txBody>
          <a:bodyPr/>
          <a:lstStyle/>
          <a:p>
            <a:endParaRPr kumimoji="1" lang="zh-TW" altLang="en-US"/>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5234" y="291662"/>
            <a:ext cx="7546690" cy="5880538"/>
          </a:xfrm>
          <a:prstGeom prst="rect">
            <a:avLst/>
          </a:prstGeom>
        </p:spPr>
      </p:pic>
    </p:spTree>
    <p:extLst>
      <p:ext uri="{BB962C8B-B14F-4D97-AF65-F5344CB8AC3E}">
        <p14:creationId xmlns:p14="http://schemas.microsoft.com/office/powerpoint/2010/main" val="2107641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14300" y="88900"/>
            <a:ext cx="11013948" cy="6564148"/>
          </a:xfrm>
        </p:spPr>
        <p:txBody>
          <a:bodyPr>
            <a:normAutofit/>
          </a:bodyPr>
          <a:lstStyle/>
          <a:p>
            <a:pPr marL="0" indent="0">
              <a:buNone/>
            </a:pPr>
            <a:r>
              <a:rPr lang="en-US" altLang="zh-TW" sz="2400" dirty="0"/>
              <a:t>In Section 4.4.1 </a:t>
            </a:r>
            <a:r>
              <a:rPr lang="en-US" altLang="zh-TW" sz="2400" dirty="0" smtClean="0"/>
              <a:t>we introduced belief states to solve </a:t>
            </a:r>
            <a:r>
              <a:rPr lang="en-US" altLang="zh-TW" sz="2400" dirty="0" err="1" smtClean="0"/>
              <a:t>sensorless</a:t>
            </a:r>
            <a:r>
              <a:rPr lang="en-US" altLang="zh-TW" sz="2400" dirty="0" smtClean="0"/>
              <a:t> search problems. A sequence of actions solves a </a:t>
            </a:r>
            <a:r>
              <a:rPr lang="en-US" altLang="zh-TW" sz="2400" dirty="0" err="1" smtClean="0"/>
              <a:t>sensorless</a:t>
            </a:r>
            <a:r>
              <a:rPr lang="en-US" altLang="zh-TW" sz="2400" dirty="0" smtClean="0"/>
              <a:t> problem if it maps every physical state in the initial belief state </a:t>
            </a:r>
            <a:r>
              <a:rPr lang="en-US" altLang="zh-TW" sz="2400" i="1" dirty="0" smtClean="0"/>
              <a:t>b </a:t>
            </a:r>
            <a:r>
              <a:rPr lang="en-US" altLang="zh-TW" sz="2400" dirty="0" smtClean="0"/>
              <a:t>to a goal state. </a:t>
            </a:r>
            <a:r>
              <a:rPr lang="en-US" altLang="zh-TW" sz="2400" dirty="0" smtClean="0">
                <a:solidFill>
                  <a:srgbClr val="FF0000"/>
                </a:solidFill>
              </a:rPr>
              <a:t>Suppose the agent knows </a:t>
            </a:r>
            <a:r>
              <a:rPr lang="en-US" altLang="zh-TW" sz="2400" i="1" dirty="0" smtClean="0">
                <a:solidFill>
                  <a:srgbClr val="FF0000"/>
                </a:solidFill>
              </a:rPr>
              <a:t>h*(s)</a:t>
            </a:r>
            <a:r>
              <a:rPr lang="en-US" altLang="zh-TW" sz="2400" dirty="0" smtClean="0">
                <a:solidFill>
                  <a:srgbClr val="FF0000"/>
                </a:solidFill>
              </a:rPr>
              <a:t>, the true optimal cost of solving the physical state </a:t>
            </a:r>
            <a:r>
              <a:rPr lang="en-US" altLang="zh-TW" sz="2400" i="1" dirty="0" smtClean="0">
                <a:solidFill>
                  <a:srgbClr val="FF0000"/>
                </a:solidFill>
              </a:rPr>
              <a:t>s </a:t>
            </a:r>
            <a:r>
              <a:rPr lang="en-US" altLang="zh-TW" sz="2400" dirty="0" smtClean="0">
                <a:solidFill>
                  <a:srgbClr val="FF0000"/>
                </a:solidFill>
              </a:rPr>
              <a:t>in the fully observable problem, for every state </a:t>
            </a:r>
            <a:r>
              <a:rPr lang="en-US" altLang="zh-TW" sz="2400" i="1" dirty="0" smtClean="0">
                <a:solidFill>
                  <a:srgbClr val="FF0000"/>
                </a:solidFill>
              </a:rPr>
              <a:t>s </a:t>
            </a:r>
            <a:r>
              <a:rPr lang="en-US" altLang="zh-TW" sz="2400" dirty="0" smtClean="0">
                <a:solidFill>
                  <a:srgbClr val="FF0000"/>
                </a:solidFill>
              </a:rPr>
              <a:t>in </a:t>
            </a:r>
            <a:r>
              <a:rPr lang="en-US" altLang="zh-TW" sz="2400" i="1" dirty="0" smtClean="0">
                <a:solidFill>
                  <a:srgbClr val="FF0000"/>
                </a:solidFill>
              </a:rPr>
              <a:t>b</a:t>
            </a:r>
            <a:r>
              <a:rPr lang="en-US" altLang="zh-TW" sz="2400" dirty="0" smtClean="0">
                <a:solidFill>
                  <a:srgbClr val="FF0000"/>
                </a:solidFill>
              </a:rPr>
              <a:t>. </a:t>
            </a:r>
            <a:r>
              <a:rPr lang="en-US" altLang="zh-TW" sz="2400" dirty="0" smtClean="0"/>
              <a:t>Find an admissible heuristic </a:t>
            </a:r>
            <a:r>
              <a:rPr lang="en-US" altLang="zh-TW" sz="2400" i="1" dirty="0" smtClean="0"/>
              <a:t>h(b) </a:t>
            </a:r>
            <a:r>
              <a:rPr lang="en-US" altLang="zh-TW" sz="2400" dirty="0" smtClean="0"/>
              <a:t>for the </a:t>
            </a:r>
            <a:r>
              <a:rPr lang="en-US" altLang="zh-TW" sz="2400" dirty="0" err="1" smtClean="0"/>
              <a:t>sensorless</a:t>
            </a:r>
            <a:r>
              <a:rPr lang="en-US" altLang="zh-TW" sz="2400" dirty="0" smtClean="0"/>
              <a:t> problem in terms of these costs, and prove its </a:t>
            </a:r>
            <a:r>
              <a:rPr lang="en-US" altLang="zh-TW" sz="2400" dirty="0" err="1" smtClean="0"/>
              <a:t>admissibilty</a:t>
            </a:r>
            <a:r>
              <a:rPr lang="en-US" altLang="zh-TW" sz="2400" dirty="0" smtClean="0"/>
              <a:t>. Comment on the accuracy of this heuristic on the </a:t>
            </a:r>
            <a:r>
              <a:rPr lang="en-US" altLang="zh-TW" sz="2400" dirty="0" err="1" smtClean="0"/>
              <a:t>sensorless</a:t>
            </a:r>
            <a:r>
              <a:rPr lang="en-US" altLang="zh-TW" sz="2400" dirty="0" smtClean="0"/>
              <a:t> vacuum problem of Figure 4.14. How well does A* perform? </a:t>
            </a:r>
            <a:endParaRPr lang="en-US" altLang="zh-TW" sz="2400" dirty="0"/>
          </a:p>
          <a:p>
            <a:endParaRPr kumimoji="1" lang="en-US" altLang="zh-TW" sz="2400" dirty="0"/>
          </a:p>
          <a:p>
            <a:r>
              <a:rPr kumimoji="1" lang="en-US" altLang="zh-TW" sz="2400" dirty="0" smtClean="0"/>
              <a:t>Hint: </a:t>
            </a:r>
            <a:r>
              <a:rPr kumimoji="1" lang="en-US" altLang="zh-TW" sz="2400" dirty="0" smtClean="0"/>
              <a:t>Slide page p.50</a:t>
            </a:r>
          </a:p>
          <a:p>
            <a:endParaRPr kumimoji="1" lang="en-US" altLang="zh-TW" sz="2400" dirty="0" smtClean="0"/>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321" y="2774731"/>
            <a:ext cx="4141232" cy="4083268"/>
          </a:xfrm>
          <a:prstGeom prst="rect">
            <a:avLst/>
          </a:prstGeom>
        </p:spPr>
      </p:pic>
    </p:spTree>
    <p:extLst>
      <p:ext uri="{BB962C8B-B14F-4D97-AF65-F5344CB8AC3E}">
        <p14:creationId xmlns:p14="http://schemas.microsoft.com/office/powerpoint/2010/main" val="108362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14300" y="139700"/>
            <a:ext cx="11013948" cy="6032500"/>
          </a:xfrm>
        </p:spPr>
        <p:txBody>
          <a:bodyPr/>
          <a:lstStyle/>
          <a:p>
            <a:pPr marL="0" indent="0">
              <a:buNone/>
            </a:pPr>
            <a:r>
              <a:rPr lang="en-US" altLang="zh-TW" dirty="0"/>
              <a:t>This exercise explores subset-superset relations between belief states in </a:t>
            </a:r>
            <a:r>
              <a:rPr lang="en-US" altLang="zh-TW" dirty="0" err="1"/>
              <a:t>sensorless</a:t>
            </a:r>
            <a:r>
              <a:rPr lang="en-US" altLang="zh-TW" dirty="0"/>
              <a:t> or partially observable environments</a:t>
            </a:r>
            <a:r>
              <a:rPr lang="en-US" altLang="zh-TW" dirty="0" smtClean="0"/>
              <a:t>.</a:t>
            </a:r>
          </a:p>
          <a:p>
            <a:pPr marL="457200" indent="-457200">
              <a:buAutoNum type="alphaLcParenBoth"/>
            </a:pPr>
            <a:r>
              <a:rPr lang="en-US" altLang="zh-TW" dirty="0" smtClean="0"/>
              <a:t>Prove </a:t>
            </a:r>
            <a:r>
              <a:rPr lang="en-US" altLang="zh-TW" dirty="0"/>
              <a:t>that if an action sequence is a solution for a belief state </a:t>
            </a:r>
            <a:r>
              <a:rPr lang="en-US" altLang="zh-TW" i="1" dirty="0"/>
              <a:t>b</a:t>
            </a:r>
            <a:r>
              <a:rPr lang="en-US" altLang="zh-TW" dirty="0"/>
              <a:t>, it is also a solution for any subset of </a:t>
            </a:r>
            <a:r>
              <a:rPr lang="en-US" altLang="zh-TW" i="1" dirty="0"/>
              <a:t>b</a:t>
            </a:r>
            <a:r>
              <a:rPr lang="en-US" altLang="zh-TW" dirty="0"/>
              <a:t>. Can anything be said about supersets of </a:t>
            </a:r>
            <a:r>
              <a:rPr lang="en-US" altLang="zh-TW" i="1" dirty="0"/>
              <a:t>b</a:t>
            </a:r>
            <a:r>
              <a:rPr lang="en-US" altLang="zh-TW" dirty="0"/>
              <a:t>? </a:t>
            </a:r>
            <a:endParaRPr lang="en-US" altLang="zh-TW" dirty="0"/>
          </a:p>
          <a:p>
            <a:pPr marL="0" indent="0">
              <a:buNone/>
            </a:pPr>
            <a:r>
              <a:rPr lang="en-US" altLang="zh-TW" dirty="0" smtClean="0"/>
              <a:t>Hint:</a:t>
            </a:r>
            <a:r>
              <a:rPr lang="en-US" altLang="zh-TW" dirty="0"/>
              <a:t> </a:t>
            </a:r>
            <a:r>
              <a:rPr lang="en-US" altLang="zh-TW" dirty="0" smtClean="0"/>
              <a:t>Any </a:t>
            </a:r>
            <a:r>
              <a:rPr lang="en-US" altLang="zh-TW" dirty="0"/>
              <a:t>state in a subset of b is in b, the result is immediate. </a:t>
            </a:r>
            <a:endParaRPr lang="en-US" altLang="zh-TW" dirty="0"/>
          </a:p>
          <a:p>
            <a:pPr marL="0" indent="0">
              <a:buNone/>
            </a:pPr>
            <a:endParaRPr lang="en-US" altLang="zh-TW" dirty="0"/>
          </a:p>
          <a:p>
            <a:pPr marL="0" indent="0">
              <a:buNone/>
            </a:pPr>
            <a:r>
              <a:rPr lang="en-US" altLang="zh-TW" dirty="0"/>
              <a:t>(</a:t>
            </a:r>
            <a:r>
              <a:rPr lang="en-US" altLang="zh-TW" dirty="0" smtClean="0"/>
              <a:t>b) </a:t>
            </a:r>
            <a:r>
              <a:rPr lang="en-US" altLang="zh-TW" dirty="0"/>
              <a:t>Explain in detail how to modify graph search for </a:t>
            </a:r>
            <a:r>
              <a:rPr lang="en-US" altLang="zh-TW" dirty="0" err="1"/>
              <a:t>sensorless</a:t>
            </a:r>
            <a:r>
              <a:rPr lang="en-US" altLang="zh-TW" dirty="0"/>
              <a:t> problems to take advantage of your answers in (a</a:t>
            </a:r>
            <a:r>
              <a:rPr lang="en-US" altLang="zh-TW" dirty="0" smtClean="0"/>
              <a:t>).</a:t>
            </a:r>
          </a:p>
          <a:p>
            <a:pPr marL="0" indent="0">
              <a:buNone/>
            </a:pPr>
            <a:r>
              <a:rPr lang="en-US" altLang="zh-TW" dirty="0" err="1" smtClean="0"/>
              <a:t>Hitnt</a:t>
            </a:r>
            <a:r>
              <a:rPr lang="en-US" altLang="zh-TW" dirty="0" smtClean="0"/>
              <a:t>: </a:t>
            </a:r>
            <a:r>
              <a:rPr lang="en-US" altLang="zh-TW" dirty="0"/>
              <a:t>D</a:t>
            </a:r>
            <a:r>
              <a:rPr lang="en-US" altLang="zh-TW" dirty="0" smtClean="0"/>
              <a:t>o </a:t>
            </a:r>
            <a:r>
              <a:rPr lang="en-US" altLang="zh-TW" dirty="0"/>
              <a:t>not add to the frontier any child belief state </a:t>
            </a:r>
          </a:p>
          <a:p>
            <a:pPr marL="0" indent="0">
              <a:buNone/>
            </a:pPr>
            <a:r>
              <a:rPr lang="en-US" altLang="zh-TW" dirty="0"/>
              <a:t/>
            </a:r>
            <a:br>
              <a:rPr lang="en-US" altLang="zh-TW" dirty="0"/>
            </a:br>
            <a:r>
              <a:rPr lang="en-US" altLang="zh-TW" dirty="0"/>
              <a:t>(c) Explain in detail how to modify AND—OR search for partially observable problems, beyond the modifications you describe in (b). </a:t>
            </a:r>
            <a:endParaRPr lang="en-US" altLang="zh-TW" dirty="0"/>
          </a:p>
          <a:p>
            <a:endParaRPr kumimoji="1" lang="en-US" altLang="zh-TW" dirty="0"/>
          </a:p>
          <a:p>
            <a:r>
              <a:rPr kumimoji="1" lang="en-US" altLang="zh-TW" sz="2800" dirty="0" smtClean="0"/>
              <a:t>Hint: Slide page p.50</a:t>
            </a:r>
            <a:endParaRPr kumimoji="1" lang="en-US" altLang="zh-TW" sz="2800" dirty="0"/>
          </a:p>
          <a:p>
            <a:endParaRPr kumimoji="1" lang="en-US" altLang="zh-TW" sz="2800" dirty="0" smtClean="0"/>
          </a:p>
        </p:txBody>
      </p:sp>
    </p:spTree>
    <p:extLst>
      <p:ext uri="{BB962C8B-B14F-4D97-AF65-F5344CB8AC3E}">
        <p14:creationId xmlns:p14="http://schemas.microsoft.com/office/powerpoint/2010/main" val="329526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2806" y="484632"/>
            <a:ext cx="6952545" cy="5687568"/>
          </a:xfrm>
          <a:prstGeom prst="rect">
            <a:avLst/>
          </a:prstGeom>
        </p:spPr>
      </p:pic>
    </p:spTree>
    <p:extLst>
      <p:ext uri="{BB962C8B-B14F-4D97-AF65-F5344CB8AC3E}">
        <p14:creationId xmlns:p14="http://schemas.microsoft.com/office/powerpoint/2010/main" val="1317743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14300" y="152400"/>
            <a:ext cx="11013948" cy="6019800"/>
          </a:xfrm>
        </p:spPr>
        <p:txBody>
          <a:bodyPr/>
          <a:lstStyle/>
          <a:p>
            <a:pPr marL="0" indent="0">
              <a:buNone/>
            </a:pPr>
            <a:r>
              <a:rPr lang="en-US" altLang="zh-TW" dirty="0"/>
              <a:t>On page 139 it was assumed that a given action would have the same cost when executed in any physical state within a given belief state. (This leads to a belief-state search problem with well-defined step costs.) Now consider what happens when the assumption does not hold. Does the notion of optimality still make sense in this context, or does it require modification? Consider also various possible definitions of the "cost" of executing an action in a belief slate; for example, we could use the </a:t>
            </a:r>
            <a:r>
              <a:rPr lang="en-US" altLang="zh-TW" i="1" dirty="0"/>
              <a:t>minimum </a:t>
            </a:r>
            <a:r>
              <a:rPr lang="en-US" altLang="zh-TW" dirty="0"/>
              <a:t>of the physical costs; or the </a:t>
            </a:r>
            <a:r>
              <a:rPr lang="en-US" altLang="zh-TW" i="1" dirty="0"/>
              <a:t>maximum</a:t>
            </a:r>
            <a:r>
              <a:rPr lang="en-US" altLang="zh-TW" dirty="0"/>
              <a:t>; or a cost </a:t>
            </a:r>
            <a:r>
              <a:rPr lang="en-US" altLang="zh-TW" i="1" dirty="0"/>
              <a:t>interval </a:t>
            </a:r>
            <a:r>
              <a:rPr lang="en-US" altLang="zh-TW" dirty="0"/>
              <a:t>with the lower bound being the minimum cost and the upper bound being the maximum; or just keep the set of all possible costs for that action. For each of these, explore whether A* (with modifications if necessary) can return optimal solutions. </a:t>
            </a:r>
            <a:endParaRPr lang="en-US" altLang="zh-TW" dirty="0"/>
          </a:p>
          <a:p>
            <a:endParaRPr kumimoji="1" lang="en-US" altLang="zh-TW" dirty="0"/>
          </a:p>
          <a:p>
            <a:r>
              <a:rPr kumimoji="1" lang="en-US" altLang="zh-TW" sz="2800" dirty="0" smtClean="0"/>
              <a:t>Hint: </a:t>
            </a:r>
            <a:r>
              <a:rPr kumimoji="1" lang="en-US" altLang="zh-TW" sz="2400" dirty="0" smtClean="0"/>
              <a:t>Slide </a:t>
            </a:r>
            <a:r>
              <a:rPr kumimoji="1" lang="en-US" altLang="zh-TW" sz="2400" dirty="0"/>
              <a:t>page </a:t>
            </a:r>
            <a:r>
              <a:rPr kumimoji="1" lang="en-US" altLang="zh-TW" sz="2400" dirty="0" smtClean="0"/>
              <a:t>p.50,consider the property of belief state, A*,</a:t>
            </a:r>
            <a:r>
              <a:rPr lang="en-US" altLang="zh-TW" sz="2400" dirty="0"/>
              <a:t> Bellman’s </a:t>
            </a:r>
            <a:r>
              <a:rPr lang="en-US" altLang="zh-TW" sz="2400" b="1" dirty="0" smtClean="0"/>
              <a:t>principle </a:t>
            </a:r>
            <a:r>
              <a:rPr lang="en-US" altLang="zh-TW" sz="2400" b="1" dirty="0"/>
              <a:t>of optimality </a:t>
            </a:r>
            <a:endParaRPr lang="en-US" altLang="zh-TW" sz="2400" dirty="0"/>
          </a:p>
          <a:p>
            <a:endParaRPr kumimoji="1" lang="en-US" altLang="zh-TW" sz="2400" dirty="0"/>
          </a:p>
          <a:p>
            <a:endParaRPr kumimoji="1" lang="en-US" altLang="zh-TW" sz="2400" dirty="0" smtClean="0"/>
          </a:p>
        </p:txBody>
      </p:sp>
    </p:spTree>
    <p:extLst>
      <p:ext uri="{BB962C8B-B14F-4D97-AF65-F5344CB8AC3E}">
        <p14:creationId xmlns:p14="http://schemas.microsoft.com/office/powerpoint/2010/main" val="1160895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14300" y="0"/>
            <a:ext cx="11899024" cy="6858000"/>
          </a:xfrm>
        </p:spPr>
        <p:txBody>
          <a:bodyPr/>
          <a:lstStyle/>
          <a:p>
            <a:pPr marL="0" indent="0">
              <a:buNone/>
            </a:pPr>
            <a:r>
              <a:rPr lang="en-US" altLang="zh-TW" dirty="0" smtClean="0"/>
              <a:t>5.Consider </a:t>
            </a:r>
            <a:r>
              <a:rPr lang="en-US" altLang="zh-TW" dirty="0"/>
              <a:t>the </a:t>
            </a:r>
            <a:r>
              <a:rPr lang="en-US" altLang="zh-TW" dirty="0" err="1"/>
              <a:t>sensorless</a:t>
            </a:r>
            <a:r>
              <a:rPr lang="en-US" altLang="zh-TW" dirty="0"/>
              <a:t> version of the erratic vacuum world. Draw the belief-state space reachable from the initial belief state { 1, 3, 5, 7}, and explain why the problem is unsolvable. </a:t>
            </a:r>
            <a:endParaRPr lang="en-US" altLang="zh-TW" dirty="0"/>
          </a:p>
          <a:p>
            <a:endParaRPr kumimoji="1" lang="en-US" altLang="zh-TW" dirty="0" smtClean="0"/>
          </a:p>
          <a:p>
            <a:r>
              <a:rPr kumimoji="1" lang="en-US" altLang="zh-TW" dirty="0" smtClean="0"/>
              <a:t>Hint</a:t>
            </a:r>
            <a:r>
              <a:rPr kumimoji="1" lang="en-US" altLang="zh-TW" dirty="0" smtClean="0"/>
              <a:t>:</a:t>
            </a:r>
            <a:endParaRPr kumimoji="1" lang="en-US" altLang="zh-TW"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594" y="1999593"/>
            <a:ext cx="9131300" cy="2438400"/>
          </a:xfrm>
          <a:prstGeom prst="rect">
            <a:avLst/>
          </a:prstGeom>
        </p:spPr>
      </p:pic>
    </p:spTree>
    <p:extLst>
      <p:ext uri="{BB962C8B-B14F-4D97-AF65-F5344CB8AC3E}">
        <p14:creationId xmlns:p14="http://schemas.microsoft.com/office/powerpoint/2010/main" val="19728955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刻字型">
  <a:themeElements>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刻字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刻字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10249</TotalTime>
  <Words>890</Words>
  <Application>Microsoft Macintosh PowerPoint</Application>
  <PresentationFormat>寬螢幕</PresentationFormat>
  <Paragraphs>33</Paragraphs>
  <Slides>13</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13</vt:i4>
      </vt:variant>
    </vt:vector>
  </HeadingPairs>
  <TitlesOfParts>
    <vt:vector size="21" baseType="lpstr">
      <vt:lpstr>Calibri</vt:lpstr>
      <vt:lpstr>Rockwell</vt:lpstr>
      <vt:lpstr>Rockwell Condensed</vt:lpstr>
      <vt:lpstr>Rockwell Extra Bold</vt:lpstr>
      <vt:lpstr>Wingdings</vt:lpstr>
      <vt:lpstr>微軟正黑體</vt:lpstr>
      <vt:lpstr>標楷體</vt:lpstr>
      <vt:lpstr>木刻字型</vt:lpstr>
      <vt:lpstr>AI HomeWork</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HomeWork</dc:title>
  <dc:creator>Microsoft Office 使用者</dc:creator>
  <cp:lastModifiedBy>Microsoft Office 使用者</cp:lastModifiedBy>
  <cp:revision>26</cp:revision>
  <dcterms:created xsi:type="dcterms:W3CDTF">2018-11-19T10:28:01Z</dcterms:created>
  <dcterms:modified xsi:type="dcterms:W3CDTF">2018-12-20T12:39:44Z</dcterms:modified>
</cp:coreProperties>
</file>