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67" r:id="rId4"/>
    <p:sldId id="257" r:id="rId5"/>
    <p:sldId id="268" r:id="rId6"/>
    <p:sldId id="259" r:id="rId7"/>
    <p:sldId id="258" r:id="rId8"/>
    <p:sldId id="265" r:id="rId9"/>
    <p:sldId id="262" r:id="rId10"/>
    <p:sldId id="266" r:id="rId11"/>
    <p:sldId id="261" r:id="rId12"/>
    <p:sldId id="264"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Project\Project_Excel%20dashboar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Project\Project_Excel%20dashboardin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[Project_Excel dashboarding.xlsx]Pivot tables!Sex count by age</c:name>
    <c:fmtId val="5"/>
  </c:pivotSource>
  <c:chart>
    <c:autoTitleDeleted val="1"/>
    <c:pivotFmts>
      <c:pivotFmt>
        <c:idx val="0"/>
      </c:pivotFmt>
      <c:pivotFmt>
        <c:idx val="1"/>
        <c:spPr>
          <a:solidFill>
            <a:schemeClr val="accent6">
              <a:alpha val="88000"/>
            </a:schemeClr>
          </a:solidFill>
          <a:ln>
            <a:solidFill>
              <a:schemeClr val="accent6">
                <a:lumMod val="50000"/>
              </a:schemeClr>
            </a:solidFill>
          </a:ln>
          <a:effectLst/>
          <a:sp3d/>
        </c:spPr>
        <c:marker>
          <c:spPr>
            <a:solidFill>
              <a:schemeClr val="accent6"/>
            </a:solidFill>
            <a:ln w="9525">
              <a:solidFill>
                <a:schemeClr val="dk1">
                  <a:lumMod val="75000"/>
                  <a:lumOff val="25000"/>
                </a:schemeClr>
              </a:solidFill>
            </a:ln>
            <a:effectLst/>
          </c:spPr>
        </c:marker>
      </c:pivotFmt>
      <c:pivotFmt>
        <c:idx val="2"/>
        <c:spPr>
          <a:solidFill>
            <a:schemeClr val="accent6">
              <a:alpha val="88000"/>
            </a:schemeClr>
          </a:solidFill>
          <a:ln>
            <a:solidFill>
              <a:schemeClr val="accent6">
                <a:lumMod val="50000"/>
              </a:schemeClr>
            </a:solidFill>
          </a:ln>
          <a:effectLst/>
          <a:sp3d/>
        </c:spPr>
      </c:pivotFmt>
      <c:pivotFmt>
        <c:idx val="3"/>
        <c:spPr>
          <a:solidFill>
            <a:schemeClr val="accent6">
              <a:alpha val="88000"/>
            </a:schemeClr>
          </a:solidFill>
          <a:ln>
            <a:solidFill>
              <a:schemeClr val="accent6">
                <a:lumMod val="50000"/>
              </a:schemeClr>
            </a:solidFill>
          </a:ln>
          <a:effectLst/>
          <a:sp3d/>
        </c:spPr>
      </c:pivotFmt>
      <c:pivotFmt>
        <c:idx val="4"/>
        <c:spPr>
          <a:solidFill>
            <a:schemeClr val="accent6">
              <a:alpha val="88000"/>
            </a:schemeClr>
          </a:solidFill>
          <a:ln>
            <a:solidFill>
              <a:schemeClr val="accent6">
                <a:lumMod val="50000"/>
              </a:schemeClr>
            </a:solidFill>
          </a:ln>
          <a:effectLst/>
          <a:sp3d/>
        </c:spPr>
        <c:marker>
          <c:symbol val="none"/>
        </c:marker>
      </c:pivotFmt>
      <c:pivotFmt>
        <c:idx val="5"/>
        <c:spPr>
          <a:solidFill>
            <a:schemeClr val="accent6">
              <a:alpha val="88000"/>
            </a:schemeClr>
          </a:solidFill>
          <a:ln>
            <a:solidFill>
              <a:schemeClr val="accent6">
                <a:lumMod val="50000"/>
              </a:schemeClr>
            </a:solidFill>
          </a:ln>
          <a:effectLst/>
          <a:sp3d/>
        </c:spPr>
        <c:marker>
          <c:symbol val="none"/>
        </c:marker>
      </c:pivotFmt>
      <c:pivotFmt>
        <c:idx val="6"/>
        <c:spPr>
          <a:solidFill>
            <a:schemeClr val="accent6">
              <a:alpha val="88000"/>
            </a:schemeClr>
          </a:solidFill>
          <a:ln>
            <a:solidFill>
              <a:schemeClr val="accent6">
                <a:lumMod val="50000"/>
              </a:schemeClr>
            </a:solidFill>
          </a:ln>
          <a:effectLst/>
          <a:sp3d/>
        </c:spPr>
        <c:marker>
          <c:symbol val="none"/>
        </c:marker>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tables'!$G$14</c:f>
              <c:strCache>
                <c:ptCount val="1"/>
                <c:pt idx="0">
                  <c:v>Total</c:v>
                </c:pt>
              </c:strCache>
            </c:strRef>
          </c:tx>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invertIfNegative val="0"/>
          <c:dLbls>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tables'!$F$15:$F$18</c:f>
              <c:strCache>
                <c:ptCount val="3"/>
                <c:pt idx="0">
                  <c:v>female</c:v>
                </c:pt>
                <c:pt idx="1">
                  <c:v>male</c:v>
                </c:pt>
                <c:pt idx="2">
                  <c:v>(blank)</c:v>
                </c:pt>
              </c:strCache>
            </c:strRef>
          </c:cat>
          <c:val>
            <c:numRef>
              <c:f>'Pivot tables'!$G$15:$G$18</c:f>
              <c:numCache>
                <c:formatCode>General</c:formatCode>
                <c:ptCount val="3"/>
                <c:pt idx="0">
                  <c:v>314</c:v>
                </c:pt>
                <c:pt idx="1">
                  <c:v>577</c:v>
                </c:pt>
              </c:numCache>
            </c:numRef>
          </c:val>
          <c:extLst>
            <c:ext xmlns:c16="http://schemas.microsoft.com/office/drawing/2014/chart" uri="{C3380CC4-5D6E-409C-BE32-E72D297353CC}">
              <c16:uniqueId val="{00000000-989F-457E-B8C1-4D8C649020A6}"/>
            </c:ext>
          </c:extLst>
        </c:ser>
        <c:dLbls>
          <c:showLegendKey val="0"/>
          <c:showVal val="1"/>
          <c:showCatName val="0"/>
          <c:showSerName val="0"/>
          <c:showPercent val="0"/>
          <c:showBubbleSize val="0"/>
        </c:dLbls>
        <c:gapWidth val="84"/>
        <c:gapDepth val="53"/>
        <c:shape val="box"/>
        <c:axId val="422167408"/>
        <c:axId val="422163472"/>
        <c:axId val="0"/>
      </c:bar3DChart>
      <c:catAx>
        <c:axId val="4221674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2163472"/>
        <c:crosses val="autoZero"/>
        <c:auto val="1"/>
        <c:lblAlgn val="ctr"/>
        <c:lblOffset val="100"/>
        <c:noMultiLvlLbl val="0"/>
      </c:catAx>
      <c:valAx>
        <c:axId val="422163472"/>
        <c:scaling>
          <c:orientation val="minMax"/>
        </c:scaling>
        <c:delete val="1"/>
        <c:axPos val="l"/>
        <c:numFmt formatCode="General" sourceLinked="1"/>
        <c:majorTickMark val="out"/>
        <c:minorTickMark val="none"/>
        <c:tickLblPos val="nextTo"/>
        <c:crossAx val="422167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[Project_Excel dashboarding.xlsx]Pivot tables!pclass Vs Fare</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a:latin typeface="Freestyle Script" panose="030804020302050B0404" pitchFamily="66" charset="0"/>
              </a:rPr>
              <a:t>Pclass Vs Fare</a:t>
            </a:r>
          </a:p>
        </c:rich>
      </c:tx>
      <c:layout>
        <c:manualLayout>
          <c:xMode val="edge"/>
          <c:yMode val="edge"/>
          <c:x val="0.64702777777777776"/>
          <c:y val="6.944444444444444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 tables'!$J$14</c:f>
              <c:strCache>
                <c:ptCount val="1"/>
                <c:pt idx="0">
                  <c:v>Total</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tables'!$I$15:$I$19</c:f>
              <c:strCache>
                <c:ptCount val="4"/>
                <c:pt idx="0">
                  <c:v>1</c:v>
                </c:pt>
                <c:pt idx="1">
                  <c:v>2</c:v>
                </c:pt>
                <c:pt idx="2">
                  <c:v>3</c:v>
                </c:pt>
                <c:pt idx="3">
                  <c:v>(blank)</c:v>
                </c:pt>
              </c:strCache>
            </c:strRef>
          </c:cat>
          <c:val>
            <c:numRef>
              <c:f>'Pivot tables'!$J$15:$J$19</c:f>
              <c:numCache>
                <c:formatCode>General</c:formatCode>
                <c:ptCount val="4"/>
                <c:pt idx="0">
                  <c:v>84.154687499999923</c:v>
                </c:pt>
                <c:pt idx="1">
                  <c:v>20.66218315217391</c:v>
                </c:pt>
                <c:pt idx="2">
                  <c:v>13.675550101832997</c:v>
                </c:pt>
              </c:numCache>
            </c:numRef>
          </c:val>
          <c:extLst>
            <c:ext xmlns:c16="http://schemas.microsoft.com/office/drawing/2014/chart" uri="{C3380CC4-5D6E-409C-BE32-E72D297353CC}">
              <c16:uniqueId val="{00000000-4C7E-42F5-BCE1-7332F069EE14}"/>
            </c:ext>
          </c:extLst>
        </c:ser>
        <c:dLbls>
          <c:showLegendKey val="0"/>
          <c:showVal val="1"/>
          <c:showCatName val="0"/>
          <c:showSerName val="0"/>
          <c:showPercent val="0"/>
          <c:showBubbleSize val="0"/>
        </c:dLbls>
        <c:gapWidth val="65"/>
        <c:shape val="box"/>
        <c:axId val="377084344"/>
        <c:axId val="377083360"/>
        <c:axId val="0"/>
      </c:bar3DChart>
      <c:catAx>
        <c:axId val="3770843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77083360"/>
        <c:crosses val="autoZero"/>
        <c:auto val="1"/>
        <c:lblAlgn val="ctr"/>
        <c:lblOffset val="100"/>
        <c:noMultiLvlLbl val="0"/>
      </c:catAx>
      <c:valAx>
        <c:axId val="377083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7708434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ADD05-80B1-4C8A-9FCB-E423229C5C9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D3950DA-0492-4D0B-9C49-E3C6D3AC6524}">
      <dgm:prSet phldrT="[Text]"/>
      <dgm:spPr/>
      <dgm:t>
        <a:bodyPr/>
        <a:lstStyle/>
        <a:p>
          <a:r>
            <a:rPr lang="en-US" dirty="0" smtClean="0"/>
            <a:t>Analysis of dataset</a:t>
          </a:r>
        </a:p>
      </dgm:t>
    </dgm:pt>
    <dgm:pt modelId="{BCC11913-665B-4A33-9DA9-9DA5CB9989E1}" type="parTrans" cxnId="{343B8DE9-4CBF-4B6F-BB58-A0101C964866}">
      <dgm:prSet/>
      <dgm:spPr/>
      <dgm:t>
        <a:bodyPr/>
        <a:lstStyle/>
        <a:p>
          <a:endParaRPr lang="en-US"/>
        </a:p>
      </dgm:t>
    </dgm:pt>
    <dgm:pt modelId="{BFCF18AA-37D7-43AF-8708-76CFEBC3D870}" type="sibTrans" cxnId="{343B8DE9-4CBF-4B6F-BB58-A0101C964866}">
      <dgm:prSet/>
      <dgm:spPr/>
      <dgm:t>
        <a:bodyPr/>
        <a:lstStyle/>
        <a:p>
          <a:endParaRPr lang="en-US"/>
        </a:p>
      </dgm:t>
    </dgm:pt>
    <dgm:pt modelId="{13A61C93-F190-4824-B438-B75E7318C682}">
      <dgm:prSet phldrT="[Text]"/>
      <dgm:spPr/>
      <dgm:t>
        <a:bodyPr/>
        <a:lstStyle/>
        <a:p>
          <a:r>
            <a:rPr lang="en-US" dirty="0" smtClean="0"/>
            <a:t>Cleaning of dataset</a:t>
          </a:r>
          <a:endParaRPr lang="en-US" dirty="0"/>
        </a:p>
      </dgm:t>
    </dgm:pt>
    <dgm:pt modelId="{7545F135-E50C-42D8-AAD7-31232A9133B5}" type="parTrans" cxnId="{13B4A378-814F-4C73-87DB-234F78AA208A}">
      <dgm:prSet/>
      <dgm:spPr/>
      <dgm:t>
        <a:bodyPr/>
        <a:lstStyle/>
        <a:p>
          <a:endParaRPr lang="en-US"/>
        </a:p>
      </dgm:t>
    </dgm:pt>
    <dgm:pt modelId="{94F565A7-030D-4E7B-982E-5BC7CAAE3714}" type="sibTrans" cxnId="{13B4A378-814F-4C73-87DB-234F78AA208A}">
      <dgm:prSet/>
      <dgm:spPr/>
      <dgm:t>
        <a:bodyPr/>
        <a:lstStyle/>
        <a:p>
          <a:endParaRPr lang="en-US"/>
        </a:p>
      </dgm:t>
    </dgm:pt>
    <dgm:pt modelId="{B7E2D8B8-11AB-488C-A323-97EA7EF59702}">
      <dgm:prSet phldrT="[Text]"/>
      <dgm:spPr/>
      <dgm:t>
        <a:bodyPr/>
        <a:lstStyle/>
        <a:p>
          <a:r>
            <a:rPr lang="en-US" dirty="0" smtClean="0"/>
            <a:t>Creating problem statements</a:t>
          </a:r>
          <a:endParaRPr lang="en-US" dirty="0"/>
        </a:p>
      </dgm:t>
    </dgm:pt>
    <dgm:pt modelId="{E999C211-28B2-4589-BA1B-AD96687FC201}" type="parTrans" cxnId="{E319EEBB-D1E0-4B09-BBD5-1FE242E0595E}">
      <dgm:prSet/>
      <dgm:spPr/>
      <dgm:t>
        <a:bodyPr/>
        <a:lstStyle/>
        <a:p>
          <a:endParaRPr lang="en-US"/>
        </a:p>
      </dgm:t>
    </dgm:pt>
    <dgm:pt modelId="{B32CB6FE-3E6F-4F8A-85E4-884BEC342DD3}" type="sibTrans" cxnId="{E319EEBB-D1E0-4B09-BBD5-1FE242E0595E}">
      <dgm:prSet/>
      <dgm:spPr/>
      <dgm:t>
        <a:bodyPr/>
        <a:lstStyle/>
        <a:p>
          <a:endParaRPr lang="en-US"/>
        </a:p>
      </dgm:t>
    </dgm:pt>
    <dgm:pt modelId="{8F821093-E726-4511-A596-6677F31838F3}">
      <dgm:prSet phldrT="[Text]"/>
      <dgm:spPr/>
      <dgm:t>
        <a:bodyPr/>
        <a:lstStyle/>
        <a:p>
          <a:r>
            <a:rPr lang="en-US" dirty="0" smtClean="0"/>
            <a:t>Pivoting</a:t>
          </a:r>
          <a:endParaRPr lang="en-US" dirty="0"/>
        </a:p>
      </dgm:t>
    </dgm:pt>
    <dgm:pt modelId="{91BF5BA0-6E13-4512-9896-772FF5B3892B}" type="parTrans" cxnId="{3B033839-CC62-46EF-A6AF-E4D51B467130}">
      <dgm:prSet/>
      <dgm:spPr/>
      <dgm:t>
        <a:bodyPr/>
        <a:lstStyle/>
        <a:p>
          <a:endParaRPr lang="en-US"/>
        </a:p>
      </dgm:t>
    </dgm:pt>
    <dgm:pt modelId="{94374D42-2F84-4178-9F0D-4CE3AC017899}" type="sibTrans" cxnId="{3B033839-CC62-46EF-A6AF-E4D51B467130}">
      <dgm:prSet/>
      <dgm:spPr/>
      <dgm:t>
        <a:bodyPr/>
        <a:lstStyle/>
        <a:p>
          <a:endParaRPr lang="en-US"/>
        </a:p>
      </dgm:t>
    </dgm:pt>
    <dgm:pt modelId="{073442AC-7CED-4366-B369-1448AB17C648}">
      <dgm:prSet phldrT="[Text]"/>
      <dgm:spPr/>
      <dgm:t>
        <a:bodyPr/>
        <a:lstStyle/>
        <a:p>
          <a:r>
            <a:rPr lang="en-US" dirty="0" smtClean="0"/>
            <a:t>Visualize</a:t>
          </a:r>
          <a:endParaRPr lang="en-US" dirty="0"/>
        </a:p>
      </dgm:t>
    </dgm:pt>
    <dgm:pt modelId="{E9B8A5D1-4AFF-43C2-BD0C-4CD2E2371A82}" type="parTrans" cxnId="{5F2155D0-111B-4274-986F-06423B3BD4A6}">
      <dgm:prSet/>
      <dgm:spPr/>
      <dgm:t>
        <a:bodyPr/>
        <a:lstStyle/>
        <a:p>
          <a:endParaRPr lang="en-US"/>
        </a:p>
      </dgm:t>
    </dgm:pt>
    <dgm:pt modelId="{299D385E-09D9-4B36-A3BC-A23AC200D414}" type="sibTrans" cxnId="{5F2155D0-111B-4274-986F-06423B3BD4A6}">
      <dgm:prSet/>
      <dgm:spPr/>
      <dgm:t>
        <a:bodyPr/>
        <a:lstStyle/>
        <a:p>
          <a:endParaRPr lang="en-US"/>
        </a:p>
      </dgm:t>
    </dgm:pt>
    <dgm:pt modelId="{D9B8968A-3761-47DB-8BC0-227A22769175}">
      <dgm:prSet/>
      <dgm:spPr/>
      <dgm:t>
        <a:bodyPr/>
        <a:lstStyle/>
        <a:p>
          <a:r>
            <a:rPr lang="en-US" dirty="0" smtClean="0"/>
            <a:t>Slicing and Dash boarding</a:t>
          </a:r>
          <a:endParaRPr lang="en-US" dirty="0"/>
        </a:p>
      </dgm:t>
    </dgm:pt>
    <dgm:pt modelId="{1DD74646-78F6-4411-99B4-CAE86526CADC}" type="parTrans" cxnId="{9E7D6564-9324-4C8F-88CF-45590F84F39C}">
      <dgm:prSet/>
      <dgm:spPr/>
      <dgm:t>
        <a:bodyPr/>
        <a:lstStyle/>
        <a:p>
          <a:endParaRPr lang="en-US"/>
        </a:p>
      </dgm:t>
    </dgm:pt>
    <dgm:pt modelId="{309C1DF0-D0AB-43B7-9EF4-28E2E6E16379}" type="sibTrans" cxnId="{9E7D6564-9324-4C8F-88CF-45590F84F39C}">
      <dgm:prSet/>
      <dgm:spPr/>
      <dgm:t>
        <a:bodyPr/>
        <a:lstStyle/>
        <a:p>
          <a:endParaRPr lang="en-US"/>
        </a:p>
      </dgm:t>
    </dgm:pt>
    <dgm:pt modelId="{4AD9E3D8-B445-4F1E-93BF-3AC91752FBC0}" type="pres">
      <dgm:prSet presAssocID="{ABFADD05-80B1-4C8A-9FCB-E423229C5C9D}" presName="diagram" presStyleCnt="0">
        <dgm:presLayoutVars>
          <dgm:dir/>
          <dgm:resizeHandles val="exact"/>
        </dgm:presLayoutVars>
      </dgm:prSet>
      <dgm:spPr/>
      <dgm:t>
        <a:bodyPr/>
        <a:lstStyle/>
        <a:p>
          <a:endParaRPr lang="en-US"/>
        </a:p>
      </dgm:t>
    </dgm:pt>
    <dgm:pt modelId="{656623A8-9F05-4988-A838-7177D50A7C10}" type="pres">
      <dgm:prSet presAssocID="{AD3950DA-0492-4D0B-9C49-E3C6D3AC6524}" presName="node" presStyleLbl="node1" presStyleIdx="0" presStyleCnt="6">
        <dgm:presLayoutVars>
          <dgm:bulletEnabled val="1"/>
        </dgm:presLayoutVars>
      </dgm:prSet>
      <dgm:spPr/>
      <dgm:t>
        <a:bodyPr/>
        <a:lstStyle/>
        <a:p>
          <a:endParaRPr lang="en-US"/>
        </a:p>
      </dgm:t>
    </dgm:pt>
    <dgm:pt modelId="{2A7A8531-4121-4440-936F-56A3FA8166D7}" type="pres">
      <dgm:prSet presAssocID="{BFCF18AA-37D7-43AF-8708-76CFEBC3D870}" presName="sibTrans" presStyleLbl="sibTrans2D1" presStyleIdx="0" presStyleCnt="5"/>
      <dgm:spPr/>
      <dgm:t>
        <a:bodyPr/>
        <a:lstStyle/>
        <a:p>
          <a:endParaRPr lang="en-US"/>
        </a:p>
      </dgm:t>
    </dgm:pt>
    <dgm:pt modelId="{642FC41B-A66F-4CCE-BC55-AB0C19FAD243}" type="pres">
      <dgm:prSet presAssocID="{BFCF18AA-37D7-43AF-8708-76CFEBC3D870}" presName="connectorText" presStyleLbl="sibTrans2D1" presStyleIdx="0" presStyleCnt="5"/>
      <dgm:spPr/>
      <dgm:t>
        <a:bodyPr/>
        <a:lstStyle/>
        <a:p>
          <a:endParaRPr lang="en-US"/>
        </a:p>
      </dgm:t>
    </dgm:pt>
    <dgm:pt modelId="{3C0CB231-F88D-48B3-B98D-DDFA1867901E}" type="pres">
      <dgm:prSet presAssocID="{13A61C93-F190-4824-B438-B75E7318C682}" presName="node" presStyleLbl="node1" presStyleIdx="1" presStyleCnt="6">
        <dgm:presLayoutVars>
          <dgm:bulletEnabled val="1"/>
        </dgm:presLayoutVars>
      </dgm:prSet>
      <dgm:spPr/>
      <dgm:t>
        <a:bodyPr/>
        <a:lstStyle/>
        <a:p>
          <a:endParaRPr lang="en-US"/>
        </a:p>
      </dgm:t>
    </dgm:pt>
    <dgm:pt modelId="{40F63A09-00FA-4972-AC79-11A7A83723C6}" type="pres">
      <dgm:prSet presAssocID="{94F565A7-030D-4E7B-982E-5BC7CAAE3714}" presName="sibTrans" presStyleLbl="sibTrans2D1" presStyleIdx="1" presStyleCnt="5"/>
      <dgm:spPr/>
      <dgm:t>
        <a:bodyPr/>
        <a:lstStyle/>
        <a:p>
          <a:endParaRPr lang="en-US"/>
        </a:p>
      </dgm:t>
    </dgm:pt>
    <dgm:pt modelId="{39C72F43-A88C-4548-ADE2-AF56BB72592C}" type="pres">
      <dgm:prSet presAssocID="{94F565A7-030D-4E7B-982E-5BC7CAAE3714}" presName="connectorText" presStyleLbl="sibTrans2D1" presStyleIdx="1" presStyleCnt="5"/>
      <dgm:spPr/>
      <dgm:t>
        <a:bodyPr/>
        <a:lstStyle/>
        <a:p>
          <a:endParaRPr lang="en-US"/>
        </a:p>
      </dgm:t>
    </dgm:pt>
    <dgm:pt modelId="{D2BF25AD-84EE-4791-B825-D3101D1A8345}" type="pres">
      <dgm:prSet presAssocID="{B7E2D8B8-11AB-488C-A323-97EA7EF59702}" presName="node" presStyleLbl="node1" presStyleIdx="2" presStyleCnt="6">
        <dgm:presLayoutVars>
          <dgm:bulletEnabled val="1"/>
        </dgm:presLayoutVars>
      </dgm:prSet>
      <dgm:spPr/>
      <dgm:t>
        <a:bodyPr/>
        <a:lstStyle/>
        <a:p>
          <a:endParaRPr lang="en-US"/>
        </a:p>
      </dgm:t>
    </dgm:pt>
    <dgm:pt modelId="{CCF9C6B8-D99E-4E3D-B2B8-F5146C112543}" type="pres">
      <dgm:prSet presAssocID="{B32CB6FE-3E6F-4F8A-85E4-884BEC342DD3}" presName="sibTrans" presStyleLbl="sibTrans2D1" presStyleIdx="2" presStyleCnt="5"/>
      <dgm:spPr/>
      <dgm:t>
        <a:bodyPr/>
        <a:lstStyle/>
        <a:p>
          <a:endParaRPr lang="en-US"/>
        </a:p>
      </dgm:t>
    </dgm:pt>
    <dgm:pt modelId="{D43E07A6-624C-4278-B750-4A9A39DB3420}" type="pres">
      <dgm:prSet presAssocID="{B32CB6FE-3E6F-4F8A-85E4-884BEC342DD3}" presName="connectorText" presStyleLbl="sibTrans2D1" presStyleIdx="2" presStyleCnt="5"/>
      <dgm:spPr/>
      <dgm:t>
        <a:bodyPr/>
        <a:lstStyle/>
        <a:p>
          <a:endParaRPr lang="en-US"/>
        </a:p>
      </dgm:t>
    </dgm:pt>
    <dgm:pt modelId="{6208A2C5-0ADC-47C0-AECD-EF6EB7B66692}" type="pres">
      <dgm:prSet presAssocID="{8F821093-E726-4511-A596-6677F31838F3}" presName="node" presStyleLbl="node1" presStyleIdx="3" presStyleCnt="6">
        <dgm:presLayoutVars>
          <dgm:bulletEnabled val="1"/>
        </dgm:presLayoutVars>
      </dgm:prSet>
      <dgm:spPr/>
      <dgm:t>
        <a:bodyPr/>
        <a:lstStyle/>
        <a:p>
          <a:endParaRPr lang="en-US"/>
        </a:p>
      </dgm:t>
    </dgm:pt>
    <dgm:pt modelId="{6E70306E-022F-471C-A96F-B33CA7E1C4EF}" type="pres">
      <dgm:prSet presAssocID="{94374D42-2F84-4178-9F0D-4CE3AC017899}" presName="sibTrans" presStyleLbl="sibTrans2D1" presStyleIdx="3" presStyleCnt="5"/>
      <dgm:spPr/>
      <dgm:t>
        <a:bodyPr/>
        <a:lstStyle/>
        <a:p>
          <a:endParaRPr lang="en-US"/>
        </a:p>
      </dgm:t>
    </dgm:pt>
    <dgm:pt modelId="{CC36B793-8241-426B-ADDE-EF9F31719FF4}" type="pres">
      <dgm:prSet presAssocID="{94374D42-2F84-4178-9F0D-4CE3AC017899}" presName="connectorText" presStyleLbl="sibTrans2D1" presStyleIdx="3" presStyleCnt="5"/>
      <dgm:spPr/>
      <dgm:t>
        <a:bodyPr/>
        <a:lstStyle/>
        <a:p>
          <a:endParaRPr lang="en-US"/>
        </a:p>
      </dgm:t>
    </dgm:pt>
    <dgm:pt modelId="{4F1D87BA-B7E9-4670-9501-BA752398D45F}" type="pres">
      <dgm:prSet presAssocID="{073442AC-7CED-4366-B369-1448AB17C648}" presName="node" presStyleLbl="node1" presStyleIdx="4" presStyleCnt="6" custLinFactNeighborX="2702" custLinFactNeighborY="-6422">
        <dgm:presLayoutVars>
          <dgm:bulletEnabled val="1"/>
        </dgm:presLayoutVars>
      </dgm:prSet>
      <dgm:spPr/>
      <dgm:t>
        <a:bodyPr/>
        <a:lstStyle/>
        <a:p>
          <a:endParaRPr lang="en-US"/>
        </a:p>
      </dgm:t>
    </dgm:pt>
    <dgm:pt modelId="{DDF5713B-EDCC-4860-82D6-E61A2D11E01C}" type="pres">
      <dgm:prSet presAssocID="{299D385E-09D9-4B36-A3BC-A23AC200D414}" presName="sibTrans" presStyleLbl="sibTrans2D1" presStyleIdx="4" presStyleCnt="5"/>
      <dgm:spPr/>
      <dgm:t>
        <a:bodyPr/>
        <a:lstStyle/>
        <a:p>
          <a:endParaRPr lang="en-US"/>
        </a:p>
      </dgm:t>
    </dgm:pt>
    <dgm:pt modelId="{4685CEBA-2A2C-4AAF-BC2E-A0E7C3D109A5}" type="pres">
      <dgm:prSet presAssocID="{299D385E-09D9-4B36-A3BC-A23AC200D414}" presName="connectorText" presStyleLbl="sibTrans2D1" presStyleIdx="4" presStyleCnt="5"/>
      <dgm:spPr/>
      <dgm:t>
        <a:bodyPr/>
        <a:lstStyle/>
        <a:p>
          <a:endParaRPr lang="en-US"/>
        </a:p>
      </dgm:t>
    </dgm:pt>
    <dgm:pt modelId="{817CA214-F558-4A46-8869-93F196A488A0}" type="pres">
      <dgm:prSet presAssocID="{D9B8968A-3761-47DB-8BC0-227A22769175}" presName="node" presStyleLbl="node1" presStyleIdx="5" presStyleCnt="6">
        <dgm:presLayoutVars>
          <dgm:bulletEnabled val="1"/>
        </dgm:presLayoutVars>
      </dgm:prSet>
      <dgm:spPr/>
      <dgm:t>
        <a:bodyPr/>
        <a:lstStyle/>
        <a:p>
          <a:endParaRPr lang="en-US"/>
        </a:p>
      </dgm:t>
    </dgm:pt>
  </dgm:ptLst>
  <dgm:cxnLst>
    <dgm:cxn modelId="{175BC020-B634-48EA-8BC8-7BE8522F98A0}" type="presOf" srcId="{D9B8968A-3761-47DB-8BC0-227A22769175}" destId="{817CA214-F558-4A46-8869-93F196A488A0}" srcOrd="0" destOrd="0" presId="urn:microsoft.com/office/officeart/2005/8/layout/process5"/>
    <dgm:cxn modelId="{3B033839-CC62-46EF-A6AF-E4D51B467130}" srcId="{ABFADD05-80B1-4C8A-9FCB-E423229C5C9D}" destId="{8F821093-E726-4511-A596-6677F31838F3}" srcOrd="3" destOrd="0" parTransId="{91BF5BA0-6E13-4512-9896-772FF5B3892B}" sibTransId="{94374D42-2F84-4178-9F0D-4CE3AC017899}"/>
    <dgm:cxn modelId="{87E574E7-37DC-4C4B-B6CE-5E2F341649A0}" type="presOf" srcId="{299D385E-09D9-4B36-A3BC-A23AC200D414}" destId="{4685CEBA-2A2C-4AAF-BC2E-A0E7C3D109A5}" srcOrd="1" destOrd="0" presId="urn:microsoft.com/office/officeart/2005/8/layout/process5"/>
    <dgm:cxn modelId="{AB00D3A8-AFBC-4B66-859E-AA886E9E1F29}" type="presOf" srcId="{B32CB6FE-3E6F-4F8A-85E4-884BEC342DD3}" destId="{D43E07A6-624C-4278-B750-4A9A39DB3420}" srcOrd="1" destOrd="0" presId="urn:microsoft.com/office/officeart/2005/8/layout/process5"/>
    <dgm:cxn modelId="{5F2155D0-111B-4274-986F-06423B3BD4A6}" srcId="{ABFADD05-80B1-4C8A-9FCB-E423229C5C9D}" destId="{073442AC-7CED-4366-B369-1448AB17C648}" srcOrd="4" destOrd="0" parTransId="{E9B8A5D1-4AFF-43C2-BD0C-4CD2E2371A82}" sibTransId="{299D385E-09D9-4B36-A3BC-A23AC200D414}"/>
    <dgm:cxn modelId="{E319EEBB-D1E0-4B09-BBD5-1FE242E0595E}" srcId="{ABFADD05-80B1-4C8A-9FCB-E423229C5C9D}" destId="{B7E2D8B8-11AB-488C-A323-97EA7EF59702}" srcOrd="2" destOrd="0" parTransId="{E999C211-28B2-4589-BA1B-AD96687FC201}" sibTransId="{B32CB6FE-3E6F-4F8A-85E4-884BEC342DD3}"/>
    <dgm:cxn modelId="{13B4A378-814F-4C73-87DB-234F78AA208A}" srcId="{ABFADD05-80B1-4C8A-9FCB-E423229C5C9D}" destId="{13A61C93-F190-4824-B438-B75E7318C682}" srcOrd="1" destOrd="0" parTransId="{7545F135-E50C-42D8-AAD7-31232A9133B5}" sibTransId="{94F565A7-030D-4E7B-982E-5BC7CAAE3714}"/>
    <dgm:cxn modelId="{40F7CBA3-F16E-45DC-AA25-F20B1BECCC4E}" type="presOf" srcId="{073442AC-7CED-4366-B369-1448AB17C648}" destId="{4F1D87BA-B7E9-4670-9501-BA752398D45F}" srcOrd="0" destOrd="0" presId="urn:microsoft.com/office/officeart/2005/8/layout/process5"/>
    <dgm:cxn modelId="{E199450B-40F8-4AF8-820D-72E7AE6E3A41}" type="presOf" srcId="{BFCF18AA-37D7-43AF-8708-76CFEBC3D870}" destId="{642FC41B-A66F-4CCE-BC55-AB0C19FAD243}" srcOrd="1" destOrd="0" presId="urn:microsoft.com/office/officeart/2005/8/layout/process5"/>
    <dgm:cxn modelId="{172BC6A9-02FB-4554-92ED-6307BF7FFFF8}" type="presOf" srcId="{BFCF18AA-37D7-43AF-8708-76CFEBC3D870}" destId="{2A7A8531-4121-4440-936F-56A3FA8166D7}" srcOrd="0" destOrd="0" presId="urn:microsoft.com/office/officeart/2005/8/layout/process5"/>
    <dgm:cxn modelId="{B9185269-0AEB-456E-A066-C860F95EB99D}" type="presOf" srcId="{B7E2D8B8-11AB-488C-A323-97EA7EF59702}" destId="{D2BF25AD-84EE-4791-B825-D3101D1A8345}" srcOrd="0" destOrd="0" presId="urn:microsoft.com/office/officeart/2005/8/layout/process5"/>
    <dgm:cxn modelId="{71218D2B-A8B8-413C-AD54-8E1C6A079BEA}" type="presOf" srcId="{13A61C93-F190-4824-B438-B75E7318C682}" destId="{3C0CB231-F88D-48B3-B98D-DDFA1867901E}" srcOrd="0" destOrd="0" presId="urn:microsoft.com/office/officeart/2005/8/layout/process5"/>
    <dgm:cxn modelId="{975EA542-F7A9-4A3D-9C03-42276798102B}" type="presOf" srcId="{94374D42-2F84-4178-9F0D-4CE3AC017899}" destId="{CC36B793-8241-426B-ADDE-EF9F31719FF4}" srcOrd="1" destOrd="0" presId="urn:microsoft.com/office/officeart/2005/8/layout/process5"/>
    <dgm:cxn modelId="{90D63E8D-D50A-4FF7-AF09-7C73A57A14F4}" type="presOf" srcId="{299D385E-09D9-4B36-A3BC-A23AC200D414}" destId="{DDF5713B-EDCC-4860-82D6-E61A2D11E01C}" srcOrd="0" destOrd="0" presId="urn:microsoft.com/office/officeart/2005/8/layout/process5"/>
    <dgm:cxn modelId="{1FAFF9F0-32FE-4EA2-88C9-41AF133114A3}" type="presOf" srcId="{ABFADD05-80B1-4C8A-9FCB-E423229C5C9D}" destId="{4AD9E3D8-B445-4F1E-93BF-3AC91752FBC0}" srcOrd="0" destOrd="0" presId="urn:microsoft.com/office/officeart/2005/8/layout/process5"/>
    <dgm:cxn modelId="{1B0A8FE2-4100-4383-B505-457A50DEED2E}" type="presOf" srcId="{AD3950DA-0492-4D0B-9C49-E3C6D3AC6524}" destId="{656623A8-9F05-4988-A838-7177D50A7C10}" srcOrd="0" destOrd="0" presId="urn:microsoft.com/office/officeart/2005/8/layout/process5"/>
    <dgm:cxn modelId="{B3A50958-DC4F-4FE1-8712-4155CF672B31}" type="presOf" srcId="{94F565A7-030D-4E7B-982E-5BC7CAAE3714}" destId="{39C72F43-A88C-4548-ADE2-AF56BB72592C}" srcOrd="1" destOrd="0" presId="urn:microsoft.com/office/officeart/2005/8/layout/process5"/>
    <dgm:cxn modelId="{343B8DE9-4CBF-4B6F-BB58-A0101C964866}" srcId="{ABFADD05-80B1-4C8A-9FCB-E423229C5C9D}" destId="{AD3950DA-0492-4D0B-9C49-E3C6D3AC6524}" srcOrd="0" destOrd="0" parTransId="{BCC11913-665B-4A33-9DA9-9DA5CB9989E1}" sibTransId="{BFCF18AA-37D7-43AF-8708-76CFEBC3D870}"/>
    <dgm:cxn modelId="{05FBC0E2-3CE2-42E8-90A7-012CB4DC2BD6}" type="presOf" srcId="{B32CB6FE-3E6F-4F8A-85E4-884BEC342DD3}" destId="{CCF9C6B8-D99E-4E3D-B2B8-F5146C112543}" srcOrd="0" destOrd="0" presId="urn:microsoft.com/office/officeart/2005/8/layout/process5"/>
    <dgm:cxn modelId="{5C70ACED-4597-401B-AB49-92B8A5A44EAE}" type="presOf" srcId="{8F821093-E726-4511-A596-6677F31838F3}" destId="{6208A2C5-0ADC-47C0-AECD-EF6EB7B66692}" srcOrd="0" destOrd="0" presId="urn:microsoft.com/office/officeart/2005/8/layout/process5"/>
    <dgm:cxn modelId="{9E7D6564-9324-4C8F-88CF-45590F84F39C}" srcId="{ABFADD05-80B1-4C8A-9FCB-E423229C5C9D}" destId="{D9B8968A-3761-47DB-8BC0-227A22769175}" srcOrd="5" destOrd="0" parTransId="{1DD74646-78F6-4411-99B4-CAE86526CADC}" sibTransId="{309C1DF0-D0AB-43B7-9EF4-28E2E6E16379}"/>
    <dgm:cxn modelId="{387B2499-0723-42B5-B5A5-1D65790039B3}" type="presOf" srcId="{94F565A7-030D-4E7B-982E-5BC7CAAE3714}" destId="{40F63A09-00FA-4972-AC79-11A7A83723C6}" srcOrd="0" destOrd="0" presId="urn:microsoft.com/office/officeart/2005/8/layout/process5"/>
    <dgm:cxn modelId="{8CE5F382-3B59-498E-B67E-00837A6041A1}" type="presOf" srcId="{94374D42-2F84-4178-9F0D-4CE3AC017899}" destId="{6E70306E-022F-471C-A96F-B33CA7E1C4EF}" srcOrd="0" destOrd="0" presId="urn:microsoft.com/office/officeart/2005/8/layout/process5"/>
    <dgm:cxn modelId="{C96A7EE5-4CF5-4156-98B7-97F85B1629A0}" type="presParOf" srcId="{4AD9E3D8-B445-4F1E-93BF-3AC91752FBC0}" destId="{656623A8-9F05-4988-A838-7177D50A7C10}" srcOrd="0" destOrd="0" presId="urn:microsoft.com/office/officeart/2005/8/layout/process5"/>
    <dgm:cxn modelId="{87C61BC7-99F3-44C3-A2D8-4689A46936C6}" type="presParOf" srcId="{4AD9E3D8-B445-4F1E-93BF-3AC91752FBC0}" destId="{2A7A8531-4121-4440-936F-56A3FA8166D7}" srcOrd="1" destOrd="0" presId="urn:microsoft.com/office/officeart/2005/8/layout/process5"/>
    <dgm:cxn modelId="{3EA596F2-39BA-43EC-8523-D8B382EFF02E}" type="presParOf" srcId="{2A7A8531-4121-4440-936F-56A3FA8166D7}" destId="{642FC41B-A66F-4CCE-BC55-AB0C19FAD243}" srcOrd="0" destOrd="0" presId="urn:microsoft.com/office/officeart/2005/8/layout/process5"/>
    <dgm:cxn modelId="{6F29E6F2-42F2-45D6-B917-792E184E2AFF}" type="presParOf" srcId="{4AD9E3D8-B445-4F1E-93BF-3AC91752FBC0}" destId="{3C0CB231-F88D-48B3-B98D-DDFA1867901E}" srcOrd="2" destOrd="0" presId="urn:microsoft.com/office/officeart/2005/8/layout/process5"/>
    <dgm:cxn modelId="{9DCE8B88-27AE-4727-8EDA-1C70EDCE8580}" type="presParOf" srcId="{4AD9E3D8-B445-4F1E-93BF-3AC91752FBC0}" destId="{40F63A09-00FA-4972-AC79-11A7A83723C6}" srcOrd="3" destOrd="0" presId="urn:microsoft.com/office/officeart/2005/8/layout/process5"/>
    <dgm:cxn modelId="{B0B00C47-E3C7-419C-8785-9348AA44B2F0}" type="presParOf" srcId="{40F63A09-00FA-4972-AC79-11A7A83723C6}" destId="{39C72F43-A88C-4548-ADE2-AF56BB72592C}" srcOrd="0" destOrd="0" presId="urn:microsoft.com/office/officeart/2005/8/layout/process5"/>
    <dgm:cxn modelId="{1DC42B6F-C9B4-4A80-B1FA-C9DF85AC7359}" type="presParOf" srcId="{4AD9E3D8-B445-4F1E-93BF-3AC91752FBC0}" destId="{D2BF25AD-84EE-4791-B825-D3101D1A8345}" srcOrd="4" destOrd="0" presId="urn:microsoft.com/office/officeart/2005/8/layout/process5"/>
    <dgm:cxn modelId="{90565B24-E577-42C6-B5D6-C272705ED51C}" type="presParOf" srcId="{4AD9E3D8-B445-4F1E-93BF-3AC91752FBC0}" destId="{CCF9C6B8-D99E-4E3D-B2B8-F5146C112543}" srcOrd="5" destOrd="0" presId="urn:microsoft.com/office/officeart/2005/8/layout/process5"/>
    <dgm:cxn modelId="{B985CA59-B3FB-43D3-9BCB-5E8508EA8D90}" type="presParOf" srcId="{CCF9C6B8-D99E-4E3D-B2B8-F5146C112543}" destId="{D43E07A6-624C-4278-B750-4A9A39DB3420}" srcOrd="0" destOrd="0" presId="urn:microsoft.com/office/officeart/2005/8/layout/process5"/>
    <dgm:cxn modelId="{25A3D191-63C7-4C43-9BB4-EBC89175775E}" type="presParOf" srcId="{4AD9E3D8-B445-4F1E-93BF-3AC91752FBC0}" destId="{6208A2C5-0ADC-47C0-AECD-EF6EB7B66692}" srcOrd="6" destOrd="0" presId="urn:microsoft.com/office/officeart/2005/8/layout/process5"/>
    <dgm:cxn modelId="{5CDBDA75-2EB5-4516-8F87-C7EC91D2B4C9}" type="presParOf" srcId="{4AD9E3D8-B445-4F1E-93BF-3AC91752FBC0}" destId="{6E70306E-022F-471C-A96F-B33CA7E1C4EF}" srcOrd="7" destOrd="0" presId="urn:microsoft.com/office/officeart/2005/8/layout/process5"/>
    <dgm:cxn modelId="{9B8C4B43-2952-4D94-A8BF-C434AF56E1F7}" type="presParOf" srcId="{6E70306E-022F-471C-A96F-B33CA7E1C4EF}" destId="{CC36B793-8241-426B-ADDE-EF9F31719FF4}" srcOrd="0" destOrd="0" presId="urn:microsoft.com/office/officeart/2005/8/layout/process5"/>
    <dgm:cxn modelId="{AD9DAFC3-DB5F-4A9E-8723-4CF51C27DC54}" type="presParOf" srcId="{4AD9E3D8-B445-4F1E-93BF-3AC91752FBC0}" destId="{4F1D87BA-B7E9-4670-9501-BA752398D45F}" srcOrd="8" destOrd="0" presId="urn:microsoft.com/office/officeart/2005/8/layout/process5"/>
    <dgm:cxn modelId="{163DA029-1EDB-4730-A67B-0B6CDE762BA7}" type="presParOf" srcId="{4AD9E3D8-B445-4F1E-93BF-3AC91752FBC0}" destId="{DDF5713B-EDCC-4860-82D6-E61A2D11E01C}" srcOrd="9" destOrd="0" presId="urn:microsoft.com/office/officeart/2005/8/layout/process5"/>
    <dgm:cxn modelId="{BC0D74BC-3B98-4BE8-ADEA-988589D983E2}" type="presParOf" srcId="{DDF5713B-EDCC-4860-82D6-E61A2D11E01C}" destId="{4685CEBA-2A2C-4AAF-BC2E-A0E7C3D109A5}" srcOrd="0" destOrd="0" presId="urn:microsoft.com/office/officeart/2005/8/layout/process5"/>
    <dgm:cxn modelId="{495EFCE9-EDA8-4CA3-9088-4255886B3A6C}" type="presParOf" srcId="{4AD9E3D8-B445-4F1E-93BF-3AC91752FBC0}" destId="{817CA214-F558-4A46-8869-93F196A488A0}"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623A8-9F05-4988-A838-7177D50A7C10}">
      <dsp:nvSpPr>
        <dsp:cNvPr id="0" name=""/>
        <dsp:cNvSpPr/>
      </dsp:nvSpPr>
      <dsp:spPr>
        <a:xfrm>
          <a:off x="5357"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Analysis of dataset</a:t>
          </a:r>
        </a:p>
      </dsp:txBody>
      <dsp:txXfrm>
        <a:off x="33499" y="779029"/>
        <a:ext cx="1545106" cy="904550"/>
      </dsp:txXfrm>
    </dsp:sp>
    <dsp:sp modelId="{2A7A8531-4121-4440-936F-56A3FA8166D7}">
      <dsp:nvSpPr>
        <dsp:cNvPr id="0" name=""/>
        <dsp:cNvSpPr/>
      </dsp:nvSpPr>
      <dsp:spPr>
        <a:xfrm>
          <a:off x="1747670"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47670" y="1112161"/>
        <a:ext cx="237646" cy="238286"/>
      </dsp:txXfrm>
    </dsp:sp>
    <dsp:sp modelId="{3C0CB231-F88D-48B3-B98D-DDFA1867901E}">
      <dsp:nvSpPr>
        <dsp:cNvPr id="0" name=""/>
        <dsp:cNvSpPr/>
      </dsp:nvSpPr>
      <dsp:spPr>
        <a:xfrm>
          <a:off x="2247304"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Cleaning of dataset</a:t>
          </a:r>
          <a:endParaRPr lang="en-US" sz="1800" kern="1200" dirty="0"/>
        </a:p>
      </dsp:txBody>
      <dsp:txXfrm>
        <a:off x="2275446" y="779029"/>
        <a:ext cx="1545106" cy="904550"/>
      </dsp:txXfrm>
    </dsp:sp>
    <dsp:sp modelId="{40F63A09-00FA-4972-AC79-11A7A83723C6}">
      <dsp:nvSpPr>
        <dsp:cNvPr id="0" name=""/>
        <dsp:cNvSpPr/>
      </dsp:nvSpPr>
      <dsp:spPr>
        <a:xfrm>
          <a:off x="3989617" y="1032732"/>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89617" y="1112161"/>
        <a:ext cx="237646" cy="238286"/>
      </dsp:txXfrm>
    </dsp:sp>
    <dsp:sp modelId="{D2BF25AD-84EE-4791-B825-D3101D1A8345}">
      <dsp:nvSpPr>
        <dsp:cNvPr id="0" name=""/>
        <dsp:cNvSpPr/>
      </dsp:nvSpPr>
      <dsp:spPr>
        <a:xfrm>
          <a:off x="4489251" y="750887"/>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Creating problem statements</a:t>
          </a:r>
          <a:endParaRPr lang="en-US" sz="1800" kern="1200" dirty="0"/>
        </a:p>
      </dsp:txBody>
      <dsp:txXfrm>
        <a:off x="4517393" y="779029"/>
        <a:ext cx="1545106" cy="904550"/>
      </dsp:txXfrm>
    </dsp:sp>
    <dsp:sp modelId="{CCF9C6B8-D99E-4E3D-B2B8-F5146C112543}">
      <dsp:nvSpPr>
        <dsp:cNvPr id="0" name=""/>
        <dsp:cNvSpPr/>
      </dsp:nvSpPr>
      <dsp:spPr>
        <a:xfrm rot="5400000">
          <a:off x="5120199" y="1823819"/>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5170803" y="1852644"/>
        <a:ext cx="238286" cy="237646"/>
      </dsp:txXfrm>
    </dsp:sp>
    <dsp:sp modelId="{6208A2C5-0ADC-47C0-AECD-EF6EB7B66692}">
      <dsp:nvSpPr>
        <dsp:cNvPr id="0" name=""/>
        <dsp:cNvSpPr/>
      </dsp:nvSpPr>
      <dsp:spPr>
        <a:xfrm>
          <a:off x="4489251"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Pivoting</a:t>
          </a:r>
          <a:endParaRPr lang="en-US" sz="1800" kern="1200" dirty="0"/>
        </a:p>
      </dsp:txBody>
      <dsp:txXfrm>
        <a:off x="4517393" y="2380420"/>
        <a:ext cx="1545106" cy="904550"/>
      </dsp:txXfrm>
    </dsp:sp>
    <dsp:sp modelId="{6E70306E-022F-471C-A96F-B33CA7E1C4EF}">
      <dsp:nvSpPr>
        <dsp:cNvPr id="0" name=""/>
        <dsp:cNvSpPr/>
      </dsp:nvSpPr>
      <dsp:spPr>
        <a:xfrm rot="10896453">
          <a:off x="4041224" y="2603521"/>
          <a:ext cx="316686"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4136211" y="2684283"/>
        <a:ext cx="221680" cy="238286"/>
      </dsp:txXfrm>
    </dsp:sp>
    <dsp:sp modelId="{4F1D87BA-B7E9-4670-9501-BA752398D45F}">
      <dsp:nvSpPr>
        <dsp:cNvPr id="0" name=""/>
        <dsp:cNvSpPr/>
      </dsp:nvSpPr>
      <dsp:spPr>
        <a:xfrm>
          <a:off x="2290574" y="2290573"/>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Visualize</a:t>
          </a:r>
          <a:endParaRPr lang="en-US" sz="1800" kern="1200" dirty="0"/>
        </a:p>
      </dsp:txBody>
      <dsp:txXfrm>
        <a:off x="2318716" y="2318715"/>
        <a:ext cx="1545106" cy="904550"/>
      </dsp:txXfrm>
    </dsp:sp>
    <dsp:sp modelId="{DDF5713B-EDCC-4860-82D6-E61A2D11E01C}">
      <dsp:nvSpPr>
        <dsp:cNvPr id="0" name=""/>
        <dsp:cNvSpPr/>
      </dsp:nvSpPr>
      <dsp:spPr>
        <a:xfrm rot="10707197">
          <a:off x="1777638" y="2602993"/>
          <a:ext cx="362559"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1886386" y="2680954"/>
        <a:ext cx="253791" cy="238286"/>
      </dsp:txXfrm>
    </dsp:sp>
    <dsp:sp modelId="{817CA214-F558-4A46-8869-93F196A488A0}">
      <dsp:nvSpPr>
        <dsp:cNvPr id="0" name=""/>
        <dsp:cNvSpPr/>
      </dsp:nvSpPr>
      <dsp:spPr>
        <a:xfrm>
          <a:off x="5357" y="2352278"/>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Slicing and Dash boarding</a:t>
          </a:r>
          <a:endParaRPr lang="en-US" sz="1800" kern="1200" dirty="0"/>
        </a:p>
      </dsp:txBody>
      <dsp:txXfrm>
        <a:off x="33499" y="2380420"/>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F8182-350E-4DB2-A126-A47C594DD3E1}" type="datetimeFigureOut">
              <a:rPr lang="en-US" smtClean="0"/>
              <a:t>6/14/2020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F7EEE-C296-4333-858D-26A83B192397}" type="slidenum">
              <a:rPr lang="en-US" smtClean="0"/>
              <a:t>‹#›</a:t>
            </a:fld>
            <a:endParaRPr lang="en-US"/>
          </a:p>
        </p:txBody>
      </p:sp>
    </p:spTree>
    <p:extLst>
      <p:ext uri="{BB962C8B-B14F-4D97-AF65-F5344CB8AC3E}">
        <p14:creationId xmlns:p14="http://schemas.microsoft.com/office/powerpoint/2010/main" val="203342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Freestyle Script" panose="030804020302050B0404" pitchFamily="66" charset="0"/>
            </a:endParaRPr>
          </a:p>
        </p:txBody>
      </p:sp>
      <p:sp>
        <p:nvSpPr>
          <p:cNvPr id="4" name="Slide Number Placeholder 3"/>
          <p:cNvSpPr>
            <a:spLocks noGrp="1"/>
          </p:cNvSpPr>
          <p:nvPr>
            <p:ph type="sldNum" sz="quarter" idx="10"/>
          </p:nvPr>
        </p:nvSpPr>
        <p:spPr/>
        <p:txBody>
          <a:bodyPr/>
          <a:lstStyle/>
          <a:p>
            <a:fld id="{C7FF7EEE-C296-4333-858D-26A83B192397}" type="slidenum">
              <a:rPr lang="en-US" smtClean="0"/>
              <a:t>9</a:t>
            </a:fld>
            <a:endParaRPr lang="en-US"/>
          </a:p>
        </p:txBody>
      </p:sp>
    </p:spTree>
    <p:extLst>
      <p:ext uri="{BB962C8B-B14F-4D97-AF65-F5344CB8AC3E}">
        <p14:creationId xmlns:p14="http://schemas.microsoft.com/office/powerpoint/2010/main" val="85160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860370"/>
            <a:ext cx="7772400" cy="85920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5" y="5719575"/>
            <a:ext cx="6400800" cy="835455"/>
          </a:xfrm>
        </p:spPr>
        <p:txBody>
          <a:bodyPr>
            <a:normAutofit/>
          </a:bodyPr>
          <a:lstStyle>
            <a:lvl1pPr marL="0" indent="0" algn="l">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24567"/>
            <a:ext cx="8229600" cy="11430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665475"/>
            <a:ext cx="8229600" cy="3692948"/>
          </a:xfrm>
        </p:spPr>
        <p:txBody>
          <a:bodyPr/>
          <a:lstStyle>
            <a:lvl1pPr>
              <a:defRPr sz="2800">
                <a:solidFill>
                  <a:schemeClr val="tx2">
                    <a:lumMod val="20000"/>
                    <a:lumOff val="80000"/>
                  </a:schemeClr>
                </a:solidFill>
              </a:defRPr>
            </a:lvl1pPr>
            <a:lvl2pPr>
              <a:defRPr>
                <a:solidFill>
                  <a:schemeClr val="tx2">
                    <a:lumMod val="20000"/>
                    <a:lumOff val="80000"/>
                  </a:schemeClr>
                </a:solidFill>
              </a:defRPr>
            </a:lvl2pPr>
            <a:lvl3pPr>
              <a:defRPr>
                <a:solidFill>
                  <a:schemeClr val="tx2">
                    <a:lumMod val="20000"/>
                    <a:lumOff val="80000"/>
                  </a:schemeClr>
                </a:solidFill>
              </a:defRPr>
            </a:lvl3pPr>
            <a:lvl4pPr>
              <a:defRPr>
                <a:solidFill>
                  <a:schemeClr val="tx2">
                    <a:lumMod val="20000"/>
                    <a:lumOff val="80000"/>
                  </a:schemeClr>
                </a:solidFill>
              </a:defRPr>
            </a:lvl4pPr>
            <a:lvl5pPr>
              <a:defRPr>
                <a:solidFill>
                  <a:schemeClr val="tx2">
                    <a:lumMod val="20000"/>
                    <a:lumOff val="8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1425" y="274638"/>
            <a:ext cx="6710784" cy="11430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443836"/>
            <a:ext cx="6710784" cy="4275740"/>
          </a:xfrm>
        </p:spPr>
        <p:txBody>
          <a:bodyPr/>
          <a:lstStyle>
            <a:lvl1pPr>
              <a:defRPr sz="2800">
                <a:solidFill>
                  <a:schemeClr val="tx2">
                    <a:lumMod val="20000"/>
                    <a:lumOff val="80000"/>
                  </a:schemeClr>
                </a:solidFill>
              </a:defRPr>
            </a:lvl1pPr>
            <a:lvl2pPr>
              <a:defRPr>
                <a:solidFill>
                  <a:schemeClr val="tx2">
                    <a:lumMod val="20000"/>
                    <a:lumOff val="80000"/>
                  </a:schemeClr>
                </a:solidFill>
              </a:defRPr>
            </a:lvl2pPr>
            <a:lvl3pPr>
              <a:defRPr>
                <a:solidFill>
                  <a:schemeClr val="tx2">
                    <a:lumMod val="20000"/>
                    <a:lumOff val="80000"/>
                  </a:schemeClr>
                </a:solidFill>
              </a:defRPr>
            </a:lvl3pPr>
            <a:lvl4pPr>
              <a:defRPr>
                <a:solidFill>
                  <a:schemeClr val="tx2">
                    <a:lumMod val="20000"/>
                    <a:lumOff val="80000"/>
                  </a:schemeClr>
                </a:solidFill>
              </a:defRPr>
            </a:lvl4pPr>
            <a:lvl5pPr>
              <a:defRPr>
                <a:solidFill>
                  <a:schemeClr val="tx2">
                    <a:lumMod val="20000"/>
                    <a:lumOff val="8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522475"/>
            <a:ext cx="8229600" cy="114300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512770"/>
            <a:ext cx="4040188" cy="639762"/>
          </a:xfrm>
        </p:spPr>
        <p:txBody>
          <a:bodyPr anchor="b"/>
          <a:lstStyle>
            <a:lvl1pPr marL="0" indent="0">
              <a:buNone/>
              <a:defRPr sz="2400" b="1">
                <a:solidFill>
                  <a:schemeClr val="tx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142633"/>
            <a:ext cx="4040188" cy="272964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512770"/>
            <a:ext cx="4041775" cy="639762"/>
          </a:xfrm>
        </p:spPr>
        <p:txBody>
          <a:bodyPr anchor="b"/>
          <a:lstStyle>
            <a:lvl1pPr marL="0" indent="0">
              <a:buNone/>
              <a:defRPr sz="2400" b="1">
                <a:solidFill>
                  <a:schemeClr val="tx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142633"/>
            <a:ext cx="4041775" cy="272964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aBLCyAwAPEEnh9H19OJDn8yxYSA-eaRK/view?usp=sharing"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Project_Presentation.pptx"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5414165"/>
            <a:ext cx="7772400" cy="763524"/>
          </a:xfrm>
        </p:spPr>
        <p:txBody>
          <a:bodyPr>
            <a:normAutofit/>
          </a:bodyPr>
          <a:lstStyle/>
          <a:p>
            <a:r>
              <a:rPr lang="en-US" sz="2000" u="sng" dirty="0" smtClean="0">
                <a:latin typeface="Blackadder ITC" panose="04020505051007020D02" pitchFamily="82" charset="0"/>
                <a:hlinkClick r:id="rId3"/>
              </a:rPr>
              <a:t>https://drive.google.com/file/d/1aBLCyAwAPEEnh9H19OJDn8yxYSA-eaRK/view?usp=sharing</a:t>
            </a:r>
            <a:endParaRPr lang="en-US" sz="2000" u="sng" dirty="0">
              <a:latin typeface="Blackadder ITC" panose="04020505051007020D02" pitchFamily="82" charset="0"/>
              <a:hlinkClick r:id="rId4" action="ppaction://hlinkpres?slideindex=1&amp;slidetitle="/>
            </a:endParaRPr>
          </a:p>
        </p:txBody>
      </p:sp>
      <p:sp>
        <p:nvSpPr>
          <p:cNvPr id="3" name="TextBox 2"/>
          <p:cNvSpPr txBox="1"/>
          <p:nvPr/>
        </p:nvSpPr>
        <p:spPr>
          <a:xfrm>
            <a:off x="448965" y="4956050"/>
            <a:ext cx="3054100" cy="369332"/>
          </a:xfrm>
          <a:prstGeom prst="rect">
            <a:avLst/>
          </a:prstGeom>
          <a:noFill/>
        </p:spPr>
        <p:txBody>
          <a:bodyPr wrap="square" rtlCol="0">
            <a:spAutoFit/>
          </a:bodyPr>
          <a:lstStyle/>
          <a:p>
            <a:r>
              <a:rPr lang="en-US" dirty="0" smtClean="0"/>
              <a:t>Project Presentation Link:-</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lackadder ITC" panose="04020505051007020D02" pitchFamily="82" charset="0"/>
              </a:rPr>
              <a:t>Dashboard</a:t>
            </a:r>
            <a:endParaRPr lang="en-US" dirty="0">
              <a:latin typeface="Blackadder ITC" panose="04020505051007020D02" pitchFamily="82" charset="0"/>
            </a:endParaRPr>
          </a:p>
        </p:txBody>
      </p:sp>
      <p:pic>
        <p:nvPicPr>
          <p:cNvPr id="8" name="Content Placeholder 7"/>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7798" r="16067"/>
          <a:stretch/>
        </p:blipFill>
        <p:spPr>
          <a:xfrm>
            <a:off x="4325363" y="3921659"/>
            <a:ext cx="4796418" cy="2861361"/>
          </a:xfrm>
        </p:spPr>
      </p:pic>
      <p:pic>
        <p:nvPicPr>
          <p:cNvPr id="9" name="Content Placeholder 8"/>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7750" r="5274"/>
          <a:stretch/>
        </p:blipFill>
        <p:spPr>
          <a:xfrm>
            <a:off x="59258" y="1901950"/>
            <a:ext cx="4235956" cy="2977836"/>
          </a:xfrm>
        </p:spPr>
      </p:pic>
    </p:spTree>
    <p:extLst>
      <p:ext uri="{BB962C8B-B14F-4D97-AF65-F5344CB8AC3E}">
        <p14:creationId xmlns:p14="http://schemas.microsoft.com/office/powerpoint/2010/main" val="2546421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02913399"/>
              </p:ext>
            </p:extLst>
          </p:nvPr>
        </p:nvGraphicFramePr>
        <p:xfrm>
          <a:off x="1517900" y="19019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7871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4567"/>
            <a:ext cx="8229600" cy="888203"/>
          </a:xfrm>
        </p:spPr>
        <p:txBody>
          <a:bodyPr/>
          <a:lstStyle/>
          <a:p>
            <a:r>
              <a:rPr lang="en-US" dirty="0" smtClean="0">
                <a:latin typeface="Blackadder ITC" panose="04020505051007020D02" pitchFamily="82" charset="0"/>
              </a:rPr>
              <a:t>Conclusion</a:t>
            </a:r>
            <a:endParaRPr lang="en-US" dirty="0">
              <a:latin typeface="Blackadder ITC" panose="04020505051007020D02" pitchFamily="82" charset="0"/>
            </a:endParaRPr>
          </a:p>
        </p:txBody>
      </p:sp>
      <p:sp>
        <p:nvSpPr>
          <p:cNvPr id="3" name="Content Placeholder 2"/>
          <p:cNvSpPr>
            <a:spLocks noGrp="1"/>
          </p:cNvSpPr>
          <p:nvPr>
            <p:ph idx="1"/>
          </p:nvPr>
        </p:nvSpPr>
        <p:spPr>
          <a:xfrm>
            <a:off x="457200" y="2512770"/>
            <a:ext cx="8229600" cy="3692948"/>
          </a:xfrm>
        </p:spPr>
        <p:txBody>
          <a:bodyPr>
            <a:normAutofit/>
          </a:bodyPr>
          <a:lstStyle/>
          <a:p>
            <a:r>
              <a:rPr lang="en-US" dirty="0" smtClean="0">
                <a:latin typeface="Blackadder ITC" panose="04020505051007020D02" pitchFamily="82" charset="0"/>
              </a:rPr>
              <a:t>The Titanic was a </a:t>
            </a:r>
            <a:r>
              <a:rPr lang="en-US" dirty="0">
                <a:latin typeface="Blackadder ITC" panose="04020505051007020D02" pitchFamily="82" charset="0"/>
              </a:rPr>
              <a:t>B</a:t>
            </a:r>
            <a:r>
              <a:rPr lang="en-US" dirty="0" smtClean="0">
                <a:latin typeface="Blackadder ITC" panose="04020505051007020D02" pitchFamily="82" charset="0"/>
              </a:rPr>
              <a:t>ritish passenger liner that weighs 52,000 tons and its length was 269m</a:t>
            </a:r>
          </a:p>
          <a:p>
            <a:r>
              <a:rPr lang="en-US" dirty="0" smtClean="0">
                <a:latin typeface="Blackadder ITC" panose="04020505051007020D02" pitchFamily="82" charset="0"/>
              </a:rPr>
              <a:t>The dataset is based on the survival rate of the titanic passengers</a:t>
            </a:r>
          </a:p>
          <a:p>
            <a:r>
              <a:rPr lang="en-US" dirty="0" smtClean="0">
                <a:latin typeface="Blackadder ITC" panose="04020505051007020D02" pitchFamily="82" charset="0"/>
              </a:rPr>
              <a:t>It was cleaned and analyzed  using Excel Techniques and Dash boarding.</a:t>
            </a:r>
          </a:p>
          <a:p>
            <a:r>
              <a:rPr lang="en-US" dirty="0" smtClean="0">
                <a:latin typeface="Blackadder ITC" panose="04020505051007020D02" pitchFamily="82" charset="0"/>
              </a:rPr>
              <a:t>The final workbook includes actual data ,cleaned data , pivot tables and a </a:t>
            </a:r>
            <a:r>
              <a:rPr lang="en-US" smtClean="0">
                <a:latin typeface="Blackadder ITC" panose="04020505051007020D02" pitchFamily="82" charset="0"/>
              </a:rPr>
              <a:t>dash board</a:t>
            </a:r>
            <a:endParaRPr lang="en-US" dirty="0" smtClean="0">
              <a:latin typeface="Blackadder ITC" panose="04020505051007020D02" pitchFamily="82" charset="0"/>
            </a:endParaRPr>
          </a:p>
        </p:txBody>
      </p:sp>
    </p:spTree>
    <p:extLst>
      <p:ext uri="{BB962C8B-B14F-4D97-AF65-F5344CB8AC3E}">
        <p14:creationId xmlns:p14="http://schemas.microsoft.com/office/powerpoint/2010/main" val="2524981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236" y="2967335"/>
            <a:ext cx="4599529" cy="1323439"/>
          </a:xfrm>
          <a:prstGeom prst="rect">
            <a:avLst/>
          </a:prstGeom>
          <a:noFill/>
        </p:spPr>
        <p:txBody>
          <a:bodyPr wrap="none" lIns="91440" tIns="45720" rIns="91440" bIns="45720">
            <a:spAutoFit/>
          </a:bodyPr>
          <a:lstStyle/>
          <a:p>
            <a:pPr algn="ctr"/>
            <a:r>
              <a:rPr lang="en-US" sz="8000" b="1" i="1" cap="none" spc="0" dirty="0" smtClean="0">
                <a:ln w="13462">
                  <a:solidFill>
                    <a:srgbClr val="FFFF00"/>
                  </a:solidFill>
                  <a:prstDash val="solid"/>
                </a:ln>
                <a:solidFill>
                  <a:schemeClr val="accent6">
                    <a:lumMod val="75000"/>
                  </a:schemeClr>
                </a:solidFill>
                <a:effectLst>
                  <a:outerShdw dist="38100" dir="2700000" algn="bl" rotWithShape="0">
                    <a:schemeClr val="accent5"/>
                  </a:outerShdw>
                </a:effectLst>
              </a:rPr>
              <a:t>Thank you</a:t>
            </a:r>
            <a:endParaRPr lang="en-US" sz="8000" b="1" i="1" cap="none" spc="0" dirty="0">
              <a:ln w="13462">
                <a:solidFill>
                  <a:srgbClr val="FFFF00"/>
                </a:solidFill>
                <a:prstDash val="solid"/>
              </a:ln>
              <a:solidFill>
                <a:schemeClr val="accent6">
                  <a:lumMod val="7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741727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lackadder ITC" panose="04020505051007020D02" pitchFamily="82" charset="0"/>
              </a:rPr>
              <a:t>Project on Excel Dash boarding-Titanic Survival</a:t>
            </a:r>
            <a:endParaRPr lang="en-US" dirty="0">
              <a:latin typeface="Blackadder ITC" panose="04020505051007020D02" pitchFamily="82" charset="0"/>
            </a:endParaRPr>
          </a:p>
        </p:txBody>
      </p:sp>
      <p:sp>
        <p:nvSpPr>
          <p:cNvPr id="3" name="Subtitle 2"/>
          <p:cNvSpPr>
            <a:spLocks noGrp="1"/>
          </p:cNvSpPr>
          <p:nvPr>
            <p:ph type="subTitle" idx="1"/>
          </p:nvPr>
        </p:nvSpPr>
        <p:spPr>
          <a:xfrm>
            <a:off x="448965" y="5719575"/>
            <a:ext cx="7940660" cy="835455"/>
          </a:xfrm>
        </p:spPr>
        <p:txBody>
          <a:bodyPr/>
          <a:lstStyle/>
          <a:p>
            <a:pPr lvl="1" algn="r"/>
            <a:r>
              <a:rPr lang="en-US" dirty="0" smtClean="0"/>
              <a:t>-</a:t>
            </a:r>
            <a:r>
              <a:rPr lang="en-US" dirty="0" smtClean="0">
                <a:latin typeface="Blackadder ITC" panose="04020505051007020D02" pitchFamily="82" charset="0"/>
              </a:rPr>
              <a:t>Pooja Shree R</a:t>
            </a:r>
            <a:endParaRPr lang="en-US" dirty="0">
              <a:latin typeface="Blackadder ITC" panose="04020505051007020D02" pitchFamily="82" charset="0"/>
            </a:endParaRPr>
          </a:p>
        </p:txBody>
      </p:sp>
    </p:spTree>
    <p:extLst>
      <p:ext uri="{BB962C8B-B14F-4D97-AF65-F5344CB8AC3E}">
        <p14:creationId xmlns:p14="http://schemas.microsoft.com/office/powerpoint/2010/main" val="397135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123590"/>
            <a:ext cx="8229600" cy="1143000"/>
          </a:xfrm>
        </p:spPr>
        <p:txBody>
          <a:bodyPr/>
          <a:lstStyle/>
          <a:p>
            <a:r>
              <a:rPr lang="en-US" dirty="0" smtClean="0">
                <a:latin typeface="Blackadder ITC" panose="04020505051007020D02" pitchFamily="82" charset="0"/>
              </a:rPr>
              <a:t>What is excel ?</a:t>
            </a:r>
            <a:endParaRPr lang="en-US" dirty="0">
              <a:latin typeface="Blackadder ITC" panose="04020505051007020D02" pitchFamily="82" charset="0"/>
            </a:endParaRPr>
          </a:p>
        </p:txBody>
      </p:sp>
    </p:spTree>
    <p:extLst>
      <p:ext uri="{BB962C8B-B14F-4D97-AF65-F5344CB8AC3E}">
        <p14:creationId xmlns:p14="http://schemas.microsoft.com/office/powerpoint/2010/main" val="3285371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lackadder ITC" panose="04020505051007020D02" pitchFamily="82" charset="0"/>
              </a:rPr>
              <a:t>Introduction</a:t>
            </a:r>
            <a:endParaRPr lang="en-US" dirty="0">
              <a:latin typeface="Blackadder ITC" panose="04020505051007020D02" pitchFamily="82" charset="0"/>
            </a:endParaRPr>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Blackadder ITC" panose="04020505051007020D02" pitchFamily="82" charset="0"/>
              </a:rPr>
              <a:t>The sinking of titanic is one of the most historic shipwrecks of all time. The tragedy killed thousands,1502 out of 2224 passengers, and led many wondering what could have been done better. </a:t>
            </a:r>
          </a:p>
          <a:p>
            <a:pPr marL="0" indent="0">
              <a:buNone/>
            </a:pPr>
            <a:r>
              <a:rPr lang="en-US" dirty="0">
                <a:latin typeface="Blackadder ITC" panose="04020505051007020D02" pitchFamily="82" charset="0"/>
              </a:rPr>
              <a:t>	</a:t>
            </a:r>
            <a:r>
              <a:rPr lang="en-US" dirty="0" smtClean="0">
                <a:latin typeface="Blackadder ITC" panose="04020505051007020D02" pitchFamily="82" charset="0"/>
              </a:rPr>
              <a:t>My Project is with the passenger’s data from the Titanic from a data  platform Kaggle to find out about this survival livelihood.</a:t>
            </a:r>
          </a:p>
          <a:p>
            <a:pPr marL="0" indent="0">
              <a:buNone/>
            </a:pPr>
            <a:r>
              <a:rPr lang="en-US" dirty="0">
                <a:latin typeface="Blackadder ITC" panose="04020505051007020D02" pitchFamily="82" charset="0"/>
              </a:rPr>
              <a:t>	</a:t>
            </a:r>
            <a:r>
              <a:rPr lang="en-US" dirty="0" smtClean="0">
                <a:latin typeface="Blackadder ITC" panose="04020505051007020D02" pitchFamily="82" charset="0"/>
              </a:rPr>
              <a:t>It is done using Excel techniques and visualized through Dash boards</a:t>
            </a:r>
            <a:endParaRPr lang="en-US" dirty="0">
              <a:latin typeface="Blackadder ITC" panose="04020505051007020D02" pitchFamily="82"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123590"/>
            <a:ext cx="8229600" cy="1143000"/>
          </a:xfrm>
        </p:spPr>
        <p:txBody>
          <a:bodyPr/>
          <a:lstStyle/>
          <a:p>
            <a:r>
              <a:rPr lang="en-US" dirty="0" smtClean="0">
                <a:latin typeface="Blackadder ITC" panose="04020505051007020D02" pitchFamily="82" charset="0"/>
              </a:rPr>
              <a:t>Project Explanation</a:t>
            </a:r>
            <a:endParaRPr lang="en-US" dirty="0">
              <a:latin typeface="Blackadder ITC" panose="04020505051007020D02" pitchFamily="82" charset="0"/>
            </a:endParaRPr>
          </a:p>
        </p:txBody>
      </p:sp>
    </p:spTree>
    <p:extLst>
      <p:ext uri="{BB962C8B-B14F-4D97-AF65-F5344CB8AC3E}">
        <p14:creationId xmlns:p14="http://schemas.microsoft.com/office/powerpoint/2010/main" val="193721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latin typeface="Blackadder ITC" panose="04020505051007020D02" pitchFamily="82" charset="0"/>
              </a:rPr>
              <a:t>Problem Statement</a:t>
            </a:r>
            <a:endParaRPr lang="en-US" dirty="0">
              <a:latin typeface="Blackadder ITC" panose="04020505051007020D02" pitchFamily="82" charset="0"/>
            </a:endParaRPr>
          </a:p>
        </p:txBody>
      </p:sp>
      <p:sp>
        <p:nvSpPr>
          <p:cNvPr id="5" name="Content Placeholder 4"/>
          <p:cNvSpPr>
            <a:spLocks noGrp="1"/>
          </p:cNvSpPr>
          <p:nvPr>
            <p:ph idx="1"/>
          </p:nvPr>
        </p:nvSpPr>
        <p:spPr>
          <a:xfrm>
            <a:off x="1976015" y="1596540"/>
            <a:ext cx="6710784" cy="4275740"/>
          </a:xfrm>
        </p:spPr>
        <p:txBody>
          <a:bodyPr/>
          <a:lstStyle/>
          <a:p>
            <a:pPr marL="0" indent="0">
              <a:buNone/>
            </a:pPr>
            <a:r>
              <a:rPr lang="en-US" dirty="0" smtClean="0"/>
              <a:t>	</a:t>
            </a:r>
            <a:r>
              <a:rPr lang="en-US" dirty="0" smtClean="0">
                <a:latin typeface="Blackadder ITC" panose="04020505051007020D02" pitchFamily="82" charset="0"/>
              </a:rPr>
              <a:t>The Titanic Survival data is one of the most popular dataset.</a:t>
            </a:r>
          </a:p>
          <a:p>
            <a:pPr marL="0" indent="0">
              <a:buNone/>
            </a:pPr>
            <a:r>
              <a:rPr lang="en-US" dirty="0">
                <a:latin typeface="Blackadder ITC" panose="04020505051007020D02" pitchFamily="82" charset="0"/>
              </a:rPr>
              <a:t>	</a:t>
            </a:r>
            <a:r>
              <a:rPr lang="en-US" dirty="0" smtClean="0">
                <a:latin typeface="Blackadder ITC" panose="04020505051007020D02" pitchFamily="82" charset="0"/>
              </a:rPr>
              <a:t>The problem statement is generated based on the dataset.</a:t>
            </a:r>
          </a:p>
          <a:p>
            <a:pPr marL="0" indent="0">
              <a:buNone/>
            </a:pPr>
            <a:r>
              <a:rPr lang="en-US" dirty="0">
                <a:latin typeface="Blackadder ITC" panose="04020505051007020D02" pitchFamily="82" charset="0"/>
              </a:rPr>
              <a:t>	</a:t>
            </a:r>
            <a:r>
              <a:rPr lang="en-US" dirty="0" smtClean="0">
                <a:latin typeface="Blackadder ITC" panose="04020505051007020D02" pitchFamily="82" charset="0"/>
              </a:rPr>
              <a:t>It includes the survival rate by Gender , Age, Cabin ,Pclass ,Parch ,SibSp ,Embarkation.</a:t>
            </a:r>
          </a:p>
          <a:p>
            <a:pPr marL="0" indent="0">
              <a:buNone/>
            </a:pPr>
            <a:r>
              <a:rPr lang="en-US" dirty="0">
                <a:latin typeface="Blackadder ITC" panose="04020505051007020D02" pitchFamily="82" charset="0"/>
              </a:rPr>
              <a:t>	</a:t>
            </a:r>
            <a:r>
              <a:rPr lang="en-US" dirty="0" smtClean="0">
                <a:latin typeface="Blackadder ITC" panose="04020505051007020D02" pitchFamily="82" charset="0"/>
              </a:rPr>
              <a:t>And also given the average count of passengers by gender and fare by </a:t>
            </a:r>
            <a:r>
              <a:rPr lang="en-US" dirty="0">
                <a:latin typeface="Blackadder ITC" panose="04020505051007020D02" pitchFamily="82" charset="0"/>
              </a:rPr>
              <a:t>P</a:t>
            </a:r>
            <a:r>
              <a:rPr lang="en-US" dirty="0" smtClean="0">
                <a:latin typeface="Blackadder ITC" panose="04020505051007020D02" pitchFamily="82" charset="0"/>
              </a:rPr>
              <a:t>class and embarked.</a:t>
            </a:r>
          </a:p>
          <a:p>
            <a:pPr marL="0" indent="0">
              <a:buNone/>
            </a:pPr>
            <a:r>
              <a:rPr lang="en-US" dirty="0">
                <a:latin typeface="Blackadder ITC" panose="04020505051007020D02" pitchFamily="82" charset="0"/>
              </a:rPr>
              <a:t>	</a:t>
            </a:r>
            <a:endParaRPr lang="en-US" dirty="0" smtClean="0">
              <a:latin typeface="Blackadder ITC" panose="04020505051007020D02" pitchFamily="82"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dirty="0" smtClean="0">
                <a:latin typeface="Blackadder ITC" panose="04020505051007020D02" pitchFamily="82" charset="0"/>
              </a:rPr>
              <a:t>Outcomes</a:t>
            </a:r>
            <a:endParaRPr lang="en-US" dirty="0">
              <a:latin typeface="Blackadder ITC" panose="04020505051007020D02" pitchFamily="82" charset="0"/>
            </a:endParaRPr>
          </a:p>
        </p:txBody>
      </p:sp>
      <p:sp>
        <p:nvSpPr>
          <p:cNvPr id="5" name="Text Placeholder 4"/>
          <p:cNvSpPr>
            <a:spLocks noGrp="1"/>
          </p:cNvSpPr>
          <p:nvPr>
            <p:ph type="body" idx="1"/>
          </p:nvPr>
        </p:nvSpPr>
        <p:spPr/>
        <p:txBody>
          <a:bodyPr>
            <a:normAutofit/>
          </a:bodyPr>
          <a:lstStyle/>
          <a:p>
            <a:r>
              <a:rPr lang="en-US" sz="2800" dirty="0" smtClean="0">
                <a:latin typeface="Blackadder ITC" panose="04020505051007020D02" pitchFamily="82" charset="0"/>
              </a:rPr>
              <a:t>Survival rate</a:t>
            </a:r>
            <a:endParaRPr lang="en-US" sz="2800" dirty="0">
              <a:latin typeface="Blackadder ITC" panose="04020505051007020D02" pitchFamily="82" charset="0"/>
            </a:endParaRPr>
          </a:p>
        </p:txBody>
      </p:sp>
      <p:sp>
        <p:nvSpPr>
          <p:cNvPr id="6" name="Content Placeholder 5"/>
          <p:cNvSpPr>
            <a:spLocks noGrp="1"/>
          </p:cNvSpPr>
          <p:nvPr>
            <p:ph sz="half" idx="2"/>
          </p:nvPr>
        </p:nvSpPr>
        <p:spPr>
          <a:xfrm>
            <a:off x="457200" y="3142633"/>
            <a:ext cx="4040188" cy="3187762"/>
          </a:xfrm>
        </p:spPr>
        <p:txBody>
          <a:bodyPr>
            <a:noAutofit/>
          </a:bodyPr>
          <a:lstStyle/>
          <a:p>
            <a:r>
              <a:rPr lang="en-US" sz="2800" dirty="0" smtClean="0">
                <a:latin typeface="Blackadder ITC" panose="04020505051007020D02" pitchFamily="82" charset="0"/>
              </a:rPr>
              <a:t>On average of 74%female and 19%male</a:t>
            </a:r>
          </a:p>
          <a:p>
            <a:r>
              <a:rPr lang="en-US" sz="2800" dirty="0" smtClean="0">
                <a:latin typeface="Blackadder ITC" panose="04020505051007020D02" pitchFamily="82" charset="0"/>
              </a:rPr>
              <a:t>Count of 608 is the highest from SibSp</a:t>
            </a:r>
          </a:p>
          <a:p>
            <a:r>
              <a:rPr lang="en-US" sz="2800" dirty="0" smtClean="0">
                <a:latin typeface="Blackadder ITC" panose="04020505051007020D02" pitchFamily="82" charset="0"/>
              </a:rPr>
              <a:t>Highly 76% in 3</a:t>
            </a:r>
            <a:r>
              <a:rPr lang="en-US" sz="2800" baseline="30000" dirty="0" smtClean="0">
                <a:latin typeface="Blackadder ITC" panose="04020505051007020D02" pitchFamily="82" charset="0"/>
              </a:rPr>
              <a:t>rd</a:t>
            </a:r>
            <a:r>
              <a:rPr lang="en-US" sz="2800" dirty="0" smtClean="0">
                <a:latin typeface="Blackadder ITC" panose="04020505051007020D02" pitchFamily="82" charset="0"/>
              </a:rPr>
              <a:t> Pclass</a:t>
            </a:r>
            <a:endParaRPr lang="en-US" sz="2800" dirty="0"/>
          </a:p>
          <a:p>
            <a:r>
              <a:rPr lang="en-US" sz="2800" dirty="0" smtClean="0">
                <a:latin typeface="Blackadder ITC" panose="04020505051007020D02" pitchFamily="82" charset="0"/>
              </a:rPr>
              <a:t>Highly about 646 count survived in S-embarkation</a:t>
            </a:r>
          </a:p>
        </p:txBody>
      </p:sp>
      <p:sp>
        <p:nvSpPr>
          <p:cNvPr id="7" name="Text Placeholder 6"/>
          <p:cNvSpPr>
            <a:spLocks noGrp="1"/>
          </p:cNvSpPr>
          <p:nvPr>
            <p:ph type="body" sz="quarter" idx="3"/>
          </p:nvPr>
        </p:nvSpPr>
        <p:spPr/>
        <p:txBody>
          <a:bodyPr>
            <a:normAutofit/>
          </a:bodyPr>
          <a:lstStyle/>
          <a:p>
            <a:r>
              <a:rPr lang="en-US" sz="2800" dirty="0" smtClean="0">
                <a:latin typeface="Blackadder ITC" panose="04020505051007020D02" pitchFamily="82" charset="0"/>
              </a:rPr>
              <a:t>Results</a:t>
            </a:r>
            <a:endParaRPr lang="en-US" sz="2800" dirty="0">
              <a:latin typeface="Blackadder ITC" panose="04020505051007020D02" pitchFamily="82" charset="0"/>
            </a:endParaRPr>
          </a:p>
        </p:txBody>
      </p:sp>
      <p:sp>
        <p:nvSpPr>
          <p:cNvPr id="8" name="Content Placeholder 7"/>
          <p:cNvSpPr>
            <a:spLocks noGrp="1"/>
          </p:cNvSpPr>
          <p:nvPr>
            <p:ph sz="quarter" idx="4"/>
          </p:nvPr>
        </p:nvSpPr>
        <p:spPr>
          <a:xfrm>
            <a:off x="4645025" y="3142633"/>
            <a:ext cx="4041775" cy="3187762"/>
          </a:xfrm>
        </p:spPr>
        <p:txBody>
          <a:bodyPr>
            <a:noAutofit/>
          </a:bodyPr>
          <a:lstStyle/>
          <a:p>
            <a:r>
              <a:rPr lang="en-US" sz="2800" dirty="0" smtClean="0">
                <a:latin typeface="Blackadder ITC" panose="04020505051007020D02" pitchFamily="82" charset="0"/>
              </a:rPr>
              <a:t>On total 314 female and 544 male by age survived.</a:t>
            </a:r>
          </a:p>
          <a:p>
            <a:r>
              <a:rPr lang="en-US" sz="2800" dirty="0" smtClean="0">
                <a:latin typeface="Blackadder ITC" panose="04020505051007020D02" pitchFamily="82" charset="0"/>
              </a:rPr>
              <a:t>The highest average fare was on Pclass-1 is $84.15 and $59.95 in C-embarkation</a:t>
            </a:r>
            <a:endParaRPr lang="en-US" sz="2800" dirty="0">
              <a:latin typeface="Blackadder ITC" panose="04020505051007020D02" pitchFamily="82" charset="0"/>
            </a:endParaRPr>
          </a:p>
          <a:p>
            <a:r>
              <a:rPr lang="en-US" sz="2800" dirty="0" smtClean="0">
                <a:latin typeface="Blackadder ITC" panose="04020505051007020D02" pitchFamily="82" charset="0"/>
              </a:rPr>
              <a:t>The highest survival  count of 684 was in the cabin M</a:t>
            </a: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lackadder ITC" panose="04020505051007020D02" pitchFamily="82" charset="0"/>
              </a:rPr>
              <a:t>Excel Techniques</a:t>
            </a:r>
            <a:endParaRPr lang="en-US" dirty="0">
              <a:latin typeface="Blackadder ITC" panose="04020505051007020D02" pitchFamily="82" charset="0"/>
            </a:endParaRPr>
          </a:p>
        </p:txBody>
      </p:sp>
      <p:sp>
        <p:nvSpPr>
          <p:cNvPr id="3" name="Content Placeholder 2"/>
          <p:cNvSpPr>
            <a:spLocks noGrp="1"/>
          </p:cNvSpPr>
          <p:nvPr>
            <p:ph idx="1"/>
          </p:nvPr>
        </p:nvSpPr>
        <p:spPr/>
        <p:txBody>
          <a:bodyPr>
            <a:normAutofit/>
          </a:bodyPr>
          <a:lstStyle/>
          <a:p>
            <a:r>
              <a:rPr lang="en-US" sz="3200" dirty="0" smtClean="0">
                <a:latin typeface="Blackadder ITC" panose="04020505051007020D02" pitchFamily="82" charset="0"/>
              </a:rPr>
              <a:t>The dataset has been cleaned using remove duplicates.</a:t>
            </a:r>
          </a:p>
          <a:p>
            <a:r>
              <a:rPr lang="en-US" sz="3200" dirty="0" smtClean="0">
                <a:latin typeface="Blackadder ITC" panose="04020505051007020D02" pitchFamily="82" charset="0"/>
              </a:rPr>
              <a:t>The unfilled data columns are filed through formulae.</a:t>
            </a:r>
          </a:p>
          <a:p>
            <a:r>
              <a:rPr lang="en-US" sz="3200" dirty="0" smtClean="0">
                <a:latin typeface="Blackadder ITC" panose="04020505051007020D02" pitchFamily="82" charset="0"/>
              </a:rPr>
              <a:t>Pivot table-Tables were created using this. </a:t>
            </a:r>
          </a:p>
          <a:p>
            <a:r>
              <a:rPr lang="en-US" sz="3200" dirty="0" smtClean="0">
                <a:latin typeface="Blackadder ITC" panose="04020505051007020D02" pitchFamily="82" charset="0"/>
              </a:rPr>
              <a:t>Pivot charts-Used in data visualizing.</a:t>
            </a:r>
          </a:p>
          <a:p>
            <a:r>
              <a:rPr lang="en-US" sz="3200" dirty="0" smtClean="0">
                <a:latin typeface="Blackadder ITC" panose="04020505051007020D02" pitchFamily="82" charset="0"/>
              </a:rPr>
              <a:t>Slicer-Used to filter and in reporting connections.</a:t>
            </a:r>
            <a:endParaRPr lang="en-US" sz="3200" dirty="0">
              <a:latin typeface="Blackadder ITC" panose="04020505051007020D02" pitchFamily="82" charset="0"/>
            </a:endParaRPr>
          </a:p>
        </p:txBody>
      </p:sp>
    </p:spTree>
    <p:extLst>
      <p:ext uri="{BB962C8B-B14F-4D97-AF65-F5344CB8AC3E}">
        <p14:creationId xmlns:p14="http://schemas.microsoft.com/office/powerpoint/2010/main" val="3906712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4702"/>
            <a:ext cx="8229600" cy="1143000"/>
          </a:xfrm>
        </p:spPr>
        <p:txBody>
          <a:bodyPr/>
          <a:lstStyle/>
          <a:p>
            <a:r>
              <a:rPr lang="en-US" dirty="0" smtClean="0">
                <a:latin typeface="Blackadder ITC" panose="04020505051007020D02" pitchFamily="82" charset="0"/>
              </a:rPr>
              <a:t>Basic Analysis</a:t>
            </a:r>
            <a:endParaRPr lang="en-US" dirty="0">
              <a:latin typeface="Blackadder ITC" panose="04020505051007020D02" pitchFamily="82" charset="0"/>
            </a:endParaRPr>
          </a:p>
        </p:txBody>
      </p:sp>
      <p:sp>
        <p:nvSpPr>
          <p:cNvPr id="3" name="Text Placeholder 2"/>
          <p:cNvSpPr>
            <a:spLocks noGrp="1"/>
          </p:cNvSpPr>
          <p:nvPr>
            <p:ph type="body" idx="1"/>
          </p:nvPr>
        </p:nvSpPr>
        <p:spPr>
          <a:xfrm>
            <a:off x="457200" y="2670236"/>
            <a:ext cx="4040188" cy="639762"/>
          </a:xfrm>
        </p:spPr>
        <p:txBody>
          <a:bodyPr>
            <a:normAutofit/>
          </a:bodyPr>
          <a:lstStyle/>
          <a:p>
            <a:r>
              <a:rPr lang="en-US" sz="2800" dirty="0" smtClean="0">
                <a:solidFill>
                  <a:schemeClr val="bg1"/>
                </a:solidFill>
                <a:latin typeface="Freestyle Script" panose="030804020302050B0404" pitchFamily="66" charset="0"/>
              </a:rPr>
              <a:t>Average fare of P class</a:t>
            </a:r>
            <a:endParaRPr lang="en-US" sz="2800" dirty="0">
              <a:solidFill>
                <a:schemeClr val="bg1"/>
              </a:solidFill>
              <a:latin typeface="Freestyle Script" panose="030804020302050B0404" pitchFamily="66" charset="0"/>
            </a:endParaRPr>
          </a:p>
        </p:txBody>
      </p:sp>
      <p:sp>
        <p:nvSpPr>
          <p:cNvPr id="5" name="Text Placeholder 4"/>
          <p:cNvSpPr>
            <a:spLocks noGrp="1"/>
          </p:cNvSpPr>
          <p:nvPr>
            <p:ph type="body" sz="quarter" idx="3"/>
          </p:nvPr>
        </p:nvSpPr>
        <p:spPr>
          <a:xfrm>
            <a:off x="4645025" y="2661479"/>
            <a:ext cx="4041775" cy="639762"/>
          </a:xfrm>
        </p:spPr>
        <p:txBody>
          <a:bodyPr>
            <a:normAutofit/>
          </a:bodyPr>
          <a:lstStyle/>
          <a:p>
            <a:pPr algn="ctr">
              <a:defRPr sz="2128"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2800" dirty="0" smtClean="0">
                <a:latin typeface="Freestyle Script" panose="030804020302050B0404" pitchFamily="66" charset="0"/>
              </a:rPr>
              <a:t>Count of people by gender</a:t>
            </a:r>
            <a:endParaRPr lang="en-US" sz="2800" dirty="0">
              <a:latin typeface="Freestyle Script" panose="030804020302050B0404" pitchFamily="66" charset="0"/>
            </a:endParaRPr>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val="889702603"/>
              </p:ext>
            </p:extLst>
          </p:nvPr>
        </p:nvGraphicFramePr>
        <p:xfrm>
          <a:off x="4645025" y="3463938"/>
          <a:ext cx="4041775" cy="272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p:cNvGraphicFramePr>
            <a:graphicFrameLocks noGrp="1"/>
          </p:cNvGraphicFramePr>
          <p:nvPr>
            <p:ph sz="half" idx="2"/>
            <p:extLst>
              <p:ext uri="{D42A27DB-BD31-4B8C-83A1-F6EECF244321}">
                <p14:modId xmlns:p14="http://schemas.microsoft.com/office/powerpoint/2010/main" val="1391528607"/>
              </p:ext>
            </p:extLst>
          </p:nvPr>
        </p:nvGraphicFramePr>
        <p:xfrm>
          <a:off x="296260" y="3379572"/>
          <a:ext cx="4040188" cy="27289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14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226</Words>
  <Application>Microsoft Office PowerPoint</Application>
  <PresentationFormat>On-screen Show (4:3)</PresentationFormat>
  <Paragraphs>50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Blackadder ITC</vt:lpstr>
      <vt:lpstr>Calibri</vt:lpstr>
      <vt:lpstr>Freestyle Script</vt:lpstr>
      <vt:lpstr>Office Theme</vt:lpstr>
      <vt:lpstr>https://drive.google.com/file/d/1aBLCyAwAPEEnh9H19OJDn8yxYSA-eaRK/view?usp=sharing</vt:lpstr>
      <vt:lpstr>Project on Excel Dash boarding-Titanic Survival</vt:lpstr>
      <vt:lpstr>What is excel ?</vt:lpstr>
      <vt:lpstr>Introduction</vt:lpstr>
      <vt:lpstr>Project Explanation</vt:lpstr>
      <vt:lpstr>Problem Statement</vt:lpstr>
      <vt:lpstr>Outcomes</vt:lpstr>
      <vt:lpstr>Excel Techniques</vt:lpstr>
      <vt:lpstr>Basic Analysis</vt:lpstr>
      <vt:lpstr>Dashboard</vt:lpstr>
      <vt:lpstr>PowerPoint Presentation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DELL</cp:lastModifiedBy>
  <cp:revision>64</cp:revision>
  <dcterms:created xsi:type="dcterms:W3CDTF">2013-08-21T19:17:07Z</dcterms:created>
  <dcterms:modified xsi:type="dcterms:W3CDTF">2020-06-14T21:52:53Z</dcterms:modified>
</cp:coreProperties>
</file>