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3" r:id="rId7"/>
    <p:sldId id="264" r:id="rId8"/>
    <p:sldId id="267" r:id="rId9"/>
    <p:sldId id="265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F6ADA-FEA2-48CA-894F-36A0465A049E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219719-6363-4FE6-804B-39C112C71A26}">
      <dgm:prSet phldrT="[Text]"/>
      <dgm:spPr/>
      <dgm:t>
        <a:bodyPr/>
        <a:lstStyle/>
        <a:p>
          <a:r>
            <a:rPr lang="en-US" dirty="0" smtClean="0"/>
            <a:t>Choosing data</a:t>
          </a:r>
          <a:endParaRPr lang="en-US" dirty="0"/>
        </a:p>
      </dgm:t>
    </dgm:pt>
    <dgm:pt modelId="{78D81BB5-2AFF-422C-A885-4A04D988B66A}" type="parTrans" cxnId="{9304465A-6EE4-47E6-B5B5-98CEC4A35B24}">
      <dgm:prSet/>
      <dgm:spPr/>
      <dgm:t>
        <a:bodyPr/>
        <a:lstStyle/>
        <a:p>
          <a:endParaRPr lang="en-US"/>
        </a:p>
      </dgm:t>
    </dgm:pt>
    <dgm:pt modelId="{D763834F-0890-4C6B-BF70-DF2B18FB8D8C}" type="sibTrans" cxnId="{9304465A-6EE4-47E6-B5B5-98CEC4A35B24}">
      <dgm:prSet/>
      <dgm:spPr/>
      <dgm:t>
        <a:bodyPr/>
        <a:lstStyle/>
        <a:p>
          <a:endParaRPr lang="en-US"/>
        </a:p>
      </dgm:t>
    </dgm:pt>
    <dgm:pt modelId="{32A2801D-99FA-4699-B472-5DBC80F312FD}">
      <dgm:prSet phldrT="[Text]"/>
      <dgm:spPr/>
      <dgm:t>
        <a:bodyPr/>
        <a:lstStyle/>
        <a:p>
          <a:r>
            <a:rPr lang="en-US" dirty="0" smtClean="0"/>
            <a:t>Analyzing data</a:t>
          </a:r>
          <a:endParaRPr lang="en-US" dirty="0"/>
        </a:p>
      </dgm:t>
    </dgm:pt>
    <dgm:pt modelId="{3C4BA1A4-76F0-4C30-97F1-A965450E8B12}" type="parTrans" cxnId="{120D6143-9899-4F03-8BFD-717E848F8DB8}">
      <dgm:prSet/>
      <dgm:spPr/>
      <dgm:t>
        <a:bodyPr/>
        <a:lstStyle/>
        <a:p>
          <a:endParaRPr lang="en-US"/>
        </a:p>
      </dgm:t>
    </dgm:pt>
    <dgm:pt modelId="{D4E835C8-37AA-486F-8284-399DD2B2AA1A}" type="sibTrans" cxnId="{120D6143-9899-4F03-8BFD-717E848F8DB8}">
      <dgm:prSet/>
      <dgm:spPr/>
      <dgm:t>
        <a:bodyPr/>
        <a:lstStyle/>
        <a:p>
          <a:endParaRPr lang="en-US"/>
        </a:p>
      </dgm:t>
    </dgm:pt>
    <dgm:pt modelId="{BD973435-891F-4A1C-904D-D331C5C8EE06}">
      <dgm:prSet phldrT="[Text]"/>
      <dgm:spPr/>
      <dgm:t>
        <a:bodyPr/>
        <a:lstStyle/>
        <a:p>
          <a:r>
            <a:rPr lang="en-US" dirty="0" smtClean="0"/>
            <a:t>Visualizing data</a:t>
          </a:r>
          <a:endParaRPr lang="en-US" dirty="0"/>
        </a:p>
      </dgm:t>
    </dgm:pt>
    <dgm:pt modelId="{BA6B3A3C-8228-43CF-8834-8C7E959F2803}" type="parTrans" cxnId="{A71E5EBD-4B53-45CC-94CB-4BB57652F30E}">
      <dgm:prSet/>
      <dgm:spPr/>
      <dgm:t>
        <a:bodyPr/>
        <a:lstStyle/>
        <a:p>
          <a:endParaRPr lang="en-US"/>
        </a:p>
      </dgm:t>
    </dgm:pt>
    <dgm:pt modelId="{C5074044-0B0D-4009-A1DA-600CCF144550}" type="sibTrans" cxnId="{A71E5EBD-4B53-45CC-94CB-4BB57652F30E}">
      <dgm:prSet/>
      <dgm:spPr/>
      <dgm:t>
        <a:bodyPr/>
        <a:lstStyle/>
        <a:p>
          <a:endParaRPr lang="en-US"/>
        </a:p>
      </dgm:t>
    </dgm:pt>
    <dgm:pt modelId="{58DE9709-6BF5-4E3F-BD57-C95179A43F5B}">
      <dgm:prSet phldrT="[Text]"/>
      <dgm:spPr/>
      <dgm:t>
        <a:bodyPr/>
        <a:lstStyle/>
        <a:p>
          <a:r>
            <a:rPr lang="en-US" dirty="0" smtClean="0"/>
            <a:t>Making Dash boards</a:t>
          </a:r>
          <a:endParaRPr lang="en-US" dirty="0"/>
        </a:p>
      </dgm:t>
    </dgm:pt>
    <dgm:pt modelId="{38A9ACE1-AED7-414B-B712-9DDE23012A66}" type="parTrans" cxnId="{A40B2E30-A2AD-44A5-A5C2-88CCD9D519A6}">
      <dgm:prSet/>
      <dgm:spPr/>
      <dgm:t>
        <a:bodyPr/>
        <a:lstStyle/>
        <a:p>
          <a:endParaRPr lang="en-US"/>
        </a:p>
      </dgm:t>
    </dgm:pt>
    <dgm:pt modelId="{E389DEA5-B7E1-4196-B573-B7702838D676}" type="sibTrans" cxnId="{A40B2E30-A2AD-44A5-A5C2-88CCD9D519A6}">
      <dgm:prSet/>
      <dgm:spPr/>
      <dgm:t>
        <a:bodyPr/>
        <a:lstStyle/>
        <a:p>
          <a:endParaRPr lang="en-US"/>
        </a:p>
      </dgm:t>
    </dgm:pt>
    <dgm:pt modelId="{F5116F0C-873D-458A-AD4F-6DE369392D0D}">
      <dgm:prSet phldrT="[Text]"/>
      <dgm:spPr/>
      <dgm:t>
        <a:bodyPr/>
        <a:lstStyle/>
        <a:p>
          <a:r>
            <a:rPr lang="en-US" dirty="0" smtClean="0"/>
            <a:t>Presenting in stories</a:t>
          </a:r>
          <a:endParaRPr lang="en-US" dirty="0"/>
        </a:p>
      </dgm:t>
    </dgm:pt>
    <dgm:pt modelId="{1E172584-E7CA-4084-9EE5-63804D806A3E}" type="parTrans" cxnId="{0A0EF87F-7D35-488B-A101-2E6499C98C7E}">
      <dgm:prSet/>
      <dgm:spPr/>
      <dgm:t>
        <a:bodyPr/>
        <a:lstStyle/>
        <a:p>
          <a:endParaRPr lang="en-US"/>
        </a:p>
      </dgm:t>
    </dgm:pt>
    <dgm:pt modelId="{0407EA1E-014A-4672-8284-3E50FAA94D88}" type="sibTrans" cxnId="{0A0EF87F-7D35-488B-A101-2E6499C98C7E}">
      <dgm:prSet/>
      <dgm:spPr/>
      <dgm:t>
        <a:bodyPr/>
        <a:lstStyle/>
        <a:p>
          <a:endParaRPr lang="en-US"/>
        </a:p>
      </dgm:t>
    </dgm:pt>
    <dgm:pt modelId="{5F4F0613-0073-480F-B4B6-46987B92D489}">
      <dgm:prSet/>
      <dgm:spPr/>
      <dgm:t>
        <a:bodyPr/>
        <a:lstStyle/>
        <a:p>
          <a:r>
            <a:rPr lang="en-US" dirty="0" smtClean="0"/>
            <a:t>Final Report</a:t>
          </a:r>
          <a:endParaRPr lang="en-US" dirty="0"/>
        </a:p>
      </dgm:t>
    </dgm:pt>
    <dgm:pt modelId="{52D7B1F3-EC1B-487D-9321-7152DDF19B5F}" type="parTrans" cxnId="{32EF5AB9-1DA3-4680-A22D-2ABD4581FF23}">
      <dgm:prSet/>
      <dgm:spPr/>
      <dgm:t>
        <a:bodyPr/>
        <a:lstStyle/>
        <a:p>
          <a:endParaRPr lang="en-US"/>
        </a:p>
      </dgm:t>
    </dgm:pt>
    <dgm:pt modelId="{63B4CC13-D693-4327-95FD-DE7C51D401DE}" type="sibTrans" cxnId="{32EF5AB9-1DA3-4680-A22D-2ABD4581FF23}">
      <dgm:prSet/>
      <dgm:spPr/>
      <dgm:t>
        <a:bodyPr/>
        <a:lstStyle/>
        <a:p>
          <a:endParaRPr lang="en-US"/>
        </a:p>
      </dgm:t>
    </dgm:pt>
    <dgm:pt modelId="{08645E35-CDA3-4FAB-A2E5-E8B741F69DC5}" type="pres">
      <dgm:prSet presAssocID="{E24F6ADA-FEA2-48CA-894F-36A0465A04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D1499-D82A-48FE-9004-FB90CA1A0A5A}" type="pres">
      <dgm:prSet presAssocID="{60219719-6363-4FE6-804B-39C112C71A2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4C6DF-5C67-4E10-8DF3-A03BFFF4F5FD}" type="pres">
      <dgm:prSet presAssocID="{D763834F-0890-4C6B-BF70-DF2B18FB8D8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61D54FB-3134-4E1E-8573-44C2A6ACE8C0}" type="pres">
      <dgm:prSet presAssocID="{D763834F-0890-4C6B-BF70-DF2B18FB8D8C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430B968-5B59-4FF0-9286-B759A67BF3A4}" type="pres">
      <dgm:prSet presAssocID="{32A2801D-99FA-4699-B472-5DBC80F312F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D3D4D-438E-47BF-9868-60A7FFE9F11F}" type="pres">
      <dgm:prSet presAssocID="{D4E835C8-37AA-486F-8284-399DD2B2AA1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324C47E-F300-4926-8DBD-C9A01741B69C}" type="pres">
      <dgm:prSet presAssocID="{D4E835C8-37AA-486F-8284-399DD2B2AA1A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72709A86-FC70-4A81-B992-154390269045}" type="pres">
      <dgm:prSet presAssocID="{BD973435-891F-4A1C-904D-D331C5C8EE0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34AD4-13EB-4CBD-A8F0-C894C7FD652E}" type="pres">
      <dgm:prSet presAssocID="{C5074044-0B0D-4009-A1DA-600CCF14455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83B1A48-5488-435E-94BA-814BE7A49502}" type="pres">
      <dgm:prSet presAssocID="{C5074044-0B0D-4009-A1DA-600CCF144550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0193F3D6-A186-440D-B2D5-2EB0D9408D56}" type="pres">
      <dgm:prSet presAssocID="{58DE9709-6BF5-4E3F-BD57-C95179A43F5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E0962-C7E5-4A09-B9BF-F8F197249F3A}" type="pres">
      <dgm:prSet presAssocID="{E389DEA5-B7E1-4196-B573-B7702838D67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59D5D3D-36E9-4490-A7A0-B10A8630DFE2}" type="pres">
      <dgm:prSet presAssocID="{E389DEA5-B7E1-4196-B573-B7702838D676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350ED93B-254A-4DC0-B1A3-41FFFE696BA7}" type="pres">
      <dgm:prSet presAssocID="{F5116F0C-873D-458A-AD4F-6DE369392D0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5C47A-55A1-4D23-95D5-D0BB8EB07391}" type="pres">
      <dgm:prSet presAssocID="{0407EA1E-014A-4672-8284-3E50FAA94D88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EF9EEC5-9D18-42B8-9D71-53CBF9B51BB4}" type="pres">
      <dgm:prSet presAssocID="{0407EA1E-014A-4672-8284-3E50FAA94D88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1DDEBA00-F0F2-4D30-8DE7-983EA0340DDE}" type="pres">
      <dgm:prSet presAssocID="{5F4F0613-0073-480F-B4B6-46987B92D4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F5AB9-1DA3-4680-A22D-2ABD4581FF23}" srcId="{E24F6ADA-FEA2-48CA-894F-36A0465A049E}" destId="{5F4F0613-0073-480F-B4B6-46987B92D489}" srcOrd="5" destOrd="0" parTransId="{52D7B1F3-EC1B-487D-9321-7152DDF19B5F}" sibTransId="{63B4CC13-D693-4327-95FD-DE7C51D401DE}"/>
    <dgm:cxn modelId="{D6F51E6E-CFB4-447A-AF55-096E3715856C}" type="presOf" srcId="{D4E835C8-37AA-486F-8284-399DD2B2AA1A}" destId="{647D3D4D-438E-47BF-9868-60A7FFE9F11F}" srcOrd="0" destOrd="0" presId="urn:microsoft.com/office/officeart/2005/8/layout/bProcess3"/>
    <dgm:cxn modelId="{587431D9-63CA-4F0A-8737-41130E4A64F7}" type="presOf" srcId="{C5074044-0B0D-4009-A1DA-600CCF144550}" destId="{5A234AD4-13EB-4CBD-A8F0-C894C7FD652E}" srcOrd="0" destOrd="0" presId="urn:microsoft.com/office/officeart/2005/8/layout/bProcess3"/>
    <dgm:cxn modelId="{47ED7477-15DE-4216-BF0F-472872F19C47}" type="presOf" srcId="{0407EA1E-014A-4672-8284-3E50FAA94D88}" destId="{ACF5C47A-55A1-4D23-95D5-D0BB8EB07391}" srcOrd="0" destOrd="0" presId="urn:microsoft.com/office/officeart/2005/8/layout/bProcess3"/>
    <dgm:cxn modelId="{0D3E8D14-C3CE-46AB-AD1C-81DFC5F0B7F3}" type="presOf" srcId="{D763834F-0890-4C6B-BF70-DF2B18FB8D8C}" destId="{661D54FB-3134-4E1E-8573-44C2A6ACE8C0}" srcOrd="1" destOrd="0" presId="urn:microsoft.com/office/officeart/2005/8/layout/bProcess3"/>
    <dgm:cxn modelId="{73CEBF11-6AB6-480F-9085-99F879774448}" type="presOf" srcId="{5F4F0613-0073-480F-B4B6-46987B92D489}" destId="{1DDEBA00-F0F2-4D30-8DE7-983EA0340DDE}" srcOrd="0" destOrd="0" presId="urn:microsoft.com/office/officeart/2005/8/layout/bProcess3"/>
    <dgm:cxn modelId="{3D3BAFB9-3FEF-4C17-95B3-8D4CC22BFF17}" type="presOf" srcId="{32A2801D-99FA-4699-B472-5DBC80F312FD}" destId="{D430B968-5B59-4FF0-9286-B759A67BF3A4}" srcOrd="0" destOrd="0" presId="urn:microsoft.com/office/officeart/2005/8/layout/bProcess3"/>
    <dgm:cxn modelId="{7E6765D3-B33B-499A-807A-E0C57D48390C}" type="presOf" srcId="{58DE9709-6BF5-4E3F-BD57-C95179A43F5B}" destId="{0193F3D6-A186-440D-B2D5-2EB0D9408D56}" srcOrd="0" destOrd="0" presId="urn:microsoft.com/office/officeart/2005/8/layout/bProcess3"/>
    <dgm:cxn modelId="{B10C7C2C-C0C4-4DF5-BC29-FEFE698FB087}" type="presOf" srcId="{E389DEA5-B7E1-4196-B573-B7702838D676}" destId="{759D5D3D-36E9-4490-A7A0-B10A8630DFE2}" srcOrd="1" destOrd="0" presId="urn:microsoft.com/office/officeart/2005/8/layout/bProcess3"/>
    <dgm:cxn modelId="{C544CC8D-E639-44C1-8060-F4AA8AFC0A36}" type="presOf" srcId="{E389DEA5-B7E1-4196-B573-B7702838D676}" destId="{043E0962-C7E5-4A09-B9BF-F8F197249F3A}" srcOrd="0" destOrd="0" presId="urn:microsoft.com/office/officeart/2005/8/layout/bProcess3"/>
    <dgm:cxn modelId="{A40B2E30-A2AD-44A5-A5C2-88CCD9D519A6}" srcId="{E24F6ADA-FEA2-48CA-894F-36A0465A049E}" destId="{58DE9709-6BF5-4E3F-BD57-C95179A43F5B}" srcOrd="3" destOrd="0" parTransId="{38A9ACE1-AED7-414B-B712-9DDE23012A66}" sibTransId="{E389DEA5-B7E1-4196-B573-B7702838D676}"/>
    <dgm:cxn modelId="{CC12A1B7-FBF9-472C-8D5F-0D64FF2175E4}" type="presOf" srcId="{BD973435-891F-4A1C-904D-D331C5C8EE06}" destId="{72709A86-FC70-4A81-B992-154390269045}" srcOrd="0" destOrd="0" presId="urn:microsoft.com/office/officeart/2005/8/layout/bProcess3"/>
    <dgm:cxn modelId="{C0ACFC54-AAE0-4DC0-BCD4-BA753257DE65}" type="presOf" srcId="{0407EA1E-014A-4672-8284-3E50FAA94D88}" destId="{AEF9EEC5-9D18-42B8-9D71-53CBF9B51BB4}" srcOrd="1" destOrd="0" presId="urn:microsoft.com/office/officeart/2005/8/layout/bProcess3"/>
    <dgm:cxn modelId="{C2C5EE94-7AE9-416D-8877-006A4EDE59FD}" type="presOf" srcId="{F5116F0C-873D-458A-AD4F-6DE369392D0D}" destId="{350ED93B-254A-4DC0-B1A3-41FFFE696BA7}" srcOrd="0" destOrd="0" presId="urn:microsoft.com/office/officeart/2005/8/layout/bProcess3"/>
    <dgm:cxn modelId="{4938FA1D-852D-4E2E-8176-88B203875F0C}" type="presOf" srcId="{E24F6ADA-FEA2-48CA-894F-36A0465A049E}" destId="{08645E35-CDA3-4FAB-A2E5-E8B741F69DC5}" srcOrd="0" destOrd="0" presId="urn:microsoft.com/office/officeart/2005/8/layout/bProcess3"/>
    <dgm:cxn modelId="{A71E5EBD-4B53-45CC-94CB-4BB57652F30E}" srcId="{E24F6ADA-FEA2-48CA-894F-36A0465A049E}" destId="{BD973435-891F-4A1C-904D-D331C5C8EE06}" srcOrd="2" destOrd="0" parTransId="{BA6B3A3C-8228-43CF-8834-8C7E959F2803}" sibTransId="{C5074044-0B0D-4009-A1DA-600CCF144550}"/>
    <dgm:cxn modelId="{1F47748F-1928-432C-9923-4440BF9EB02F}" type="presOf" srcId="{D4E835C8-37AA-486F-8284-399DD2B2AA1A}" destId="{3324C47E-F300-4926-8DBD-C9A01741B69C}" srcOrd="1" destOrd="0" presId="urn:microsoft.com/office/officeart/2005/8/layout/bProcess3"/>
    <dgm:cxn modelId="{402DC8CE-E91D-4F5F-B767-EED6C6C7765F}" type="presOf" srcId="{60219719-6363-4FE6-804B-39C112C71A26}" destId="{41BD1499-D82A-48FE-9004-FB90CA1A0A5A}" srcOrd="0" destOrd="0" presId="urn:microsoft.com/office/officeart/2005/8/layout/bProcess3"/>
    <dgm:cxn modelId="{0A0EF87F-7D35-488B-A101-2E6499C98C7E}" srcId="{E24F6ADA-FEA2-48CA-894F-36A0465A049E}" destId="{F5116F0C-873D-458A-AD4F-6DE369392D0D}" srcOrd="4" destOrd="0" parTransId="{1E172584-E7CA-4084-9EE5-63804D806A3E}" sibTransId="{0407EA1E-014A-4672-8284-3E50FAA94D88}"/>
    <dgm:cxn modelId="{9304465A-6EE4-47E6-B5B5-98CEC4A35B24}" srcId="{E24F6ADA-FEA2-48CA-894F-36A0465A049E}" destId="{60219719-6363-4FE6-804B-39C112C71A26}" srcOrd="0" destOrd="0" parTransId="{78D81BB5-2AFF-422C-A885-4A04D988B66A}" sibTransId="{D763834F-0890-4C6B-BF70-DF2B18FB8D8C}"/>
    <dgm:cxn modelId="{EAA2B9AA-83C0-40D0-8381-33C0E4FC007A}" type="presOf" srcId="{D763834F-0890-4C6B-BF70-DF2B18FB8D8C}" destId="{6394C6DF-5C67-4E10-8DF3-A03BFFF4F5FD}" srcOrd="0" destOrd="0" presId="urn:microsoft.com/office/officeart/2005/8/layout/bProcess3"/>
    <dgm:cxn modelId="{120D6143-9899-4F03-8BFD-717E848F8DB8}" srcId="{E24F6ADA-FEA2-48CA-894F-36A0465A049E}" destId="{32A2801D-99FA-4699-B472-5DBC80F312FD}" srcOrd="1" destOrd="0" parTransId="{3C4BA1A4-76F0-4C30-97F1-A965450E8B12}" sibTransId="{D4E835C8-37AA-486F-8284-399DD2B2AA1A}"/>
    <dgm:cxn modelId="{F6312F38-2B8D-489B-A207-0DF07C02E0D7}" type="presOf" srcId="{C5074044-0B0D-4009-A1DA-600CCF144550}" destId="{083B1A48-5488-435E-94BA-814BE7A49502}" srcOrd="1" destOrd="0" presId="urn:microsoft.com/office/officeart/2005/8/layout/bProcess3"/>
    <dgm:cxn modelId="{1C48DCD6-DB22-488F-B54C-D02CC474422C}" type="presParOf" srcId="{08645E35-CDA3-4FAB-A2E5-E8B741F69DC5}" destId="{41BD1499-D82A-48FE-9004-FB90CA1A0A5A}" srcOrd="0" destOrd="0" presId="urn:microsoft.com/office/officeart/2005/8/layout/bProcess3"/>
    <dgm:cxn modelId="{B08277CC-7D3D-4ACC-A9B2-8D82870B00B7}" type="presParOf" srcId="{08645E35-CDA3-4FAB-A2E5-E8B741F69DC5}" destId="{6394C6DF-5C67-4E10-8DF3-A03BFFF4F5FD}" srcOrd="1" destOrd="0" presId="urn:microsoft.com/office/officeart/2005/8/layout/bProcess3"/>
    <dgm:cxn modelId="{4C43B4C8-6FDC-414F-ABEB-946ED154A8A4}" type="presParOf" srcId="{6394C6DF-5C67-4E10-8DF3-A03BFFF4F5FD}" destId="{661D54FB-3134-4E1E-8573-44C2A6ACE8C0}" srcOrd="0" destOrd="0" presId="urn:microsoft.com/office/officeart/2005/8/layout/bProcess3"/>
    <dgm:cxn modelId="{075CEDBE-FF5D-4755-9271-5CA5CEDE3B3D}" type="presParOf" srcId="{08645E35-CDA3-4FAB-A2E5-E8B741F69DC5}" destId="{D430B968-5B59-4FF0-9286-B759A67BF3A4}" srcOrd="2" destOrd="0" presId="urn:microsoft.com/office/officeart/2005/8/layout/bProcess3"/>
    <dgm:cxn modelId="{2EC3CD00-4B9C-4417-A630-B94DE33197B0}" type="presParOf" srcId="{08645E35-CDA3-4FAB-A2E5-E8B741F69DC5}" destId="{647D3D4D-438E-47BF-9868-60A7FFE9F11F}" srcOrd="3" destOrd="0" presId="urn:microsoft.com/office/officeart/2005/8/layout/bProcess3"/>
    <dgm:cxn modelId="{97C93B78-0248-4ED4-9020-CAA994A9F349}" type="presParOf" srcId="{647D3D4D-438E-47BF-9868-60A7FFE9F11F}" destId="{3324C47E-F300-4926-8DBD-C9A01741B69C}" srcOrd="0" destOrd="0" presId="urn:microsoft.com/office/officeart/2005/8/layout/bProcess3"/>
    <dgm:cxn modelId="{6BB8E556-F4E1-4BBE-B0AD-166A342202DB}" type="presParOf" srcId="{08645E35-CDA3-4FAB-A2E5-E8B741F69DC5}" destId="{72709A86-FC70-4A81-B992-154390269045}" srcOrd="4" destOrd="0" presId="urn:microsoft.com/office/officeart/2005/8/layout/bProcess3"/>
    <dgm:cxn modelId="{383E5756-8251-4E4D-86D7-265965882C56}" type="presParOf" srcId="{08645E35-CDA3-4FAB-A2E5-E8B741F69DC5}" destId="{5A234AD4-13EB-4CBD-A8F0-C894C7FD652E}" srcOrd="5" destOrd="0" presId="urn:microsoft.com/office/officeart/2005/8/layout/bProcess3"/>
    <dgm:cxn modelId="{C714114F-CD29-46B3-AFCD-09BE412A9729}" type="presParOf" srcId="{5A234AD4-13EB-4CBD-A8F0-C894C7FD652E}" destId="{083B1A48-5488-435E-94BA-814BE7A49502}" srcOrd="0" destOrd="0" presId="urn:microsoft.com/office/officeart/2005/8/layout/bProcess3"/>
    <dgm:cxn modelId="{A30A306E-3F5C-4DB8-9515-BBE37BD06568}" type="presParOf" srcId="{08645E35-CDA3-4FAB-A2E5-E8B741F69DC5}" destId="{0193F3D6-A186-440D-B2D5-2EB0D9408D56}" srcOrd="6" destOrd="0" presId="urn:microsoft.com/office/officeart/2005/8/layout/bProcess3"/>
    <dgm:cxn modelId="{71B61E33-E5F6-4CD5-AF43-1B2EB6EF0F16}" type="presParOf" srcId="{08645E35-CDA3-4FAB-A2E5-E8B741F69DC5}" destId="{043E0962-C7E5-4A09-B9BF-F8F197249F3A}" srcOrd="7" destOrd="0" presId="urn:microsoft.com/office/officeart/2005/8/layout/bProcess3"/>
    <dgm:cxn modelId="{5C2F4954-A96F-41DE-AE41-049BB70C5DEA}" type="presParOf" srcId="{043E0962-C7E5-4A09-B9BF-F8F197249F3A}" destId="{759D5D3D-36E9-4490-A7A0-B10A8630DFE2}" srcOrd="0" destOrd="0" presId="urn:microsoft.com/office/officeart/2005/8/layout/bProcess3"/>
    <dgm:cxn modelId="{63E1E43E-474D-4121-829E-06A62391121C}" type="presParOf" srcId="{08645E35-CDA3-4FAB-A2E5-E8B741F69DC5}" destId="{350ED93B-254A-4DC0-B1A3-41FFFE696BA7}" srcOrd="8" destOrd="0" presId="urn:microsoft.com/office/officeart/2005/8/layout/bProcess3"/>
    <dgm:cxn modelId="{35F14253-8F36-49A4-A8C7-E846491D3FC8}" type="presParOf" srcId="{08645E35-CDA3-4FAB-A2E5-E8B741F69DC5}" destId="{ACF5C47A-55A1-4D23-95D5-D0BB8EB07391}" srcOrd="9" destOrd="0" presId="urn:microsoft.com/office/officeart/2005/8/layout/bProcess3"/>
    <dgm:cxn modelId="{25E91224-2A8A-42AF-9FB3-2EF7725AB6F5}" type="presParOf" srcId="{ACF5C47A-55A1-4D23-95D5-D0BB8EB07391}" destId="{AEF9EEC5-9D18-42B8-9D71-53CBF9B51BB4}" srcOrd="0" destOrd="0" presId="urn:microsoft.com/office/officeart/2005/8/layout/bProcess3"/>
    <dgm:cxn modelId="{D19072A2-E41B-4A98-90C8-20CC6C8EF9C2}" type="presParOf" srcId="{08645E35-CDA3-4FAB-A2E5-E8B741F69DC5}" destId="{1DDEBA00-F0F2-4D30-8DE7-983EA0340DD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C6DF-5C67-4E10-8DF3-A03BFFF4F5FD}">
      <dsp:nvSpPr>
        <dsp:cNvPr id="0" name=""/>
        <dsp:cNvSpPr/>
      </dsp:nvSpPr>
      <dsp:spPr>
        <a:xfrm>
          <a:off x="3128877" y="587840"/>
          <a:ext cx="454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8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897" y="631136"/>
        <a:ext cx="24244" cy="4848"/>
      </dsp:txXfrm>
    </dsp:sp>
    <dsp:sp modelId="{41BD1499-D82A-48FE-9004-FB90CA1A0A5A}">
      <dsp:nvSpPr>
        <dsp:cNvPr id="0" name=""/>
        <dsp:cNvSpPr/>
      </dsp:nvSpPr>
      <dsp:spPr>
        <a:xfrm>
          <a:off x="1022477" y="1100"/>
          <a:ext cx="2108199" cy="1264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Choosing data</a:t>
          </a:r>
          <a:endParaRPr lang="en-US" sz="2700" kern="1200" dirty="0"/>
        </a:p>
      </dsp:txBody>
      <dsp:txXfrm>
        <a:off x="1022477" y="1100"/>
        <a:ext cx="2108199" cy="1264920"/>
      </dsp:txXfrm>
    </dsp:sp>
    <dsp:sp modelId="{647D3D4D-438E-47BF-9868-60A7FFE9F11F}">
      <dsp:nvSpPr>
        <dsp:cNvPr id="0" name=""/>
        <dsp:cNvSpPr/>
      </dsp:nvSpPr>
      <dsp:spPr>
        <a:xfrm>
          <a:off x="2076577" y="1264220"/>
          <a:ext cx="2593086" cy="454285"/>
        </a:xfrm>
        <a:custGeom>
          <a:avLst/>
          <a:gdLst/>
          <a:ahLst/>
          <a:cxnLst/>
          <a:rect l="0" t="0" r="0" b="0"/>
          <a:pathLst>
            <a:path>
              <a:moveTo>
                <a:pt x="2593086" y="0"/>
              </a:moveTo>
              <a:lnTo>
                <a:pt x="2593086" y="244242"/>
              </a:lnTo>
              <a:lnTo>
                <a:pt x="0" y="244242"/>
              </a:lnTo>
              <a:lnTo>
                <a:pt x="0" y="454285"/>
              </a:lnTo>
            </a:path>
          </a:pathLst>
        </a:custGeom>
        <a:noFill/>
        <a:ln w="9525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7169" y="1488939"/>
        <a:ext cx="131901" cy="4848"/>
      </dsp:txXfrm>
    </dsp:sp>
    <dsp:sp modelId="{D430B968-5B59-4FF0-9286-B759A67BF3A4}">
      <dsp:nvSpPr>
        <dsp:cNvPr id="0" name=""/>
        <dsp:cNvSpPr/>
      </dsp:nvSpPr>
      <dsp:spPr>
        <a:xfrm>
          <a:off x="3615563" y="1100"/>
          <a:ext cx="2108199" cy="1264920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Analyzing data</a:t>
          </a:r>
          <a:endParaRPr lang="en-US" sz="2700" kern="1200" dirty="0"/>
        </a:p>
      </dsp:txBody>
      <dsp:txXfrm>
        <a:off x="3615563" y="1100"/>
        <a:ext cx="2108199" cy="1264920"/>
      </dsp:txXfrm>
    </dsp:sp>
    <dsp:sp modelId="{5A234AD4-13EB-4CBD-A8F0-C894C7FD652E}">
      <dsp:nvSpPr>
        <dsp:cNvPr id="0" name=""/>
        <dsp:cNvSpPr/>
      </dsp:nvSpPr>
      <dsp:spPr>
        <a:xfrm>
          <a:off x="3128877" y="2337646"/>
          <a:ext cx="454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86" y="45720"/>
              </a:lnTo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897" y="2380942"/>
        <a:ext cx="24244" cy="4848"/>
      </dsp:txXfrm>
    </dsp:sp>
    <dsp:sp modelId="{72709A86-FC70-4A81-B992-154390269045}">
      <dsp:nvSpPr>
        <dsp:cNvPr id="0" name=""/>
        <dsp:cNvSpPr/>
      </dsp:nvSpPr>
      <dsp:spPr>
        <a:xfrm>
          <a:off x="1022477" y="1750906"/>
          <a:ext cx="2108199" cy="1264920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Visualizing data</a:t>
          </a:r>
          <a:endParaRPr lang="en-US" sz="2700" kern="1200" dirty="0"/>
        </a:p>
      </dsp:txBody>
      <dsp:txXfrm>
        <a:off x="1022477" y="1750906"/>
        <a:ext cx="2108199" cy="1264920"/>
      </dsp:txXfrm>
    </dsp:sp>
    <dsp:sp modelId="{043E0962-C7E5-4A09-B9BF-F8F197249F3A}">
      <dsp:nvSpPr>
        <dsp:cNvPr id="0" name=""/>
        <dsp:cNvSpPr/>
      </dsp:nvSpPr>
      <dsp:spPr>
        <a:xfrm>
          <a:off x="2076577" y="3014026"/>
          <a:ext cx="2593086" cy="454286"/>
        </a:xfrm>
        <a:custGeom>
          <a:avLst/>
          <a:gdLst/>
          <a:ahLst/>
          <a:cxnLst/>
          <a:rect l="0" t="0" r="0" b="0"/>
          <a:pathLst>
            <a:path>
              <a:moveTo>
                <a:pt x="2593086" y="0"/>
              </a:moveTo>
              <a:lnTo>
                <a:pt x="2593086" y="244243"/>
              </a:lnTo>
              <a:lnTo>
                <a:pt x="0" y="244243"/>
              </a:lnTo>
              <a:lnTo>
                <a:pt x="0" y="454286"/>
              </a:lnTo>
            </a:path>
          </a:pathLst>
        </a:custGeom>
        <a:noFill/>
        <a:ln w="9525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7169" y="3238745"/>
        <a:ext cx="131901" cy="4848"/>
      </dsp:txXfrm>
    </dsp:sp>
    <dsp:sp modelId="{0193F3D6-A186-440D-B2D5-2EB0D9408D56}">
      <dsp:nvSpPr>
        <dsp:cNvPr id="0" name=""/>
        <dsp:cNvSpPr/>
      </dsp:nvSpPr>
      <dsp:spPr>
        <a:xfrm>
          <a:off x="3615563" y="1750906"/>
          <a:ext cx="2108199" cy="1264920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Making Dash boards</a:t>
          </a:r>
          <a:endParaRPr lang="en-US" sz="2700" kern="1200" dirty="0"/>
        </a:p>
      </dsp:txBody>
      <dsp:txXfrm>
        <a:off x="3615563" y="1750906"/>
        <a:ext cx="2108199" cy="1264920"/>
      </dsp:txXfrm>
    </dsp:sp>
    <dsp:sp modelId="{ACF5C47A-55A1-4D23-95D5-D0BB8EB07391}">
      <dsp:nvSpPr>
        <dsp:cNvPr id="0" name=""/>
        <dsp:cNvSpPr/>
      </dsp:nvSpPr>
      <dsp:spPr>
        <a:xfrm>
          <a:off x="3128877" y="4087452"/>
          <a:ext cx="454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86" y="45720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897" y="4130748"/>
        <a:ext cx="24244" cy="4848"/>
      </dsp:txXfrm>
    </dsp:sp>
    <dsp:sp modelId="{350ED93B-254A-4DC0-B1A3-41FFFE696BA7}">
      <dsp:nvSpPr>
        <dsp:cNvPr id="0" name=""/>
        <dsp:cNvSpPr/>
      </dsp:nvSpPr>
      <dsp:spPr>
        <a:xfrm>
          <a:off x="1022477" y="3500712"/>
          <a:ext cx="2108199" cy="1264920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Presenting in stories</a:t>
          </a:r>
          <a:endParaRPr lang="en-US" sz="2700" kern="1200" dirty="0"/>
        </a:p>
      </dsp:txBody>
      <dsp:txXfrm>
        <a:off x="1022477" y="3500712"/>
        <a:ext cx="2108199" cy="1264920"/>
      </dsp:txXfrm>
    </dsp:sp>
    <dsp:sp modelId="{1DDEBA00-F0F2-4D30-8DE7-983EA0340DDE}">
      <dsp:nvSpPr>
        <dsp:cNvPr id="0" name=""/>
        <dsp:cNvSpPr/>
      </dsp:nvSpPr>
      <dsp:spPr>
        <a:xfrm>
          <a:off x="3615563" y="3500712"/>
          <a:ext cx="2108199" cy="126492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Final Report</a:t>
          </a:r>
          <a:endParaRPr lang="en-US" sz="2700" kern="1200" dirty="0"/>
        </a:p>
      </dsp:txBody>
      <dsp:txXfrm>
        <a:off x="3615563" y="3500712"/>
        <a:ext cx="2108199" cy="1264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6" y="3836212"/>
            <a:ext cx="10603628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6" y="5057853"/>
            <a:ext cx="10586209" cy="814427"/>
          </a:xfrm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9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1"/>
            <a:ext cx="10994760" cy="4886556"/>
          </a:xfrm>
        </p:spPr>
        <p:txBody>
          <a:bodyPr/>
          <a:lstStyle>
            <a:lvl1pPr algn="ctr">
              <a:defRPr sz="3733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82114"/>
            <a:ext cx="854050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96541"/>
            <a:ext cx="8540500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248" y="28432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FE89-4BB5-4DD6-AE01-39445818438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E015-5F72-42E3-BB7F-6AFBC6546E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9675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xC8GJNf9hQGKWlnDOj23yB1IK852v0p/view?usp=sharing" TargetMode="External"/><Relationship Id="rId2" Type="http://schemas.openxmlformats.org/officeDocument/2006/relationships/hyperlink" Target="https://www.kaggle.com/aungpyaeap/supermarket-sa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Tableau_project_15929809962660/Incomebydayandmonth?:language=en&amp;:display_count=y&amp;publish=yes&amp;:origin=viz_share_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Tableau </a:t>
            </a:r>
            <a:r>
              <a:rPr lang="en-US" dirty="0">
                <a:latin typeface="Algerian" panose="04020705040A02060702" pitchFamily="82" charset="0"/>
              </a:rPr>
              <a:t>C</a:t>
            </a:r>
            <a:r>
              <a:rPr lang="en-US" dirty="0" smtClean="0">
                <a:latin typeface="Algerian" panose="04020705040A02060702" pitchFamily="82" charset="0"/>
              </a:rPr>
              <a:t>apstone Project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lgerian" panose="04020705040A02060702" pitchFamily="82" charset="0"/>
              </a:rPr>
              <a:t>Sales in Supermarket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3372" y="5872280"/>
            <a:ext cx="253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Pooja Shree R</a:t>
            </a:r>
            <a:endParaRPr lang="en-US" sz="36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Conclusion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8610"/>
            <a:ext cx="10994760" cy="4886556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The analysis is purely based on the sales of the supermarket.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In general the supermarket sales is based on quality of the products and customer type.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The rating for all product above 6 in the scale of 8.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Sales are increasing gradually every month.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The supermarket also of offers different mode of payment for the ease of the customers.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The most used mode of payment is E-wallet for normal customers and Credit card by member customers but on looking for a total cash mode of payment tops the list.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The month of March has the highest average gross income and that was also on Saturdays.</a:t>
            </a:r>
          </a:p>
          <a:p>
            <a:pPr algn="l"/>
            <a:r>
              <a:rPr lang="en-US" sz="3000" dirty="0" smtClean="0">
                <a:latin typeface="French Script MT" panose="03020402040607040605" pitchFamily="66" charset="0"/>
              </a:rPr>
              <a:t>I hereby end my </a:t>
            </a:r>
            <a:r>
              <a:rPr lang="en-US" sz="3000" dirty="0" smtClean="0">
                <a:latin typeface="French Script MT" panose="03020402040607040605" pitchFamily="66" charset="0"/>
              </a:rPr>
              <a:t>presentation.</a:t>
            </a:r>
            <a:endParaRPr lang="en-US" sz="3000" dirty="0" smtClean="0">
              <a:latin typeface="French Script MT" panose="03020402040607040605" pitchFamily="66" charset="0"/>
            </a:endParaRPr>
          </a:p>
          <a:p>
            <a:pPr algn="l"/>
            <a:endParaRPr lang="en-US" sz="3000" dirty="0" smtClean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1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Links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1672"/>
            <a:ext cx="11301642" cy="517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latin typeface="French Script MT" panose="03020402040607040605" pitchFamily="66" charset="0"/>
              </a:rPr>
              <a:t>Source</a:t>
            </a:r>
          </a:p>
          <a:p>
            <a:pPr marL="0" indent="0">
              <a:buNone/>
            </a:pPr>
            <a:r>
              <a:rPr lang="en-US" dirty="0">
                <a:latin typeface="French Script MT" panose="03020402040607040605" pitchFamily="66" charset="0"/>
                <a:hlinkClick r:id="rId2"/>
              </a:rPr>
              <a:t>https://www.kaggle.com/aungpyaeap/supermarket-sales</a:t>
            </a:r>
            <a:endParaRPr lang="en-US" dirty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French Script MT" panose="03020402040607040605" pitchFamily="66" charset="0"/>
              </a:rPr>
              <a:t>Video</a:t>
            </a:r>
          </a:p>
          <a:p>
            <a:pPr marL="0" indent="0">
              <a:buNone/>
            </a:pPr>
            <a:r>
              <a:rPr lang="en-US" b="1" smtClean="0">
                <a:latin typeface="French Script MT" panose="03020402040607040605" pitchFamily="66" charset="0"/>
                <a:hlinkClick r:id="rId3"/>
              </a:rPr>
              <a:t>https://drive.google.com/file/d/19xC8GJNf9hQGKWlnDOj23yB1IK852v0p/view?usp=sharing</a:t>
            </a:r>
            <a:endParaRPr lang="en-US" b="1" smtClean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French Script MT" panose="03020402040607040605" pitchFamily="66" charset="0"/>
              </a:rPr>
              <a:t>Project</a:t>
            </a:r>
          </a:p>
          <a:p>
            <a:pPr marL="0" indent="0">
              <a:buNone/>
            </a:pPr>
            <a:r>
              <a:rPr lang="en-US" b="1" dirty="0" smtClean="0">
                <a:latin typeface="French Script MT" panose="03020402040607040605" pitchFamily="66" charset="0"/>
                <a:hlinkClick r:id="rId4"/>
              </a:rPr>
              <a:t>https://public.tableau.com/views/Tableau_project_15929809962660/Incomebydayandmonth?:language=en&amp;:display_count=y&amp;publish=yes&amp;:origin=viz_share_link</a:t>
            </a:r>
            <a:endParaRPr lang="en-US" b="1" dirty="0" smtClean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2913337"/>
            <a:ext cx="109728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What is Tableau?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81" y="2158244"/>
            <a:ext cx="10994760" cy="4886556"/>
          </a:xfrm>
        </p:spPr>
        <p:txBody>
          <a:bodyPr/>
          <a:lstStyle/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Supermarket is a self-service shop offering  a wide variety of food , beverages and household products organized into sections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The data is related to income </a:t>
            </a:r>
            <a:r>
              <a:rPr lang="en-US" dirty="0">
                <a:latin typeface="French Script MT" panose="03020402040607040605" pitchFamily="66" charset="0"/>
              </a:rPr>
              <a:t>analysis </a:t>
            </a:r>
            <a:r>
              <a:rPr lang="en-US" dirty="0" smtClean="0">
                <a:latin typeface="French Script MT" panose="03020402040607040605" pitchFamily="66" charset="0"/>
              </a:rPr>
              <a:t>of the supermarket 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It is visualized using Tableau tool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The source of dataset is from kaggle.</a:t>
            </a:r>
            <a:endParaRPr lang="en-US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Problem Statements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What is unit price/product?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What is average income/day? 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What is the total income/month?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What is average rating from customers?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Comparison on Average rating and Gross margin percentage?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What is the average gross income in each city?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Which mode of payment has the highest income?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Which product has highest tax percent by cogs?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82" y="2442754"/>
            <a:ext cx="11303725" cy="3200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Story Explanation</a:t>
            </a:r>
            <a:b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</a:br>
            <a:endParaRPr lang="en-US" sz="3200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Outcomes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latin typeface="French Script MT" panose="03020402040607040605" pitchFamily="66" charset="0"/>
              </a:rPr>
              <a:t>The outcomes of the project are</a:t>
            </a:r>
          </a:p>
          <a:p>
            <a:pPr lvl="1" algn="l"/>
            <a:r>
              <a:rPr lang="en-US" dirty="0" smtClean="0">
                <a:latin typeface="French Script MT" panose="03020402040607040605" pitchFamily="66" charset="0"/>
              </a:rPr>
              <a:t>Average income per day and total income per week has </a:t>
            </a:r>
            <a:r>
              <a:rPr lang="en-US" smtClean="0">
                <a:latin typeface="French Script MT" panose="03020402040607040605" pitchFamily="66" charset="0"/>
              </a:rPr>
              <a:t>been found.</a:t>
            </a:r>
            <a:endParaRPr lang="en-US" dirty="0" smtClean="0">
              <a:latin typeface="French Script MT" panose="03020402040607040605" pitchFamily="66" charset="0"/>
            </a:endParaRPr>
          </a:p>
          <a:p>
            <a:pPr lvl="1" algn="l"/>
            <a:r>
              <a:rPr lang="en-US" dirty="0" smtClean="0">
                <a:latin typeface="French Script MT" panose="03020402040607040605" pitchFamily="66" charset="0"/>
              </a:rPr>
              <a:t>Rating of each product has been found.</a:t>
            </a:r>
          </a:p>
          <a:p>
            <a:pPr lvl="1" algn="l"/>
            <a:r>
              <a:rPr lang="en-US" dirty="0" smtClean="0">
                <a:latin typeface="French Script MT" panose="03020402040607040605" pitchFamily="66" charset="0"/>
              </a:rPr>
              <a:t>Percentage of tax has been analyzed.</a:t>
            </a:r>
          </a:p>
          <a:p>
            <a:pPr lvl="1" algn="l"/>
            <a:r>
              <a:rPr lang="en-US" dirty="0" smtClean="0">
                <a:latin typeface="French Script MT" panose="03020402040607040605" pitchFamily="66" charset="0"/>
              </a:rPr>
              <a:t>Unit price per product has been found.</a:t>
            </a:r>
          </a:p>
          <a:p>
            <a:pPr lvl="1" algn="l"/>
            <a:r>
              <a:rPr lang="en-US" dirty="0" smtClean="0">
                <a:latin typeface="French Script MT" panose="03020402040607040605" pitchFamily="66" charset="0"/>
              </a:rPr>
              <a:t>Average income of each city has been found.</a:t>
            </a:r>
          </a:p>
          <a:p>
            <a:pPr lvl="1" algn="l"/>
            <a:r>
              <a:rPr lang="en-US" dirty="0" smtClean="0">
                <a:latin typeface="French Script MT" panose="03020402040607040605" pitchFamily="66" charset="0"/>
              </a:rPr>
              <a:t>Different types of charts and parameters have been used.</a:t>
            </a:r>
            <a:endParaRPr lang="en-US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Results</a:t>
            </a:r>
            <a:endParaRPr lang="en-US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4107"/>
            <a:ext cx="10994760" cy="48865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The highest average gross income is </a:t>
            </a:r>
            <a:r>
              <a:rPr lang="en-US" dirty="0" smtClean="0">
                <a:latin typeface="French Script MT" panose="03020402040607040605" pitchFamily="66" charset="0"/>
              </a:rPr>
              <a:t>on </a:t>
            </a:r>
            <a:r>
              <a:rPr lang="en-US" dirty="0" smtClean="0">
                <a:latin typeface="French Script MT" panose="03020402040607040605" pitchFamily="66" charset="0"/>
              </a:rPr>
              <a:t>Saturday of March.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January holds the highest total </a:t>
            </a:r>
            <a:r>
              <a:rPr lang="en-US" dirty="0" smtClean="0">
                <a:latin typeface="French Script MT" panose="03020402040607040605" pitchFamily="66" charset="0"/>
              </a:rPr>
              <a:t>income.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The </a:t>
            </a:r>
            <a:r>
              <a:rPr lang="en-US" dirty="0" smtClean="0">
                <a:latin typeface="French Script MT" panose="03020402040607040605" pitchFamily="66" charset="0"/>
              </a:rPr>
              <a:t>most top rated product is Health and beauty from female and Electronic accessories from male.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Average income of Naypyidaw city holds the highest of about 16.502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Fashion accessories holds the highest unit price of ~57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Electronic accessories hold the highest tax of 1.2%</a:t>
            </a: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Maximum </a:t>
            </a:r>
            <a:r>
              <a:rPr lang="en-US" dirty="0" smtClean="0">
                <a:latin typeface="French Script MT" panose="03020402040607040605" pitchFamily="66" charset="0"/>
              </a:rPr>
              <a:t>income is earned through the cash mode of </a:t>
            </a:r>
            <a:r>
              <a:rPr lang="en-US" dirty="0" smtClean="0">
                <a:latin typeface="French Script MT" panose="03020402040607040605" pitchFamily="66" charset="0"/>
              </a:rPr>
              <a:t>payment</a:t>
            </a:r>
            <a:endParaRPr lang="en-US" dirty="0" smtClean="0">
              <a:latin typeface="French Script MT" panose="03020402040607040605" pitchFamily="66" charset="0"/>
            </a:endParaRPr>
          </a:p>
          <a:p>
            <a:pPr algn="l"/>
            <a:r>
              <a:rPr lang="en-US" dirty="0" smtClean="0">
                <a:latin typeface="French Script MT" panose="03020402040607040605" pitchFamily="66" charset="0"/>
              </a:rPr>
              <a:t>Gross margin percentage remains constant .</a:t>
            </a:r>
          </a:p>
          <a:p>
            <a:pPr algn="l"/>
            <a:endParaRPr lang="en-US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3862659"/>
              </p:ext>
            </p:extLst>
          </p:nvPr>
        </p:nvGraphicFramePr>
        <p:xfrm>
          <a:off x="2554514" y="1841863"/>
          <a:ext cx="6746240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97886" y="378823"/>
            <a:ext cx="3370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Process</a:t>
            </a:r>
            <a:endParaRPr lang="en-US" sz="4800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2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French Script MT" panose="03020402040607040605" pitchFamily="66" charset="0"/>
              </a:rPr>
              <a:t>Basic Analysis</a:t>
            </a:r>
            <a:endParaRPr lang="en-US" sz="4800" b="1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6336" y="2035742"/>
            <a:ext cx="5124450" cy="45053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3056" y="2035742"/>
            <a:ext cx="4381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545-shopping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422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French Script MT</vt:lpstr>
      <vt:lpstr>161545-shopping-template-16x9</vt:lpstr>
      <vt:lpstr>Tableau Capstone Project</vt:lpstr>
      <vt:lpstr>What is Tableau?</vt:lpstr>
      <vt:lpstr>Introduction</vt:lpstr>
      <vt:lpstr>Problem Statements</vt:lpstr>
      <vt:lpstr>Story Explanation </vt:lpstr>
      <vt:lpstr>Outcomes</vt:lpstr>
      <vt:lpstr>Results</vt:lpstr>
      <vt:lpstr>PowerPoint Presentation</vt:lpstr>
      <vt:lpstr>Basic Analysis</vt:lpstr>
      <vt:lpstr>Conclusion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Capstone Project</dc:title>
  <dc:creator>DELL</dc:creator>
  <cp:lastModifiedBy>DELL</cp:lastModifiedBy>
  <cp:revision>62</cp:revision>
  <dcterms:created xsi:type="dcterms:W3CDTF">2020-06-25T07:32:30Z</dcterms:created>
  <dcterms:modified xsi:type="dcterms:W3CDTF">2020-06-27T18:55:48Z</dcterms:modified>
</cp:coreProperties>
</file>