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4"/>
  </p:notesMasterIdLst>
  <p:sldIdLst>
    <p:sldId id="319" r:id="rId2"/>
    <p:sldId id="256" r:id="rId3"/>
    <p:sldId id="297" r:id="rId4"/>
    <p:sldId id="298" r:id="rId5"/>
    <p:sldId id="299" r:id="rId6"/>
    <p:sldId id="300" r:id="rId7"/>
    <p:sldId id="304" r:id="rId8"/>
    <p:sldId id="320" r:id="rId9"/>
    <p:sldId id="306" r:id="rId10"/>
    <p:sldId id="302" r:id="rId11"/>
    <p:sldId id="307" r:id="rId12"/>
    <p:sldId id="308" r:id="rId13"/>
    <p:sldId id="310" r:id="rId14"/>
    <p:sldId id="311" r:id="rId15"/>
    <p:sldId id="312" r:id="rId16"/>
    <p:sldId id="313" r:id="rId17"/>
    <p:sldId id="314" r:id="rId18"/>
    <p:sldId id="316" r:id="rId19"/>
    <p:sldId id="318" r:id="rId20"/>
    <p:sldId id="317" r:id="rId21"/>
    <p:sldId id="272" r:id="rId22"/>
    <p:sldId id="281" r:id="rId23"/>
  </p:sldIdLst>
  <p:sldSz cx="9144000" cy="5143500" type="screen16x9"/>
  <p:notesSz cx="6858000" cy="9144000"/>
  <p:embeddedFontLst>
    <p:embeddedFont>
      <p:font typeface="Barlow" pitchFamily="2" charset="77"/>
      <p:regular r:id="rId25"/>
      <p:bold r:id="rId26"/>
      <p:italic r:id="rId27"/>
      <p:boldItalic r:id="rId28"/>
    </p:embeddedFont>
    <p:embeddedFont>
      <p:font typeface="Barlow Light" panose="020F030202020403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26E"/>
    <a:srgbClr val="FF6F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34"/>
    <p:restoredTop sz="94694"/>
  </p:normalViewPr>
  <p:slideViewPr>
    <p:cSldViewPr snapToGrid="0" snapToObjects="1">
      <p:cViewPr varScale="1">
        <p:scale>
          <a:sx n="146" d="100"/>
          <a:sy n="146" d="100"/>
        </p:scale>
        <p:origin x="176"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659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602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170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5714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776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61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a:endParaRPr/>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FCB6C2-54C9-9C86-51DA-F241219AE4F4}"/>
              </a:ext>
            </a:extLst>
          </p:cNvPr>
          <p:cNvSpPr txBox="1"/>
          <p:nvPr/>
        </p:nvSpPr>
        <p:spPr>
          <a:xfrm>
            <a:off x="852730" y="4048758"/>
            <a:ext cx="2688043" cy="64633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800" b="1" kern="100" dirty="0">
                <a:solidFill>
                  <a:schemeClr val="tx1"/>
                </a:solidFill>
                <a:latin typeface="Barlow" pitchFamily="2" charset="77"/>
                <a:ea typeface="Calibri" panose="020F0502020204030204" pitchFamily="34" charset="0"/>
                <a:cs typeface="Times New Roman" panose="02020603050405020304" pitchFamily="18" charset="0"/>
              </a:rPr>
              <a:t>Submitted To</a:t>
            </a:r>
            <a:endParaRPr lang="en-IN" sz="1800" kern="100" dirty="0">
              <a:solidFill>
                <a:schemeClr val="tx1"/>
              </a:solidFill>
              <a:latin typeface="Barlow" pitchFamily="2" charset="77"/>
              <a:ea typeface="Calibri" panose="020F0502020204030204" pitchFamily="34" charset="0"/>
              <a:cs typeface="Times New Roman" panose="02020603050405020304" pitchFamily="18" charset="0"/>
            </a:endParaRPr>
          </a:p>
          <a:p>
            <a:pPr algn="ctr"/>
            <a:r>
              <a:rPr lang="en-US" sz="1800" b="1" kern="100" dirty="0">
                <a:solidFill>
                  <a:schemeClr val="tx1"/>
                </a:solidFill>
                <a:latin typeface="Barlow" pitchFamily="2" charset="77"/>
                <a:ea typeface="Calibri" panose="020F0502020204030204" pitchFamily="34" charset="0"/>
                <a:cs typeface="Times New Roman" panose="02020603050405020304" pitchFamily="18" charset="0"/>
              </a:rPr>
              <a:t>Dr. U Srinivasulu Reddy</a:t>
            </a:r>
            <a:endParaRPr lang="en-IN" sz="1800" kern="100" dirty="0">
              <a:solidFill>
                <a:schemeClr val="tx1"/>
              </a:solidFill>
              <a:latin typeface="Barlow" pitchFamily="2" charset="77"/>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BFE7642-8688-97B0-4726-3EA235453193}"/>
              </a:ext>
            </a:extLst>
          </p:cNvPr>
          <p:cNvSpPr txBox="1"/>
          <p:nvPr/>
        </p:nvSpPr>
        <p:spPr>
          <a:xfrm>
            <a:off x="1610383" y="2100933"/>
            <a:ext cx="5913120" cy="830997"/>
          </a:xfrm>
          <a:prstGeom prst="rect">
            <a:avLst/>
          </a:prstGeom>
          <a:noFill/>
        </p:spPr>
        <p:txBody>
          <a:bodyPr wrap="square" rtlCol="0">
            <a:spAutoFit/>
          </a:bodyPr>
          <a:lstStyle/>
          <a:p>
            <a:pPr algn="ctr"/>
            <a:r>
              <a:rPr lang="en-IN" sz="2400" b="1" kern="100" dirty="0">
                <a:solidFill>
                  <a:schemeClr val="tx1"/>
                </a:solidFill>
                <a:latin typeface="Barlow" pitchFamily="2" charset="77"/>
                <a:ea typeface="Times New Roman" panose="02020603050405020304" pitchFamily="18" charset="0"/>
                <a:cs typeface="Times New Roman" panose="02020603050405020304" pitchFamily="18" charset="0"/>
              </a:rPr>
              <a:t>Department of Computer Applications</a:t>
            </a:r>
            <a:endParaRPr lang="en-IN" sz="2400" kern="100" dirty="0">
              <a:solidFill>
                <a:schemeClr val="tx1"/>
              </a:solidFill>
              <a:latin typeface="Barlow" pitchFamily="2" charset="77"/>
              <a:ea typeface="Times New Roman" panose="02020603050405020304" pitchFamily="18" charset="0"/>
              <a:cs typeface="Times New Roman" panose="02020603050405020304" pitchFamily="18" charset="0"/>
            </a:endParaRPr>
          </a:p>
          <a:p>
            <a:pPr algn="ctr"/>
            <a:r>
              <a:rPr lang="en-IN" sz="2400" b="1" kern="100" dirty="0">
                <a:solidFill>
                  <a:schemeClr val="tx1"/>
                </a:solidFill>
                <a:latin typeface="Barlow" pitchFamily="2" charset="77"/>
                <a:ea typeface="Times New Roman" panose="02020603050405020304" pitchFamily="18" charset="0"/>
                <a:cs typeface="Times New Roman" panose="02020603050405020304" pitchFamily="18" charset="0"/>
              </a:rPr>
              <a:t>MCA VI SEM </a:t>
            </a:r>
            <a:endParaRPr lang="en-IN" sz="2400" kern="100" dirty="0">
              <a:solidFill>
                <a:schemeClr val="tx1"/>
              </a:solidFill>
              <a:latin typeface="Barlow" pitchFamily="2" charset="77"/>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66CB326-ECD9-6BE1-0657-E1E87BA12959}"/>
              </a:ext>
            </a:extLst>
          </p:cNvPr>
          <p:cNvSpPr txBox="1"/>
          <p:nvPr/>
        </p:nvSpPr>
        <p:spPr>
          <a:xfrm>
            <a:off x="6120386" y="4048062"/>
            <a:ext cx="2315546" cy="64633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800" b="1" kern="100" dirty="0">
                <a:solidFill>
                  <a:schemeClr val="tx1"/>
                </a:solidFill>
                <a:latin typeface="Barlow" pitchFamily="2" charset="77"/>
                <a:ea typeface="Calibri" panose="020F0502020204030204" pitchFamily="34" charset="0"/>
                <a:cs typeface="Times New Roman" panose="02020603050405020304" pitchFamily="18" charset="0"/>
              </a:rPr>
              <a:t>Submitted By</a:t>
            </a:r>
            <a:endParaRPr lang="en-IN" sz="1800" kern="100" dirty="0">
              <a:solidFill>
                <a:schemeClr val="tx1"/>
              </a:solidFill>
              <a:latin typeface="Barlow" pitchFamily="2" charset="77"/>
              <a:ea typeface="Calibri" panose="020F0502020204030204" pitchFamily="34" charset="0"/>
              <a:cs typeface="Times New Roman" panose="02020603050405020304" pitchFamily="18" charset="0"/>
            </a:endParaRPr>
          </a:p>
          <a:p>
            <a:pPr algn="ctr"/>
            <a:r>
              <a:rPr lang="en-US" sz="1800" b="1" kern="100" dirty="0">
                <a:solidFill>
                  <a:schemeClr val="tx1"/>
                </a:solidFill>
                <a:latin typeface="Barlow" pitchFamily="2" charset="77"/>
                <a:ea typeface="Calibri" panose="020F0502020204030204" pitchFamily="34" charset="0"/>
                <a:cs typeface="Times New Roman" panose="02020603050405020304" pitchFamily="18" charset="0"/>
              </a:rPr>
              <a:t>Yashraj (205121107)</a:t>
            </a:r>
            <a:endParaRPr lang="en-IN" sz="1800" kern="100" dirty="0">
              <a:solidFill>
                <a:schemeClr val="tx1"/>
              </a:solidFill>
              <a:latin typeface="Barlow" pitchFamily="2" charset="77"/>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122233B3-28D6-CDC6-661D-2CBBF68C8D13}"/>
              </a:ext>
            </a:extLst>
          </p:cNvPr>
          <p:cNvSpPr txBox="1"/>
          <p:nvPr/>
        </p:nvSpPr>
        <p:spPr>
          <a:xfrm>
            <a:off x="2995383" y="3517307"/>
            <a:ext cx="3143121" cy="415498"/>
          </a:xfrm>
          <a:prstGeom prst="rect">
            <a:avLst/>
          </a:prstGeom>
          <a:noFill/>
        </p:spPr>
        <p:txBody>
          <a:bodyPr wrap="square" rtlCol="0">
            <a:spAutoFit/>
          </a:bodyPr>
          <a:lstStyle/>
          <a:p>
            <a:pPr algn="ctr"/>
            <a:r>
              <a:rPr lang="en-IN" sz="2100" b="1" kern="100" dirty="0">
                <a:solidFill>
                  <a:schemeClr val="tx1"/>
                </a:solidFill>
                <a:latin typeface="Barlow" pitchFamily="2" charset="77"/>
                <a:ea typeface="Times New Roman" panose="02020603050405020304" pitchFamily="18" charset="0"/>
                <a:cs typeface="Times New Roman" panose="02020603050405020304" pitchFamily="18" charset="0"/>
              </a:rPr>
              <a:t> </a:t>
            </a:r>
            <a:r>
              <a:rPr lang="en-IN" sz="2100" b="1" u="sng" kern="100" dirty="0">
                <a:solidFill>
                  <a:schemeClr val="tx1"/>
                </a:solidFill>
                <a:latin typeface="Barlow" pitchFamily="2" charset="77"/>
                <a:ea typeface="Times New Roman" panose="02020603050405020304" pitchFamily="18" charset="0"/>
                <a:cs typeface="Times New Roman" panose="02020603050405020304" pitchFamily="18" charset="0"/>
              </a:rPr>
              <a:t>Project VIVA</a:t>
            </a:r>
            <a:endParaRPr lang="en-US" sz="2100" dirty="0">
              <a:solidFill>
                <a:schemeClr val="tx1"/>
              </a:solidFill>
              <a:latin typeface="Barlow" pitchFamily="2" charset="77"/>
            </a:endParaRPr>
          </a:p>
        </p:txBody>
      </p:sp>
      <p:pic>
        <p:nvPicPr>
          <p:cNvPr id="8" name="Picture 7" descr="A logo of a company&#10;&#10;Description automatically generated">
            <a:extLst>
              <a:ext uri="{FF2B5EF4-FFF2-40B4-BE49-F238E27FC236}">
                <a16:creationId xmlns:a16="http://schemas.microsoft.com/office/drawing/2014/main" id="{3C4D66BF-BE1B-782F-DEE5-440A350CC65E}"/>
              </a:ext>
            </a:extLst>
          </p:cNvPr>
          <p:cNvPicPr>
            <a:picLocks noChangeAspect="1"/>
          </p:cNvPicPr>
          <p:nvPr/>
        </p:nvPicPr>
        <p:blipFill>
          <a:blip r:embed="rId2"/>
          <a:stretch>
            <a:fillRect/>
          </a:stretch>
        </p:blipFill>
        <p:spPr>
          <a:xfrm>
            <a:off x="3540773" y="203109"/>
            <a:ext cx="1928884" cy="1783263"/>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D6A46A9D-703F-6BEA-CBD2-F641262B496B}"/>
              </a:ext>
            </a:extLst>
          </p:cNvPr>
          <p:cNvSpPr txBox="1"/>
          <p:nvPr/>
        </p:nvSpPr>
        <p:spPr>
          <a:xfrm>
            <a:off x="2709658" y="3046491"/>
            <a:ext cx="3714570" cy="415498"/>
          </a:xfrm>
          <a:prstGeom prst="rect">
            <a:avLst/>
          </a:prstGeom>
          <a:noFill/>
        </p:spPr>
        <p:txBody>
          <a:bodyPr wrap="square" rtlCol="0">
            <a:spAutoFit/>
          </a:bodyPr>
          <a:lstStyle/>
          <a:p>
            <a:pPr algn="ctr"/>
            <a:r>
              <a:rPr lang="en-IN" sz="2100" b="1" kern="100" dirty="0">
                <a:solidFill>
                  <a:schemeClr val="tx1"/>
                </a:solidFill>
                <a:latin typeface="Barlow" pitchFamily="2" charset="77"/>
                <a:cs typeface="Times New Roman" panose="02020603050405020304" pitchFamily="18" charset="0"/>
              </a:rPr>
              <a:t>Stock Prediction &amp; Visualizer</a:t>
            </a:r>
            <a:endParaRPr lang="en-US" sz="2100" dirty="0">
              <a:solidFill>
                <a:schemeClr val="tx1"/>
              </a:solidFill>
              <a:latin typeface="Barlow" pitchFamily="2" charset="77"/>
            </a:endParaRPr>
          </a:p>
        </p:txBody>
      </p:sp>
    </p:spTree>
    <p:extLst>
      <p:ext uri="{BB962C8B-B14F-4D97-AF65-F5344CB8AC3E}">
        <p14:creationId xmlns:p14="http://schemas.microsoft.com/office/powerpoint/2010/main" val="40330855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98902" y="2490864"/>
            <a:ext cx="4867948" cy="593226"/>
          </a:xfrm>
          <a:prstGeom prst="rect">
            <a:avLst/>
          </a:prstGeom>
        </p:spPr>
        <p:txBody>
          <a:bodyPr spcFirstLastPara="1" wrap="square" lIns="0" tIns="0" rIns="0" bIns="0" anchor="b" anchorCtr="0">
            <a:noAutofit/>
          </a:bodyPr>
          <a:lstStyle/>
          <a:p>
            <a:r>
              <a:rPr lang="en-US" dirty="0"/>
              <a:t>Methodologies </a:t>
            </a:r>
            <a:br>
              <a:rPr lang="en-US" dirty="0"/>
            </a:br>
            <a:r>
              <a:rPr lang="en-US" dirty="0"/>
              <a:t>Includes</a:t>
            </a:r>
          </a:p>
        </p:txBody>
      </p:sp>
      <p:grpSp>
        <p:nvGrpSpPr>
          <p:cNvPr id="2" name="Grupo 6">
            <a:extLst>
              <a:ext uri="{FF2B5EF4-FFF2-40B4-BE49-F238E27FC236}">
                <a16:creationId xmlns:a16="http://schemas.microsoft.com/office/drawing/2014/main" id="{89A31DF0-4EE6-4A11-7246-542FAF943291}"/>
              </a:ext>
            </a:extLst>
          </p:cNvPr>
          <p:cNvGrpSpPr/>
          <p:nvPr/>
        </p:nvGrpSpPr>
        <p:grpSpPr>
          <a:xfrm>
            <a:off x="4798423" y="1097280"/>
            <a:ext cx="4013518" cy="3215689"/>
            <a:chOff x="6928587" y="2421571"/>
            <a:chExt cx="761805" cy="683582"/>
          </a:xfrm>
        </p:grpSpPr>
        <p:sp>
          <p:nvSpPr>
            <p:cNvPr id="3" name="Google Shape;928;p46">
              <a:extLst>
                <a:ext uri="{FF2B5EF4-FFF2-40B4-BE49-F238E27FC236}">
                  <a16:creationId xmlns:a16="http://schemas.microsoft.com/office/drawing/2014/main" id="{FC5A1315-5AFD-7ABB-1F2C-06C95C0ECBC8}"/>
                </a:ext>
              </a:extLst>
            </p:cNvPr>
            <p:cNvSpPr/>
            <p:nvPr/>
          </p:nvSpPr>
          <p:spPr>
            <a:xfrm>
              <a:off x="7283789" y="2493529"/>
              <a:ext cx="406603" cy="430281"/>
            </a:xfrm>
            <a:custGeom>
              <a:avLst/>
              <a:gdLst/>
              <a:ahLst/>
              <a:cxnLst/>
              <a:rect l="l" t="t" r="r" b="b"/>
              <a:pathLst>
                <a:path w="4066033" h="4302812" extrusionOk="0">
                  <a:moveTo>
                    <a:pt x="3440299" y="2164555"/>
                  </a:moveTo>
                  <a:cubicBezTo>
                    <a:pt x="3440299" y="2201737"/>
                    <a:pt x="3439473" y="2238919"/>
                    <a:pt x="3436993" y="2273622"/>
                  </a:cubicBezTo>
                  <a:cubicBezTo>
                    <a:pt x="3792430" y="2543811"/>
                    <a:pt x="4066034" y="3123023"/>
                    <a:pt x="4066034" y="3632828"/>
                  </a:cubicBezTo>
                  <a:cubicBezTo>
                    <a:pt x="4066034" y="4188078"/>
                    <a:pt x="3741181" y="4450004"/>
                    <a:pt x="3340281" y="4218650"/>
                  </a:cubicBezTo>
                  <a:cubicBezTo>
                    <a:pt x="3339454" y="4217824"/>
                    <a:pt x="3338628" y="4217824"/>
                    <a:pt x="3337801" y="4216998"/>
                  </a:cubicBezTo>
                  <a:lnTo>
                    <a:pt x="819158" y="2765250"/>
                  </a:lnTo>
                  <a:cubicBezTo>
                    <a:pt x="818332" y="2764424"/>
                    <a:pt x="817505" y="2764424"/>
                    <a:pt x="815852" y="2763597"/>
                  </a:cubicBezTo>
                  <a:cubicBezTo>
                    <a:pt x="365356" y="2503324"/>
                    <a:pt x="0" y="1786952"/>
                    <a:pt x="0" y="1163122"/>
                  </a:cubicBezTo>
                  <a:cubicBezTo>
                    <a:pt x="0" y="578952"/>
                    <a:pt x="320720" y="282323"/>
                    <a:pt x="731539" y="461623"/>
                  </a:cubicBezTo>
                  <a:cubicBezTo>
                    <a:pt x="781961" y="60884"/>
                    <a:pt x="1050606" y="-111805"/>
                    <a:pt x="1374632" y="75757"/>
                  </a:cubicBezTo>
                  <a:cubicBezTo>
                    <a:pt x="1530032" y="165820"/>
                    <a:pt x="1673034" y="323636"/>
                    <a:pt x="1784624" y="513677"/>
                  </a:cubicBezTo>
                  <a:cubicBezTo>
                    <a:pt x="1946637" y="273234"/>
                    <a:pt x="2222721" y="212091"/>
                    <a:pt x="2535175" y="392216"/>
                  </a:cubicBezTo>
                  <a:cubicBezTo>
                    <a:pt x="3035267" y="679757"/>
                    <a:pt x="3440299" y="1473797"/>
                    <a:pt x="3440299" y="2164555"/>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 name="Google Shape;929;p46">
              <a:extLst>
                <a:ext uri="{FF2B5EF4-FFF2-40B4-BE49-F238E27FC236}">
                  <a16:creationId xmlns:a16="http://schemas.microsoft.com/office/drawing/2014/main" id="{40BBBBC0-D340-F1D0-394E-85944E720B79}"/>
                </a:ext>
              </a:extLst>
            </p:cNvPr>
            <p:cNvSpPr/>
            <p:nvPr/>
          </p:nvSpPr>
          <p:spPr>
            <a:xfrm>
              <a:off x="7242581" y="2533079"/>
              <a:ext cx="406603" cy="430281"/>
            </a:xfrm>
            <a:custGeom>
              <a:avLst/>
              <a:gdLst/>
              <a:ahLst/>
              <a:cxnLst/>
              <a:rect l="l" t="t" r="r" b="b"/>
              <a:pathLst>
                <a:path w="4066033" h="4302812" extrusionOk="0">
                  <a:moveTo>
                    <a:pt x="3440299" y="2164555"/>
                  </a:moveTo>
                  <a:cubicBezTo>
                    <a:pt x="3440299" y="2201737"/>
                    <a:pt x="3439473" y="2238919"/>
                    <a:pt x="3436993" y="2273622"/>
                  </a:cubicBezTo>
                  <a:cubicBezTo>
                    <a:pt x="3792430" y="2543811"/>
                    <a:pt x="4066034" y="3123023"/>
                    <a:pt x="4066034" y="3632828"/>
                  </a:cubicBezTo>
                  <a:cubicBezTo>
                    <a:pt x="4066034" y="4188078"/>
                    <a:pt x="3741181" y="4450004"/>
                    <a:pt x="3340281" y="4218650"/>
                  </a:cubicBezTo>
                  <a:cubicBezTo>
                    <a:pt x="3339454" y="4217824"/>
                    <a:pt x="3338628" y="4217824"/>
                    <a:pt x="3337801" y="4216998"/>
                  </a:cubicBezTo>
                  <a:lnTo>
                    <a:pt x="819158" y="2765250"/>
                  </a:lnTo>
                  <a:cubicBezTo>
                    <a:pt x="818332" y="2764424"/>
                    <a:pt x="817505" y="2764424"/>
                    <a:pt x="815852" y="2763597"/>
                  </a:cubicBezTo>
                  <a:cubicBezTo>
                    <a:pt x="365356" y="2503324"/>
                    <a:pt x="0" y="1786952"/>
                    <a:pt x="0" y="1163122"/>
                  </a:cubicBezTo>
                  <a:cubicBezTo>
                    <a:pt x="0" y="578952"/>
                    <a:pt x="320720" y="282323"/>
                    <a:pt x="731539" y="461623"/>
                  </a:cubicBezTo>
                  <a:cubicBezTo>
                    <a:pt x="781961" y="60884"/>
                    <a:pt x="1050606" y="-111805"/>
                    <a:pt x="1374632" y="75757"/>
                  </a:cubicBezTo>
                  <a:cubicBezTo>
                    <a:pt x="1530032" y="165820"/>
                    <a:pt x="1673034" y="323636"/>
                    <a:pt x="1784624" y="513677"/>
                  </a:cubicBezTo>
                  <a:cubicBezTo>
                    <a:pt x="1946637" y="273234"/>
                    <a:pt x="2222721" y="212091"/>
                    <a:pt x="2535175" y="392216"/>
                  </a:cubicBezTo>
                  <a:cubicBezTo>
                    <a:pt x="3035267" y="679757"/>
                    <a:pt x="3440299" y="1473797"/>
                    <a:pt x="3440299" y="2164555"/>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 name="Google Shape;930;p46">
              <a:extLst>
                <a:ext uri="{FF2B5EF4-FFF2-40B4-BE49-F238E27FC236}">
                  <a16:creationId xmlns:a16="http://schemas.microsoft.com/office/drawing/2014/main" id="{486537FC-1F6B-C503-6BF0-626D5471DC08}"/>
                </a:ext>
              </a:extLst>
            </p:cNvPr>
            <p:cNvSpPr/>
            <p:nvPr/>
          </p:nvSpPr>
          <p:spPr>
            <a:xfrm>
              <a:off x="7073805" y="2784444"/>
              <a:ext cx="70591" cy="120304"/>
            </a:xfrm>
            <a:custGeom>
              <a:avLst/>
              <a:gdLst/>
              <a:ahLst/>
              <a:cxnLst/>
              <a:rect l="l" t="t" r="r" b="b"/>
              <a:pathLst>
                <a:path w="705914" h="1203041" extrusionOk="0">
                  <a:moveTo>
                    <a:pt x="383541" y="351163"/>
                  </a:moveTo>
                  <a:lnTo>
                    <a:pt x="0" y="129723"/>
                  </a:lnTo>
                  <a:lnTo>
                    <a:pt x="0" y="0"/>
                  </a:lnTo>
                  <a:lnTo>
                    <a:pt x="383541" y="221439"/>
                  </a:lnTo>
                  <a:cubicBezTo>
                    <a:pt x="414952" y="239617"/>
                    <a:pt x="460415" y="275972"/>
                    <a:pt x="499265" y="332158"/>
                  </a:cubicBezTo>
                  <a:cubicBezTo>
                    <a:pt x="541421" y="392476"/>
                    <a:pt x="571179" y="468492"/>
                    <a:pt x="571179" y="551119"/>
                  </a:cubicBezTo>
                  <a:cubicBezTo>
                    <a:pt x="571179" y="642008"/>
                    <a:pt x="548034" y="694062"/>
                    <a:pt x="503398" y="708936"/>
                  </a:cubicBezTo>
                  <a:cubicBezTo>
                    <a:pt x="462068" y="722982"/>
                    <a:pt x="413299" y="699020"/>
                    <a:pt x="382715" y="681668"/>
                  </a:cubicBezTo>
                  <a:lnTo>
                    <a:pt x="224835" y="590779"/>
                  </a:lnTo>
                  <a:lnTo>
                    <a:pt x="224008" y="589953"/>
                  </a:lnTo>
                  <a:cubicBezTo>
                    <a:pt x="210782" y="581691"/>
                    <a:pt x="189291" y="574254"/>
                    <a:pt x="171932" y="579212"/>
                  </a:cubicBezTo>
                  <a:cubicBezTo>
                    <a:pt x="157880" y="583343"/>
                    <a:pt x="142175" y="597390"/>
                    <a:pt x="142175" y="647792"/>
                  </a:cubicBezTo>
                  <a:cubicBezTo>
                    <a:pt x="142175" y="698194"/>
                    <a:pt x="157880" y="729592"/>
                    <a:pt x="171106" y="747770"/>
                  </a:cubicBezTo>
                  <a:cubicBezTo>
                    <a:pt x="187638" y="770905"/>
                    <a:pt x="209129" y="787431"/>
                    <a:pt x="222355" y="794041"/>
                  </a:cubicBezTo>
                  <a:lnTo>
                    <a:pt x="224008" y="794867"/>
                  </a:lnTo>
                  <a:lnTo>
                    <a:pt x="705914" y="1073318"/>
                  </a:lnTo>
                  <a:lnTo>
                    <a:pt x="705914" y="1203042"/>
                  </a:lnTo>
                  <a:lnTo>
                    <a:pt x="226488" y="926243"/>
                  </a:lnTo>
                  <a:cubicBezTo>
                    <a:pt x="193424" y="908891"/>
                    <a:pt x="146308" y="872536"/>
                    <a:pt x="104978" y="814697"/>
                  </a:cubicBezTo>
                  <a:cubicBezTo>
                    <a:pt x="60342" y="751901"/>
                    <a:pt x="28931" y="671754"/>
                    <a:pt x="29758" y="582517"/>
                  </a:cubicBezTo>
                  <a:cubicBezTo>
                    <a:pt x="29758" y="494106"/>
                    <a:pt x="60342" y="448662"/>
                    <a:pt x="104978" y="436268"/>
                  </a:cubicBezTo>
                  <a:cubicBezTo>
                    <a:pt x="146308" y="424700"/>
                    <a:pt x="193424" y="441226"/>
                    <a:pt x="226488" y="461882"/>
                  </a:cubicBezTo>
                  <a:lnTo>
                    <a:pt x="382715" y="551945"/>
                  </a:lnTo>
                  <a:cubicBezTo>
                    <a:pt x="405033" y="565165"/>
                    <a:pt x="422391" y="570949"/>
                    <a:pt x="433137" y="566818"/>
                  </a:cubicBezTo>
                  <a:cubicBezTo>
                    <a:pt x="441403" y="564339"/>
                    <a:pt x="457935" y="551945"/>
                    <a:pt x="457935" y="485844"/>
                  </a:cubicBezTo>
                  <a:cubicBezTo>
                    <a:pt x="457935" y="443704"/>
                    <a:pt x="443883" y="415611"/>
                    <a:pt x="431484" y="396607"/>
                  </a:cubicBezTo>
                  <a:cubicBezTo>
                    <a:pt x="416605" y="375124"/>
                    <a:pt x="395940" y="358599"/>
                    <a:pt x="383541" y="351163"/>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 name="Google Shape;931;p46">
              <a:extLst>
                <a:ext uri="{FF2B5EF4-FFF2-40B4-BE49-F238E27FC236}">
                  <a16:creationId xmlns:a16="http://schemas.microsoft.com/office/drawing/2014/main" id="{6F5D8A27-7820-D8D0-C513-A2B8887594C8}"/>
                </a:ext>
              </a:extLst>
            </p:cNvPr>
            <p:cNvSpPr/>
            <p:nvPr/>
          </p:nvSpPr>
          <p:spPr>
            <a:xfrm>
              <a:off x="7054189" y="2765237"/>
              <a:ext cx="27939" cy="41909"/>
            </a:xfrm>
            <a:custGeom>
              <a:avLst/>
              <a:gdLst/>
              <a:ahLst/>
              <a:cxnLst/>
              <a:rect l="l" t="t" r="r" b="b"/>
              <a:pathLst>
                <a:path w="279389" h="419086" extrusionOk="0">
                  <a:moveTo>
                    <a:pt x="279390" y="290104"/>
                  </a:moveTo>
                  <a:cubicBezTo>
                    <a:pt x="279390" y="396692"/>
                    <a:pt x="216569" y="447094"/>
                    <a:pt x="139695" y="403303"/>
                  </a:cubicBezTo>
                  <a:cubicBezTo>
                    <a:pt x="62821" y="358684"/>
                    <a:pt x="0" y="236397"/>
                    <a:pt x="0" y="128982"/>
                  </a:cubicBezTo>
                  <a:cubicBezTo>
                    <a:pt x="0" y="22394"/>
                    <a:pt x="62821" y="-28008"/>
                    <a:pt x="139695" y="15784"/>
                  </a:cubicBezTo>
                  <a:cubicBezTo>
                    <a:pt x="216569" y="60402"/>
                    <a:pt x="279390" y="183516"/>
                    <a:pt x="279390" y="29010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932;p46">
              <a:extLst>
                <a:ext uri="{FF2B5EF4-FFF2-40B4-BE49-F238E27FC236}">
                  <a16:creationId xmlns:a16="http://schemas.microsoft.com/office/drawing/2014/main" id="{0D44284F-F58A-F556-98CF-F671C46C4ACB}"/>
                </a:ext>
              </a:extLst>
            </p:cNvPr>
            <p:cNvSpPr/>
            <p:nvPr/>
          </p:nvSpPr>
          <p:spPr>
            <a:xfrm>
              <a:off x="7135782" y="2879768"/>
              <a:ext cx="27939" cy="41909"/>
            </a:xfrm>
            <a:custGeom>
              <a:avLst/>
              <a:gdLst/>
              <a:ahLst/>
              <a:cxnLst/>
              <a:rect l="l" t="t" r="r" b="b"/>
              <a:pathLst>
                <a:path w="279389" h="419086" extrusionOk="0">
                  <a:moveTo>
                    <a:pt x="279390" y="290104"/>
                  </a:moveTo>
                  <a:cubicBezTo>
                    <a:pt x="279390" y="396692"/>
                    <a:pt x="216568" y="447095"/>
                    <a:pt x="139695" y="403302"/>
                  </a:cubicBezTo>
                  <a:cubicBezTo>
                    <a:pt x="62821" y="358684"/>
                    <a:pt x="0" y="236397"/>
                    <a:pt x="0" y="128983"/>
                  </a:cubicBezTo>
                  <a:cubicBezTo>
                    <a:pt x="0" y="22394"/>
                    <a:pt x="62821" y="-28008"/>
                    <a:pt x="139695" y="15784"/>
                  </a:cubicBezTo>
                  <a:cubicBezTo>
                    <a:pt x="216568" y="60402"/>
                    <a:pt x="279390" y="183516"/>
                    <a:pt x="279390" y="29010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933;p46">
              <a:extLst>
                <a:ext uri="{FF2B5EF4-FFF2-40B4-BE49-F238E27FC236}">
                  <a16:creationId xmlns:a16="http://schemas.microsoft.com/office/drawing/2014/main" id="{80987FFC-FF1C-C9EB-B10E-6FF5D1267ECA}"/>
                </a:ext>
              </a:extLst>
            </p:cNvPr>
            <p:cNvSpPr/>
            <p:nvPr/>
          </p:nvSpPr>
          <p:spPr>
            <a:xfrm>
              <a:off x="7229406" y="2634977"/>
              <a:ext cx="247979" cy="274155"/>
            </a:xfrm>
            <a:custGeom>
              <a:avLst/>
              <a:gdLst/>
              <a:ahLst/>
              <a:cxnLst/>
              <a:rect l="l" t="t" r="r" b="b"/>
              <a:pathLst>
                <a:path w="2479792" h="2741547" extrusionOk="0">
                  <a:moveTo>
                    <a:pt x="826" y="0"/>
                  </a:moveTo>
                  <a:lnTo>
                    <a:pt x="2479793" y="1430265"/>
                  </a:lnTo>
                  <a:lnTo>
                    <a:pt x="2479793" y="2741547"/>
                  </a:lnTo>
                  <a:lnTo>
                    <a:pt x="0" y="1311283"/>
                  </a:lnTo>
                  <a:lnTo>
                    <a:pt x="826"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934;p46">
              <a:extLst>
                <a:ext uri="{FF2B5EF4-FFF2-40B4-BE49-F238E27FC236}">
                  <a16:creationId xmlns:a16="http://schemas.microsoft.com/office/drawing/2014/main" id="{5E5A63F5-3BF4-B4BC-79A9-8F355E9C43C2}"/>
                </a:ext>
              </a:extLst>
            </p:cNvPr>
            <p:cNvSpPr/>
            <p:nvPr/>
          </p:nvSpPr>
          <p:spPr>
            <a:xfrm>
              <a:off x="7196440" y="2651457"/>
              <a:ext cx="247896" cy="274155"/>
            </a:xfrm>
            <a:custGeom>
              <a:avLst/>
              <a:gdLst/>
              <a:ahLst/>
              <a:cxnLst/>
              <a:rect l="l" t="t" r="r" b="b"/>
              <a:pathLst>
                <a:path w="2478965" h="2741547" extrusionOk="0">
                  <a:moveTo>
                    <a:pt x="0" y="0"/>
                  </a:moveTo>
                  <a:lnTo>
                    <a:pt x="2478966" y="1430265"/>
                  </a:lnTo>
                  <a:lnTo>
                    <a:pt x="2478966" y="2741547"/>
                  </a:lnTo>
                  <a:lnTo>
                    <a:pt x="0" y="131128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935;p46">
              <a:extLst>
                <a:ext uri="{FF2B5EF4-FFF2-40B4-BE49-F238E27FC236}">
                  <a16:creationId xmlns:a16="http://schemas.microsoft.com/office/drawing/2014/main" id="{46006B59-A5FC-17C4-A4A8-97D187ED7565}"/>
                </a:ext>
              </a:extLst>
            </p:cNvPr>
            <p:cNvSpPr/>
            <p:nvPr/>
          </p:nvSpPr>
          <p:spPr>
            <a:xfrm>
              <a:off x="7218610" y="2716645"/>
              <a:ext cx="27939" cy="41535"/>
            </a:xfrm>
            <a:custGeom>
              <a:avLst/>
              <a:gdLst/>
              <a:ahLst/>
              <a:cxnLst/>
              <a:rect l="l" t="t" r="r" b="b"/>
              <a:pathLst>
                <a:path w="279389" h="415353" extrusionOk="0">
                  <a:moveTo>
                    <a:pt x="0" y="127116"/>
                  </a:moveTo>
                  <a:cubicBezTo>
                    <a:pt x="0" y="232878"/>
                    <a:pt x="62821" y="354339"/>
                    <a:pt x="139695" y="398957"/>
                  </a:cubicBezTo>
                  <a:cubicBezTo>
                    <a:pt x="216568" y="443575"/>
                    <a:pt x="279390" y="394000"/>
                    <a:pt x="279390" y="288238"/>
                  </a:cubicBezTo>
                  <a:cubicBezTo>
                    <a:pt x="279390" y="182476"/>
                    <a:pt x="216568" y="61015"/>
                    <a:pt x="139695" y="16396"/>
                  </a:cubicBezTo>
                  <a:cubicBezTo>
                    <a:pt x="62821" y="-28222"/>
                    <a:pt x="0" y="21354"/>
                    <a:pt x="0" y="127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936;p46">
              <a:extLst>
                <a:ext uri="{FF2B5EF4-FFF2-40B4-BE49-F238E27FC236}">
                  <a16:creationId xmlns:a16="http://schemas.microsoft.com/office/drawing/2014/main" id="{CCAF2806-ACB9-739F-CDBD-46AF8EF57D1E}"/>
                </a:ext>
              </a:extLst>
            </p:cNvPr>
            <p:cNvSpPr/>
            <p:nvPr/>
          </p:nvSpPr>
          <p:spPr>
            <a:xfrm>
              <a:off x="7253472" y="2743810"/>
              <a:ext cx="12977" cy="19278"/>
            </a:xfrm>
            <a:custGeom>
              <a:avLst/>
              <a:gdLst/>
              <a:ahLst/>
              <a:cxnLst/>
              <a:rect l="l" t="t" r="r" b="b"/>
              <a:pathLst>
                <a:path w="129775" h="192778" extrusionOk="0">
                  <a:moveTo>
                    <a:pt x="0" y="58794"/>
                  </a:moveTo>
                  <a:cubicBezTo>
                    <a:pt x="0" y="107544"/>
                    <a:pt x="28931" y="164556"/>
                    <a:pt x="65301" y="185213"/>
                  </a:cubicBezTo>
                  <a:cubicBezTo>
                    <a:pt x="100845" y="205869"/>
                    <a:pt x="129776" y="182734"/>
                    <a:pt x="129776" y="133984"/>
                  </a:cubicBezTo>
                  <a:cubicBezTo>
                    <a:pt x="129776" y="85235"/>
                    <a:pt x="100845" y="28222"/>
                    <a:pt x="64475" y="7566"/>
                  </a:cubicBezTo>
                  <a:cubicBezTo>
                    <a:pt x="28931" y="-13091"/>
                    <a:pt x="0" y="10044"/>
                    <a:pt x="0" y="5879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937;p46">
              <a:extLst>
                <a:ext uri="{FF2B5EF4-FFF2-40B4-BE49-F238E27FC236}">
                  <a16:creationId xmlns:a16="http://schemas.microsoft.com/office/drawing/2014/main" id="{EC528194-0A59-8B72-5BFE-0EBFE25E6F90}"/>
                </a:ext>
              </a:extLst>
            </p:cNvPr>
            <p:cNvSpPr/>
            <p:nvPr/>
          </p:nvSpPr>
          <p:spPr>
            <a:xfrm>
              <a:off x="7273334" y="2755263"/>
              <a:ext cx="12977" cy="19278"/>
            </a:xfrm>
            <a:custGeom>
              <a:avLst/>
              <a:gdLst/>
              <a:ahLst/>
              <a:cxnLst/>
              <a:rect l="l" t="t" r="r" b="b"/>
              <a:pathLst>
                <a:path w="129775" h="192778" extrusionOk="0">
                  <a:moveTo>
                    <a:pt x="0" y="58794"/>
                  </a:moveTo>
                  <a:cubicBezTo>
                    <a:pt x="0" y="107544"/>
                    <a:pt x="28931" y="164556"/>
                    <a:pt x="65301" y="185213"/>
                  </a:cubicBezTo>
                  <a:cubicBezTo>
                    <a:pt x="100845" y="205869"/>
                    <a:pt x="129776" y="182734"/>
                    <a:pt x="129776" y="133984"/>
                  </a:cubicBezTo>
                  <a:cubicBezTo>
                    <a:pt x="129776" y="85235"/>
                    <a:pt x="100845" y="28222"/>
                    <a:pt x="64475" y="7566"/>
                  </a:cubicBezTo>
                  <a:cubicBezTo>
                    <a:pt x="28931" y="-13091"/>
                    <a:pt x="0" y="10044"/>
                    <a:pt x="0" y="5879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938;p46">
              <a:extLst>
                <a:ext uri="{FF2B5EF4-FFF2-40B4-BE49-F238E27FC236}">
                  <a16:creationId xmlns:a16="http://schemas.microsoft.com/office/drawing/2014/main" id="{361574A4-5510-46F8-091F-FC343866FB9A}"/>
                </a:ext>
              </a:extLst>
            </p:cNvPr>
            <p:cNvSpPr/>
            <p:nvPr/>
          </p:nvSpPr>
          <p:spPr>
            <a:xfrm>
              <a:off x="7371492" y="2777770"/>
              <a:ext cx="9754" cy="80230"/>
            </a:xfrm>
            <a:custGeom>
              <a:avLst/>
              <a:gdLst/>
              <a:ahLst/>
              <a:cxnLst/>
              <a:rect l="l" t="t" r="r" b="b"/>
              <a:pathLst>
                <a:path w="97538" h="802303" extrusionOk="0">
                  <a:moveTo>
                    <a:pt x="97539" y="56186"/>
                  </a:moveTo>
                  <a:lnTo>
                    <a:pt x="97539" y="802303"/>
                  </a:lnTo>
                  <a:lnTo>
                    <a:pt x="0" y="746117"/>
                  </a:lnTo>
                  <a:lnTo>
                    <a:pt x="0" y="0"/>
                  </a:lnTo>
                  <a:lnTo>
                    <a:pt x="97539"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939;p46">
              <a:extLst>
                <a:ext uri="{FF2B5EF4-FFF2-40B4-BE49-F238E27FC236}">
                  <a16:creationId xmlns:a16="http://schemas.microsoft.com/office/drawing/2014/main" id="{D2F2BB09-CDCD-692F-7EC6-B28DED5F5815}"/>
                </a:ext>
              </a:extLst>
            </p:cNvPr>
            <p:cNvSpPr/>
            <p:nvPr/>
          </p:nvSpPr>
          <p:spPr>
            <a:xfrm>
              <a:off x="7392755" y="2790130"/>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940;p46">
              <a:extLst>
                <a:ext uri="{FF2B5EF4-FFF2-40B4-BE49-F238E27FC236}">
                  <a16:creationId xmlns:a16="http://schemas.microsoft.com/office/drawing/2014/main" id="{C996E780-5659-8335-54C0-015440D01DE3}"/>
                </a:ext>
              </a:extLst>
            </p:cNvPr>
            <p:cNvSpPr/>
            <p:nvPr/>
          </p:nvSpPr>
          <p:spPr>
            <a:xfrm>
              <a:off x="7414101" y="2802489"/>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941;p46">
              <a:extLst>
                <a:ext uri="{FF2B5EF4-FFF2-40B4-BE49-F238E27FC236}">
                  <a16:creationId xmlns:a16="http://schemas.microsoft.com/office/drawing/2014/main" id="{E3ABCB03-A505-00CE-D9F2-A293E89E5DC4}"/>
                </a:ext>
              </a:extLst>
            </p:cNvPr>
            <p:cNvSpPr/>
            <p:nvPr/>
          </p:nvSpPr>
          <p:spPr>
            <a:xfrm>
              <a:off x="7229406" y="2813695"/>
              <a:ext cx="247896" cy="274155"/>
            </a:xfrm>
            <a:custGeom>
              <a:avLst/>
              <a:gdLst/>
              <a:ahLst/>
              <a:cxnLst/>
              <a:rect l="l" t="t" r="r" b="b"/>
              <a:pathLst>
                <a:path w="2478965" h="2741547" extrusionOk="0">
                  <a:moveTo>
                    <a:pt x="0" y="0"/>
                  </a:moveTo>
                  <a:lnTo>
                    <a:pt x="2478966" y="1430265"/>
                  </a:lnTo>
                  <a:lnTo>
                    <a:pt x="2478966" y="2741548"/>
                  </a:lnTo>
                  <a:lnTo>
                    <a:pt x="0" y="13112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942;p46">
              <a:extLst>
                <a:ext uri="{FF2B5EF4-FFF2-40B4-BE49-F238E27FC236}">
                  <a16:creationId xmlns:a16="http://schemas.microsoft.com/office/drawing/2014/main" id="{8099E57F-2026-F618-691C-C8D741A0EECF}"/>
                </a:ext>
              </a:extLst>
            </p:cNvPr>
            <p:cNvSpPr/>
            <p:nvPr/>
          </p:nvSpPr>
          <p:spPr>
            <a:xfrm>
              <a:off x="7196440" y="2830998"/>
              <a:ext cx="247896" cy="274155"/>
            </a:xfrm>
            <a:custGeom>
              <a:avLst/>
              <a:gdLst/>
              <a:ahLst/>
              <a:cxnLst/>
              <a:rect l="l" t="t" r="r" b="b"/>
              <a:pathLst>
                <a:path w="2478965" h="2741547" extrusionOk="0">
                  <a:moveTo>
                    <a:pt x="0" y="0"/>
                  </a:moveTo>
                  <a:lnTo>
                    <a:pt x="2478966" y="1430265"/>
                  </a:lnTo>
                  <a:lnTo>
                    <a:pt x="2478966" y="2741548"/>
                  </a:lnTo>
                  <a:lnTo>
                    <a:pt x="0" y="131128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943;p46">
              <a:extLst>
                <a:ext uri="{FF2B5EF4-FFF2-40B4-BE49-F238E27FC236}">
                  <a16:creationId xmlns:a16="http://schemas.microsoft.com/office/drawing/2014/main" id="{C4088222-C5CA-9E44-1750-3EFB50BABFDF}"/>
                </a:ext>
              </a:extLst>
            </p:cNvPr>
            <p:cNvSpPr/>
            <p:nvPr/>
          </p:nvSpPr>
          <p:spPr>
            <a:xfrm>
              <a:off x="7218610" y="2896186"/>
              <a:ext cx="27939" cy="41535"/>
            </a:xfrm>
            <a:custGeom>
              <a:avLst/>
              <a:gdLst/>
              <a:ahLst/>
              <a:cxnLst/>
              <a:rect l="l" t="t" r="r" b="b"/>
              <a:pathLst>
                <a:path w="279389" h="415353" extrusionOk="0">
                  <a:moveTo>
                    <a:pt x="0" y="127116"/>
                  </a:moveTo>
                  <a:cubicBezTo>
                    <a:pt x="0" y="232878"/>
                    <a:pt x="62821" y="354339"/>
                    <a:pt x="139695" y="398957"/>
                  </a:cubicBezTo>
                  <a:cubicBezTo>
                    <a:pt x="216568" y="443576"/>
                    <a:pt x="279390" y="394000"/>
                    <a:pt x="279390" y="288237"/>
                  </a:cubicBezTo>
                  <a:cubicBezTo>
                    <a:pt x="279390" y="182475"/>
                    <a:pt x="216568" y="61014"/>
                    <a:pt x="139695" y="16396"/>
                  </a:cubicBezTo>
                  <a:cubicBezTo>
                    <a:pt x="62821" y="-28222"/>
                    <a:pt x="0" y="21354"/>
                    <a:pt x="0" y="127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944;p46">
              <a:extLst>
                <a:ext uri="{FF2B5EF4-FFF2-40B4-BE49-F238E27FC236}">
                  <a16:creationId xmlns:a16="http://schemas.microsoft.com/office/drawing/2014/main" id="{702600CF-F51A-7192-E645-1E82274A51A6}"/>
                </a:ext>
              </a:extLst>
            </p:cNvPr>
            <p:cNvSpPr/>
            <p:nvPr/>
          </p:nvSpPr>
          <p:spPr>
            <a:xfrm>
              <a:off x="7253472" y="2923422"/>
              <a:ext cx="12977" cy="19289"/>
            </a:xfrm>
            <a:custGeom>
              <a:avLst/>
              <a:gdLst/>
              <a:ahLst/>
              <a:cxnLst/>
              <a:rect l="l" t="t" r="r" b="b"/>
              <a:pathLst>
                <a:path w="129775" h="192894" extrusionOk="0">
                  <a:moveTo>
                    <a:pt x="0" y="58911"/>
                  </a:moveTo>
                  <a:cubicBezTo>
                    <a:pt x="0" y="107660"/>
                    <a:pt x="28931" y="164672"/>
                    <a:pt x="65301" y="185329"/>
                  </a:cubicBezTo>
                  <a:cubicBezTo>
                    <a:pt x="100845" y="205986"/>
                    <a:pt x="129776" y="182850"/>
                    <a:pt x="129776" y="134101"/>
                  </a:cubicBezTo>
                  <a:cubicBezTo>
                    <a:pt x="129776" y="85351"/>
                    <a:pt x="100845" y="28339"/>
                    <a:pt x="64475" y="7682"/>
                  </a:cubicBezTo>
                  <a:cubicBezTo>
                    <a:pt x="28931" y="-12974"/>
                    <a:pt x="0" y="9335"/>
                    <a:pt x="0" y="5891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945;p46">
              <a:extLst>
                <a:ext uri="{FF2B5EF4-FFF2-40B4-BE49-F238E27FC236}">
                  <a16:creationId xmlns:a16="http://schemas.microsoft.com/office/drawing/2014/main" id="{0A8A1FD6-7C9D-EABC-F197-BAD9BD8D693D}"/>
                </a:ext>
              </a:extLst>
            </p:cNvPr>
            <p:cNvSpPr/>
            <p:nvPr/>
          </p:nvSpPr>
          <p:spPr>
            <a:xfrm>
              <a:off x="7273252" y="2934840"/>
              <a:ext cx="12977" cy="19324"/>
            </a:xfrm>
            <a:custGeom>
              <a:avLst/>
              <a:gdLst/>
              <a:ahLst/>
              <a:cxnLst/>
              <a:rect l="l" t="t" r="r" b="b"/>
              <a:pathLst>
                <a:path w="129775" h="193244" extrusionOk="0">
                  <a:moveTo>
                    <a:pt x="0" y="59260"/>
                  </a:moveTo>
                  <a:cubicBezTo>
                    <a:pt x="0" y="108010"/>
                    <a:pt x="28931" y="165022"/>
                    <a:pt x="65301" y="185679"/>
                  </a:cubicBezTo>
                  <a:cubicBezTo>
                    <a:pt x="100845" y="206336"/>
                    <a:pt x="129776" y="183200"/>
                    <a:pt x="129776" y="134451"/>
                  </a:cubicBezTo>
                  <a:cubicBezTo>
                    <a:pt x="129776" y="85701"/>
                    <a:pt x="100845" y="28689"/>
                    <a:pt x="64475" y="8032"/>
                  </a:cubicBezTo>
                  <a:cubicBezTo>
                    <a:pt x="28931" y="-13451"/>
                    <a:pt x="0" y="9685"/>
                    <a:pt x="0" y="59260"/>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946;p46">
              <a:extLst>
                <a:ext uri="{FF2B5EF4-FFF2-40B4-BE49-F238E27FC236}">
                  <a16:creationId xmlns:a16="http://schemas.microsoft.com/office/drawing/2014/main" id="{018D34B2-A8DA-5D7E-3C96-0A7FF6EB098B}"/>
                </a:ext>
              </a:extLst>
            </p:cNvPr>
            <p:cNvSpPr/>
            <p:nvPr/>
          </p:nvSpPr>
          <p:spPr>
            <a:xfrm>
              <a:off x="7371492" y="2959866"/>
              <a:ext cx="9754" cy="80230"/>
            </a:xfrm>
            <a:custGeom>
              <a:avLst/>
              <a:gdLst/>
              <a:ahLst/>
              <a:cxnLst/>
              <a:rect l="l" t="t" r="r" b="b"/>
              <a:pathLst>
                <a:path w="97538" h="802303" extrusionOk="0">
                  <a:moveTo>
                    <a:pt x="97539" y="56186"/>
                  </a:moveTo>
                  <a:lnTo>
                    <a:pt x="97539" y="802303"/>
                  </a:lnTo>
                  <a:lnTo>
                    <a:pt x="0" y="746117"/>
                  </a:lnTo>
                  <a:lnTo>
                    <a:pt x="0" y="0"/>
                  </a:lnTo>
                  <a:lnTo>
                    <a:pt x="97539"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947;p46">
              <a:extLst>
                <a:ext uri="{FF2B5EF4-FFF2-40B4-BE49-F238E27FC236}">
                  <a16:creationId xmlns:a16="http://schemas.microsoft.com/office/drawing/2014/main" id="{9A0A2411-0C6F-A92C-6080-56C2B9E5D9C7}"/>
                </a:ext>
              </a:extLst>
            </p:cNvPr>
            <p:cNvSpPr/>
            <p:nvPr/>
          </p:nvSpPr>
          <p:spPr>
            <a:xfrm>
              <a:off x="7392755" y="2972225"/>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948;p46">
              <a:extLst>
                <a:ext uri="{FF2B5EF4-FFF2-40B4-BE49-F238E27FC236}">
                  <a16:creationId xmlns:a16="http://schemas.microsoft.com/office/drawing/2014/main" id="{558D6D54-7212-B5CD-5C3A-B32B4F10B98F}"/>
                </a:ext>
              </a:extLst>
            </p:cNvPr>
            <p:cNvSpPr/>
            <p:nvPr/>
          </p:nvSpPr>
          <p:spPr>
            <a:xfrm>
              <a:off x="7414101" y="2984585"/>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949;p46">
              <a:extLst>
                <a:ext uri="{FF2B5EF4-FFF2-40B4-BE49-F238E27FC236}">
                  <a16:creationId xmlns:a16="http://schemas.microsoft.com/office/drawing/2014/main" id="{C9D51377-3435-E416-277E-F5A5E27E2C6C}"/>
                </a:ext>
              </a:extLst>
            </p:cNvPr>
            <p:cNvSpPr/>
            <p:nvPr/>
          </p:nvSpPr>
          <p:spPr>
            <a:xfrm>
              <a:off x="6976965" y="2457743"/>
              <a:ext cx="154491" cy="375290"/>
            </a:xfrm>
            <a:custGeom>
              <a:avLst/>
              <a:gdLst/>
              <a:ahLst/>
              <a:cxnLst/>
              <a:rect l="l" t="t" r="r" b="b"/>
              <a:pathLst>
                <a:path w="1544910" h="3752895" extrusionOk="0">
                  <a:moveTo>
                    <a:pt x="0" y="0"/>
                  </a:moveTo>
                  <a:lnTo>
                    <a:pt x="1544911" y="891540"/>
                  </a:lnTo>
                  <a:lnTo>
                    <a:pt x="1544911" y="3752896"/>
                  </a:lnTo>
                  <a:lnTo>
                    <a:pt x="0" y="286053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950;p46">
              <a:extLst>
                <a:ext uri="{FF2B5EF4-FFF2-40B4-BE49-F238E27FC236}">
                  <a16:creationId xmlns:a16="http://schemas.microsoft.com/office/drawing/2014/main" id="{062F3277-A897-8C6A-9AF6-05B46BE897FD}"/>
                </a:ext>
              </a:extLst>
            </p:cNvPr>
            <p:cNvSpPr/>
            <p:nvPr/>
          </p:nvSpPr>
          <p:spPr>
            <a:xfrm>
              <a:off x="7035316" y="2522414"/>
              <a:ext cx="36866" cy="56040"/>
            </a:xfrm>
            <a:custGeom>
              <a:avLst/>
              <a:gdLst/>
              <a:ahLst/>
              <a:cxnLst/>
              <a:rect l="l" t="t" r="r" b="b"/>
              <a:pathLst>
                <a:path w="368662" h="560398" extrusionOk="0">
                  <a:moveTo>
                    <a:pt x="368663" y="387614"/>
                  </a:moveTo>
                  <a:cubicBezTo>
                    <a:pt x="368663" y="530558"/>
                    <a:pt x="286003" y="598311"/>
                    <a:pt x="184331" y="538820"/>
                  </a:cubicBezTo>
                  <a:cubicBezTo>
                    <a:pt x="82660" y="479329"/>
                    <a:pt x="0" y="315729"/>
                    <a:pt x="0" y="172785"/>
                  </a:cubicBezTo>
                  <a:cubicBezTo>
                    <a:pt x="0" y="29841"/>
                    <a:pt x="82660" y="-37913"/>
                    <a:pt x="184331" y="21578"/>
                  </a:cubicBezTo>
                  <a:cubicBezTo>
                    <a:pt x="286003" y="81069"/>
                    <a:pt x="368663" y="244670"/>
                    <a:pt x="368663" y="38761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951;p46">
              <a:extLst>
                <a:ext uri="{FF2B5EF4-FFF2-40B4-BE49-F238E27FC236}">
                  <a16:creationId xmlns:a16="http://schemas.microsoft.com/office/drawing/2014/main" id="{2AEF9D6C-186B-5C94-DC1B-E46CAB7BD4AE}"/>
                </a:ext>
              </a:extLst>
            </p:cNvPr>
            <p:cNvSpPr/>
            <p:nvPr/>
          </p:nvSpPr>
          <p:spPr>
            <a:xfrm>
              <a:off x="7021346" y="2583776"/>
              <a:ext cx="64971" cy="66291"/>
            </a:xfrm>
            <a:custGeom>
              <a:avLst/>
              <a:gdLst/>
              <a:ahLst/>
              <a:cxnLst/>
              <a:rect l="l" t="t" r="r" b="b"/>
              <a:pathLst>
                <a:path w="649710" h="662906" extrusionOk="0">
                  <a:moveTo>
                    <a:pt x="324442" y="38345"/>
                  </a:moveTo>
                  <a:cubicBezTo>
                    <a:pt x="159949" y="-57502"/>
                    <a:pt x="24387" y="32561"/>
                    <a:pt x="415" y="239127"/>
                  </a:cubicBezTo>
                  <a:cubicBezTo>
                    <a:pt x="-3718" y="274657"/>
                    <a:pt x="23560" y="322580"/>
                    <a:pt x="56624" y="341584"/>
                  </a:cubicBezTo>
                  <a:lnTo>
                    <a:pt x="593086" y="654738"/>
                  </a:lnTo>
                  <a:cubicBezTo>
                    <a:pt x="626150" y="673743"/>
                    <a:pt x="653428" y="658870"/>
                    <a:pt x="649295" y="617556"/>
                  </a:cubicBezTo>
                  <a:cubicBezTo>
                    <a:pt x="624497" y="382071"/>
                    <a:pt x="488108" y="134192"/>
                    <a:pt x="324442" y="3834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952;p46">
              <a:extLst>
                <a:ext uri="{FF2B5EF4-FFF2-40B4-BE49-F238E27FC236}">
                  <a16:creationId xmlns:a16="http://schemas.microsoft.com/office/drawing/2014/main" id="{0854907A-51E6-2169-4436-013F56E430BF}"/>
                </a:ext>
              </a:extLst>
            </p:cNvPr>
            <p:cNvSpPr/>
            <p:nvPr/>
          </p:nvSpPr>
          <p:spPr>
            <a:xfrm>
              <a:off x="7007872" y="2642805"/>
              <a:ext cx="92083" cy="64366"/>
            </a:xfrm>
            <a:custGeom>
              <a:avLst/>
              <a:gdLst/>
              <a:ahLst/>
              <a:cxnLst/>
              <a:rect l="l" t="t" r="r" b="b"/>
              <a:pathLst>
                <a:path w="920829" h="643660" extrusionOk="0">
                  <a:moveTo>
                    <a:pt x="0" y="0"/>
                  </a:moveTo>
                  <a:lnTo>
                    <a:pt x="920830" y="531288"/>
                  </a:lnTo>
                  <a:lnTo>
                    <a:pt x="920830" y="643660"/>
                  </a:lnTo>
                  <a:lnTo>
                    <a:pt x="0" y="1123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953;p46">
              <a:extLst>
                <a:ext uri="{FF2B5EF4-FFF2-40B4-BE49-F238E27FC236}">
                  <a16:creationId xmlns:a16="http://schemas.microsoft.com/office/drawing/2014/main" id="{246860B5-870A-06CD-36D8-54D664AE5E1C}"/>
                </a:ext>
              </a:extLst>
            </p:cNvPr>
            <p:cNvSpPr/>
            <p:nvPr/>
          </p:nvSpPr>
          <p:spPr>
            <a:xfrm>
              <a:off x="7017185" y="2670408"/>
              <a:ext cx="72988" cy="53294"/>
            </a:xfrm>
            <a:custGeom>
              <a:avLst/>
              <a:gdLst/>
              <a:ahLst/>
              <a:cxnLst/>
              <a:rect l="l" t="t" r="r" b="b"/>
              <a:pathLst>
                <a:path w="729885" h="532940" extrusionOk="0">
                  <a:moveTo>
                    <a:pt x="0" y="0"/>
                  </a:moveTo>
                  <a:lnTo>
                    <a:pt x="729886" y="420569"/>
                  </a:lnTo>
                  <a:lnTo>
                    <a:pt x="729886" y="532941"/>
                  </a:lnTo>
                  <a:lnTo>
                    <a:pt x="0" y="1123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954;p46">
              <a:extLst>
                <a:ext uri="{FF2B5EF4-FFF2-40B4-BE49-F238E27FC236}">
                  <a16:creationId xmlns:a16="http://schemas.microsoft.com/office/drawing/2014/main" id="{A6681C72-9888-C3FA-83A8-529DD19CE9B6}"/>
                </a:ext>
              </a:extLst>
            </p:cNvPr>
            <p:cNvSpPr/>
            <p:nvPr/>
          </p:nvSpPr>
          <p:spPr>
            <a:xfrm>
              <a:off x="6928587" y="2655659"/>
              <a:ext cx="107458" cy="94029"/>
            </a:xfrm>
            <a:custGeom>
              <a:avLst/>
              <a:gdLst/>
              <a:ahLst/>
              <a:cxnLst/>
              <a:rect l="l" t="t" r="r" b="b"/>
              <a:pathLst>
                <a:path w="1074576" h="940289" extrusionOk="0">
                  <a:moveTo>
                    <a:pt x="1074577" y="620525"/>
                  </a:moveTo>
                  <a:lnTo>
                    <a:pt x="0" y="0"/>
                  </a:lnTo>
                  <a:lnTo>
                    <a:pt x="0" y="319765"/>
                  </a:lnTo>
                  <a:lnTo>
                    <a:pt x="1074577" y="940290"/>
                  </a:lnTo>
                  <a:lnTo>
                    <a:pt x="1074577" y="62052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955;p46">
              <a:extLst>
                <a:ext uri="{FF2B5EF4-FFF2-40B4-BE49-F238E27FC236}">
                  <a16:creationId xmlns:a16="http://schemas.microsoft.com/office/drawing/2014/main" id="{2794ACE7-C6FE-7CC3-D90F-0679D3B21437}"/>
                </a:ext>
              </a:extLst>
            </p:cNvPr>
            <p:cNvSpPr/>
            <p:nvPr/>
          </p:nvSpPr>
          <p:spPr>
            <a:xfrm>
              <a:off x="7139412" y="2421571"/>
              <a:ext cx="49918" cy="106295"/>
            </a:xfrm>
            <a:custGeom>
              <a:avLst/>
              <a:gdLst/>
              <a:ahLst/>
              <a:cxnLst/>
              <a:rect l="l" t="t" r="r" b="b"/>
              <a:pathLst>
                <a:path w="499175" h="1062948" extrusionOk="0">
                  <a:moveTo>
                    <a:pt x="248761" y="0"/>
                  </a:moveTo>
                  <a:lnTo>
                    <a:pt x="478555" y="451141"/>
                  </a:lnTo>
                  <a:cubicBezTo>
                    <a:pt x="509966" y="513111"/>
                    <a:pt x="505006" y="575081"/>
                    <a:pt x="466983" y="589953"/>
                  </a:cubicBezTo>
                  <a:cubicBezTo>
                    <a:pt x="428959" y="604826"/>
                    <a:pt x="372751" y="565992"/>
                    <a:pt x="341340" y="504022"/>
                  </a:cubicBezTo>
                  <a:lnTo>
                    <a:pt x="338860" y="498238"/>
                  </a:lnTo>
                  <a:lnTo>
                    <a:pt x="338860" y="998954"/>
                  </a:lnTo>
                  <a:cubicBezTo>
                    <a:pt x="338860" y="1055967"/>
                    <a:pt x="299183" y="1079102"/>
                    <a:pt x="249588" y="1051009"/>
                  </a:cubicBezTo>
                  <a:cubicBezTo>
                    <a:pt x="199992" y="1022090"/>
                    <a:pt x="160315" y="953510"/>
                    <a:pt x="160315" y="896498"/>
                  </a:cubicBezTo>
                  <a:lnTo>
                    <a:pt x="160315" y="395781"/>
                  </a:lnTo>
                  <a:lnTo>
                    <a:pt x="157835" y="398260"/>
                  </a:lnTo>
                  <a:cubicBezTo>
                    <a:pt x="126424" y="423874"/>
                    <a:pt x="69389" y="397434"/>
                    <a:pt x="32192" y="338769"/>
                  </a:cubicBezTo>
                  <a:cubicBezTo>
                    <a:pt x="-5831" y="280104"/>
                    <a:pt x="-10791" y="212350"/>
                    <a:pt x="20620" y="186736"/>
                  </a:cubicBezTo>
                  <a:lnTo>
                    <a:pt x="248761"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956;p46">
              <a:extLst>
                <a:ext uri="{FF2B5EF4-FFF2-40B4-BE49-F238E27FC236}">
                  <a16:creationId xmlns:a16="http://schemas.microsoft.com/office/drawing/2014/main" id="{A74111F2-9F7B-91CE-D36B-3C44AC0BD602}"/>
                </a:ext>
              </a:extLst>
            </p:cNvPr>
            <p:cNvSpPr/>
            <p:nvPr/>
          </p:nvSpPr>
          <p:spPr>
            <a:xfrm>
              <a:off x="7139247" y="2979851"/>
              <a:ext cx="49917" cy="106295"/>
            </a:xfrm>
            <a:custGeom>
              <a:avLst/>
              <a:gdLst/>
              <a:ahLst/>
              <a:cxnLst/>
              <a:rect l="l" t="t" r="r" b="b"/>
              <a:pathLst>
                <a:path w="499174" h="1062948" extrusionOk="0">
                  <a:moveTo>
                    <a:pt x="250414" y="1062949"/>
                  </a:moveTo>
                  <a:lnTo>
                    <a:pt x="20620" y="611808"/>
                  </a:lnTo>
                  <a:cubicBezTo>
                    <a:pt x="-10791" y="549838"/>
                    <a:pt x="-5831" y="487868"/>
                    <a:pt x="32192" y="472996"/>
                  </a:cubicBezTo>
                  <a:cubicBezTo>
                    <a:pt x="70216" y="458123"/>
                    <a:pt x="126425" y="496957"/>
                    <a:pt x="157835" y="558927"/>
                  </a:cubicBezTo>
                  <a:lnTo>
                    <a:pt x="160315" y="564711"/>
                  </a:lnTo>
                  <a:lnTo>
                    <a:pt x="160315" y="63994"/>
                  </a:lnTo>
                  <a:cubicBezTo>
                    <a:pt x="160315" y="6982"/>
                    <a:pt x="199992" y="-16153"/>
                    <a:pt x="249587" y="11940"/>
                  </a:cubicBezTo>
                  <a:cubicBezTo>
                    <a:pt x="299183" y="40859"/>
                    <a:pt x="338860" y="109439"/>
                    <a:pt x="338860" y="166451"/>
                  </a:cubicBezTo>
                  <a:lnTo>
                    <a:pt x="338860" y="667168"/>
                  </a:lnTo>
                  <a:lnTo>
                    <a:pt x="341340" y="664689"/>
                  </a:lnTo>
                  <a:cubicBezTo>
                    <a:pt x="372750" y="639075"/>
                    <a:pt x="429786" y="665515"/>
                    <a:pt x="466983" y="724180"/>
                  </a:cubicBezTo>
                  <a:cubicBezTo>
                    <a:pt x="505006" y="782845"/>
                    <a:pt x="509966" y="850599"/>
                    <a:pt x="478555" y="876213"/>
                  </a:cubicBezTo>
                  <a:lnTo>
                    <a:pt x="250414" y="1062949"/>
                  </a:lnTo>
                  <a:close/>
                </a:path>
              </a:pathLst>
            </a:custGeom>
            <a:gradFill>
              <a:gsLst>
                <a:gs pos="0">
                  <a:srgbClr val="FFFFFF">
                    <a:alpha val="29803"/>
                    <a:alpha val="29800"/>
                  </a:srgbClr>
                </a:gs>
                <a:gs pos="100000">
                  <a:srgbClr val="FFFFFF">
                    <a:alpha val="0"/>
                  </a:srgbClr>
                </a:gs>
              </a:gsLst>
              <a:lin ang="1619866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4219263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423F-B5E7-A8D9-5E8F-8FAFA496E55C}"/>
              </a:ext>
            </a:extLst>
          </p:cNvPr>
          <p:cNvSpPr>
            <a:spLocks noGrp="1"/>
          </p:cNvSpPr>
          <p:nvPr>
            <p:ph type="title"/>
          </p:nvPr>
        </p:nvSpPr>
        <p:spPr>
          <a:xfrm>
            <a:off x="881424" y="1237113"/>
            <a:ext cx="5980929" cy="396300"/>
          </a:xfrm>
        </p:spPr>
        <p:txBody>
          <a:bodyPr/>
          <a:lstStyle/>
          <a:p>
            <a:r>
              <a:rPr lang="en-US" sz="3200" dirty="0"/>
              <a:t>Long Short-Term Memory (LSTM)</a:t>
            </a:r>
          </a:p>
        </p:txBody>
      </p:sp>
      <p:sp>
        <p:nvSpPr>
          <p:cNvPr id="3" name="Text Placeholder 2">
            <a:extLst>
              <a:ext uri="{FF2B5EF4-FFF2-40B4-BE49-F238E27FC236}">
                <a16:creationId xmlns:a16="http://schemas.microsoft.com/office/drawing/2014/main" id="{C083AA19-8443-CA99-FDB7-98F003CAD0E2}"/>
              </a:ext>
            </a:extLst>
          </p:cNvPr>
          <p:cNvSpPr>
            <a:spLocks noGrp="1"/>
          </p:cNvSpPr>
          <p:nvPr>
            <p:ph type="body" idx="1"/>
          </p:nvPr>
        </p:nvSpPr>
        <p:spPr>
          <a:xfrm>
            <a:off x="711280" y="2113826"/>
            <a:ext cx="8172586" cy="2068525"/>
          </a:xfrm>
        </p:spPr>
        <p:txBody>
          <a:bodyPr/>
          <a:lstStyle/>
          <a:p>
            <a:pPr algn="just"/>
            <a:r>
              <a:rPr lang="en-US" sz="1600" b="1" dirty="0"/>
              <a:t>LSTMs Long Short-Term Memory is a type of RNNs Recurrent Neural Network that can detain long-term dependencies in sequential data.</a:t>
            </a:r>
          </a:p>
          <a:p>
            <a:pPr algn="just"/>
            <a:r>
              <a:rPr lang="en-US" sz="1600" b="1" dirty="0"/>
              <a:t>LSTMs can process and analyze sequential data, such as time series, text, and speech. </a:t>
            </a:r>
          </a:p>
          <a:p>
            <a:pPr algn="just"/>
            <a:r>
              <a:rPr lang="en-US" sz="1600" b="1" dirty="0"/>
              <a:t>They use a memory cell and gates to control the flow of information, allowing them to selectively retain or discard information as needed and thus avoid the vanishing gradient problem that plagues traditional RNNs. “</a:t>
            </a:r>
          </a:p>
          <a:p>
            <a:pPr marL="76200" indent="0" algn="just">
              <a:buNone/>
            </a:pPr>
            <a:endParaRPr lang="en-US" sz="1600" b="1" dirty="0"/>
          </a:p>
          <a:p>
            <a:pPr marL="76200" indent="0">
              <a:buNone/>
            </a:pPr>
            <a:endParaRPr lang="en-US" sz="1600" dirty="0"/>
          </a:p>
          <a:p>
            <a:pPr marL="76200" indent="0">
              <a:buNone/>
            </a:pPr>
            <a:endParaRPr lang="en-US" sz="1600" dirty="0"/>
          </a:p>
        </p:txBody>
      </p:sp>
      <p:sp>
        <p:nvSpPr>
          <p:cNvPr id="4" name="Slide Number Placeholder 3">
            <a:extLst>
              <a:ext uri="{FF2B5EF4-FFF2-40B4-BE49-F238E27FC236}">
                <a16:creationId xmlns:a16="http://schemas.microsoft.com/office/drawing/2014/main" id="{38036C13-26E0-19E7-E97D-24A21B2C4BE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7964359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E180D4-DE58-2E05-3DF5-A0DA0294F38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pic>
        <p:nvPicPr>
          <p:cNvPr id="5" name="Picture 4">
            <a:extLst>
              <a:ext uri="{FF2B5EF4-FFF2-40B4-BE49-F238E27FC236}">
                <a16:creationId xmlns:a16="http://schemas.microsoft.com/office/drawing/2014/main" id="{DFA08AFE-67EE-A95D-3356-19B14A699EB5}"/>
              </a:ext>
            </a:extLst>
          </p:cNvPr>
          <p:cNvPicPr>
            <a:picLocks noChangeAspect="1"/>
          </p:cNvPicPr>
          <p:nvPr/>
        </p:nvPicPr>
        <p:blipFill rotWithShape="1">
          <a:blip r:embed="rId2">
            <a:extLst>
              <a:ext uri="{28A0092B-C50C-407E-A947-70E740481C1C}">
                <a14:useLocalDpi xmlns:a14="http://schemas.microsoft.com/office/drawing/2010/main" val="0"/>
              </a:ext>
            </a:extLst>
          </a:blip>
          <a:srcRect l="8507" t="11669" r="9449" b="11669"/>
          <a:stretch/>
        </p:blipFill>
        <p:spPr bwMode="auto">
          <a:xfrm>
            <a:off x="1741714" y="247423"/>
            <a:ext cx="5216435" cy="277917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BCC2F93-EA9A-C7DE-B3C9-53CCC87CC586}"/>
              </a:ext>
            </a:extLst>
          </p:cNvPr>
          <p:cNvSpPr txBox="1"/>
          <p:nvPr/>
        </p:nvSpPr>
        <p:spPr>
          <a:xfrm>
            <a:off x="618308" y="3235560"/>
            <a:ext cx="8075092" cy="1761508"/>
          </a:xfrm>
          <a:prstGeom prst="rect">
            <a:avLst/>
          </a:prstGeom>
          <a:noFill/>
        </p:spPr>
        <p:txBody>
          <a:bodyPr wrap="square" rtlCol="0">
            <a:spAutoFit/>
          </a:bodyPr>
          <a:lstStyle/>
          <a:p>
            <a:pPr marL="76200" algn="just">
              <a:lnSpc>
                <a:spcPct val="115000"/>
              </a:lnSpc>
              <a:buClr>
                <a:schemeClr val="lt2"/>
              </a:buClr>
              <a:buSzPts val="2400"/>
            </a:pPr>
            <a:r>
              <a:rPr lang="en-US" sz="1600" b="1" dirty="0">
                <a:solidFill>
                  <a:schemeClr val="dk1"/>
                </a:solidFill>
                <a:latin typeface="Barlow Light"/>
                <a:cs typeface="Barlow Light"/>
                <a:sym typeface="Barlow Light"/>
              </a:rPr>
              <a:t>There are three types of gates in an LSTM: the input gate, the forget gate, and the output gate. </a:t>
            </a:r>
            <a:endParaRPr lang="en-IN" sz="1600" b="1" dirty="0">
              <a:solidFill>
                <a:schemeClr val="dk1"/>
              </a:solidFill>
              <a:latin typeface="Barlow Light"/>
              <a:cs typeface="Barlow Light"/>
              <a:sym typeface="Barlow Light"/>
            </a:endParaRPr>
          </a:p>
          <a:p>
            <a:pPr marL="76200" algn="just">
              <a:lnSpc>
                <a:spcPct val="115000"/>
              </a:lnSpc>
              <a:buClr>
                <a:schemeClr val="lt2"/>
              </a:buClr>
              <a:buSzPts val="2400"/>
            </a:pPr>
            <a:r>
              <a:rPr lang="en-US" sz="1600" b="1" dirty="0">
                <a:solidFill>
                  <a:schemeClr val="dk1"/>
                </a:solidFill>
                <a:latin typeface="Barlow Light"/>
                <a:cs typeface="Barlow Light"/>
                <a:sym typeface="Barlow Light"/>
              </a:rPr>
              <a:t> </a:t>
            </a:r>
            <a:endParaRPr lang="en-IN" sz="1600" b="1" dirty="0">
              <a:solidFill>
                <a:schemeClr val="dk1"/>
              </a:solidFill>
              <a:latin typeface="Barlow Light"/>
              <a:cs typeface="Barlow Light"/>
              <a:sym typeface="Barlow Light"/>
            </a:endParaRPr>
          </a:p>
          <a:p>
            <a:pPr marL="76200" algn="just">
              <a:lnSpc>
                <a:spcPct val="115000"/>
              </a:lnSpc>
              <a:buClr>
                <a:schemeClr val="lt2"/>
              </a:buClr>
              <a:buSzPts val="2400"/>
            </a:pPr>
            <a:r>
              <a:rPr lang="en-US" sz="1600" b="1" dirty="0">
                <a:solidFill>
                  <a:schemeClr val="dk1"/>
                </a:solidFill>
                <a:latin typeface="Barlow Light"/>
                <a:cs typeface="Barlow Light"/>
                <a:sym typeface="Barlow Light"/>
              </a:rPr>
              <a:t>The input gate controls the flow of information into the memory cell. The forget gate controls the flow of information out of the memory cell. </a:t>
            </a:r>
            <a:r>
              <a:rPr lang="en-US" sz="1600" b="1" dirty="0">
                <a:solidFill>
                  <a:schemeClr val="dk1"/>
                </a:solidFill>
                <a:latin typeface="Barlow Light"/>
                <a:cs typeface="Barlow Light"/>
              </a:rPr>
              <a:t>The output gate controls the flow of information out of the LSTM and into the output.</a:t>
            </a:r>
            <a:endParaRPr lang="en-IN" sz="1600" b="1" dirty="0">
              <a:solidFill>
                <a:schemeClr val="dk1"/>
              </a:solidFill>
              <a:latin typeface="Barlow Light"/>
              <a:cs typeface="Barlow Light"/>
            </a:endParaRPr>
          </a:p>
        </p:txBody>
      </p:sp>
    </p:spTree>
    <p:extLst>
      <p:ext uri="{BB962C8B-B14F-4D97-AF65-F5344CB8AC3E}">
        <p14:creationId xmlns:p14="http://schemas.microsoft.com/office/powerpoint/2010/main" val="290083098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Google Shape;163;p16"/>
          <p:cNvSpPr txBox="1">
            <a:spLocks noGrp="1"/>
          </p:cNvSpPr>
          <p:nvPr>
            <p:ph type="body" idx="1"/>
          </p:nvPr>
        </p:nvSpPr>
        <p:spPr>
          <a:xfrm>
            <a:off x="703614" y="258223"/>
            <a:ext cx="8318466" cy="4491627"/>
          </a:xfrm>
          <a:prstGeom prst="rect">
            <a:avLst/>
          </a:prstGeom>
        </p:spPr>
        <p:txBody>
          <a:bodyPr spcFirstLastPara="1" wrap="square" lIns="0" tIns="0" rIns="0" bIns="0" anchor="t" anchorCtr="0">
            <a:noAutofit/>
          </a:bodyPr>
          <a:lstStyle/>
          <a:p>
            <a:pPr marL="76200" lvl="0" indent="0" algn="just" rtl="0">
              <a:lnSpc>
                <a:spcPct val="150000"/>
              </a:lnSpc>
              <a:spcBef>
                <a:spcPts val="0"/>
              </a:spcBef>
              <a:spcAft>
                <a:spcPts val="0"/>
              </a:spcAft>
              <a:buSzPts val="2400"/>
              <a:buNone/>
            </a:pPr>
            <a:r>
              <a:rPr lang="en-IN" sz="1600" b="1" dirty="0">
                <a:solidFill>
                  <a:schemeClr val="accent1"/>
                </a:solidFill>
              </a:rPr>
              <a:t>Adaptive Moment Estimation (Adam) </a:t>
            </a:r>
            <a:r>
              <a:rPr lang="en-IN" sz="1600" dirty="0">
                <a:solidFill>
                  <a:schemeClr val="tx1"/>
                </a:solidFill>
              </a:rPr>
              <a:t>is an algorithm for optimization technique for gradient descent. The method is efficient when working with large problem involving a lot of data or parameters. It requires less memory and is efficient. Intuitively, it is a combination of the ‘gradient descent with momentum’ algorithm and the ‘RMSP’ algorithm.</a:t>
            </a:r>
          </a:p>
          <a:p>
            <a:pPr marL="76200" lvl="0" indent="0" algn="just" rtl="0">
              <a:lnSpc>
                <a:spcPct val="150000"/>
              </a:lnSpc>
              <a:spcBef>
                <a:spcPts val="0"/>
              </a:spcBef>
              <a:spcAft>
                <a:spcPts val="0"/>
              </a:spcAft>
              <a:buSzPts val="2400"/>
              <a:buNone/>
            </a:pPr>
            <a:r>
              <a:rPr lang="en-IN" sz="1600" dirty="0">
                <a:solidFill>
                  <a:schemeClr val="tx1"/>
                </a:solidFill>
              </a:rPr>
              <a:t>Adam optimizer involves a combination of two gradient descent methodologies: </a:t>
            </a:r>
          </a:p>
          <a:p>
            <a:pPr marL="76200" lvl="0" indent="0" algn="just" rtl="0">
              <a:lnSpc>
                <a:spcPct val="150000"/>
              </a:lnSpc>
              <a:spcBef>
                <a:spcPts val="0"/>
              </a:spcBef>
              <a:spcAft>
                <a:spcPts val="0"/>
              </a:spcAft>
              <a:buSzPts val="2400"/>
              <a:buNone/>
            </a:pPr>
            <a:r>
              <a:rPr lang="en-IN" sz="1600" b="1" dirty="0">
                <a:solidFill>
                  <a:schemeClr val="accent1"/>
                </a:solidFill>
              </a:rPr>
              <a:t>Momentum:</a:t>
            </a:r>
          </a:p>
          <a:p>
            <a:pPr marL="76200" lvl="0" indent="0" algn="just" rtl="0">
              <a:lnSpc>
                <a:spcPct val="150000"/>
              </a:lnSpc>
              <a:spcBef>
                <a:spcPts val="0"/>
              </a:spcBef>
              <a:spcAft>
                <a:spcPts val="0"/>
              </a:spcAft>
              <a:buSzPts val="2400"/>
              <a:buNone/>
            </a:pPr>
            <a:r>
              <a:rPr lang="en-IN" sz="1600" b="1" dirty="0">
                <a:solidFill>
                  <a:schemeClr val="accent1"/>
                </a:solidFill>
              </a:rPr>
              <a:t> </a:t>
            </a:r>
            <a:r>
              <a:rPr lang="en-IN" sz="1600" dirty="0">
                <a:solidFill>
                  <a:schemeClr val="tx1"/>
                </a:solidFill>
              </a:rPr>
              <a:t>This algorithm is used to accelerate the gradient descent algorithm by taking into consideration the ‘exponentially weighted average’ of the gradients. Using averages makes the algorithm converge towards the minima in a faster pace.</a:t>
            </a:r>
          </a:p>
          <a:p>
            <a:pPr marL="76200" lvl="0" indent="0" algn="just" rtl="0">
              <a:lnSpc>
                <a:spcPct val="150000"/>
              </a:lnSpc>
              <a:spcBef>
                <a:spcPts val="0"/>
              </a:spcBef>
              <a:spcAft>
                <a:spcPts val="0"/>
              </a:spcAft>
              <a:buSzPts val="2400"/>
              <a:buNone/>
            </a:pPr>
            <a:r>
              <a:rPr lang="en-IN" sz="1600" b="1" dirty="0">
                <a:solidFill>
                  <a:schemeClr val="accent1"/>
                </a:solidFill>
              </a:rPr>
              <a:t>Root Mean Square Propagation (RMSP): </a:t>
            </a:r>
          </a:p>
          <a:p>
            <a:pPr marL="76200" lvl="0" indent="0" algn="just" rtl="0">
              <a:lnSpc>
                <a:spcPct val="150000"/>
              </a:lnSpc>
              <a:spcBef>
                <a:spcPts val="0"/>
              </a:spcBef>
              <a:spcAft>
                <a:spcPts val="0"/>
              </a:spcAft>
              <a:buSzPts val="2400"/>
              <a:buNone/>
            </a:pPr>
            <a:r>
              <a:rPr lang="en-IN" sz="1600" dirty="0">
                <a:solidFill>
                  <a:schemeClr val="tx1"/>
                </a:solidFill>
              </a:rPr>
              <a:t>Root mean square prop or RMSprop is an adaptive learning algorithm that tries to improve AdaGrad. Instead of taking the cumulative sum of squared gradients like in AdaGrad, it takes the ‘exponential moving average’.</a:t>
            </a:r>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3607382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942026" y="2724727"/>
            <a:ext cx="4867948" cy="593226"/>
          </a:xfrm>
          <a:prstGeom prst="rect">
            <a:avLst/>
          </a:prstGeom>
        </p:spPr>
        <p:txBody>
          <a:bodyPr spcFirstLastPara="1" wrap="square" lIns="0" tIns="0" rIns="0" bIns="0" anchor="b" anchorCtr="0">
            <a:noAutofit/>
          </a:bodyPr>
          <a:lstStyle/>
          <a:p>
            <a:r>
              <a:rPr lang="en-US" dirty="0">
                <a:solidFill>
                  <a:schemeClr val="tx1"/>
                </a:solidFill>
              </a:rPr>
              <a:t>Implementation </a:t>
            </a:r>
            <a:br>
              <a:rPr lang="en-US" dirty="0">
                <a:solidFill>
                  <a:schemeClr val="tx1"/>
                </a:solidFill>
              </a:rPr>
            </a:br>
            <a:r>
              <a:rPr lang="en-US" dirty="0"/>
              <a:t>&amp;</a:t>
            </a:r>
            <a:r>
              <a:rPr lang="en-US" dirty="0">
                <a:solidFill>
                  <a:schemeClr val="tx1"/>
                </a:solidFill>
              </a:rPr>
              <a:t> </a:t>
            </a:r>
            <a:br>
              <a:rPr lang="en-US" dirty="0">
                <a:solidFill>
                  <a:schemeClr val="tx1"/>
                </a:solidFill>
              </a:rPr>
            </a:br>
            <a:r>
              <a:rPr lang="en-US" dirty="0">
                <a:solidFill>
                  <a:schemeClr val="tx1"/>
                </a:solidFill>
              </a:rPr>
              <a:t>Explanation</a:t>
            </a:r>
          </a:p>
        </p:txBody>
      </p:sp>
      <p:grpSp>
        <p:nvGrpSpPr>
          <p:cNvPr id="32" name="Grupo 21">
            <a:extLst>
              <a:ext uri="{FF2B5EF4-FFF2-40B4-BE49-F238E27FC236}">
                <a16:creationId xmlns:a16="http://schemas.microsoft.com/office/drawing/2014/main" id="{6B0FC3E2-AD96-4D1A-EC6C-B1E1CC54F855}"/>
              </a:ext>
            </a:extLst>
          </p:cNvPr>
          <p:cNvGrpSpPr/>
          <p:nvPr/>
        </p:nvGrpSpPr>
        <p:grpSpPr>
          <a:xfrm>
            <a:off x="5381897" y="1694704"/>
            <a:ext cx="3294086" cy="3143793"/>
            <a:chOff x="2522057" y="2360511"/>
            <a:chExt cx="554801" cy="683772"/>
          </a:xfrm>
        </p:grpSpPr>
        <p:sp>
          <p:nvSpPr>
            <p:cNvPr id="33" name="Google Shape;986;p46">
              <a:extLst>
                <a:ext uri="{FF2B5EF4-FFF2-40B4-BE49-F238E27FC236}">
                  <a16:creationId xmlns:a16="http://schemas.microsoft.com/office/drawing/2014/main" id="{12CAC026-1D2E-08F1-9987-6ABA9D437637}"/>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87;p46">
              <a:extLst>
                <a:ext uri="{FF2B5EF4-FFF2-40B4-BE49-F238E27FC236}">
                  <a16:creationId xmlns:a16="http://schemas.microsoft.com/office/drawing/2014/main" id="{045C410B-40D0-AEBD-1F27-8FA48DA6DB1F}"/>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88;p46">
              <a:extLst>
                <a:ext uri="{FF2B5EF4-FFF2-40B4-BE49-F238E27FC236}">
                  <a16:creationId xmlns:a16="http://schemas.microsoft.com/office/drawing/2014/main" id="{A59B31BB-16FF-F7BC-41C9-460031CA5EC6}"/>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89;p46">
              <a:extLst>
                <a:ext uri="{FF2B5EF4-FFF2-40B4-BE49-F238E27FC236}">
                  <a16:creationId xmlns:a16="http://schemas.microsoft.com/office/drawing/2014/main" id="{1DD4C399-4975-4226-6927-5436B28CCF92}"/>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90;p46">
              <a:extLst>
                <a:ext uri="{FF2B5EF4-FFF2-40B4-BE49-F238E27FC236}">
                  <a16:creationId xmlns:a16="http://schemas.microsoft.com/office/drawing/2014/main" id="{4E354E3B-C5A8-0482-0A36-5F3D75683F1A}"/>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991;p46">
              <a:extLst>
                <a:ext uri="{FF2B5EF4-FFF2-40B4-BE49-F238E27FC236}">
                  <a16:creationId xmlns:a16="http://schemas.microsoft.com/office/drawing/2014/main" id="{AD97E84C-45E0-FDAD-9662-A79A039E47E8}"/>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992;p46">
              <a:extLst>
                <a:ext uri="{FF2B5EF4-FFF2-40B4-BE49-F238E27FC236}">
                  <a16:creationId xmlns:a16="http://schemas.microsoft.com/office/drawing/2014/main" id="{519B7769-EDF7-A59B-E6A4-918365F708FD}"/>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993;p46">
              <a:extLst>
                <a:ext uri="{FF2B5EF4-FFF2-40B4-BE49-F238E27FC236}">
                  <a16:creationId xmlns:a16="http://schemas.microsoft.com/office/drawing/2014/main" id="{948C5583-2500-72D9-735E-ACAB19DB88EF}"/>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994;p46">
              <a:extLst>
                <a:ext uri="{FF2B5EF4-FFF2-40B4-BE49-F238E27FC236}">
                  <a16:creationId xmlns:a16="http://schemas.microsoft.com/office/drawing/2014/main" id="{19BE69DE-04A0-BBF6-272F-B7C690929A95}"/>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995;p46">
              <a:extLst>
                <a:ext uri="{FF2B5EF4-FFF2-40B4-BE49-F238E27FC236}">
                  <a16:creationId xmlns:a16="http://schemas.microsoft.com/office/drawing/2014/main" id="{D196224F-D56F-3198-DED4-D31D4A7A7D34}"/>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996;p46">
              <a:extLst>
                <a:ext uri="{FF2B5EF4-FFF2-40B4-BE49-F238E27FC236}">
                  <a16:creationId xmlns:a16="http://schemas.microsoft.com/office/drawing/2014/main" id="{482B1C1F-3638-8063-9570-5CC6D974D535}"/>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997;p46">
              <a:extLst>
                <a:ext uri="{FF2B5EF4-FFF2-40B4-BE49-F238E27FC236}">
                  <a16:creationId xmlns:a16="http://schemas.microsoft.com/office/drawing/2014/main" id="{BBAC92EC-6CAB-2A14-4039-145144EFA652}"/>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998;p46">
              <a:extLst>
                <a:ext uri="{FF2B5EF4-FFF2-40B4-BE49-F238E27FC236}">
                  <a16:creationId xmlns:a16="http://schemas.microsoft.com/office/drawing/2014/main" id="{341C3CE3-183D-7497-46F2-E4FDD5DA32D4}"/>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999;p46">
              <a:extLst>
                <a:ext uri="{FF2B5EF4-FFF2-40B4-BE49-F238E27FC236}">
                  <a16:creationId xmlns:a16="http://schemas.microsoft.com/office/drawing/2014/main" id="{4CEF81E8-D578-9C78-FCAE-1FD036139CD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1000;p46">
              <a:extLst>
                <a:ext uri="{FF2B5EF4-FFF2-40B4-BE49-F238E27FC236}">
                  <a16:creationId xmlns:a16="http://schemas.microsoft.com/office/drawing/2014/main" id="{C1C6F3CF-03AD-DA7B-B4E5-820B51C49625}"/>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1001;p46">
              <a:extLst>
                <a:ext uri="{FF2B5EF4-FFF2-40B4-BE49-F238E27FC236}">
                  <a16:creationId xmlns:a16="http://schemas.microsoft.com/office/drawing/2014/main" id="{38FD2487-AA66-5B55-7DDE-6826CA20081D}"/>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1002;p46">
              <a:extLst>
                <a:ext uri="{FF2B5EF4-FFF2-40B4-BE49-F238E27FC236}">
                  <a16:creationId xmlns:a16="http://schemas.microsoft.com/office/drawing/2014/main" id="{40BD47BB-3589-6B78-D181-284EECCBDAC7}"/>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1003;p46">
              <a:extLst>
                <a:ext uri="{FF2B5EF4-FFF2-40B4-BE49-F238E27FC236}">
                  <a16:creationId xmlns:a16="http://schemas.microsoft.com/office/drawing/2014/main" id="{F3B20932-FEF2-95BA-562F-7ECC3FFACDFD}"/>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1004;p46">
              <a:extLst>
                <a:ext uri="{FF2B5EF4-FFF2-40B4-BE49-F238E27FC236}">
                  <a16:creationId xmlns:a16="http://schemas.microsoft.com/office/drawing/2014/main" id="{ECE81482-5133-F6F1-9E09-D84E7C8F757B}"/>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1005;p46">
              <a:extLst>
                <a:ext uri="{FF2B5EF4-FFF2-40B4-BE49-F238E27FC236}">
                  <a16:creationId xmlns:a16="http://schemas.microsoft.com/office/drawing/2014/main" id="{DFE3F6B0-8AD8-041B-A82C-846F56846BC6}"/>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1006;p46">
              <a:extLst>
                <a:ext uri="{FF2B5EF4-FFF2-40B4-BE49-F238E27FC236}">
                  <a16:creationId xmlns:a16="http://schemas.microsoft.com/office/drawing/2014/main" id="{14F6E116-3562-03A3-4E09-010CE3EF8CCF}"/>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1007;p46">
              <a:extLst>
                <a:ext uri="{FF2B5EF4-FFF2-40B4-BE49-F238E27FC236}">
                  <a16:creationId xmlns:a16="http://schemas.microsoft.com/office/drawing/2014/main" id="{4FB83EC8-90F0-BEB3-89D6-EDBB0E8EE5E2}"/>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1008;p46">
              <a:extLst>
                <a:ext uri="{FF2B5EF4-FFF2-40B4-BE49-F238E27FC236}">
                  <a16:creationId xmlns:a16="http://schemas.microsoft.com/office/drawing/2014/main" id="{86C735E8-6441-B21B-9446-D0420850A66E}"/>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1009;p46">
              <a:extLst>
                <a:ext uri="{FF2B5EF4-FFF2-40B4-BE49-F238E27FC236}">
                  <a16:creationId xmlns:a16="http://schemas.microsoft.com/office/drawing/2014/main" id="{9D8A3F0B-66C6-D239-E98F-16028D93B6CE}"/>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1010;p46">
              <a:extLst>
                <a:ext uri="{FF2B5EF4-FFF2-40B4-BE49-F238E27FC236}">
                  <a16:creationId xmlns:a16="http://schemas.microsoft.com/office/drawing/2014/main" id="{B1DFE099-33C8-E5FD-362E-21C1ED27A852}"/>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 name="Google Shape;1011;p46">
              <a:extLst>
                <a:ext uri="{FF2B5EF4-FFF2-40B4-BE49-F238E27FC236}">
                  <a16:creationId xmlns:a16="http://schemas.microsoft.com/office/drawing/2014/main" id="{47F221FC-0137-7B06-1B3A-3B7A76DA3A58}"/>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1012;p46">
              <a:extLst>
                <a:ext uri="{FF2B5EF4-FFF2-40B4-BE49-F238E27FC236}">
                  <a16:creationId xmlns:a16="http://schemas.microsoft.com/office/drawing/2014/main" id="{D0CDD42F-E435-6D93-62DB-12134184B34C}"/>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0830775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48FDD9-889C-4314-7655-08C060242BE1}"/>
              </a:ext>
            </a:extLst>
          </p:cNvPr>
          <p:cNvSpPr txBox="1"/>
          <p:nvPr/>
        </p:nvSpPr>
        <p:spPr>
          <a:xfrm>
            <a:off x="705394" y="335264"/>
            <a:ext cx="8255725" cy="4616648"/>
          </a:xfrm>
          <a:prstGeom prst="rect">
            <a:avLst/>
          </a:prstGeom>
          <a:noFill/>
        </p:spPr>
        <p:txBody>
          <a:bodyPr wrap="square">
            <a:spAutoFit/>
          </a:bodyPr>
          <a:lstStyle/>
          <a:p>
            <a:pPr algn="just"/>
            <a:r>
              <a:rPr lang="en-US" dirty="0">
                <a:solidFill>
                  <a:schemeClr val="accent1"/>
                </a:solidFill>
                <a:latin typeface="Barlow" pitchFamily="2" charset="77"/>
              </a:rPr>
              <a:t>Data Collection: </a:t>
            </a:r>
          </a:p>
          <a:p>
            <a:pPr algn="just"/>
            <a:r>
              <a:rPr lang="en-US" dirty="0">
                <a:solidFill>
                  <a:schemeClr val="tx1"/>
                </a:solidFill>
                <a:latin typeface="Barlow" pitchFamily="2" charset="77"/>
              </a:rPr>
              <a:t>Obtain historical stock price data from various sources like Yahoo Finance, Alpha Vantage, or Quandl. You'll typically need data on open, high, low, close prices (OHLC), and volume. Consider factors like dividends, stock splits, and other corporate actions that may affect the data.</a:t>
            </a:r>
          </a:p>
          <a:p>
            <a:pPr algn="just"/>
            <a:endParaRPr lang="en-US" dirty="0">
              <a:solidFill>
                <a:schemeClr val="tx1"/>
              </a:solidFill>
              <a:latin typeface="Barlow" pitchFamily="2" charset="77"/>
            </a:endParaRPr>
          </a:p>
          <a:p>
            <a:pPr algn="just"/>
            <a:r>
              <a:rPr lang="en-US" dirty="0">
                <a:solidFill>
                  <a:schemeClr val="accent1"/>
                </a:solidFill>
                <a:latin typeface="Barlow" pitchFamily="2" charset="77"/>
              </a:rPr>
              <a:t>Data Pre-processing : </a:t>
            </a:r>
          </a:p>
          <a:p>
            <a:pPr algn="just"/>
            <a:r>
              <a:rPr lang="en-US" dirty="0">
                <a:solidFill>
                  <a:schemeClr val="tx1"/>
                </a:solidFill>
                <a:latin typeface="Barlow" pitchFamily="2" charset="77"/>
              </a:rPr>
              <a:t>Clean the data by handling missing values, removing outliers, and adjusting for stock splits or dividends. You might also need to normalize or scale the data to improve model performance. </a:t>
            </a:r>
          </a:p>
          <a:p>
            <a:pPr algn="just"/>
            <a:endParaRPr lang="en-US" dirty="0">
              <a:solidFill>
                <a:schemeClr val="tx1"/>
              </a:solidFill>
              <a:latin typeface="Barlow" pitchFamily="2" charset="77"/>
            </a:endParaRPr>
          </a:p>
          <a:p>
            <a:pPr algn="just"/>
            <a:r>
              <a:rPr lang="en-US" dirty="0">
                <a:solidFill>
                  <a:schemeClr val="accent1"/>
                </a:solidFill>
                <a:latin typeface="Barlow" pitchFamily="2" charset="77"/>
              </a:rPr>
              <a:t>Feature Engineering : </a:t>
            </a:r>
          </a:p>
          <a:p>
            <a:pPr algn="just"/>
            <a:r>
              <a:rPr lang="en-US" dirty="0">
                <a:solidFill>
                  <a:schemeClr val="tx1"/>
                </a:solidFill>
                <a:latin typeface="Barlow" pitchFamily="2" charset="77"/>
              </a:rPr>
              <a:t>Extract relevant features from the raw data that could potentially influence stock prices. These could include technical indicators (e.g., moving averages, RSI), fundamental data (e.g., earnings per share, P/E ratio), and sentiment analysis from news or social media.</a:t>
            </a:r>
          </a:p>
          <a:p>
            <a:pPr algn="just"/>
            <a:endParaRPr lang="en-US" dirty="0">
              <a:solidFill>
                <a:schemeClr val="tx1"/>
              </a:solidFill>
              <a:latin typeface="Barlow" pitchFamily="2" charset="77"/>
            </a:endParaRPr>
          </a:p>
          <a:p>
            <a:pPr algn="just"/>
            <a:r>
              <a:rPr lang="en-US" dirty="0">
                <a:solidFill>
                  <a:schemeClr val="accent1"/>
                </a:solidFill>
                <a:latin typeface="Barlow" pitchFamily="2" charset="77"/>
              </a:rPr>
              <a:t>Model Selection &amp; Training : </a:t>
            </a:r>
          </a:p>
          <a:p>
            <a:pPr algn="just"/>
            <a:r>
              <a:rPr lang="en-US" dirty="0">
                <a:solidFill>
                  <a:schemeClr val="tx1"/>
                </a:solidFill>
                <a:latin typeface="Barlow" pitchFamily="2" charset="77"/>
              </a:rPr>
              <a:t>Choose an appropriate machine learning or deep learning model for stock prediction. Common choices include linear regression, ARIMA, LSTM, or more advanced algorithms like Gradient Boosting Machines (GBM) or Long Short-Term Memory (LSTM) networks.</a:t>
            </a:r>
          </a:p>
          <a:p>
            <a:pPr algn="just"/>
            <a:r>
              <a:rPr lang="en-US" dirty="0">
                <a:solidFill>
                  <a:schemeClr val="tx1"/>
                </a:solidFill>
                <a:latin typeface="Barlow" pitchFamily="2" charset="77"/>
              </a:rPr>
              <a:t>Split your data into training and testing sets. Train your model on the training data and tune hyperparameters to optimize performance.</a:t>
            </a:r>
          </a:p>
          <a:p>
            <a:pPr algn="just"/>
            <a:endParaRPr lang="en-US" dirty="0">
              <a:solidFill>
                <a:schemeClr val="tx1"/>
              </a:solidFill>
              <a:latin typeface="Barlow" pitchFamily="2" charset="77"/>
            </a:endParaRPr>
          </a:p>
        </p:txBody>
      </p:sp>
    </p:spTree>
    <p:extLst>
      <p:ext uri="{BB962C8B-B14F-4D97-AF65-F5344CB8AC3E}">
        <p14:creationId xmlns:p14="http://schemas.microsoft.com/office/powerpoint/2010/main" val="19787459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48FDD9-889C-4314-7655-08C060242BE1}"/>
              </a:ext>
            </a:extLst>
          </p:cNvPr>
          <p:cNvSpPr txBox="1"/>
          <p:nvPr/>
        </p:nvSpPr>
        <p:spPr>
          <a:xfrm>
            <a:off x="705394" y="761984"/>
            <a:ext cx="8255725" cy="3802579"/>
          </a:xfrm>
          <a:prstGeom prst="rect">
            <a:avLst/>
          </a:prstGeom>
          <a:noFill/>
        </p:spPr>
        <p:txBody>
          <a:bodyPr wrap="square">
            <a:spAutoFit/>
          </a:bodyPr>
          <a:lstStyle/>
          <a:p>
            <a:pPr lvl="0" algn="just">
              <a:lnSpc>
                <a:spcPct val="115000"/>
              </a:lnSpc>
              <a:spcAft>
                <a:spcPts val="1000"/>
              </a:spcAft>
              <a:tabLst>
                <a:tab pos="457200" algn="l"/>
              </a:tabLst>
            </a:pPr>
            <a:r>
              <a:rPr lang="en-IN" dirty="0">
                <a:solidFill>
                  <a:schemeClr val="accent1"/>
                </a:solidFill>
                <a:latin typeface="Barlow" pitchFamily="2" charset="77"/>
                <a:cs typeface="Mangal" panose="02040503050203030202" pitchFamily="18" charset="0"/>
              </a:rPr>
              <a:t>Model Evaluation: </a:t>
            </a:r>
          </a:p>
          <a:p>
            <a:pPr lvl="0" algn="just">
              <a:lnSpc>
                <a:spcPct val="115000"/>
              </a:lnSpc>
              <a:spcAft>
                <a:spcPts val="1000"/>
              </a:spcAft>
              <a:tabLst>
                <a:tab pos="457200" algn="l"/>
              </a:tabLst>
            </a:pPr>
            <a:r>
              <a:rPr lang="en-US" dirty="0">
                <a:solidFill>
                  <a:schemeClr val="tx1"/>
                </a:solidFill>
                <a:latin typeface="Barlow" pitchFamily="2" charset="77"/>
                <a:cs typeface="Mangal" panose="02040503050203030202" pitchFamily="18" charset="0"/>
              </a:rPr>
              <a:t>Evaluate your model's performance using metrics like Mean Absolute Error (MAE), Root Mean Squared Error (RMSE), or accuracy. Compare the predicted values against actual values on the test set to assess how well your model generalizes to unseen data.</a:t>
            </a:r>
            <a:endParaRPr lang="en-IN" dirty="0">
              <a:solidFill>
                <a:schemeClr val="tx1"/>
              </a:solidFill>
              <a:latin typeface="Barlow" pitchFamily="2" charset="77"/>
              <a:cs typeface="Mangal" panose="02040503050203030202" pitchFamily="18" charset="0"/>
            </a:endParaRPr>
          </a:p>
          <a:p>
            <a:pPr lvl="0" algn="just">
              <a:lnSpc>
                <a:spcPct val="115000"/>
              </a:lnSpc>
              <a:spcAft>
                <a:spcPts val="1000"/>
              </a:spcAft>
              <a:tabLst>
                <a:tab pos="457200" algn="l"/>
              </a:tabLst>
            </a:pPr>
            <a:r>
              <a:rPr lang="en-IN" dirty="0">
                <a:solidFill>
                  <a:schemeClr val="accent1"/>
                </a:solidFill>
                <a:latin typeface="Barlow" pitchFamily="2" charset="77"/>
                <a:cs typeface="Mangal" panose="02040503050203030202" pitchFamily="18" charset="0"/>
              </a:rPr>
              <a:t>Visualization:</a:t>
            </a:r>
          </a:p>
          <a:p>
            <a:pPr lvl="0" algn="just">
              <a:lnSpc>
                <a:spcPct val="115000"/>
              </a:lnSpc>
              <a:spcAft>
                <a:spcPts val="1000"/>
              </a:spcAft>
              <a:tabLst>
                <a:tab pos="457200" algn="l"/>
              </a:tabLst>
            </a:pPr>
            <a:r>
              <a:rPr lang="en-US" dirty="0">
                <a:solidFill>
                  <a:schemeClr val="tx1"/>
                </a:solidFill>
                <a:latin typeface="Barlow" pitchFamily="2" charset="77"/>
                <a:cs typeface="Mangal" panose="02040503050203030202" pitchFamily="18" charset="0"/>
              </a:rPr>
              <a:t>Develop a user-friendly visualization interface to display stock prices, predicted values, and any relevant features or indicators. Tools like Matplotlib, </a:t>
            </a:r>
            <a:r>
              <a:rPr lang="en-US" dirty="0" err="1">
                <a:solidFill>
                  <a:schemeClr val="tx1"/>
                </a:solidFill>
                <a:latin typeface="Barlow" pitchFamily="2" charset="77"/>
                <a:cs typeface="Mangal" panose="02040503050203030202" pitchFamily="18" charset="0"/>
              </a:rPr>
              <a:t>Plotly</a:t>
            </a:r>
            <a:r>
              <a:rPr lang="en-US" dirty="0">
                <a:solidFill>
                  <a:schemeClr val="tx1"/>
                </a:solidFill>
                <a:latin typeface="Barlow" pitchFamily="2" charset="77"/>
                <a:cs typeface="Mangal" panose="02040503050203030202" pitchFamily="18" charset="0"/>
              </a:rPr>
              <a:t>, or Bokeh can be used to create interactive charts and dashboards.</a:t>
            </a:r>
            <a:endParaRPr lang="en-IN" dirty="0">
              <a:solidFill>
                <a:schemeClr val="tx1"/>
              </a:solidFill>
              <a:latin typeface="Barlow" pitchFamily="2" charset="77"/>
              <a:cs typeface="Mangal" panose="02040503050203030202" pitchFamily="18" charset="0"/>
            </a:endParaRPr>
          </a:p>
          <a:p>
            <a:pPr lvl="0" algn="just">
              <a:lnSpc>
                <a:spcPct val="115000"/>
              </a:lnSpc>
              <a:spcAft>
                <a:spcPts val="1000"/>
              </a:spcAft>
              <a:tabLst>
                <a:tab pos="457200" algn="l"/>
              </a:tabLst>
            </a:pPr>
            <a:r>
              <a:rPr lang="en-US" dirty="0">
                <a:solidFill>
                  <a:schemeClr val="accent1"/>
                </a:solidFill>
                <a:effectLst/>
                <a:latin typeface="Barlow" pitchFamily="2" charset="77"/>
                <a:ea typeface="Times New Roman" panose="02020603050405020304" pitchFamily="18" charset="0"/>
                <a:cs typeface="Times New Roman" panose="02020603050405020304" pitchFamily="18" charset="0"/>
              </a:rPr>
              <a:t>Monitoring and Maintenance: </a:t>
            </a:r>
            <a:endParaRPr lang="en-IN" dirty="0">
              <a:solidFill>
                <a:schemeClr val="accent1"/>
              </a:solidFill>
              <a:latin typeface="Barlow" pitchFamily="2" charset="77"/>
              <a:ea typeface="Times New Roman" panose="02020603050405020304" pitchFamily="18" charset="0"/>
              <a:cs typeface="Times New Roman" panose="02020603050405020304" pitchFamily="18" charset="0"/>
            </a:endParaRPr>
          </a:p>
          <a:p>
            <a:pPr lvl="0" algn="just">
              <a:lnSpc>
                <a:spcPct val="115000"/>
              </a:lnSpc>
              <a:spcAft>
                <a:spcPts val="1000"/>
              </a:spcAft>
              <a:tabLst>
                <a:tab pos="457200" algn="l"/>
              </a:tabLst>
            </a:pPr>
            <a:r>
              <a:rPr lang="en-US" dirty="0">
                <a:solidFill>
                  <a:schemeClr val="tx1"/>
                </a:solidFill>
                <a:effectLst/>
                <a:latin typeface="Barlow" pitchFamily="2" charset="77"/>
                <a:ea typeface="Calibri" panose="020F0502020204030204" pitchFamily="34" charset="0"/>
                <a:cs typeface="Mangal" panose="02040503050203030202" pitchFamily="18" charset="0"/>
              </a:rPr>
              <a:t>Continuously monitor your model's performance in the real world and update it as needed. Markets are dynamic, so your model may need periodic retraining or adjustment to remain accurate.</a:t>
            </a:r>
            <a:endParaRPr lang="en-IN" dirty="0">
              <a:solidFill>
                <a:schemeClr val="tx1"/>
              </a:solidFill>
              <a:effectLst/>
              <a:latin typeface="Barlow" pitchFamily="2" charset="77"/>
              <a:ea typeface="Calibri" panose="020F0502020204030204" pitchFamily="34" charset="0"/>
              <a:cs typeface="Mangal" panose="02040503050203030202" pitchFamily="18" charset="0"/>
            </a:endParaRPr>
          </a:p>
          <a:p>
            <a:pPr algn="just"/>
            <a:endParaRPr lang="en-US" dirty="0">
              <a:solidFill>
                <a:schemeClr val="tx1"/>
              </a:solidFill>
              <a:latin typeface="Barlow" pitchFamily="2" charset="77"/>
            </a:endParaRPr>
          </a:p>
        </p:txBody>
      </p:sp>
    </p:spTree>
    <p:extLst>
      <p:ext uri="{BB962C8B-B14F-4D97-AF65-F5344CB8AC3E}">
        <p14:creationId xmlns:p14="http://schemas.microsoft.com/office/powerpoint/2010/main" val="36834851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131A58-36FE-9EC5-5314-9EE8DEDD2232}"/>
              </a:ext>
            </a:extLst>
          </p:cNvPr>
          <p:cNvPicPr>
            <a:picLocks noChangeAspect="1"/>
          </p:cNvPicPr>
          <p:nvPr/>
        </p:nvPicPr>
        <p:blipFill rotWithShape="1">
          <a:blip r:embed="rId2"/>
          <a:srcRect l="-2004" t="5243" r="38798" b="2287"/>
          <a:stretch/>
        </p:blipFill>
        <p:spPr>
          <a:xfrm>
            <a:off x="1824446" y="137244"/>
            <a:ext cx="5495108" cy="32155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FA0DF31B-8D3D-3175-B8AE-48428303E89B}"/>
              </a:ext>
            </a:extLst>
          </p:cNvPr>
          <p:cNvSpPr txBox="1"/>
          <p:nvPr/>
        </p:nvSpPr>
        <p:spPr>
          <a:xfrm>
            <a:off x="418012" y="3448599"/>
            <a:ext cx="8525691" cy="1600438"/>
          </a:xfrm>
          <a:prstGeom prst="rect">
            <a:avLst/>
          </a:prstGeom>
          <a:noFill/>
        </p:spPr>
        <p:txBody>
          <a:bodyPr wrap="square" rtlCol="0">
            <a:spAutoFit/>
          </a:bodyPr>
          <a:lstStyle/>
          <a:p>
            <a:r>
              <a:rPr lang="en-US" dirty="0">
                <a:solidFill>
                  <a:schemeClr val="tx1"/>
                </a:solidFill>
                <a:effectLst/>
                <a:latin typeface="Barlow" pitchFamily="2" charset="77"/>
                <a:ea typeface="Calibri" panose="020F0502020204030204" pitchFamily="34" charset="0"/>
                <a:cs typeface="Mangal" panose="02040503050203030202" pitchFamily="18" charset="0"/>
              </a:rPr>
              <a:t>The "sequential_3" model for predicting AAPL stock prices utilizes three Long Short-Term Memory (LSTM) layers to capture temporal dependencies in the data, followed by a dense layer for final prediction. The first two LSTM layers, each with 50 units, return sequences and capture complex patterns over time, while the third LSTM layer distills these patterns into a single output. The dense layer then produces the final stock price prediction. With a total of 50,851 trainable parameters, this architecture is designed to effectively learn from historical data and make accurate predictions, even in volatile market conditions like those observed in 2020.</a:t>
            </a:r>
            <a:endParaRPr lang="en-IN" dirty="0">
              <a:solidFill>
                <a:schemeClr val="tx1"/>
              </a:solidFill>
              <a:effectLst/>
              <a:latin typeface="Barlow" pitchFamily="2" charset="77"/>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1964127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0DF31B-8D3D-3175-B8AE-48428303E89B}"/>
              </a:ext>
            </a:extLst>
          </p:cNvPr>
          <p:cNvSpPr txBox="1"/>
          <p:nvPr/>
        </p:nvSpPr>
        <p:spPr>
          <a:xfrm>
            <a:off x="426720" y="3352800"/>
            <a:ext cx="8525691" cy="1600438"/>
          </a:xfrm>
          <a:prstGeom prst="rect">
            <a:avLst/>
          </a:prstGeom>
          <a:noFill/>
        </p:spPr>
        <p:txBody>
          <a:bodyPr wrap="square" rtlCol="0">
            <a:spAutoFit/>
          </a:bodyPr>
          <a:lstStyle/>
          <a:p>
            <a:r>
              <a:rPr lang="en-US" dirty="0">
                <a:solidFill>
                  <a:schemeClr val="tx1"/>
                </a:solidFill>
                <a:latin typeface="Barlow" pitchFamily="2" charset="77"/>
                <a:cs typeface="Mangal" panose="02040503050203030202" pitchFamily="18" charset="0"/>
              </a:rPr>
              <a:t>The training process involved 100 epochs to predict AAPL stock prices using an LSTM model. Initially, the model's performance was suboptimal, with higher losses on the validation data compared to the training data. However, as training progressed, both training and validation losses steadily decreased, indicating the model's learning and improved ability to generalize. Fluctuations in validation loss during middle epochs suggested occasional difficulties in handling unseen data patterns. Ultimately, the model converged to low training and validation losses, around 0.0001 and 0.0009 respectively, demonstrating its accuracy and robustness in predicting AAPL stock prices.</a:t>
            </a:r>
          </a:p>
        </p:txBody>
      </p:sp>
      <p:pic>
        <p:nvPicPr>
          <p:cNvPr id="2" name="Picture 1">
            <a:extLst>
              <a:ext uri="{FF2B5EF4-FFF2-40B4-BE49-F238E27FC236}">
                <a16:creationId xmlns:a16="http://schemas.microsoft.com/office/drawing/2014/main" id="{7EF8EF05-2117-25C3-B669-AABBDBCEEE4A}"/>
              </a:ext>
            </a:extLst>
          </p:cNvPr>
          <p:cNvPicPr>
            <a:picLocks noChangeAspect="1"/>
          </p:cNvPicPr>
          <p:nvPr/>
        </p:nvPicPr>
        <p:blipFill>
          <a:blip r:embed="rId2"/>
          <a:srcRect/>
          <a:stretch/>
        </p:blipFill>
        <p:spPr>
          <a:xfrm>
            <a:off x="1802946" y="190262"/>
            <a:ext cx="5349527" cy="30462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78916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0DF31B-8D3D-3175-B8AE-48428303E89B}"/>
              </a:ext>
            </a:extLst>
          </p:cNvPr>
          <p:cNvSpPr txBox="1"/>
          <p:nvPr/>
        </p:nvSpPr>
        <p:spPr>
          <a:xfrm>
            <a:off x="426720" y="3352800"/>
            <a:ext cx="8525691" cy="1384995"/>
          </a:xfrm>
          <a:prstGeom prst="rect">
            <a:avLst/>
          </a:prstGeom>
          <a:noFill/>
        </p:spPr>
        <p:txBody>
          <a:bodyPr wrap="square" rtlCol="0">
            <a:spAutoFit/>
          </a:bodyPr>
          <a:lstStyle/>
          <a:p>
            <a:r>
              <a:rPr lang="en-IN" dirty="0">
                <a:solidFill>
                  <a:schemeClr val="tx1"/>
                </a:solidFill>
                <a:latin typeface="Barlow" pitchFamily="2" charset="77"/>
              </a:rPr>
              <a:t>This section demonstrated the prediction of stock prices for the next 10 days using a trained machine learning model. The process involved preparing historical stock price data, training a machine learning model, and applying it to make forecasts. Key steps included data preprocessing, model training, prediction procedure, evaluation, and visualization of predicted stock prices. By showcasing the capabilities of machine learning models in forecasting financial time series data, this section highlights their potential utility for informing investment decisions.</a:t>
            </a:r>
          </a:p>
        </p:txBody>
      </p:sp>
      <p:pic>
        <p:nvPicPr>
          <p:cNvPr id="2" name="Picture 1">
            <a:extLst>
              <a:ext uri="{FF2B5EF4-FFF2-40B4-BE49-F238E27FC236}">
                <a16:creationId xmlns:a16="http://schemas.microsoft.com/office/drawing/2014/main" id="{7EF8EF05-2117-25C3-B669-AABBDBCEEE4A}"/>
              </a:ext>
            </a:extLst>
          </p:cNvPr>
          <p:cNvPicPr>
            <a:picLocks noChangeAspect="1"/>
          </p:cNvPicPr>
          <p:nvPr/>
        </p:nvPicPr>
        <p:blipFill>
          <a:blip r:embed="rId2"/>
          <a:srcRect/>
          <a:stretch/>
        </p:blipFill>
        <p:spPr>
          <a:xfrm>
            <a:off x="1802946" y="296757"/>
            <a:ext cx="5349527" cy="28332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034525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863832" y="1374639"/>
            <a:ext cx="5110800" cy="241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400" dirty="0">
                <a:solidFill>
                  <a:schemeClr val="tx1"/>
                </a:solidFill>
              </a:rPr>
              <a:t>Stock Prediction</a:t>
            </a:r>
            <a:br>
              <a:rPr lang="en" dirty="0">
                <a:solidFill>
                  <a:schemeClr val="accent1"/>
                </a:solidFill>
              </a:rPr>
            </a:br>
            <a:r>
              <a:rPr lang="en" dirty="0">
                <a:solidFill>
                  <a:schemeClr val="accent1"/>
                </a:solidFill>
              </a:rPr>
              <a:t>&amp;</a:t>
            </a:r>
            <a:br>
              <a:rPr lang="en" dirty="0">
                <a:solidFill>
                  <a:schemeClr val="accent1"/>
                </a:solidFill>
              </a:rPr>
            </a:br>
            <a:r>
              <a:rPr lang="en" sz="4400" dirty="0">
                <a:solidFill>
                  <a:schemeClr val="tx1"/>
                </a:solidFill>
              </a:rPr>
              <a:t>Visualizer</a:t>
            </a:r>
            <a:endParaRPr sz="4400" dirty="0">
              <a:solidFill>
                <a:schemeClr val="tx1"/>
              </a:solidFill>
            </a:endParaRPr>
          </a:p>
        </p:txBody>
      </p:sp>
      <p:grpSp>
        <p:nvGrpSpPr>
          <p:cNvPr id="61" name="Grupo 60">
            <a:extLst>
              <a:ext uri="{FF2B5EF4-FFF2-40B4-BE49-F238E27FC236}">
                <a16:creationId xmlns:a16="http://schemas.microsoft.com/office/drawing/2014/main" id="{7B26CBDF-DC18-0E4C-98B9-BDF97A5A70BC}"/>
              </a:ext>
            </a:extLst>
          </p:cNvPr>
          <p:cNvGrpSpPr/>
          <p:nvPr/>
        </p:nvGrpSpPr>
        <p:grpSpPr>
          <a:xfrm>
            <a:off x="5343276" y="0"/>
            <a:ext cx="3335013" cy="5360721"/>
            <a:chOff x="1019213" y="3964719"/>
            <a:chExt cx="438896" cy="683556"/>
          </a:xfrm>
        </p:grpSpPr>
        <p:sp>
          <p:nvSpPr>
            <p:cNvPr id="62"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0DF31B-8D3D-3175-B8AE-48428303E89B}"/>
              </a:ext>
            </a:extLst>
          </p:cNvPr>
          <p:cNvSpPr txBox="1"/>
          <p:nvPr/>
        </p:nvSpPr>
        <p:spPr>
          <a:xfrm>
            <a:off x="426720" y="3191360"/>
            <a:ext cx="8525691" cy="1815882"/>
          </a:xfrm>
          <a:prstGeom prst="rect">
            <a:avLst/>
          </a:prstGeom>
          <a:noFill/>
        </p:spPr>
        <p:txBody>
          <a:bodyPr wrap="square" rtlCol="0">
            <a:spAutoFit/>
          </a:bodyPr>
          <a:lstStyle/>
          <a:p>
            <a:r>
              <a:rPr lang="en-US" b="1" dirty="0">
                <a:solidFill>
                  <a:schemeClr val="accent1"/>
                </a:solidFill>
                <a:latin typeface="Barlow" pitchFamily="2" charset="77"/>
                <a:cs typeface="Mangal" panose="02040503050203030202" pitchFamily="18" charset="0"/>
              </a:rPr>
              <a:t>Actual Data (Blue Line): </a:t>
            </a:r>
            <a:r>
              <a:rPr lang="en-US" dirty="0">
                <a:solidFill>
                  <a:schemeClr val="tx1"/>
                </a:solidFill>
                <a:latin typeface="Barlow" pitchFamily="2" charset="77"/>
                <a:cs typeface="Mangal" panose="02040503050203030202" pitchFamily="18" charset="0"/>
              </a:rPr>
              <a:t>The blue line represents the actual AAPL stock prices from the dataset, starting from index 278 onwards. This portion of the graph shows the historical trends and fluctuations in the AAPL stock prices.</a:t>
            </a:r>
          </a:p>
          <a:p>
            <a:r>
              <a:rPr lang="en-US" b="1" dirty="0">
                <a:solidFill>
                  <a:schemeClr val="accent1"/>
                </a:solidFill>
                <a:latin typeface="Barlow" pitchFamily="2" charset="77"/>
                <a:cs typeface="Mangal" panose="02040503050203030202" pitchFamily="18" charset="0"/>
              </a:rPr>
              <a:t>Predicted Data (Orange Line): </a:t>
            </a:r>
            <a:r>
              <a:rPr lang="en-US" dirty="0">
                <a:solidFill>
                  <a:schemeClr val="tx1"/>
                </a:solidFill>
                <a:latin typeface="Barlow" pitchFamily="2" charset="77"/>
                <a:cs typeface="Mangal" panose="02040503050203030202" pitchFamily="18" charset="0"/>
              </a:rPr>
              <a:t>The orange line represents the predicted AAPL stock prices generated by the LSTM model. It illustrates the model's forecast for future stock prices based on the historical data provided. Comparing the orange line with the blue line allows for an assessment of the model's predictive accuracy. A close alignment between the two lines suggests that the model effectively captures the underlying patterns in the data and makes accurate predictions.</a:t>
            </a:r>
          </a:p>
        </p:txBody>
      </p:sp>
      <p:pic>
        <p:nvPicPr>
          <p:cNvPr id="3" name="Picture 2" descr="A graph of a stock market&#10;&#10;Description automatically generated with medium confidence">
            <a:extLst>
              <a:ext uri="{FF2B5EF4-FFF2-40B4-BE49-F238E27FC236}">
                <a16:creationId xmlns:a16="http://schemas.microsoft.com/office/drawing/2014/main" id="{B074FEEB-6B0F-FE63-5607-D62671CA5E2A}"/>
              </a:ext>
            </a:extLst>
          </p:cNvPr>
          <p:cNvPicPr>
            <a:picLocks noChangeAspect="1"/>
          </p:cNvPicPr>
          <p:nvPr/>
        </p:nvPicPr>
        <p:blipFill>
          <a:blip r:embed="rId2"/>
          <a:stretch>
            <a:fillRect/>
          </a:stretch>
        </p:blipFill>
        <p:spPr>
          <a:xfrm>
            <a:off x="2468902" y="136258"/>
            <a:ext cx="3897063" cy="29639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473743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7"/>
          <p:cNvSpPr txBox="1">
            <a:spLocks noGrp="1"/>
          </p:cNvSpPr>
          <p:nvPr>
            <p:ph type="title"/>
          </p:nvPr>
        </p:nvSpPr>
        <p:spPr>
          <a:xfrm>
            <a:off x="855300" y="954475"/>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3200" dirty="0"/>
              <a:t>Future Scope</a:t>
            </a:r>
          </a:p>
        </p:txBody>
      </p:sp>
      <p:sp>
        <p:nvSpPr>
          <p:cNvPr id="382" name="Google Shape;382;p2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384" name="Google Shape;384;p27"/>
          <p:cNvSpPr txBox="1"/>
          <p:nvPr/>
        </p:nvSpPr>
        <p:spPr>
          <a:xfrm>
            <a:off x="5997433" y="2571750"/>
            <a:ext cx="2730821" cy="1805700"/>
          </a:xfrm>
          <a:prstGeom prst="rect">
            <a:avLst/>
          </a:prstGeom>
          <a:noFill/>
          <a:ln>
            <a:noFill/>
          </a:ln>
        </p:spPr>
        <p:txBody>
          <a:bodyPr spcFirstLastPara="1" wrap="square" lIns="91425" tIns="91425" rIns="91425" bIns="91425" anchor="t" anchorCtr="0">
            <a:noAutofit/>
          </a:bodyPr>
          <a:lstStyle/>
          <a:p>
            <a:pPr>
              <a:lnSpc>
                <a:spcPct val="115000"/>
              </a:lnSpc>
            </a:pPr>
            <a:r>
              <a:rPr lang="en-IN" dirty="0">
                <a:solidFill>
                  <a:schemeClr val="tx1"/>
                </a:solidFill>
                <a:latin typeface="Barlow" pitchFamily="2" charset="77"/>
              </a:rPr>
              <a:t>Build systems capable of processing and analysing streaming data in real-time, enabling timely insights and adaptive trading strategies. Leverage cloud computing platforms and distributed computing frameworks to handle large volumes of data</a:t>
            </a:r>
            <a:endParaRPr i="1" dirty="0">
              <a:solidFill>
                <a:schemeClr val="tx1"/>
              </a:solidFill>
              <a:latin typeface="Barlow" pitchFamily="2" charset="77"/>
              <a:ea typeface="Barlow Light"/>
              <a:cs typeface="Barlow Light"/>
              <a:sym typeface="Barlow Light"/>
            </a:endParaRPr>
          </a:p>
        </p:txBody>
      </p:sp>
      <p:sp>
        <p:nvSpPr>
          <p:cNvPr id="385" name="Google Shape;385;p27"/>
          <p:cNvSpPr/>
          <p:nvPr/>
        </p:nvSpPr>
        <p:spPr>
          <a:xfrm>
            <a:off x="170" y="1723175"/>
            <a:ext cx="2800531" cy="669000"/>
          </a:xfrm>
          <a:prstGeom prst="homePlate">
            <a:avLst>
              <a:gd name="adj" fmla="val 50000"/>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algn="ctr"/>
            <a:r>
              <a:rPr lang="en-IN" b="1" i="1" dirty="0">
                <a:solidFill>
                  <a:schemeClr val="accent2"/>
                </a:solidFill>
                <a:latin typeface="Barlow Light"/>
                <a:ea typeface="Barlow Light"/>
                <a:cs typeface="Barlow Light"/>
                <a:sym typeface="Barlow Light"/>
              </a:rPr>
              <a:t>Incorporating Alternative </a:t>
            </a:r>
          </a:p>
          <a:p>
            <a:pPr algn="ctr"/>
            <a:r>
              <a:rPr lang="en-IN" b="1" i="1" dirty="0">
                <a:solidFill>
                  <a:schemeClr val="accent2"/>
                </a:solidFill>
                <a:latin typeface="Barlow Light"/>
                <a:ea typeface="Barlow Light"/>
                <a:cs typeface="Barlow Light"/>
                <a:sym typeface="Barlow Light"/>
              </a:rPr>
              <a:t>Data Sources</a:t>
            </a:r>
            <a:endParaRPr b="1" i="1" dirty="0">
              <a:solidFill>
                <a:schemeClr val="accent2"/>
              </a:solidFill>
              <a:latin typeface="Barlow Light"/>
              <a:ea typeface="Barlow Light"/>
              <a:cs typeface="Barlow Light"/>
              <a:sym typeface="Barlow Light"/>
            </a:endParaRPr>
          </a:p>
        </p:txBody>
      </p:sp>
      <p:sp>
        <p:nvSpPr>
          <p:cNvPr id="386" name="Google Shape;386;p27"/>
          <p:cNvSpPr txBox="1"/>
          <p:nvPr/>
        </p:nvSpPr>
        <p:spPr>
          <a:xfrm>
            <a:off x="197907" y="2571750"/>
            <a:ext cx="2604762" cy="2128442"/>
          </a:xfrm>
          <a:prstGeom prst="rect">
            <a:avLst/>
          </a:prstGeom>
          <a:noFill/>
          <a:ln>
            <a:noFill/>
          </a:ln>
        </p:spPr>
        <p:txBody>
          <a:bodyPr spcFirstLastPara="1" wrap="square" lIns="91425" tIns="91425" rIns="91425" bIns="91425" anchor="t" anchorCtr="0">
            <a:noAutofit/>
          </a:bodyPr>
          <a:lstStyle/>
          <a:p>
            <a:r>
              <a:rPr lang="en-IN" dirty="0">
                <a:solidFill>
                  <a:schemeClr val="tx1"/>
                </a:solidFill>
                <a:latin typeface="Barlow" pitchFamily="2" charset="77"/>
              </a:rPr>
              <a:t>Explore the integration of alternative data sources such as satellite imagery, social media sentiment, or macroeconomic indicators to enhance the predictive power of models. Utilize natural language processing (NLP)  to extract insights from textual data sources.</a:t>
            </a:r>
          </a:p>
        </p:txBody>
      </p:sp>
      <p:sp>
        <p:nvSpPr>
          <p:cNvPr id="388" name="Google Shape;388;p27"/>
          <p:cNvSpPr txBox="1"/>
          <p:nvPr/>
        </p:nvSpPr>
        <p:spPr>
          <a:xfrm>
            <a:off x="2999336" y="2571750"/>
            <a:ext cx="2604763" cy="18057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IN" dirty="0">
                <a:solidFill>
                  <a:schemeClr val="tx1"/>
                </a:solidFill>
                <a:latin typeface="Barlow" pitchFamily="2" charset="77"/>
              </a:rPr>
              <a:t>Experiment with more complex deep learning architectures beyond traditional LSTM networks, such as attention mechanisms, transformer models (e.g., BERT), or graph neural networks, to capture intricate relationships in financial data.</a:t>
            </a:r>
            <a:endParaRPr dirty="0">
              <a:solidFill>
                <a:schemeClr val="tx1"/>
              </a:solidFill>
              <a:latin typeface="Barlow" pitchFamily="2" charset="77"/>
              <a:ea typeface="Barlow Light"/>
              <a:cs typeface="Barlow Light"/>
              <a:sym typeface="Barlow Light"/>
            </a:endParaRPr>
          </a:p>
        </p:txBody>
      </p:sp>
      <p:sp>
        <p:nvSpPr>
          <p:cNvPr id="4" name="Google Shape;385;p27">
            <a:extLst>
              <a:ext uri="{FF2B5EF4-FFF2-40B4-BE49-F238E27FC236}">
                <a16:creationId xmlns:a16="http://schemas.microsoft.com/office/drawing/2014/main" id="{F93D318D-BA02-CDCC-4B3C-5397D6556BD6}"/>
              </a:ext>
            </a:extLst>
          </p:cNvPr>
          <p:cNvSpPr/>
          <p:nvPr/>
        </p:nvSpPr>
        <p:spPr>
          <a:xfrm>
            <a:off x="2999336" y="1723175"/>
            <a:ext cx="2800531" cy="669000"/>
          </a:xfrm>
          <a:prstGeom prst="homePlate">
            <a:avLst>
              <a:gd name="adj" fmla="val 50000"/>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i="1" dirty="0">
                <a:solidFill>
                  <a:schemeClr val="accent2"/>
                </a:solidFill>
                <a:latin typeface="Barlow Light"/>
                <a:ea typeface="Barlow Light"/>
                <a:cs typeface="Barlow Light"/>
                <a:sym typeface="Barlow Light"/>
              </a:rPr>
              <a:t>Deep Learning </a:t>
            </a:r>
          </a:p>
          <a:p>
            <a:pPr marL="0" lvl="0" indent="0" algn="ctr" rtl="0">
              <a:spcBef>
                <a:spcPts val="0"/>
              </a:spcBef>
              <a:spcAft>
                <a:spcPts val="0"/>
              </a:spcAft>
              <a:buNone/>
            </a:pPr>
            <a:r>
              <a:rPr lang="en-IN" b="1" i="1" dirty="0">
                <a:solidFill>
                  <a:schemeClr val="accent2"/>
                </a:solidFill>
                <a:latin typeface="Barlow Light"/>
                <a:ea typeface="Barlow Light"/>
                <a:cs typeface="Barlow Light"/>
                <a:sym typeface="Barlow Light"/>
              </a:rPr>
              <a:t>Architectures</a:t>
            </a:r>
          </a:p>
        </p:txBody>
      </p:sp>
      <p:sp>
        <p:nvSpPr>
          <p:cNvPr id="5" name="Google Shape;385;p27">
            <a:extLst>
              <a:ext uri="{FF2B5EF4-FFF2-40B4-BE49-F238E27FC236}">
                <a16:creationId xmlns:a16="http://schemas.microsoft.com/office/drawing/2014/main" id="{B2073840-9E23-EBCD-5B40-4C7E8517FA25}"/>
              </a:ext>
            </a:extLst>
          </p:cNvPr>
          <p:cNvSpPr/>
          <p:nvPr/>
        </p:nvSpPr>
        <p:spPr>
          <a:xfrm>
            <a:off x="5927723" y="1723175"/>
            <a:ext cx="2800531" cy="669000"/>
          </a:xfrm>
          <a:prstGeom prst="homePlate">
            <a:avLst>
              <a:gd name="adj" fmla="val 50000"/>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i="1" dirty="0">
                <a:solidFill>
                  <a:schemeClr val="accent2"/>
                </a:solidFill>
                <a:latin typeface="Barlow Light"/>
                <a:ea typeface="Barlow Light"/>
                <a:cs typeface="Barlow Light"/>
                <a:sym typeface="Barlow Light"/>
              </a:rPr>
              <a:t> </a:t>
            </a:r>
            <a:r>
              <a:rPr lang="en-IN" b="1" i="1" dirty="0">
                <a:solidFill>
                  <a:schemeClr val="accent2"/>
                </a:solidFill>
                <a:latin typeface="Barlow Light"/>
                <a:cs typeface="Barlow Light"/>
              </a:rPr>
              <a:t>Real-time Data </a:t>
            </a:r>
          </a:p>
          <a:p>
            <a:pPr marL="0" lvl="0" indent="0" algn="ctr" rtl="0">
              <a:spcBef>
                <a:spcPts val="0"/>
              </a:spcBef>
              <a:spcAft>
                <a:spcPts val="0"/>
              </a:spcAft>
              <a:buNone/>
            </a:pPr>
            <a:r>
              <a:rPr lang="en-IN" b="1" i="1" dirty="0">
                <a:solidFill>
                  <a:schemeClr val="accent2"/>
                </a:solidFill>
                <a:latin typeface="Barlow Light"/>
                <a:cs typeface="Barlow Light"/>
              </a:rPr>
              <a:t>Processing</a:t>
            </a:r>
            <a:endParaRPr lang="en-IN" b="1" i="1" dirty="0">
              <a:solidFill>
                <a:schemeClr val="accent2"/>
              </a:solidFill>
              <a:latin typeface="Barlow Light"/>
              <a:ea typeface="Barlow Light"/>
              <a:cs typeface="Barlow Light"/>
              <a:sym typeface="Barlow Light"/>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6"/>
          <p:cNvSpPr txBox="1">
            <a:spLocks noGrp="1"/>
          </p:cNvSpPr>
          <p:nvPr>
            <p:ph type="ctrTitle"/>
          </p:nvPr>
        </p:nvSpPr>
        <p:spPr>
          <a:xfrm>
            <a:off x="959805" y="1891109"/>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7200" dirty="0"/>
              <a:t>THANKS!</a:t>
            </a:r>
          </a:p>
        </p:txBody>
      </p:sp>
      <p:sp>
        <p:nvSpPr>
          <p:cNvPr id="492" name="Google Shape;492;p36"/>
          <p:cNvSpPr txBox="1">
            <a:spLocks noGrp="1"/>
          </p:cNvSpPr>
          <p:nvPr>
            <p:ph type="subTitle" idx="1"/>
          </p:nvPr>
        </p:nvSpPr>
        <p:spPr>
          <a:xfrm>
            <a:off x="123769" y="3106432"/>
            <a:ext cx="5110800" cy="428100"/>
          </a:xfrm>
          <a:prstGeom prst="rect">
            <a:avLst/>
          </a:prstGeom>
        </p:spPr>
        <p:txBody>
          <a:bodyPr spcFirstLastPara="1" wrap="square" lIns="0" tIns="0" rIns="0" bIns="0" anchor="t" anchorCtr="0">
            <a:noAutofit/>
          </a:bodyPr>
          <a:lstStyle/>
          <a:p>
            <a:pPr marL="0" lvl="0" indent="0" algn="ctr" rtl="0">
              <a:spcBef>
                <a:spcPts val="0"/>
              </a:spcBef>
              <a:spcAft>
                <a:spcPts val="800"/>
              </a:spcAft>
              <a:buNone/>
            </a:pPr>
            <a:r>
              <a:rPr lang="en-US" dirty="0"/>
              <a:t>Any Questions?</a:t>
            </a:r>
            <a:endParaRPr dirty="0"/>
          </a:p>
        </p:txBody>
      </p:sp>
      <p:grpSp>
        <p:nvGrpSpPr>
          <p:cNvPr id="54" name="Grupo 53">
            <a:extLst>
              <a:ext uri="{FF2B5EF4-FFF2-40B4-BE49-F238E27FC236}">
                <a16:creationId xmlns:a16="http://schemas.microsoft.com/office/drawing/2014/main" id="{C1C0CF39-E114-3949-A27F-1C46512C1BF9}"/>
              </a:ext>
            </a:extLst>
          </p:cNvPr>
          <p:cNvGrpSpPr/>
          <p:nvPr/>
        </p:nvGrpSpPr>
        <p:grpSpPr>
          <a:xfrm>
            <a:off x="5051577" y="597671"/>
            <a:ext cx="3378214" cy="3959923"/>
            <a:chOff x="7017258" y="4131327"/>
            <a:chExt cx="583504" cy="683980"/>
          </a:xfrm>
        </p:grpSpPr>
        <p:sp>
          <p:nvSpPr>
            <p:cNvPr id="55" name="Google Shape;1160;p46">
              <a:extLst>
                <a:ext uri="{FF2B5EF4-FFF2-40B4-BE49-F238E27FC236}">
                  <a16:creationId xmlns:a16="http://schemas.microsoft.com/office/drawing/2014/main" id="{0B46D6C6-9873-6D47-AAD1-DB7F3E676FA1}"/>
                </a:ext>
              </a:extLst>
            </p:cNvPr>
            <p:cNvSpPr/>
            <p:nvPr/>
          </p:nvSpPr>
          <p:spPr>
            <a:xfrm>
              <a:off x="7315814" y="4178415"/>
              <a:ext cx="150241" cy="410597"/>
            </a:xfrm>
            <a:custGeom>
              <a:avLst/>
              <a:gdLst/>
              <a:ahLst/>
              <a:cxnLst/>
              <a:rect l="l" t="t" r="r" b="b"/>
              <a:pathLst>
                <a:path w="1502409" h="4105966" extrusionOk="0">
                  <a:moveTo>
                    <a:pt x="0" y="0"/>
                  </a:moveTo>
                  <a:lnTo>
                    <a:pt x="1502410" y="868091"/>
                  </a:lnTo>
                  <a:lnTo>
                    <a:pt x="1502410" y="4105966"/>
                  </a:lnTo>
                  <a:lnTo>
                    <a:pt x="0" y="323867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1161;p46">
              <a:extLst>
                <a:ext uri="{FF2B5EF4-FFF2-40B4-BE49-F238E27FC236}">
                  <a16:creationId xmlns:a16="http://schemas.microsoft.com/office/drawing/2014/main" id="{DA490056-2149-524D-843B-0B23B4A63343}"/>
                </a:ext>
              </a:extLst>
            </p:cNvPr>
            <p:cNvSpPr/>
            <p:nvPr/>
          </p:nvSpPr>
          <p:spPr>
            <a:xfrm>
              <a:off x="7320563" y="4281056"/>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1162;p46">
              <a:extLst>
                <a:ext uri="{FF2B5EF4-FFF2-40B4-BE49-F238E27FC236}">
                  <a16:creationId xmlns:a16="http://schemas.microsoft.com/office/drawing/2014/main" id="{3C5EE54E-1191-F64D-B370-D9B5C3978D8F}"/>
                </a:ext>
              </a:extLst>
            </p:cNvPr>
            <p:cNvSpPr/>
            <p:nvPr/>
          </p:nvSpPr>
          <p:spPr>
            <a:xfrm>
              <a:off x="7077193" y="4326164"/>
              <a:ext cx="134029" cy="147278"/>
            </a:xfrm>
            <a:custGeom>
              <a:avLst/>
              <a:gdLst/>
              <a:ahLst/>
              <a:cxnLst/>
              <a:rect l="l" t="t" r="r" b="b"/>
              <a:pathLst>
                <a:path w="1340290" h="1472783" extrusionOk="0">
                  <a:moveTo>
                    <a:pt x="1340291" y="774135"/>
                  </a:moveTo>
                  <a:lnTo>
                    <a:pt x="0" y="0"/>
                  </a:lnTo>
                  <a:lnTo>
                    <a:pt x="0" y="698649"/>
                  </a:lnTo>
                  <a:lnTo>
                    <a:pt x="1340291" y="1472784"/>
                  </a:lnTo>
                  <a:lnTo>
                    <a:pt x="1340291" y="774135"/>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 name="Google Shape;1163;p46">
              <a:extLst>
                <a:ext uri="{FF2B5EF4-FFF2-40B4-BE49-F238E27FC236}">
                  <a16:creationId xmlns:a16="http://schemas.microsoft.com/office/drawing/2014/main" id="{BA083FF7-428D-C24A-B881-36F5DB395AF1}"/>
                </a:ext>
              </a:extLst>
            </p:cNvPr>
            <p:cNvSpPr/>
            <p:nvPr/>
          </p:nvSpPr>
          <p:spPr>
            <a:xfrm>
              <a:off x="7089116" y="4349542"/>
              <a:ext cx="15249" cy="22656"/>
            </a:xfrm>
            <a:custGeom>
              <a:avLst/>
              <a:gdLst/>
              <a:ahLst/>
              <a:cxnLst/>
              <a:rect l="l" t="t" r="r" b="b"/>
              <a:pathLst>
                <a:path w="152488" h="226558" extrusionOk="0">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1164;p46">
              <a:extLst>
                <a:ext uri="{FF2B5EF4-FFF2-40B4-BE49-F238E27FC236}">
                  <a16:creationId xmlns:a16="http://schemas.microsoft.com/office/drawing/2014/main" id="{839367E8-6B3B-B741-86D0-942ABD040E64}"/>
                </a:ext>
              </a:extLst>
            </p:cNvPr>
            <p:cNvSpPr/>
            <p:nvPr/>
          </p:nvSpPr>
          <p:spPr>
            <a:xfrm>
              <a:off x="7111362" y="4360598"/>
              <a:ext cx="48876" cy="39108"/>
            </a:xfrm>
            <a:custGeom>
              <a:avLst/>
              <a:gdLst/>
              <a:ahLst/>
              <a:cxnLst/>
              <a:rect l="l" t="t" r="r" b="b"/>
              <a:pathLst>
                <a:path w="488764" h="391082" extrusionOk="0">
                  <a:moveTo>
                    <a:pt x="0" y="0"/>
                  </a:moveTo>
                  <a:lnTo>
                    <a:pt x="488765" y="281869"/>
                  </a:lnTo>
                  <a:lnTo>
                    <a:pt x="488765" y="391083"/>
                  </a:lnTo>
                  <a:lnTo>
                    <a:pt x="0" y="11001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1165;p46">
              <a:extLst>
                <a:ext uri="{FF2B5EF4-FFF2-40B4-BE49-F238E27FC236}">
                  <a16:creationId xmlns:a16="http://schemas.microsoft.com/office/drawing/2014/main" id="{A7B9A1FD-47D5-2949-A8F7-750BB12601C5}"/>
                </a:ext>
              </a:extLst>
            </p:cNvPr>
            <p:cNvSpPr/>
            <p:nvPr/>
          </p:nvSpPr>
          <p:spPr>
            <a:xfrm>
              <a:off x="7111442" y="4383982"/>
              <a:ext cx="85875" cy="60469"/>
            </a:xfrm>
            <a:custGeom>
              <a:avLst/>
              <a:gdLst/>
              <a:ahLst/>
              <a:cxnLst/>
              <a:rect l="l" t="t" r="r" b="b"/>
              <a:pathLst>
                <a:path w="858749" h="604692" extrusionOk="0">
                  <a:moveTo>
                    <a:pt x="0" y="0"/>
                  </a:moveTo>
                  <a:lnTo>
                    <a:pt x="858749" y="495479"/>
                  </a:lnTo>
                  <a:lnTo>
                    <a:pt x="858749" y="604692"/>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1166;p46">
              <a:extLst>
                <a:ext uri="{FF2B5EF4-FFF2-40B4-BE49-F238E27FC236}">
                  <a16:creationId xmlns:a16="http://schemas.microsoft.com/office/drawing/2014/main" id="{5FEC3C0A-4C02-A64E-9743-92B4501C194D}"/>
                </a:ext>
              </a:extLst>
            </p:cNvPr>
            <p:cNvSpPr/>
            <p:nvPr/>
          </p:nvSpPr>
          <p:spPr>
            <a:xfrm>
              <a:off x="7281165" y="4207564"/>
              <a:ext cx="150241" cy="410597"/>
            </a:xfrm>
            <a:custGeom>
              <a:avLst/>
              <a:gdLst/>
              <a:ahLst/>
              <a:cxnLst/>
              <a:rect l="l" t="t" r="r" b="b"/>
              <a:pathLst>
                <a:path w="1502410" h="4105966" extrusionOk="0">
                  <a:moveTo>
                    <a:pt x="0" y="0"/>
                  </a:moveTo>
                  <a:lnTo>
                    <a:pt x="1502410" y="868091"/>
                  </a:lnTo>
                  <a:lnTo>
                    <a:pt x="1502410" y="4105967"/>
                  </a:lnTo>
                  <a:lnTo>
                    <a:pt x="0" y="3238679"/>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1167;p46">
              <a:extLst>
                <a:ext uri="{FF2B5EF4-FFF2-40B4-BE49-F238E27FC236}">
                  <a16:creationId xmlns:a16="http://schemas.microsoft.com/office/drawing/2014/main" id="{245CFDBC-B787-F140-A27C-8FE8AEB99F24}"/>
                </a:ext>
              </a:extLst>
            </p:cNvPr>
            <p:cNvSpPr/>
            <p:nvPr/>
          </p:nvSpPr>
          <p:spPr>
            <a:xfrm>
              <a:off x="7295649" y="4387505"/>
              <a:ext cx="120706" cy="80626"/>
            </a:xfrm>
            <a:custGeom>
              <a:avLst/>
              <a:gdLst/>
              <a:ahLst/>
              <a:cxnLst/>
              <a:rect l="l" t="t" r="r" b="b"/>
              <a:pathLst>
                <a:path w="1207064" h="806256" extrusionOk="0">
                  <a:moveTo>
                    <a:pt x="0" y="0"/>
                  </a:moveTo>
                  <a:lnTo>
                    <a:pt x="1207064" y="697043"/>
                  </a:lnTo>
                  <a:lnTo>
                    <a:pt x="1207064" y="806257"/>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168;p46">
              <a:extLst>
                <a:ext uri="{FF2B5EF4-FFF2-40B4-BE49-F238E27FC236}">
                  <a16:creationId xmlns:a16="http://schemas.microsoft.com/office/drawing/2014/main" id="{68B13998-FD80-8345-BC29-F5B03C07C4E8}"/>
                </a:ext>
              </a:extLst>
            </p:cNvPr>
            <p:cNvSpPr/>
            <p:nvPr/>
          </p:nvSpPr>
          <p:spPr>
            <a:xfrm>
              <a:off x="7304051" y="4414012"/>
              <a:ext cx="103772" cy="70909"/>
            </a:xfrm>
            <a:custGeom>
              <a:avLst/>
              <a:gdLst/>
              <a:ahLst/>
              <a:cxnLst/>
              <a:rect l="l" t="t" r="r" b="b"/>
              <a:pathLst>
                <a:path w="1037722" h="709088" extrusionOk="0">
                  <a:moveTo>
                    <a:pt x="0" y="0"/>
                  </a:moveTo>
                  <a:lnTo>
                    <a:pt x="1037722" y="599874"/>
                  </a:lnTo>
                  <a:lnTo>
                    <a:pt x="1037722" y="709088"/>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169;p46">
              <a:extLst>
                <a:ext uri="{FF2B5EF4-FFF2-40B4-BE49-F238E27FC236}">
                  <a16:creationId xmlns:a16="http://schemas.microsoft.com/office/drawing/2014/main" id="{551BFB32-2776-2F40-8765-7EFBDACFAF4D}"/>
                </a:ext>
              </a:extLst>
            </p:cNvPr>
            <p:cNvSpPr/>
            <p:nvPr/>
          </p:nvSpPr>
          <p:spPr>
            <a:xfrm>
              <a:off x="7242035" y="4420419"/>
              <a:ext cx="88684" cy="87371"/>
            </a:xfrm>
            <a:custGeom>
              <a:avLst/>
              <a:gdLst/>
              <a:ahLst/>
              <a:cxnLst/>
              <a:rect l="l" t="t" r="r" b="b"/>
              <a:pathLst>
                <a:path w="886839" h="873712" extrusionOk="0">
                  <a:moveTo>
                    <a:pt x="0" y="361370"/>
                  </a:moveTo>
                  <a:lnTo>
                    <a:pt x="0" y="0"/>
                  </a:lnTo>
                  <a:lnTo>
                    <a:pt x="886839" y="512342"/>
                  </a:lnTo>
                  <a:lnTo>
                    <a:pt x="886839" y="873712"/>
                  </a:lnTo>
                  <a:lnTo>
                    <a:pt x="0" y="36137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170;p46">
              <a:extLst>
                <a:ext uri="{FF2B5EF4-FFF2-40B4-BE49-F238E27FC236}">
                  <a16:creationId xmlns:a16="http://schemas.microsoft.com/office/drawing/2014/main" id="{94624E01-92BA-314D-8E1B-36A9576598AD}"/>
                </a:ext>
              </a:extLst>
            </p:cNvPr>
            <p:cNvSpPr/>
            <p:nvPr/>
          </p:nvSpPr>
          <p:spPr>
            <a:xfrm>
              <a:off x="7521147" y="4436256"/>
              <a:ext cx="79615" cy="187933"/>
            </a:xfrm>
            <a:custGeom>
              <a:avLst/>
              <a:gdLst/>
              <a:ahLst/>
              <a:cxnLst/>
              <a:rect l="l" t="t" r="r" b="b"/>
              <a:pathLst>
                <a:path w="796148" h="1879329" extrusionOk="0">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171;p46">
              <a:extLst>
                <a:ext uri="{FF2B5EF4-FFF2-40B4-BE49-F238E27FC236}">
                  <a16:creationId xmlns:a16="http://schemas.microsoft.com/office/drawing/2014/main" id="{10DE90FF-48AC-4A4F-88ED-74F8C32263B8}"/>
                </a:ext>
              </a:extLst>
            </p:cNvPr>
            <p:cNvSpPr/>
            <p:nvPr/>
          </p:nvSpPr>
          <p:spPr>
            <a:xfrm>
              <a:off x="7483777" y="4463342"/>
              <a:ext cx="31300" cy="120537"/>
            </a:xfrm>
            <a:custGeom>
              <a:avLst/>
              <a:gdLst/>
              <a:ahLst/>
              <a:cxnLst/>
              <a:rect l="l" t="t" r="r" b="b"/>
              <a:pathLst>
                <a:path w="313002" h="1205369" extrusionOk="0">
                  <a:moveTo>
                    <a:pt x="0" y="0"/>
                  </a:moveTo>
                  <a:lnTo>
                    <a:pt x="313002" y="180685"/>
                  </a:lnTo>
                  <a:lnTo>
                    <a:pt x="313002" y="1205370"/>
                  </a:lnTo>
                  <a:lnTo>
                    <a:pt x="0" y="1024685"/>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172;p46">
              <a:extLst>
                <a:ext uri="{FF2B5EF4-FFF2-40B4-BE49-F238E27FC236}">
                  <a16:creationId xmlns:a16="http://schemas.microsoft.com/office/drawing/2014/main" id="{E4318164-AB54-A341-AF90-6E36AA2C4788}"/>
                </a:ext>
              </a:extLst>
            </p:cNvPr>
            <p:cNvSpPr/>
            <p:nvPr/>
          </p:nvSpPr>
          <p:spPr>
            <a:xfrm>
              <a:off x="7017258" y="4131327"/>
              <a:ext cx="238925" cy="281547"/>
            </a:xfrm>
            <a:custGeom>
              <a:avLst/>
              <a:gdLst/>
              <a:ahLst/>
              <a:cxnLst/>
              <a:rect l="l" t="t" r="r" b="b"/>
              <a:pathLst>
                <a:path w="2389249" h="2815474" extrusionOk="0">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173;p46">
              <a:extLst>
                <a:ext uri="{FF2B5EF4-FFF2-40B4-BE49-F238E27FC236}">
                  <a16:creationId xmlns:a16="http://schemas.microsoft.com/office/drawing/2014/main" id="{933A2D64-80DC-6746-9B59-2085AEAAEC6E}"/>
                </a:ext>
              </a:extLst>
            </p:cNvPr>
            <p:cNvSpPr/>
            <p:nvPr/>
          </p:nvSpPr>
          <p:spPr>
            <a:xfrm>
              <a:off x="7142010" y="4233590"/>
              <a:ext cx="52327" cy="41116"/>
            </a:xfrm>
            <a:custGeom>
              <a:avLst/>
              <a:gdLst/>
              <a:ahLst/>
              <a:cxnLst/>
              <a:rect l="l" t="t" r="r" b="b"/>
              <a:pathLst>
                <a:path w="523275" h="411158" extrusionOk="0">
                  <a:moveTo>
                    <a:pt x="523275" y="301945"/>
                  </a:moveTo>
                  <a:lnTo>
                    <a:pt x="0" y="0"/>
                  </a:lnTo>
                  <a:lnTo>
                    <a:pt x="0" y="109214"/>
                  </a:lnTo>
                  <a:lnTo>
                    <a:pt x="523275" y="411159"/>
                  </a:lnTo>
                  <a:lnTo>
                    <a:pt x="523275" y="3019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174;p46">
              <a:extLst>
                <a:ext uri="{FF2B5EF4-FFF2-40B4-BE49-F238E27FC236}">
                  <a16:creationId xmlns:a16="http://schemas.microsoft.com/office/drawing/2014/main" id="{3F4E65C5-7F7E-0F4F-B2C6-80E93D82C7E8}"/>
                </a:ext>
              </a:extLst>
            </p:cNvPr>
            <p:cNvSpPr/>
            <p:nvPr/>
          </p:nvSpPr>
          <p:spPr>
            <a:xfrm>
              <a:off x="7064950" y="4210927"/>
              <a:ext cx="129615" cy="85765"/>
            </a:xfrm>
            <a:custGeom>
              <a:avLst/>
              <a:gdLst/>
              <a:ahLst/>
              <a:cxnLst/>
              <a:rect l="l" t="t" r="r" b="b"/>
              <a:pathLst>
                <a:path w="1296149" h="857651" extrusionOk="0">
                  <a:moveTo>
                    <a:pt x="1296150" y="748438"/>
                  </a:moveTo>
                  <a:lnTo>
                    <a:pt x="0" y="0"/>
                  </a:lnTo>
                  <a:lnTo>
                    <a:pt x="0" y="109214"/>
                  </a:lnTo>
                  <a:lnTo>
                    <a:pt x="1296150" y="857652"/>
                  </a:lnTo>
                  <a:lnTo>
                    <a:pt x="1296150" y="7484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175;p46">
              <a:extLst>
                <a:ext uri="{FF2B5EF4-FFF2-40B4-BE49-F238E27FC236}">
                  <a16:creationId xmlns:a16="http://schemas.microsoft.com/office/drawing/2014/main" id="{3EF8805A-AE6F-D343-BD55-33C408985582}"/>
                </a:ext>
              </a:extLst>
            </p:cNvPr>
            <p:cNvSpPr/>
            <p:nvPr/>
          </p:nvSpPr>
          <p:spPr>
            <a:xfrm>
              <a:off x="7038303" y="4217334"/>
              <a:ext cx="156340" cy="101264"/>
            </a:xfrm>
            <a:custGeom>
              <a:avLst/>
              <a:gdLst/>
              <a:ahLst/>
              <a:cxnLst/>
              <a:rect l="l" t="t" r="r" b="b"/>
              <a:pathLst>
                <a:path w="1563405" h="1012639" extrusionOk="0">
                  <a:moveTo>
                    <a:pt x="1563405" y="903425"/>
                  </a:moveTo>
                  <a:lnTo>
                    <a:pt x="0" y="0"/>
                  </a:lnTo>
                  <a:lnTo>
                    <a:pt x="0" y="109214"/>
                  </a:lnTo>
                  <a:lnTo>
                    <a:pt x="1563405" y="1012639"/>
                  </a:lnTo>
                  <a:lnTo>
                    <a:pt x="1563405" y="90342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176;p46">
              <a:extLst>
                <a:ext uri="{FF2B5EF4-FFF2-40B4-BE49-F238E27FC236}">
                  <a16:creationId xmlns:a16="http://schemas.microsoft.com/office/drawing/2014/main" id="{DB85EE08-57AA-304F-9281-620E4F00D77F}"/>
                </a:ext>
              </a:extLst>
            </p:cNvPr>
            <p:cNvSpPr/>
            <p:nvPr/>
          </p:nvSpPr>
          <p:spPr>
            <a:xfrm>
              <a:off x="7206986" y="4270200"/>
              <a:ext cx="27127" cy="40368"/>
            </a:xfrm>
            <a:custGeom>
              <a:avLst/>
              <a:gdLst/>
              <a:ahLst/>
              <a:cxnLst/>
              <a:rect l="l" t="t" r="r" b="b"/>
              <a:pathLst>
                <a:path w="271268" h="403680" extrusionOk="0">
                  <a:moveTo>
                    <a:pt x="0" y="123544"/>
                  </a:moveTo>
                  <a:cubicBezTo>
                    <a:pt x="0" y="226333"/>
                    <a:pt x="60995" y="344381"/>
                    <a:pt x="135634" y="387745"/>
                  </a:cubicBezTo>
                  <a:cubicBezTo>
                    <a:pt x="210273" y="431110"/>
                    <a:pt x="271268" y="382927"/>
                    <a:pt x="271268" y="280137"/>
                  </a:cubicBezTo>
                  <a:cubicBezTo>
                    <a:pt x="271268" y="177347"/>
                    <a:pt x="210273" y="59300"/>
                    <a:pt x="135634" y="15935"/>
                  </a:cubicBezTo>
                  <a:cubicBezTo>
                    <a:pt x="60995" y="-27429"/>
                    <a:pt x="0" y="20754"/>
                    <a:pt x="0" y="12354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1177;p46">
              <a:extLst>
                <a:ext uri="{FF2B5EF4-FFF2-40B4-BE49-F238E27FC236}">
                  <a16:creationId xmlns:a16="http://schemas.microsoft.com/office/drawing/2014/main" id="{C5EFC99A-B8D7-484E-85C4-BC9519430A52}"/>
                </a:ext>
              </a:extLst>
            </p:cNvPr>
            <p:cNvSpPr/>
            <p:nvPr/>
          </p:nvSpPr>
          <p:spPr>
            <a:xfrm>
              <a:off x="7358065" y="4552792"/>
              <a:ext cx="238925" cy="262515"/>
            </a:xfrm>
            <a:custGeom>
              <a:avLst/>
              <a:gdLst/>
              <a:ahLst/>
              <a:cxnLst/>
              <a:rect l="l" t="t" r="r" b="b"/>
              <a:pathLst>
                <a:path w="2389248" h="2625152" extrusionOk="0">
                  <a:moveTo>
                    <a:pt x="0" y="0"/>
                  </a:moveTo>
                  <a:lnTo>
                    <a:pt x="2388447" y="1379630"/>
                  </a:lnTo>
                  <a:lnTo>
                    <a:pt x="2389249" y="2625153"/>
                  </a:lnTo>
                  <a:lnTo>
                    <a:pt x="211076" y="1367585"/>
                  </a:lnTo>
                  <a:lnTo>
                    <a:pt x="803" y="1436647"/>
                  </a:lnTo>
                  <a:lnTo>
                    <a:pt x="0" y="0"/>
                  </a:lnTo>
                  <a:close/>
                </a:path>
              </a:pathLst>
            </a:custGeom>
            <a:gradFill>
              <a:gsLst>
                <a:gs pos="0">
                  <a:srgbClr val="FFFFFF">
                    <a:alpha val="29803"/>
                    <a:alpha val="29800"/>
                  </a:srgbClr>
                </a:gs>
                <a:gs pos="99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1178;p46">
              <a:extLst>
                <a:ext uri="{FF2B5EF4-FFF2-40B4-BE49-F238E27FC236}">
                  <a16:creationId xmlns:a16="http://schemas.microsoft.com/office/drawing/2014/main" id="{17F6C43F-8D1C-C94E-B682-D8A2B4723403}"/>
                </a:ext>
              </a:extLst>
            </p:cNvPr>
            <p:cNvSpPr/>
            <p:nvPr/>
          </p:nvSpPr>
          <p:spPr>
            <a:xfrm>
              <a:off x="7419281" y="4618458"/>
              <a:ext cx="52327" cy="41116"/>
            </a:xfrm>
            <a:custGeom>
              <a:avLst/>
              <a:gdLst/>
              <a:ahLst/>
              <a:cxnLst/>
              <a:rect l="l" t="t" r="r" b="b"/>
              <a:pathLst>
                <a:path w="523275" h="411158" extrusionOk="0">
                  <a:moveTo>
                    <a:pt x="0" y="0"/>
                  </a:moveTo>
                  <a:lnTo>
                    <a:pt x="523275" y="301945"/>
                  </a:lnTo>
                  <a:lnTo>
                    <a:pt x="523275" y="411159"/>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1179;p46">
              <a:extLst>
                <a:ext uri="{FF2B5EF4-FFF2-40B4-BE49-F238E27FC236}">
                  <a16:creationId xmlns:a16="http://schemas.microsoft.com/office/drawing/2014/main" id="{8239D188-FF10-B144-BBCA-B1C91E8B82D2}"/>
                </a:ext>
              </a:extLst>
            </p:cNvPr>
            <p:cNvSpPr/>
            <p:nvPr/>
          </p:nvSpPr>
          <p:spPr>
            <a:xfrm>
              <a:off x="7419281" y="4640240"/>
              <a:ext cx="94462" cy="65448"/>
            </a:xfrm>
            <a:custGeom>
              <a:avLst/>
              <a:gdLst/>
              <a:ahLst/>
              <a:cxnLst/>
              <a:rect l="l" t="t" r="r" b="b"/>
              <a:pathLst>
                <a:path w="944624" h="654481" extrusionOk="0">
                  <a:moveTo>
                    <a:pt x="0" y="0"/>
                  </a:moveTo>
                  <a:lnTo>
                    <a:pt x="944624" y="545267"/>
                  </a:lnTo>
                  <a:lnTo>
                    <a:pt x="944624" y="654481"/>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1180;p46">
              <a:extLst>
                <a:ext uri="{FF2B5EF4-FFF2-40B4-BE49-F238E27FC236}">
                  <a16:creationId xmlns:a16="http://schemas.microsoft.com/office/drawing/2014/main" id="{F103420C-D8B8-3B4C-BE84-631DD6D8C9B9}"/>
                </a:ext>
              </a:extLst>
            </p:cNvPr>
            <p:cNvSpPr/>
            <p:nvPr/>
          </p:nvSpPr>
          <p:spPr>
            <a:xfrm>
              <a:off x="7419281" y="4662102"/>
              <a:ext cx="122231" cy="81509"/>
            </a:xfrm>
            <a:custGeom>
              <a:avLst/>
              <a:gdLst/>
              <a:ahLst/>
              <a:cxnLst/>
              <a:rect l="l" t="t" r="r" b="b"/>
              <a:pathLst>
                <a:path w="1222313" h="815090" extrusionOk="0">
                  <a:moveTo>
                    <a:pt x="0" y="0"/>
                  </a:moveTo>
                  <a:lnTo>
                    <a:pt x="1222313" y="705876"/>
                  </a:lnTo>
                  <a:lnTo>
                    <a:pt x="1222313" y="815090"/>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181;p46">
              <a:extLst>
                <a:ext uri="{FF2B5EF4-FFF2-40B4-BE49-F238E27FC236}">
                  <a16:creationId xmlns:a16="http://schemas.microsoft.com/office/drawing/2014/main" id="{13CE0265-F5AC-B742-9206-C9DA29FF50A9}"/>
                </a:ext>
              </a:extLst>
            </p:cNvPr>
            <p:cNvSpPr/>
            <p:nvPr/>
          </p:nvSpPr>
          <p:spPr>
            <a:xfrm>
              <a:off x="7379431" y="4594446"/>
              <a:ext cx="27127" cy="40368"/>
            </a:xfrm>
            <a:custGeom>
              <a:avLst/>
              <a:gdLst/>
              <a:ahLst/>
              <a:cxnLst/>
              <a:rect l="l" t="t" r="r" b="b"/>
              <a:pathLst>
                <a:path w="271268" h="403680" extrusionOk="0">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182;p46">
              <a:extLst>
                <a:ext uri="{FF2B5EF4-FFF2-40B4-BE49-F238E27FC236}">
                  <a16:creationId xmlns:a16="http://schemas.microsoft.com/office/drawing/2014/main" id="{D7467D72-ACF1-564E-9A83-E042225F0309}"/>
                </a:ext>
              </a:extLst>
            </p:cNvPr>
            <p:cNvSpPr/>
            <p:nvPr/>
          </p:nvSpPr>
          <p:spPr>
            <a:xfrm>
              <a:off x="7242195" y="4530298"/>
              <a:ext cx="67095" cy="91494"/>
            </a:xfrm>
            <a:custGeom>
              <a:avLst/>
              <a:gdLst/>
              <a:ahLst/>
              <a:cxnLst/>
              <a:rect l="l" t="t" r="r" b="b"/>
              <a:pathLst>
                <a:path w="670948" h="914939" extrusionOk="0">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183;p46">
              <a:extLst>
                <a:ext uri="{FF2B5EF4-FFF2-40B4-BE49-F238E27FC236}">
                  <a16:creationId xmlns:a16="http://schemas.microsoft.com/office/drawing/2014/main" id="{0823111E-A1B1-8046-B70A-000E2CE8F7DD}"/>
                </a:ext>
              </a:extLst>
            </p:cNvPr>
            <p:cNvSpPr/>
            <p:nvPr/>
          </p:nvSpPr>
          <p:spPr>
            <a:xfrm>
              <a:off x="7304559" y="4297072"/>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F1CC4-A9F8-A026-15EF-54ED6C180127}"/>
              </a:ext>
            </a:extLst>
          </p:cNvPr>
          <p:cNvSpPr>
            <a:spLocks noGrp="1"/>
          </p:cNvSpPr>
          <p:nvPr>
            <p:ph type="title"/>
          </p:nvPr>
        </p:nvSpPr>
        <p:spPr>
          <a:xfrm>
            <a:off x="839473" y="920074"/>
            <a:ext cx="5307000" cy="396300"/>
          </a:xfrm>
        </p:spPr>
        <p:txBody>
          <a:bodyPr/>
          <a:lstStyle/>
          <a:p>
            <a:r>
              <a:rPr lang="en-US" sz="3200" dirty="0"/>
              <a:t>Table Of Content</a:t>
            </a:r>
          </a:p>
        </p:txBody>
      </p:sp>
      <p:sp>
        <p:nvSpPr>
          <p:cNvPr id="3" name="Text Placeholder 2">
            <a:extLst>
              <a:ext uri="{FF2B5EF4-FFF2-40B4-BE49-F238E27FC236}">
                <a16:creationId xmlns:a16="http://schemas.microsoft.com/office/drawing/2014/main" id="{CC18162F-33C6-598C-3BD0-A6050903388E}"/>
              </a:ext>
            </a:extLst>
          </p:cNvPr>
          <p:cNvSpPr>
            <a:spLocks noGrp="1"/>
          </p:cNvSpPr>
          <p:nvPr>
            <p:ph type="body" idx="1"/>
          </p:nvPr>
        </p:nvSpPr>
        <p:spPr>
          <a:xfrm>
            <a:off x="856195" y="1457606"/>
            <a:ext cx="5307000" cy="3033900"/>
          </a:xfrm>
        </p:spPr>
        <p:txBody>
          <a:bodyPr/>
          <a:lstStyle/>
          <a:p>
            <a:r>
              <a:rPr lang="en-IN" dirty="0"/>
              <a:t>Introduction </a:t>
            </a:r>
          </a:p>
          <a:p>
            <a:r>
              <a:rPr lang="en-US" dirty="0"/>
              <a:t>Problem Statement</a:t>
            </a:r>
          </a:p>
          <a:p>
            <a:r>
              <a:rPr lang="en-IN" dirty="0"/>
              <a:t>Working Of Model</a:t>
            </a:r>
          </a:p>
          <a:p>
            <a:r>
              <a:rPr lang="en-US" dirty="0"/>
              <a:t>Methodologies</a:t>
            </a:r>
          </a:p>
          <a:p>
            <a:r>
              <a:rPr lang="en-US" dirty="0"/>
              <a:t>Implementation &amp; Explanation</a:t>
            </a:r>
          </a:p>
          <a:p>
            <a:r>
              <a:rPr lang="en-IN" dirty="0"/>
              <a:t>Results</a:t>
            </a:r>
          </a:p>
          <a:p>
            <a:r>
              <a:rPr lang="en-IN" dirty="0"/>
              <a:t>Future Scope</a:t>
            </a:r>
            <a:endParaRPr lang="en-US" dirty="0"/>
          </a:p>
        </p:txBody>
      </p:sp>
      <p:sp>
        <p:nvSpPr>
          <p:cNvPr id="4" name="Slide Number Placeholder 3">
            <a:extLst>
              <a:ext uri="{FF2B5EF4-FFF2-40B4-BE49-F238E27FC236}">
                <a16:creationId xmlns:a16="http://schemas.microsoft.com/office/drawing/2014/main" id="{5E68F4F9-0F2A-862F-F28F-9BF9CE1EB51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grpSp>
        <p:nvGrpSpPr>
          <p:cNvPr id="5" name="Grupo 21">
            <a:extLst>
              <a:ext uri="{FF2B5EF4-FFF2-40B4-BE49-F238E27FC236}">
                <a16:creationId xmlns:a16="http://schemas.microsoft.com/office/drawing/2014/main" id="{D03A5EC2-F7C1-4834-6B9D-39C1FA81A117}"/>
              </a:ext>
            </a:extLst>
          </p:cNvPr>
          <p:cNvGrpSpPr/>
          <p:nvPr/>
        </p:nvGrpSpPr>
        <p:grpSpPr>
          <a:xfrm>
            <a:off x="6258094" y="1232300"/>
            <a:ext cx="2435306" cy="3143793"/>
            <a:chOff x="2522057" y="2360511"/>
            <a:chExt cx="554801" cy="683772"/>
          </a:xfrm>
        </p:grpSpPr>
        <p:sp>
          <p:nvSpPr>
            <p:cNvPr id="6" name="Google Shape;986;p46">
              <a:extLst>
                <a:ext uri="{FF2B5EF4-FFF2-40B4-BE49-F238E27FC236}">
                  <a16:creationId xmlns:a16="http://schemas.microsoft.com/office/drawing/2014/main" id="{D0EAFB06-3271-65EC-B523-9E57F45E203F}"/>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987;p46">
              <a:extLst>
                <a:ext uri="{FF2B5EF4-FFF2-40B4-BE49-F238E27FC236}">
                  <a16:creationId xmlns:a16="http://schemas.microsoft.com/office/drawing/2014/main" id="{43843E9D-D7FD-B59E-06EA-9B25CD8B470F}"/>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988;p46">
              <a:extLst>
                <a:ext uri="{FF2B5EF4-FFF2-40B4-BE49-F238E27FC236}">
                  <a16:creationId xmlns:a16="http://schemas.microsoft.com/office/drawing/2014/main" id="{DDE6F45C-3EBD-3395-D2BC-756B15687A37}"/>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989;p46">
              <a:extLst>
                <a:ext uri="{FF2B5EF4-FFF2-40B4-BE49-F238E27FC236}">
                  <a16:creationId xmlns:a16="http://schemas.microsoft.com/office/drawing/2014/main" id="{294CCADC-0036-C81B-EC29-2E56FACD1C14}"/>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990;p46">
              <a:extLst>
                <a:ext uri="{FF2B5EF4-FFF2-40B4-BE49-F238E27FC236}">
                  <a16:creationId xmlns:a16="http://schemas.microsoft.com/office/drawing/2014/main" id="{91CB4EA5-DD76-C0FF-F683-C145FEC221F2}"/>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991;p46">
              <a:extLst>
                <a:ext uri="{FF2B5EF4-FFF2-40B4-BE49-F238E27FC236}">
                  <a16:creationId xmlns:a16="http://schemas.microsoft.com/office/drawing/2014/main" id="{016FDA96-6ADF-05EA-2964-6973FCA69EFB}"/>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992;p46">
              <a:extLst>
                <a:ext uri="{FF2B5EF4-FFF2-40B4-BE49-F238E27FC236}">
                  <a16:creationId xmlns:a16="http://schemas.microsoft.com/office/drawing/2014/main" id="{3199F824-D9B4-0AB2-F698-38DE402FF728}"/>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993;p46">
              <a:extLst>
                <a:ext uri="{FF2B5EF4-FFF2-40B4-BE49-F238E27FC236}">
                  <a16:creationId xmlns:a16="http://schemas.microsoft.com/office/drawing/2014/main" id="{0FFD767A-CA36-275E-FCC7-7CF4D271D259}"/>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994;p46">
              <a:extLst>
                <a:ext uri="{FF2B5EF4-FFF2-40B4-BE49-F238E27FC236}">
                  <a16:creationId xmlns:a16="http://schemas.microsoft.com/office/drawing/2014/main" id="{E8928730-B0D0-5B18-D1DE-15D43316DB4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995;p46">
              <a:extLst>
                <a:ext uri="{FF2B5EF4-FFF2-40B4-BE49-F238E27FC236}">
                  <a16:creationId xmlns:a16="http://schemas.microsoft.com/office/drawing/2014/main" id="{3174E3C2-4299-A456-C2D8-98C8173C1B3F}"/>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996;p46">
              <a:extLst>
                <a:ext uri="{FF2B5EF4-FFF2-40B4-BE49-F238E27FC236}">
                  <a16:creationId xmlns:a16="http://schemas.microsoft.com/office/drawing/2014/main" id="{A76906EF-2E31-9985-F85B-01BD4BE368CA}"/>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997;p46">
              <a:extLst>
                <a:ext uri="{FF2B5EF4-FFF2-40B4-BE49-F238E27FC236}">
                  <a16:creationId xmlns:a16="http://schemas.microsoft.com/office/drawing/2014/main" id="{7CFECEAF-5CA1-5644-963C-F088993947FB}"/>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998;p46">
              <a:extLst>
                <a:ext uri="{FF2B5EF4-FFF2-40B4-BE49-F238E27FC236}">
                  <a16:creationId xmlns:a16="http://schemas.microsoft.com/office/drawing/2014/main" id="{5718A395-B938-BFAB-B2AB-59670506226A}"/>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999;p46">
              <a:extLst>
                <a:ext uri="{FF2B5EF4-FFF2-40B4-BE49-F238E27FC236}">
                  <a16:creationId xmlns:a16="http://schemas.microsoft.com/office/drawing/2014/main" id="{3F2F832B-9205-5C78-4278-1D4418AA1774}"/>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000;p46">
              <a:extLst>
                <a:ext uri="{FF2B5EF4-FFF2-40B4-BE49-F238E27FC236}">
                  <a16:creationId xmlns:a16="http://schemas.microsoft.com/office/drawing/2014/main" id="{3E25AD3E-2A76-441F-1C8B-8D6960833AC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001;p46">
              <a:extLst>
                <a:ext uri="{FF2B5EF4-FFF2-40B4-BE49-F238E27FC236}">
                  <a16:creationId xmlns:a16="http://schemas.microsoft.com/office/drawing/2014/main" id="{94E81793-7BAF-D0D0-4651-E042302F67D1}"/>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002;p46">
              <a:extLst>
                <a:ext uri="{FF2B5EF4-FFF2-40B4-BE49-F238E27FC236}">
                  <a16:creationId xmlns:a16="http://schemas.microsoft.com/office/drawing/2014/main" id="{DC1F3760-2283-D509-9895-694625287063}"/>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003;p46">
              <a:extLst>
                <a:ext uri="{FF2B5EF4-FFF2-40B4-BE49-F238E27FC236}">
                  <a16:creationId xmlns:a16="http://schemas.microsoft.com/office/drawing/2014/main" id="{9460560C-3594-3795-09AE-77C699BF3ABC}"/>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004;p46">
              <a:extLst>
                <a:ext uri="{FF2B5EF4-FFF2-40B4-BE49-F238E27FC236}">
                  <a16:creationId xmlns:a16="http://schemas.microsoft.com/office/drawing/2014/main" id="{466EC834-FD64-0136-CA72-6E03A0918917}"/>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005;p46">
              <a:extLst>
                <a:ext uri="{FF2B5EF4-FFF2-40B4-BE49-F238E27FC236}">
                  <a16:creationId xmlns:a16="http://schemas.microsoft.com/office/drawing/2014/main" id="{2AE69A0F-016A-395C-FCA4-73D9B250B185}"/>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006;p46">
              <a:extLst>
                <a:ext uri="{FF2B5EF4-FFF2-40B4-BE49-F238E27FC236}">
                  <a16:creationId xmlns:a16="http://schemas.microsoft.com/office/drawing/2014/main" id="{BD897A29-C7DF-CBE0-2888-8E9F2AFA4104}"/>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007;p46">
              <a:extLst>
                <a:ext uri="{FF2B5EF4-FFF2-40B4-BE49-F238E27FC236}">
                  <a16:creationId xmlns:a16="http://schemas.microsoft.com/office/drawing/2014/main" id="{C5ACB587-4A98-3558-CC8D-D0B5F098BD14}"/>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008;p46">
              <a:extLst>
                <a:ext uri="{FF2B5EF4-FFF2-40B4-BE49-F238E27FC236}">
                  <a16:creationId xmlns:a16="http://schemas.microsoft.com/office/drawing/2014/main" id="{9D4C85CC-BCEA-9CE2-B1A3-4EF4A8D40ECD}"/>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009;p46">
              <a:extLst>
                <a:ext uri="{FF2B5EF4-FFF2-40B4-BE49-F238E27FC236}">
                  <a16:creationId xmlns:a16="http://schemas.microsoft.com/office/drawing/2014/main" id="{41008D7F-683F-1C8D-DE03-60F3CEC82438}"/>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010;p46">
              <a:extLst>
                <a:ext uri="{FF2B5EF4-FFF2-40B4-BE49-F238E27FC236}">
                  <a16:creationId xmlns:a16="http://schemas.microsoft.com/office/drawing/2014/main" id="{559570FC-3465-9203-AA3B-8A35422E534F}"/>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011;p46">
              <a:extLst>
                <a:ext uri="{FF2B5EF4-FFF2-40B4-BE49-F238E27FC236}">
                  <a16:creationId xmlns:a16="http://schemas.microsoft.com/office/drawing/2014/main" id="{BBF4C8E7-E5D8-BEA7-ECEC-44A6EF9A73CC}"/>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012;p46">
              <a:extLst>
                <a:ext uri="{FF2B5EF4-FFF2-40B4-BE49-F238E27FC236}">
                  <a16:creationId xmlns:a16="http://schemas.microsoft.com/office/drawing/2014/main" id="{BCEEDD19-7F2D-089A-AE00-E5764A3879DA}"/>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9743135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423F-B5E7-A8D9-5E8F-8FAFA496E55C}"/>
              </a:ext>
            </a:extLst>
          </p:cNvPr>
          <p:cNvSpPr>
            <a:spLocks noGrp="1"/>
          </p:cNvSpPr>
          <p:nvPr>
            <p:ph type="title"/>
          </p:nvPr>
        </p:nvSpPr>
        <p:spPr>
          <a:xfrm>
            <a:off x="811757" y="950542"/>
            <a:ext cx="5307000" cy="396300"/>
          </a:xfrm>
        </p:spPr>
        <p:txBody>
          <a:bodyPr/>
          <a:lstStyle/>
          <a:p>
            <a:r>
              <a:rPr lang="en-US" sz="3200" dirty="0"/>
              <a:t>Introduction</a:t>
            </a:r>
          </a:p>
        </p:txBody>
      </p:sp>
      <p:sp>
        <p:nvSpPr>
          <p:cNvPr id="3" name="Text Placeholder 2">
            <a:extLst>
              <a:ext uri="{FF2B5EF4-FFF2-40B4-BE49-F238E27FC236}">
                <a16:creationId xmlns:a16="http://schemas.microsoft.com/office/drawing/2014/main" id="{C083AA19-8443-CA99-FDB7-98F003CAD0E2}"/>
              </a:ext>
            </a:extLst>
          </p:cNvPr>
          <p:cNvSpPr>
            <a:spLocks noGrp="1"/>
          </p:cNvSpPr>
          <p:nvPr>
            <p:ph type="body" idx="1"/>
          </p:nvPr>
        </p:nvSpPr>
        <p:spPr>
          <a:xfrm>
            <a:off x="624194" y="1475864"/>
            <a:ext cx="8172586" cy="3033900"/>
          </a:xfrm>
        </p:spPr>
        <p:txBody>
          <a:bodyPr/>
          <a:lstStyle/>
          <a:p>
            <a:pPr algn="just"/>
            <a:r>
              <a:rPr lang="en-US" sz="1600" b="1" dirty="0"/>
              <a:t>Stock Prediction: </a:t>
            </a:r>
            <a:r>
              <a:rPr lang="en-US" sz="1600" dirty="0"/>
              <a:t>Stock prediction involves forecasting future stock prices based on historical data and various analytical methods. It utilizes statistical models and machine learning techniques, such as Long Short-Term Memory (LSTM) networks, to identify patterns and trends within stock market data. The goal of stock prediction is to provide investors and traders with insights that can aid in making informed decisions about buying or selling stocks. </a:t>
            </a:r>
          </a:p>
          <a:p>
            <a:pPr marL="76200" indent="0" algn="just">
              <a:buNone/>
            </a:pPr>
            <a:endParaRPr lang="en-US" sz="500" dirty="0"/>
          </a:p>
          <a:p>
            <a:pPr algn="just"/>
            <a:r>
              <a:rPr lang="en-US" sz="1600" b="1" dirty="0"/>
              <a:t>Visualizer: </a:t>
            </a:r>
            <a:r>
              <a:rPr lang="en-US" sz="1600" dirty="0"/>
              <a:t>A visualizer in the context of stock prediction is a tool or system that graphically represents stock data and prediction results. It uses charts and graphs to display historical stock prices alongside predicted prices, allowing users to easily interpret and compare the data. Visualization tools enhance the understanding of model performance and the accuracy of predictions, making the analysis more accessible and actionable. </a:t>
            </a:r>
          </a:p>
          <a:p>
            <a:pPr algn="just"/>
            <a:endParaRPr lang="en-US" sz="1600" dirty="0"/>
          </a:p>
          <a:p>
            <a:pPr marL="76200" indent="0" algn="just">
              <a:buNone/>
            </a:pPr>
            <a:endParaRPr lang="en-US" sz="1600" dirty="0"/>
          </a:p>
        </p:txBody>
      </p:sp>
      <p:sp>
        <p:nvSpPr>
          <p:cNvPr id="4" name="Slide Number Placeholder 3">
            <a:extLst>
              <a:ext uri="{FF2B5EF4-FFF2-40B4-BE49-F238E27FC236}">
                <a16:creationId xmlns:a16="http://schemas.microsoft.com/office/drawing/2014/main" id="{38036C13-26E0-19E7-E97D-24A21B2C4BE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40835385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423F-B5E7-A8D9-5E8F-8FAFA496E55C}"/>
              </a:ext>
            </a:extLst>
          </p:cNvPr>
          <p:cNvSpPr>
            <a:spLocks noGrp="1"/>
          </p:cNvSpPr>
          <p:nvPr>
            <p:ph type="title"/>
          </p:nvPr>
        </p:nvSpPr>
        <p:spPr>
          <a:xfrm>
            <a:off x="855300" y="937602"/>
            <a:ext cx="5307000" cy="396300"/>
          </a:xfrm>
        </p:spPr>
        <p:txBody>
          <a:bodyPr/>
          <a:lstStyle/>
          <a:p>
            <a:r>
              <a:rPr lang="en-US" sz="3200" dirty="0"/>
              <a:t>Problem Statement?</a:t>
            </a:r>
          </a:p>
        </p:txBody>
      </p:sp>
      <p:sp>
        <p:nvSpPr>
          <p:cNvPr id="3" name="Text Placeholder 2">
            <a:extLst>
              <a:ext uri="{FF2B5EF4-FFF2-40B4-BE49-F238E27FC236}">
                <a16:creationId xmlns:a16="http://schemas.microsoft.com/office/drawing/2014/main" id="{C083AA19-8443-CA99-FDB7-98F003CAD0E2}"/>
              </a:ext>
            </a:extLst>
          </p:cNvPr>
          <p:cNvSpPr>
            <a:spLocks noGrp="1"/>
          </p:cNvSpPr>
          <p:nvPr>
            <p:ph type="body" idx="1"/>
          </p:nvPr>
        </p:nvSpPr>
        <p:spPr>
          <a:xfrm>
            <a:off x="655003" y="1715950"/>
            <a:ext cx="8172586" cy="3033900"/>
          </a:xfrm>
        </p:spPr>
        <p:txBody>
          <a:bodyPr/>
          <a:lstStyle/>
          <a:p>
            <a:pPr marL="76200" indent="0" algn="just">
              <a:buNone/>
            </a:pPr>
            <a:r>
              <a:rPr lang="en-US" sz="1800" dirty="0"/>
              <a:t>The financial markets are complex and volatile, making accurate stock price predictions difficult. Investors need reliable tools to forecast price movements and visualize trends to make informed decisions. “This project aims to develop a tool that uses machine learning algorithms to predict stock prices based on historical data." It will also provide detailed visualizations of market trends, enabling users to understand and act on these predictions effectively. The goal is to enhance prediction accuracy and offer a user-friendly platform for real-time market analysis. </a:t>
            </a:r>
          </a:p>
        </p:txBody>
      </p:sp>
      <p:sp>
        <p:nvSpPr>
          <p:cNvPr id="4" name="Slide Number Placeholder 3">
            <a:extLst>
              <a:ext uri="{FF2B5EF4-FFF2-40B4-BE49-F238E27FC236}">
                <a16:creationId xmlns:a16="http://schemas.microsoft.com/office/drawing/2014/main" id="{38036C13-26E0-19E7-E97D-24A21B2C4BE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6826357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45255" y="2300789"/>
            <a:ext cx="5110800" cy="541921"/>
          </a:xfrm>
          <a:prstGeom prst="rect">
            <a:avLst/>
          </a:prstGeom>
        </p:spPr>
        <p:txBody>
          <a:bodyPr spcFirstLastPara="1" wrap="square" lIns="0" tIns="0" rIns="0" bIns="0" anchor="b" anchorCtr="0">
            <a:noAutofit/>
          </a:bodyPr>
          <a:lstStyle/>
          <a:p>
            <a:r>
              <a:rPr lang="en-US" sz="4000" dirty="0"/>
              <a:t>Working Of Model</a:t>
            </a:r>
          </a:p>
        </p:txBody>
      </p:sp>
      <p:grpSp>
        <p:nvGrpSpPr>
          <p:cNvPr id="4" name="Grupo 10">
            <a:extLst>
              <a:ext uri="{FF2B5EF4-FFF2-40B4-BE49-F238E27FC236}">
                <a16:creationId xmlns:a16="http://schemas.microsoft.com/office/drawing/2014/main" id="{46C1EFD8-8A05-4D78-811F-0404D204DFA2}"/>
              </a:ext>
            </a:extLst>
          </p:cNvPr>
          <p:cNvGrpSpPr/>
          <p:nvPr/>
        </p:nvGrpSpPr>
        <p:grpSpPr>
          <a:xfrm>
            <a:off x="5312230" y="1236617"/>
            <a:ext cx="3509554" cy="2865119"/>
            <a:chOff x="855298" y="2421399"/>
            <a:chExt cx="767176" cy="684028"/>
          </a:xfrm>
        </p:grpSpPr>
        <p:sp>
          <p:nvSpPr>
            <p:cNvPr id="5" name="Google Shape;1014;p46">
              <a:extLst>
                <a:ext uri="{FF2B5EF4-FFF2-40B4-BE49-F238E27FC236}">
                  <a16:creationId xmlns:a16="http://schemas.microsoft.com/office/drawing/2014/main" id="{F342B211-593F-5673-16B3-10A437057257}"/>
                </a:ext>
              </a:extLst>
            </p:cNvPr>
            <p:cNvSpPr/>
            <p:nvPr/>
          </p:nvSpPr>
          <p:spPr>
            <a:xfrm>
              <a:off x="1212548" y="2426660"/>
              <a:ext cx="361763" cy="544547"/>
            </a:xfrm>
            <a:custGeom>
              <a:avLst/>
              <a:gdLst/>
              <a:ahLst/>
              <a:cxnLst/>
              <a:rect l="l" t="t" r="r" b="b"/>
              <a:pathLst>
                <a:path w="3617625" h="5445470" extrusionOk="0">
                  <a:moveTo>
                    <a:pt x="0" y="0"/>
                  </a:moveTo>
                  <a:lnTo>
                    <a:pt x="3617625" y="5445470"/>
                  </a:lnTo>
                  <a:lnTo>
                    <a:pt x="909" y="3357146"/>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 name="Google Shape;1015;p46">
              <a:extLst>
                <a:ext uri="{FF2B5EF4-FFF2-40B4-BE49-F238E27FC236}">
                  <a16:creationId xmlns:a16="http://schemas.microsoft.com/office/drawing/2014/main" id="{CD8F7D3E-214E-E1FB-A3F3-8F46A298AE42}"/>
                </a:ext>
              </a:extLst>
            </p:cNvPr>
            <p:cNvSpPr/>
            <p:nvPr/>
          </p:nvSpPr>
          <p:spPr>
            <a:xfrm>
              <a:off x="1171554" y="2423768"/>
              <a:ext cx="390451" cy="586039"/>
            </a:xfrm>
            <a:custGeom>
              <a:avLst/>
              <a:gdLst/>
              <a:ahLst/>
              <a:cxnLst/>
              <a:rect l="l" t="t" r="r" b="b"/>
              <a:pathLst>
                <a:path w="3904510" h="5860389" extrusionOk="0">
                  <a:moveTo>
                    <a:pt x="3865046" y="5854663"/>
                  </a:moveTo>
                  <a:cubicBezTo>
                    <a:pt x="3902341" y="5876492"/>
                    <a:pt x="3918715" y="5831924"/>
                    <a:pt x="3889606" y="5788266"/>
                  </a:cubicBezTo>
                  <a:lnTo>
                    <a:pt x="63675" y="29910"/>
                  </a:lnTo>
                  <a:cubicBezTo>
                    <a:pt x="38205" y="-9200"/>
                    <a:pt x="0" y="-10110"/>
                    <a:pt x="0" y="28091"/>
                  </a:cubicBezTo>
                  <a:lnTo>
                    <a:pt x="910" y="3577152"/>
                  </a:lnTo>
                  <a:cubicBezTo>
                    <a:pt x="910" y="3602619"/>
                    <a:pt x="18193" y="3632634"/>
                    <a:pt x="40024" y="3645368"/>
                  </a:cubicBezTo>
                  <a:lnTo>
                    <a:pt x="3865046" y="5854663"/>
                  </a:lnTo>
                  <a:close/>
                  <a:moveTo>
                    <a:pt x="566704" y="1668918"/>
                  </a:moveTo>
                  <a:cubicBezTo>
                    <a:pt x="566704" y="1630717"/>
                    <a:pt x="604908" y="1631626"/>
                    <a:pt x="630378" y="1670737"/>
                  </a:cubicBezTo>
                  <a:lnTo>
                    <a:pt x="2307748" y="4192007"/>
                  </a:lnTo>
                  <a:cubicBezTo>
                    <a:pt x="2336857" y="4235666"/>
                    <a:pt x="2320483" y="4280234"/>
                    <a:pt x="2283188" y="4258404"/>
                  </a:cubicBezTo>
                  <a:lnTo>
                    <a:pt x="606728" y="3289735"/>
                  </a:lnTo>
                  <a:cubicBezTo>
                    <a:pt x="584896" y="3277001"/>
                    <a:pt x="567613" y="3246986"/>
                    <a:pt x="567613" y="3221518"/>
                  </a:cubicBezTo>
                  <a:lnTo>
                    <a:pt x="566704" y="1668918"/>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016;p46">
              <a:extLst>
                <a:ext uri="{FF2B5EF4-FFF2-40B4-BE49-F238E27FC236}">
                  <a16:creationId xmlns:a16="http://schemas.microsoft.com/office/drawing/2014/main" id="{CEAD98FF-5F37-AF2A-BB5C-162B3E9B06E6}"/>
                </a:ext>
              </a:extLst>
            </p:cNvPr>
            <p:cNvSpPr/>
            <p:nvPr/>
          </p:nvSpPr>
          <p:spPr>
            <a:xfrm>
              <a:off x="1351766" y="2438542"/>
              <a:ext cx="270708" cy="297422"/>
            </a:xfrm>
            <a:custGeom>
              <a:avLst/>
              <a:gdLst/>
              <a:ahLst/>
              <a:cxnLst/>
              <a:rect l="l" t="t" r="r" b="b"/>
              <a:pathLst>
                <a:path w="2707078" h="2974225" extrusionOk="0">
                  <a:moveTo>
                    <a:pt x="0" y="0"/>
                  </a:moveTo>
                  <a:lnTo>
                    <a:pt x="2707079" y="1563515"/>
                  </a:lnTo>
                  <a:lnTo>
                    <a:pt x="2707079" y="2974226"/>
                  </a:lnTo>
                  <a:lnTo>
                    <a:pt x="239234" y="1548053"/>
                  </a:lnTo>
                  <a:lnTo>
                    <a:pt x="909" y="1626274"/>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017;p46">
              <a:extLst>
                <a:ext uri="{FF2B5EF4-FFF2-40B4-BE49-F238E27FC236}">
                  <a16:creationId xmlns:a16="http://schemas.microsoft.com/office/drawing/2014/main" id="{B11352A3-B000-A547-1BAB-6B625EA435EF}"/>
                </a:ext>
              </a:extLst>
            </p:cNvPr>
            <p:cNvSpPr/>
            <p:nvPr/>
          </p:nvSpPr>
          <p:spPr>
            <a:xfrm>
              <a:off x="1375891" y="2485721"/>
              <a:ext cx="30746" cy="45722"/>
            </a:xfrm>
            <a:custGeom>
              <a:avLst/>
              <a:gdLst/>
              <a:ahLst/>
              <a:cxnLst/>
              <a:rect l="l" t="t" r="r" b="b"/>
              <a:pathLst>
                <a:path w="307457" h="457219" extrusionOk="0">
                  <a:moveTo>
                    <a:pt x="307457" y="317291"/>
                  </a:moveTo>
                  <a:cubicBezTo>
                    <a:pt x="307457" y="433713"/>
                    <a:pt x="238325" y="488286"/>
                    <a:pt x="153729" y="439170"/>
                  </a:cubicBezTo>
                  <a:cubicBezTo>
                    <a:pt x="69133" y="390055"/>
                    <a:pt x="0" y="256351"/>
                    <a:pt x="0" y="139929"/>
                  </a:cubicBezTo>
                  <a:cubicBezTo>
                    <a:pt x="0" y="23506"/>
                    <a:pt x="69133" y="-31067"/>
                    <a:pt x="153729" y="18049"/>
                  </a:cubicBezTo>
                  <a:cubicBezTo>
                    <a:pt x="239234" y="67165"/>
                    <a:pt x="307457" y="200868"/>
                    <a:pt x="307457" y="31729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018;p46">
              <a:extLst>
                <a:ext uri="{FF2B5EF4-FFF2-40B4-BE49-F238E27FC236}">
                  <a16:creationId xmlns:a16="http://schemas.microsoft.com/office/drawing/2014/main" id="{F498EDD9-88C2-19E3-D43B-31D25736A7F2}"/>
                </a:ext>
              </a:extLst>
            </p:cNvPr>
            <p:cNvSpPr/>
            <p:nvPr/>
          </p:nvSpPr>
          <p:spPr>
            <a:xfrm>
              <a:off x="1421149" y="2512826"/>
              <a:ext cx="59308" cy="46660"/>
            </a:xfrm>
            <a:custGeom>
              <a:avLst/>
              <a:gdLst/>
              <a:ahLst/>
              <a:cxnLst/>
              <a:rect l="l" t="t" r="r" b="b"/>
              <a:pathLst>
                <a:path w="593083" h="466598" extrusionOk="0">
                  <a:moveTo>
                    <a:pt x="0" y="0"/>
                  </a:moveTo>
                  <a:lnTo>
                    <a:pt x="593083" y="342900"/>
                  </a:lnTo>
                  <a:lnTo>
                    <a:pt x="593083" y="466599"/>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019;p46">
              <a:extLst>
                <a:ext uri="{FF2B5EF4-FFF2-40B4-BE49-F238E27FC236}">
                  <a16:creationId xmlns:a16="http://schemas.microsoft.com/office/drawing/2014/main" id="{5AFA12F8-418D-3975-953B-D8CDD959168C}"/>
                </a:ext>
              </a:extLst>
            </p:cNvPr>
            <p:cNvSpPr/>
            <p:nvPr/>
          </p:nvSpPr>
          <p:spPr>
            <a:xfrm>
              <a:off x="1421149" y="2537588"/>
              <a:ext cx="177106" cy="114694"/>
            </a:xfrm>
            <a:custGeom>
              <a:avLst/>
              <a:gdLst/>
              <a:ahLst/>
              <a:cxnLst/>
              <a:rect l="l" t="t" r="r" b="b"/>
              <a:pathLst>
                <a:path w="1771062" h="1146941" extrusionOk="0">
                  <a:moveTo>
                    <a:pt x="0" y="0"/>
                  </a:moveTo>
                  <a:lnTo>
                    <a:pt x="1771063" y="1023243"/>
                  </a:lnTo>
                  <a:lnTo>
                    <a:pt x="1771063" y="1146941"/>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020;p46">
              <a:extLst>
                <a:ext uri="{FF2B5EF4-FFF2-40B4-BE49-F238E27FC236}">
                  <a16:creationId xmlns:a16="http://schemas.microsoft.com/office/drawing/2014/main" id="{0E5C4029-A551-57DE-1038-8AD51D87135F}"/>
                </a:ext>
              </a:extLst>
            </p:cNvPr>
            <p:cNvSpPr/>
            <p:nvPr/>
          </p:nvSpPr>
          <p:spPr>
            <a:xfrm>
              <a:off x="1421149" y="2562349"/>
              <a:ext cx="138538" cy="92410"/>
            </a:xfrm>
            <a:custGeom>
              <a:avLst/>
              <a:gdLst/>
              <a:ahLst/>
              <a:cxnLst/>
              <a:rect l="l" t="t" r="r" b="b"/>
              <a:pathLst>
                <a:path w="1385376" h="924101" extrusionOk="0">
                  <a:moveTo>
                    <a:pt x="0" y="0"/>
                  </a:moveTo>
                  <a:lnTo>
                    <a:pt x="1385377" y="800403"/>
                  </a:lnTo>
                  <a:lnTo>
                    <a:pt x="1385377" y="924102"/>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021;p46">
              <a:extLst>
                <a:ext uri="{FF2B5EF4-FFF2-40B4-BE49-F238E27FC236}">
                  <a16:creationId xmlns:a16="http://schemas.microsoft.com/office/drawing/2014/main" id="{CE1924C4-8038-457D-CE2D-9723CD9D5329}"/>
                </a:ext>
              </a:extLst>
            </p:cNvPr>
            <p:cNvSpPr/>
            <p:nvPr/>
          </p:nvSpPr>
          <p:spPr>
            <a:xfrm>
              <a:off x="855298" y="2629287"/>
              <a:ext cx="270708" cy="318979"/>
            </a:xfrm>
            <a:custGeom>
              <a:avLst/>
              <a:gdLst/>
              <a:ahLst/>
              <a:cxnLst/>
              <a:rect l="l" t="t" r="r" b="b"/>
              <a:pathLst>
                <a:path w="2707078" h="3189788" extrusionOk="0">
                  <a:moveTo>
                    <a:pt x="2706169" y="1563515"/>
                  </a:moveTo>
                  <a:lnTo>
                    <a:pt x="0" y="0"/>
                  </a:lnTo>
                  <a:lnTo>
                    <a:pt x="0" y="1410711"/>
                  </a:lnTo>
                  <a:lnTo>
                    <a:pt x="2467844" y="2835974"/>
                  </a:lnTo>
                  <a:lnTo>
                    <a:pt x="2707079" y="3189789"/>
                  </a:lnTo>
                  <a:lnTo>
                    <a:pt x="2706169" y="1563515"/>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022;p46">
              <a:extLst>
                <a:ext uri="{FF2B5EF4-FFF2-40B4-BE49-F238E27FC236}">
                  <a16:creationId xmlns:a16="http://schemas.microsoft.com/office/drawing/2014/main" id="{5E1A3447-C6F2-032F-D322-02EA731726A9}"/>
                </a:ext>
              </a:extLst>
            </p:cNvPr>
            <p:cNvSpPr/>
            <p:nvPr/>
          </p:nvSpPr>
          <p:spPr>
            <a:xfrm>
              <a:off x="1070338" y="2786719"/>
              <a:ext cx="30746" cy="45671"/>
            </a:xfrm>
            <a:custGeom>
              <a:avLst/>
              <a:gdLst/>
              <a:ahLst/>
              <a:cxnLst/>
              <a:rect l="l" t="t" r="r" b="b"/>
              <a:pathLst>
                <a:path w="307457" h="456710" extrusionOk="0">
                  <a:moveTo>
                    <a:pt x="0" y="139419"/>
                  </a:moveTo>
                  <a:cubicBezTo>
                    <a:pt x="0" y="255842"/>
                    <a:pt x="69132" y="389545"/>
                    <a:pt x="153729" y="438661"/>
                  </a:cubicBezTo>
                  <a:cubicBezTo>
                    <a:pt x="238325" y="487777"/>
                    <a:pt x="307457" y="433204"/>
                    <a:pt x="307457" y="316781"/>
                  </a:cubicBezTo>
                  <a:cubicBezTo>
                    <a:pt x="307457" y="200359"/>
                    <a:pt x="238325" y="66655"/>
                    <a:pt x="153729" y="17540"/>
                  </a:cubicBezTo>
                  <a:cubicBezTo>
                    <a:pt x="69132" y="-30666"/>
                    <a:pt x="0" y="23907"/>
                    <a:pt x="0" y="13941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023;p46">
              <a:extLst>
                <a:ext uri="{FF2B5EF4-FFF2-40B4-BE49-F238E27FC236}">
                  <a16:creationId xmlns:a16="http://schemas.microsoft.com/office/drawing/2014/main" id="{3952B713-ABED-2884-53F6-35EC45B81764}"/>
                </a:ext>
              </a:extLst>
            </p:cNvPr>
            <p:cNvSpPr/>
            <p:nvPr/>
          </p:nvSpPr>
          <p:spPr>
            <a:xfrm>
              <a:off x="996602" y="2745203"/>
              <a:ext cx="59308" cy="46660"/>
            </a:xfrm>
            <a:custGeom>
              <a:avLst/>
              <a:gdLst/>
              <a:ahLst/>
              <a:cxnLst/>
              <a:rect l="l" t="t" r="r" b="b"/>
              <a:pathLst>
                <a:path w="593083" h="466598" extrusionOk="0">
                  <a:moveTo>
                    <a:pt x="593083" y="342900"/>
                  </a:moveTo>
                  <a:lnTo>
                    <a:pt x="0" y="0"/>
                  </a:lnTo>
                  <a:lnTo>
                    <a:pt x="0" y="123699"/>
                  </a:lnTo>
                  <a:lnTo>
                    <a:pt x="593083" y="466599"/>
                  </a:lnTo>
                  <a:lnTo>
                    <a:pt x="593083" y="34290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024;p46">
              <a:extLst>
                <a:ext uri="{FF2B5EF4-FFF2-40B4-BE49-F238E27FC236}">
                  <a16:creationId xmlns:a16="http://schemas.microsoft.com/office/drawing/2014/main" id="{E374E88D-744F-3B03-F78E-CCA3A37B9984}"/>
                </a:ext>
              </a:extLst>
            </p:cNvPr>
            <p:cNvSpPr/>
            <p:nvPr/>
          </p:nvSpPr>
          <p:spPr>
            <a:xfrm>
              <a:off x="879151" y="2702030"/>
              <a:ext cx="177197" cy="114694"/>
            </a:xfrm>
            <a:custGeom>
              <a:avLst/>
              <a:gdLst/>
              <a:ahLst/>
              <a:cxnLst/>
              <a:rect l="l" t="t" r="r" b="b"/>
              <a:pathLst>
                <a:path w="1771972" h="1146941" extrusionOk="0">
                  <a:moveTo>
                    <a:pt x="1771972" y="1023243"/>
                  </a:moveTo>
                  <a:lnTo>
                    <a:pt x="0" y="0"/>
                  </a:lnTo>
                  <a:lnTo>
                    <a:pt x="0" y="123698"/>
                  </a:lnTo>
                  <a:lnTo>
                    <a:pt x="1771063" y="1146941"/>
                  </a:lnTo>
                  <a:lnTo>
                    <a:pt x="1771972" y="10232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025;p46">
              <a:extLst>
                <a:ext uri="{FF2B5EF4-FFF2-40B4-BE49-F238E27FC236}">
                  <a16:creationId xmlns:a16="http://schemas.microsoft.com/office/drawing/2014/main" id="{1D2FD23E-CDF7-A44F-A225-501ED9A8FD01}"/>
                </a:ext>
              </a:extLst>
            </p:cNvPr>
            <p:cNvSpPr/>
            <p:nvPr/>
          </p:nvSpPr>
          <p:spPr>
            <a:xfrm>
              <a:off x="917697" y="2749013"/>
              <a:ext cx="138538" cy="92410"/>
            </a:xfrm>
            <a:custGeom>
              <a:avLst/>
              <a:gdLst/>
              <a:ahLst/>
              <a:cxnLst/>
              <a:rect l="l" t="t" r="r" b="b"/>
              <a:pathLst>
                <a:path w="1385376" h="924101" extrusionOk="0">
                  <a:moveTo>
                    <a:pt x="1385377" y="800403"/>
                  </a:moveTo>
                  <a:lnTo>
                    <a:pt x="0" y="0"/>
                  </a:lnTo>
                  <a:lnTo>
                    <a:pt x="0" y="123699"/>
                  </a:lnTo>
                  <a:lnTo>
                    <a:pt x="1385377" y="924102"/>
                  </a:lnTo>
                  <a:lnTo>
                    <a:pt x="1385377" y="80040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026;p46">
              <a:extLst>
                <a:ext uri="{FF2B5EF4-FFF2-40B4-BE49-F238E27FC236}">
                  <a16:creationId xmlns:a16="http://schemas.microsoft.com/office/drawing/2014/main" id="{0B19D2E6-A1A9-5D9C-1958-D63AC2E5E02F}"/>
                </a:ext>
              </a:extLst>
            </p:cNvPr>
            <p:cNvSpPr/>
            <p:nvPr/>
          </p:nvSpPr>
          <p:spPr>
            <a:xfrm>
              <a:off x="1029162" y="2421399"/>
              <a:ext cx="113159" cy="310247"/>
            </a:xfrm>
            <a:custGeom>
              <a:avLst/>
              <a:gdLst/>
              <a:ahLst/>
              <a:cxnLst/>
              <a:rect l="l" t="t" r="r" b="b"/>
              <a:pathLst>
                <a:path w="1131587" h="3102471" extrusionOk="0">
                  <a:moveTo>
                    <a:pt x="0" y="0"/>
                  </a:moveTo>
                  <a:lnTo>
                    <a:pt x="1130678" y="653056"/>
                  </a:lnTo>
                  <a:lnTo>
                    <a:pt x="1131588" y="3102472"/>
                  </a:lnTo>
                  <a:lnTo>
                    <a:pt x="0" y="2449416"/>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027;p46">
              <a:extLst>
                <a:ext uri="{FF2B5EF4-FFF2-40B4-BE49-F238E27FC236}">
                  <a16:creationId xmlns:a16="http://schemas.microsoft.com/office/drawing/2014/main" id="{0018E579-E21F-3EB6-DC56-9C836B396C5C}"/>
                </a:ext>
              </a:extLst>
            </p:cNvPr>
            <p:cNvSpPr/>
            <p:nvPr/>
          </p:nvSpPr>
          <p:spPr>
            <a:xfrm>
              <a:off x="993881" y="2488428"/>
              <a:ext cx="88962" cy="80768"/>
            </a:xfrm>
            <a:custGeom>
              <a:avLst/>
              <a:gdLst/>
              <a:ahLst/>
              <a:cxnLst/>
              <a:rect l="l" t="t" r="r" b="b"/>
              <a:pathLst>
                <a:path w="889624" h="807679" extrusionOk="0">
                  <a:moveTo>
                    <a:pt x="0" y="0"/>
                  </a:moveTo>
                  <a:lnTo>
                    <a:pt x="889625" y="513895"/>
                  </a:lnTo>
                  <a:lnTo>
                    <a:pt x="889625" y="807680"/>
                  </a:lnTo>
                  <a:lnTo>
                    <a:pt x="0" y="293784"/>
                  </a:lnTo>
                  <a:lnTo>
                    <a:pt x="0" y="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028;p46">
              <a:extLst>
                <a:ext uri="{FF2B5EF4-FFF2-40B4-BE49-F238E27FC236}">
                  <a16:creationId xmlns:a16="http://schemas.microsoft.com/office/drawing/2014/main" id="{13803676-23B9-3581-195A-C5A0009DCF80}"/>
                </a:ext>
              </a:extLst>
            </p:cNvPr>
            <p:cNvSpPr/>
            <p:nvPr/>
          </p:nvSpPr>
          <p:spPr>
            <a:xfrm>
              <a:off x="1029162" y="2629378"/>
              <a:ext cx="113068" cy="101597"/>
            </a:xfrm>
            <a:custGeom>
              <a:avLst/>
              <a:gdLst/>
              <a:ahLst/>
              <a:cxnLst/>
              <a:rect l="l" t="t" r="r" b="b"/>
              <a:pathLst>
                <a:path w="1130678" h="1015966" extrusionOk="0">
                  <a:moveTo>
                    <a:pt x="0" y="0"/>
                  </a:moveTo>
                  <a:lnTo>
                    <a:pt x="1130678" y="653056"/>
                  </a:lnTo>
                  <a:lnTo>
                    <a:pt x="1130678" y="1015966"/>
                  </a:lnTo>
                  <a:lnTo>
                    <a:pt x="0" y="362910"/>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029;p46">
              <a:extLst>
                <a:ext uri="{FF2B5EF4-FFF2-40B4-BE49-F238E27FC236}">
                  <a16:creationId xmlns:a16="http://schemas.microsoft.com/office/drawing/2014/main" id="{BF4E7928-FC23-291C-4000-4E9F1F68EC41}"/>
                </a:ext>
              </a:extLst>
            </p:cNvPr>
            <p:cNvSpPr/>
            <p:nvPr/>
          </p:nvSpPr>
          <p:spPr>
            <a:xfrm>
              <a:off x="1043038" y="2465752"/>
              <a:ext cx="46391" cy="39111"/>
            </a:xfrm>
            <a:custGeom>
              <a:avLst/>
              <a:gdLst/>
              <a:ahLst/>
              <a:cxnLst/>
              <a:rect l="l" t="t" r="r" b="b"/>
              <a:pathLst>
                <a:path w="463914" h="391106" extrusionOk="0">
                  <a:moveTo>
                    <a:pt x="0" y="0"/>
                  </a:moveTo>
                  <a:lnTo>
                    <a:pt x="463915" y="267407"/>
                  </a:lnTo>
                  <a:lnTo>
                    <a:pt x="463915" y="391106"/>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030;p46">
              <a:extLst>
                <a:ext uri="{FF2B5EF4-FFF2-40B4-BE49-F238E27FC236}">
                  <a16:creationId xmlns:a16="http://schemas.microsoft.com/office/drawing/2014/main" id="{4E443D8E-DBF9-1D05-39D0-09629DD4E809}"/>
                </a:ext>
              </a:extLst>
            </p:cNvPr>
            <p:cNvSpPr/>
            <p:nvPr/>
          </p:nvSpPr>
          <p:spPr>
            <a:xfrm>
              <a:off x="1043129" y="2490514"/>
              <a:ext cx="82049" cy="59757"/>
            </a:xfrm>
            <a:custGeom>
              <a:avLst/>
              <a:gdLst/>
              <a:ahLst/>
              <a:cxnLst/>
              <a:rect l="l" t="t" r="r" b="b"/>
              <a:pathLst>
                <a:path w="820492" h="597573" extrusionOk="0">
                  <a:moveTo>
                    <a:pt x="0" y="0"/>
                  </a:moveTo>
                  <a:lnTo>
                    <a:pt x="820492" y="473875"/>
                  </a:lnTo>
                  <a:lnTo>
                    <a:pt x="820492" y="597574"/>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031;p46">
              <a:extLst>
                <a:ext uri="{FF2B5EF4-FFF2-40B4-BE49-F238E27FC236}">
                  <a16:creationId xmlns:a16="http://schemas.microsoft.com/office/drawing/2014/main" id="{07960903-A48A-17F6-1F56-DCAE784326EE}"/>
                </a:ext>
              </a:extLst>
            </p:cNvPr>
            <p:cNvSpPr/>
            <p:nvPr/>
          </p:nvSpPr>
          <p:spPr>
            <a:xfrm>
              <a:off x="1043129" y="2597904"/>
              <a:ext cx="48120" cy="40202"/>
            </a:xfrm>
            <a:custGeom>
              <a:avLst/>
              <a:gdLst/>
              <a:ahLst/>
              <a:cxnLst/>
              <a:rect l="l" t="t" r="r" b="b"/>
              <a:pathLst>
                <a:path w="481197" h="402020" extrusionOk="0">
                  <a:moveTo>
                    <a:pt x="481198" y="278322"/>
                  </a:moveTo>
                  <a:lnTo>
                    <a:pt x="481198" y="402021"/>
                  </a:lnTo>
                  <a:lnTo>
                    <a:pt x="0" y="123699"/>
                  </a:lnTo>
                  <a:lnTo>
                    <a:pt x="0" y="0"/>
                  </a:lnTo>
                  <a:lnTo>
                    <a:pt x="481198" y="27832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032;p46">
              <a:extLst>
                <a:ext uri="{FF2B5EF4-FFF2-40B4-BE49-F238E27FC236}">
                  <a16:creationId xmlns:a16="http://schemas.microsoft.com/office/drawing/2014/main" id="{84A160C7-B9B6-B9CA-8CAE-F30EC07D9594}"/>
                </a:ext>
              </a:extLst>
            </p:cNvPr>
            <p:cNvSpPr/>
            <p:nvPr/>
          </p:nvSpPr>
          <p:spPr>
            <a:xfrm>
              <a:off x="1154594" y="2795180"/>
              <a:ext cx="113159" cy="310247"/>
            </a:xfrm>
            <a:custGeom>
              <a:avLst/>
              <a:gdLst/>
              <a:ahLst/>
              <a:cxnLst/>
              <a:rect l="l" t="t" r="r" b="b"/>
              <a:pathLst>
                <a:path w="1131588" h="3102471" extrusionOk="0">
                  <a:moveTo>
                    <a:pt x="1130679" y="653056"/>
                  </a:moveTo>
                  <a:lnTo>
                    <a:pt x="0" y="0"/>
                  </a:lnTo>
                  <a:lnTo>
                    <a:pt x="910" y="2449416"/>
                  </a:lnTo>
                  <a:lnTo>
                    <a:pt x="1131588" y="3102472"/>
                  </a:lnTo>
                  <a:lnTo>
                    <a:pt x="1130679" y="653056"/>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033;p46">
              <a:extLst>
                <a:ext uri="{FF2B5EF4-FFF2-40B4-BE49-F238E27FC236}">
                  <a16:creationId xmlns:a16="http://schemas.microsoft.com/office/drawing/2014/main" id="{C79E79E2-95CF-7CAF-EE19-619E6199D70E}"/>
                </a:ext>
              </a:extLst>
            </p:cNvPr>
            <p:cNvSpPr/>
            <p:nvPr/>
          </p:nvSpPr>
          <p:spPr>
            <a:xfrm>
              <a:off x="1213909" y="2916811"/>
              <a:ext cx="88962" cy="80768"/>
            </a:xfrm>
            <a:custGeom>
              <a:avLst/>
              <a:gdLst/>
              <a:ahLst/>
              <a:cxnLst/>
              <a:rect l="l" t="t" r="r" b="b"/>
              <a:pathLst>
                <a:path w="889624" h="807679" extrusionOk="0">
                  <a:moveTo>
                    <a:pt x="889625" y="513895"/>
                  </a:moveTo>
                  <a:lnTo>
                    <a:pt x="0" y="0"/>
                  </a:lnTo>
                  <a:lnTo>
                    <a:pt x="0" y="293784"/>
                  </a:lnTo>
                  <a:lnTo>
                    <a:pt x="889625" y="807679"/>
                  </a:lnTo>
                  <a:lnTo>
                    <a:pt x="889625" y="513895"/>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034;p46">
              <a:extLst>
                <a:ext uri="{FF2B5EF4-FFF2-40B4-BE49-F238E27FC236}">
                  <a16:creationId xmlns:a16="http://schemas.microsoft.com/office/drawing/2014/main" id="{AB57AFC2-5970-60CC-737B-7CE08F004DDC}"/>
                </a:ext>
              </a:extLst>
            </p:cNvPr>
            <p:cNvSpPr/>
            <p:nvPr/>
          </p:nvSpPr>
          <p:spPr>
            <a:xfrm>
              <a:off x="1154685" y="3003159"/>
              <a:ext cx="113068" cy="101597"/>
            </a:xfrm>
            <a:custGeom>
              <a:avLst/>
              <a:gdLst/>
              <a:ahLst/>
              <a:cxnLst/>
              <a:rect l="l" t="t" r="r" b="b"/>
              <a:pathLst>
                <a:path w="1130678" h="1015966" extrusionOk="0">
                  <a:moveTo>
                    <a:pt x="1130679" y="653056"/>
                  </a:moveTo>
                  <a:lnTo>
                    <a:pt x="0" y="0"/>
                  </a:lnTo>
                  <a:lnTo>
                    <a:pt x="0" y="362910"/>
                  </a:lnTo>
                  <a:lnTo>
                    <a:pt x="1130679" y="1015966"/>
                  </a:lnTo>
                  <a:lnTo>
                    <a:pt x="1130679" y="653056"/>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035;p46">
              <a:extLst>
                <a:ext uri="{FF2B5EF4-FFF2-40B4-BE49-F238E27FC236}">
                  <a16:creationId xmlns:a16="http://schemas.microsoft.com/office/drawing/2014/main" id="{5A0CBD6C-9764-3BAC-EE38-E74B11249BF9}"/>
                </a:ext>
              </a:extLst>
            </p:cNvPr>
            <p:cNvSpPr/>
            <p:nvPr/>
          </p:nvSpPr>
          <p:spPr>
            <a:xfrm>
              <a:off x="1171645" y="2841347"/>
              <a:ext cx="46391" cy="39111"/>
            </a:xfrm>
            <a:custGeom>
              <a:avLst/>
              <a:gdLst/>
              <a:ahLst/>
              <a:cxnLst/>
              <a:rect l="l" t="t" r="r" b="b"/>
              <a:pathLst>
                <a:path w="463914" h="391106" extrusionOk="0">
                  <a:moveTo>
                    <a:pt x="0" y="0"/>
                  </a:moveTo>
                  <a:lnTo>
                    <a:pt x="463915" y="267408"/>
                  </a:lnTo>
                  <a:lnTo>
                    <a:pt x="463915" y="391106"/>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036;p46">
              <a:extLst>
                <a:ext uri="{FF2B5EF4-FFF2-40B4-BE49-F238E27FC236}">
                  <a16:creationId xmlns:a16="http://schemas.microsoft.com/office/drawing/2014/main" id="{E39CC7DD-AF89-8C21-0054-313C4B83234E}"/>
                </a:ext>
              </a:extLst>
            </p:cNvPr>
            <p:cNvSpPr/>
            <p:nvPr/>
          </p:nvSpPr>
          <p:spPr>
            <a:xfrm>
              <a:off x="1171645" y="2866109"/>
              <a:ext cx="82049" cy="59757"/>
            </a:xfrm>
            <a:custGeom>
              <a:avLst/>
              <a:gdLst/>
              <a:ahLst/>
              <a:cxnLst/>
              <a:rect l="l" t="t" r="r" b="b"/>
              <a:pathLst>
                <a:path w="820492" h="597573" extrusionOk="0">
                  <a:moveTo>
                    <a:pt x="0" y="0"/>
                  </a:moveTo>
                  <a:lnTo>
                    <a:pt x="820492" y="473875"/>
                  </a:lnTo>
                  <a:lnTo>
                    <a:pt x="820492" y="597574"/>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037;p46">
              <a:extLst>
                <a:ext uri="{FF2B5EF4-FFF2-40B4-BE49-F238E27FC236}">
                  <a16:creationId xmlns:a16="http://schemas.microsoft.com/office/drawing/2014/main" id="{E083493A-1EA7-8C1F-79FB-40CCA7697403}"/>
                </a:ext>
              </a:extLst>
            </p:cNvPr>
            <p:cNvSpPr/>
            <p:nvPr/>
          </p:nvSpPr>
          <p:spPr>
            <a:xfrm>
              <a:off x="1205474" y="2993091"/>
              <a:ext cx="48120" cy="40202"/>
            </a:xfrm>
            <a:custGeom>
              <a:avLst/>
              <a:gdLst/>
              <a:ahLst/>
              <a:cxnLst/>
              <a:rect l="l" t="t" r="r" b="b"/>
              <a:pathLst>
                <a:path w="481197" h="402020" extrusionOk="0">
                  <a:moveTo>
                    <a:pt x="0" y="0"/>
                  </a:moveTo>
                  <a:lnTo>
                    <a:pt x="0" y="123699"/>
                  </a:lnTo>
                  <a:lnTo>
                    <a:pt x="481198" y="402021"/>
                  </a:lnTo>
                  <a:lnTo>
                    <a:pt x="481198" y="27832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038;p46">
              <a:extLst>
                <a:ext uri="{FF2B5EF4-FFF2-40B4-BE49-F238E27FC236}">
                  <a16:creationId xmlns:a16="http://schemas.microsoft.com/office/drawing/2014/main" id="{75EF52BC-CE5D-64FA-2B25-DF6C2F955562}"/>
                </a:ext>
              </a:extLst>
            </p:cNvPr>
            <p:cNvSpPr/>
            <p:nvPr/>
          </p:nvSpPr>
          <p:spPr>
            <a:xfrm>
              <a:off x="1459513" y="2703561"/>
              <a:ext cx="76046" cy="103649"/>
            </a:xfrm>
            <a:custGeom>
              <a:avLst/>
              <a:gdLst/>
              <a:ahLst/>
              <a:cxnLst/>
              <a:rect l="l" t="t" r="r" b="b"/>
              <a:pathLst>
                <a:path w="760456" h="1036493" extrusionOk="0">
                  <a:moveTo>
                    <a:pt x="380228" y="13751"/>
                  </a:moveTo>
                  <a:cubicBezTo>
                    <a:pt x="434806" y="44675"/>
                    <a:pt x="478469" y="121078"/>
                    <a:pt x="478469" y="183836"/>
                  </a:cubicBezTo>
                  <a:lnTo>
                    <a:pt x="478469" y="461249"/>
                  </a:lnTo>
                  <a:lnTo>
                    <a:pt x="662215" y="566757"/>
                  </a:lnTo>
                  <a:cubicBezTo>
                    <a:pt x="716794" y="597681"/>
                    <a:pt x="760456" y="674083"/>
                    <a:pt x="760456" y="736842"/>
                  </a:cubicBezTo>
                  <a:cubicBezTo>
                    <a:pt x="760456" y="799601"/>
                    <a:pt x="716794" y="825069"/>
                    <a:pt x="662215" y="794144"/>
                  </a:cubicBezTo>
                  <a:lnTo>
                    <a:pt x="478469" y="688636"/>
                  </a:lnTo>
                  <a:lnTo>
                    <a:pt x="478469" y="966049"/>
                  </a:lnTo>
                  <a:cubicBezTo>
                    <a:pt x="478469" y="1028807"/>
                    <a:pt x="434806" y="1054275"/>
                    <a:pt x="380228" y="1023350"/>
                  </a:cubicBezTo>
                  <a:cubicBezTo>
                    <a:pt x="325650" y="992426"/>
                    <a:pt x="281987" y="916023"/>
                    <a:pt x="281987" y="853265"/>
                  </a:cubicBezTo>
                  <a:lnTo>
                    <a:pt x="281987" y="575852"/>
                  </a:lnTo>
                  <a:lnTo>
                    <a:pt x="98241" y="469435"/>
                  </a:lnTo>
                  <a:cubicBezTo>
                    <a:pt x="43662" y="438510"/>
                    <a:pt x="0" y="362108"/>
                    <a:pt x="0" y="298440"/>
                  </a:cubicBezTo>
                  <a:cubicBezTo>
                    <a:pt x="0" y="235681"/>
                    <a:pt x="43662" y="210213"/>
                    <a:pt x="98241" y="241138"/>
                  </a:cubicBezTo>
                  <a:lnTo>
                    <a:pt x="281987" y="346646"/>
                  </a:lnTo>
                  <a:lnTo>
                    <a:pt x="281987" y="69233"/>
                  </a:lnTo>
                  <a:cubicBezTo>
                    <a:pt x="281987" y="7384"/>
                    <a:pt x="325650" y="-18084"/>
                    <a:pt x="380228" y="1375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7862444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Google Shape;163;p16"/>
          <p:cNvSpPr txBox="1">
            <a:spLocks noGrp="1"/>
          </p:cNvSpPr>
          <p:nvPr>
            <p:ph type="body" idx="1"/>
          </p:nvPr>
        </p:nvSpPr>
        <p:spPr>
          <a:xfrm>
            <a:off x="729740" y="117824"/>
            <a:ext cx="8318466" cy="4826000"/>
          </a:xfrm>
          <a:prstGeom prst="rect">
            <a:avLst/>
          </a:prstGeom>
        </p:spPr>
        <p:txBody>
          <a:bodyPr spcFirstLastPara="1" wrap="square" lIns="0" tIns="0" rIns="0" bIns="0" anchor="t" anchorCtr="0">
            <a:noAutofit/>
          </a:bodyPr>
          <a:lstStyle/>
          <a:p>
            <a:pPr marL="76200" lvl="0" indent="0" algn="just" rtl="0">
              <a:lnSpc>
                <a:spcPct val="150000"/>
              </a:lnSpc>
              <a:spcBef>
                <a:spcPts val="0"/>
              </a:spcBef>
              <a:spcAft>
                <a:spcPts val="0"/>
              </a:spcAft>
              <a:buSzPts val="2400"/>
              <a:buNone/>
            </a:pPr>
            <a:r>
              <a:rPr lang="en-IN" sz="1800" dirty="0">
                <a:solidFill>
                  <a:schemeClr val="accent1"/>
                </a:solidFill>
              </a:rPr>
              <a:t>Data collection and Preprocessing: </a:t>
            </a:r>
          </a:p>
          <a:p>
            <a:pPr marL="76200" lvl="0" indent="0" algn="just" rtl="0">
              <a:lnSpc>
                <a:spcPct val="150000"/>
              </a:lnSpc>
              <a:spcBef>
                <a:spcPts val="0"/>
              </a:spcBef>
              <a:spcAft>
                <a:spcPts val="0"/>
              </a:spcAft>
              <a:buSzPts val="2400"/>
              <a:buNone/>
            </a:pPr>
            <a:r>
              <a:rPr lang="en-IN" sz="1800" dirty="0">
                <a:solidFill>
                  <a:schemeClr val="tx1"/>
                </a:solidFill>
              </a:rPr>
              <a:t>The first step is gathering relevant data. This includes: </a:t>
            </a:r>
          </a:p>
          <a:p>
            <a:pPr marL="76200" lvl="0" indent="0" algn="just" rtl="0">
              <a:lnSpc>
                <a:spcPct val="150000"/>
              </a:lnSpc>
              <a:spcBef>
                <a:spcPts val="0"/>
              </a:spcBef>
              <a:spcAft>
                <a:spcPts val="0"/>
              </a:spcAft>
              <a:buSzPts val="2400"/>
              <a:buNone/>
            </a:pPr>
            <a:r>
              <a:rPr lang="en-IN" sz="1800" dirty="0">
                <a:solidFill>
                  <a:schemeClr val="accent1"/>
                </a:solidFill>
              </a:rPr>
              <a:t>Historical Stock Prices: </a:t>
            </a:r>
            <a:r>
              <a:rPr lang="en-IN" sz="1800" dirty="0">
                <a:solidFill>
                  <a:schemeClr val="tx1"/>
                </a:solidFill>
              </a:rPr>
              <a:t>Daily, weekly, or monthly stock prices (open, high, low, close, and volume). </a:t>
            </a:r>
          </a:p>
          <a:p>
            <a:pPr marL="76200" lvl="0" indent="0" algn="just" rtl="0">
              <a:lnSpc>
                <a:spcPct val="150000"/>
              </a:lnSpc>
              <a:spcBef>
                <a:spcPts val="0"/>
              </a:spcBef>
              <a:spcAft>
                <a:spcPts val="0"/>
              </a:spcAft>
              <a:buSzPts val="2400"/>
              <a:buNone/>
            </a:pPr>
            <a:r>
              <a:rPr lang="en-IN" sz="1800" dirty="0">
                <a:solidFill>
                  <a:schemeClr val="accent1"/>
                </a:solidFill>
              </a:rPr>
              <a:t>Market Indicators: </a:t>
            </a:r>
            <a:r>
              <a:rPr lang="en-IN" sz="1800" dirty="0">
                <a:solidFill>
                  <a:schemeClr val="tx1"/>
                </a:solidFill>
              </a:rPr>
              <a:t>Indices like S&amp;P 500, Dow Jones Industrial Average. </a:t>
            </a:r>
          </a:p>
          <a:p>
            <a:pPr marL="76200" lvl="0" indent="0" algn="just" rtl="0">
              <a:lnSpc>
                <a:spcPct val="150000"/>
              </a:lnSpc>
              <a:spcBef>
                <a:spcPts val="0"/>
              </a:spcBef>
              <a:spcAft>
                <a:spcPts val="0"/>
              </a:spcAft>
              <a:buSzPts val="2400"/>
              <a:buNone/>
            </a:pPr>
            <a:r>
              <a:rPr lang="en-IN" sz="1800" dirty="0">
                <a:solidFill>
                  <a:schemeClr val="accent1"/>
                </a:solidFill>
              </a:rPr>
              <a:t>External Factors: </a:t>
            </a:r>
            <a:r>
              <a:rPr lang="en-IN" sz="1800" dirty="0">
                <a:solidFill>
                  <a:schemeClr val="tx1"/>
                </a:solidFill>
              </a:rPr>
              <a:t>News articles, social media sentiment, economic indicators. </a:t>
            </a:r>
          </a:p>
          <a:p>
            <a:pPr marL="76200" lvl="0" indent="0" algn="just" rtl="0">
              <a:lnSpc>
                <a:spcPct val="150000"/>
              </a:lnSpc>
              <a:spcBef>
                <a:spcPts val="0"/>
              </a:spcBef>
              <a:spcAft>
                <a:spcPts val="0"/>
              </a:spcAft>
              <a:buSzPts val="2400"/>
              <a:buNone/>
            </a:pPr>
            <a:r>
              <a:rPr lang="en-IN" sz="1800" dirty="0">
                <a:solidFill>
                  <a:schemeClr val="tx1"/>
                </a:solidFill>
              </a:rPr>
              <a:t>Raw data is rarely in a form suitable for direct use in algorithms.</a:t>
            </a:r>
          </a:p>
          <a:p>
            <a:pPr marL="76200" lvl="0" indent="0" algn="just" rtl="0">
              <a:lnSpc>
                <a:spcPct val="150000"/>
              </a:lnSpc>
              <a:spcBef>
                <a:spcPts val="0"/>
              </a:spcBef>
              <a:spcAft>
                <a:spcPts val="0"/>
              </a:spcAft>
              <a:buSzPts val="2400"/>
              <a:buNone/>
            </a:pPr>
            <a:r>
              <a:rPr lang="en-IN" sz="1800" dirty="0">
                <a:solidFill>
                  <a:schemeClr val="tx1"/>
                </a:solidFill>
              </a:rPr>
              <a:t>Preprocessing steps include: </a:t>
            </a:r>
          </a:p>
          <a:p>
            <a:pPr marL="76200" lvl="0" indent="0" algn="just" rtl="0">
              <a:lnSpc>
                <a:spcPct val="150000"/>
              </a:lnSpc>
              <a:spcBef>
                <a:spcPts val="0"/>
              </a:spcBef>
              <a:spcAft>
                <a:spcPts val="0"/>
              </a:spcAft>
              <a:buSzPts val="2400"/>
              <a:buNone/>
            </a:pPr>
            <a:r>
              <a:rPr lang="en-IN" sz="1800" dirty="0">
                <a:solidFill>
                  <a:schemeClr val="accent1"/>
                </a:solidFill>
              </a:rPr>
              <a:t>Normalization: </a:t>
            </a:r>
            <a:r>
              <a:rPr lang="en-IN" sz="1800" dirty="0">
                <a:solidFill>
                  <a:schemeClr val="tx1"/>
                </a:solidFill>
              </a:rPr>
              <a:t>Scaling data to a specific range (e.g., [0, 1]) using techniques like MinMaxScaler. </a:t>
            </a:r>
          </a:p>
          <a:p>
            <a:pPr marL="76200" indent="0" algn="just">
              <a:lnSpc>
                <a:spcPct val="150000"/>
              </a:lnSpc>
              <a:buNone/>
            </a:pPr>
            <a:r>
              <a:rPr lang="en-IN" sz="1800" dirty="0">
                <a:solidFill>
                  <a:schemeClr val="accent1"/>
                </a:solidFill>
              </a:rPr>
              <a:t>Feature Engineering: </a:t>
            </a:r>
            <a:r>
              <a:rPr lang="en-IN" sz="1800" dirty="0">
                <a:solidFill>
                  <a:schemeClr val="tx1"/>
                </a:solidFill>
              </a:rPr>
              <a:t>Creating new features or selecting relevant ones to improve model performance. </a:t>
            </a:r>
          </a:p>
          <a:p>
            <a:pPr marL="76200" lvl="0" indent="0" algn="just" rtl="0">
              <a:spcBef>
                <a:spcPts val="0"/>
              </a:spcBef>
              <a:spcAft>
                <a:spcPts val="0"/>
              </a:spcAft>
              <a:buSzPts val="2400"/>
              <a:buNone/>
            </a:pPr>
            <a:endParaRPr lang="en-IN" sz="1400" dirty="0"/>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66553721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D3C7CD-D28B-EE9F-DFF1-15FD64C50C9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pic>
        <p:nvPicPr>
          <p:cNvPr id="6" name="Picture 5">
            <a:extLst>
              <a:ext uri="{FF2B5EF4-FFF2-40B4-BE49-F238E27FC236}">
                <a16:creationId xmlns:a16="http://schemas.microsoft.com/office/drawing/2014/main" id="{BF74EB57-A91C-788E-34AB-D42E43B56E30}"/>
              </a:ext>
            </a:extLst>
          </p:cNvPr>
          <p:cNvPicPr>
            <a:picLocks noChangeAspect="1"/>
          </p:cNvPicPr>
          <p:nvPr/>
        </p:nvPicPr>
        <p:blipFill rotWithShape="1">
          <a:blip r:embed="rId2"/>
          <a:srcRect t="8325" b="-374"/>
          <a:stretch/>
        </p:blipFill>
        <p:spPr>
          <a:xfrm>
            <a:off x="548806" y="197910"/>
            <a:ext cx="7645960" cy="43988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D6C046D4-819E-28B5-5AED-AA7538B3D338}"/>
              </a:ext>
            </a:extLst>
          </p:cNvPr>
          <p:cNvSpPr txBox="1"/>
          <p:nvPr/>
        </p:nvSpPr>
        <p:spPr>
          <a:xfrm>
            <a:off x="3522700" y="4661398"/>
            <a:ext cx="1698171" cy="369332"/>
          </a:xfrm>
          <a:prstGeom prst="rect">
            <a:avLst/>
          </a:prstGeom>
          <a:noFill/>
        </p:spPr>
        <p:txBody>
          <a:bodyPr wrap="square" rtlCol="0">
            <a:spAutoFit/>
          </a:bodyPr>
          <a:lstStyle/>
          <a:p>
            <a:pPr algn="ctr"/>
            <a:r>
              <a:rPr lang="en-US" sz="1800" dirty="0">
                <a:solidFill>
                  <a:schemeClr val="accent1"/>
                </a:solidFill>
                <a:latin typeface="Barlow" pitchFamily="2" charset="77"/>
              </a:rPr>
              <a:t>“AAPL Dataset”</a:t>
            </a:r>
          </a:p>
        </p:txBody>
      </p:sp>
    </p:spTree>
    <p:extLst>
      <p:ext uri="{BB962C8B-B14F-4D97-AF65-F5344CB8AC3E}">
        <p14:creationId xmlns:p14="http://schemas.microsoft.com/office/powerpoint/2010/main" val="31567973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Google Shape;163;p16"/>
          <p:cNvSpPr txBox="1">
            <a:spLocks noGrp="1"/>
          </p:cNvSpPr>
          <p:nvPr>
            <p:ph type="body" idx="1"/>
          </p:nvPr>
        </p:nvSpPr>
        <p:spPr>
          <a:xfrm>
            <a:off x="703614" y="97400"/>
            <a:ext cx="8353300" cy="4826000"/>
          </a:xfrm>
          <a:prstGeom prst="rect">
            <a:avLst/>
          </a:prstGeom>
        </p:spPr>
        <p:txBody>
          <a:bodyPr spcFirstLastPara="1" wrap="square" lIns="0" tIns="0" rIns="0" bIns="0" anchor="t" anchorCtr="0">
            <a:noAutofit/>
          </a:bodyPr>
          <a:lstStyle/>
          <a:p>
            <a:pPr marL="76200" lvl="0" indent="0" algn="just" rtl="0">
              <a:lnSpc>
                <a:spcPct val="150000"/>
              </a:lnSpc>
              <a:spcBef>
                <a:spcPts val="0"/>
              </a:spcBef>
              <a:spcAft>
                <a:spcPts val="0"/>
              </a:spcAft>
              <a:buSzPts val="2400"/>
              <a:buNone/>
            </a:pPr>
            <a:r>
              <a:rPr lang="en-IN" sz="1800" dirty="0">
                <a:solidFill>
                  <a:schemeClr val="accent1"/>
                </a:solidFill>
              </a:rPr>
              <a:t>Training and Prediction: </a:t>
            </a:r>
          </a:p>
          <a:p>
            <a:pPr marL="76200" lvl="0" indent="0" algn="just" rtl="0">
              <a:lnSpc>
                <a:spcPct val="150000"/>
              </a:lnSpc>
              <a:spcBef>
                <a:spcPts val="0"/>
              </a:spcBef>
              <a:spcAft>
                <a:spcPts val="0"/>
              </a:spcAft>
              <a:buSzPts val="2400"/>
              <a:buNone/>
            </a:pPr>
            <a:r>
              <a:rPr lang="en-IN" sz="1800" dirty="0">
                <a:solidFill>
                  <a:schemeClr val="tx1"/>
                </a:solidFill>
              </a:rPr>
              <a:t>Training the chosen model involves several steps: </a:t>
            </a:r>
          </a:p>
          <a:p>
            <a:pPr marL="76200" lvl="0" indent="0" algn="just" rtl="0">
              <a:lnSpc>
                <a:spcPct val="150000"/>
              </a:lnSpc>
              <a:spcBef>
                <a:spcPts val="0"/>
              </a:spcBef>
              <a:spcAft>
                <a:spcPts val="0"/>
              </a:spcAft>
              <a:buSzPts val="2400"/>
              <a:buNone/>
            </a:pPr>
            <a:r>
              <a:rPr lang="en-IN" sz="1800" dirty="0">
                <a:solidFill>
                  <a:schemeClr val="accent1"/>
                </a:solidFill>
              </a:rPr>
              <a:t>Data Splitting: </a:t>
            </a:r>
            <a:r>
              <a:rPr lang="en-IN" sz="1800" dirty="0">
                <a:solidFill>
                  <a:schemeClr val="tx1"/>
                </a:solidFill>
              </a:rPr>
              <a:t>Dividing the data into training, validation, and test sets to evaluate model performance. </a:t>
            </a:r>
          </a:p>
          <a:p>
            <a:pPr marL="76200" indent="0" algn="just">
              <a:lnSpc>
                <a:spcPct val="150000"/>
              </a:lnSpc>
              <a:buNone/>
            </a:pPr>
            <a:r>
              <a:rPr lang="en-IN" sz="1800" dirty="0">
                <a:solidFill>
                  <a:schemeClr val="accent1"/>
                </a:solidFill>
              </a:rPr>
              <a:t>Hyperparameter Tuning: </a:t>
            </a:r>
            <a:r>
              <a:rPr lang="en-IN" sz="1800" dirty="0">
                <a:solidFill>
                  <a:schemeClr val="tx1"/>
                </a:solidFill>
              </a:rPr>
              <a:t>Hyperparameters include learning rate, batch size, number of layers, activation functions, etc.</a:t>
            </a:r>
          </a:p>
          <a:p>
            <a:pPr marL="76200" lvl="0" indent="0" algn="just" rtl="0">
              <a:lnSpc>
                <a:spcPct val="150000"/>
              </a:lnSpc>
              <a:spcBef>
                <a:spcPts val="0"/>
              </a:spcBef>
              <a:spcAft>
                <a:spcPts val="0"/>
              </a:spcAft>
              <a:buSzPts val="2400"/>
              <a:buNone/>
            </a:pPr>
            <a:r>
              <a:rPr lang="en-IN" sz="1800" dirty="0">
                <a:solidFill>
                  <a:schemeClr val="accent1"/>
                </a:solidFill>
              </a:rPr>
              <a:t>Optimization: </a:t>
            </a:r>
            <a:r>
              <a:rPr lang="en-IN" sz="1800" dirty="0">
                <a:solidFill>
                  <a:schemeClr val="tx1"/>
                </a:solidFill>
              </a:rPr>
              <a:t>Using optimization algorithms like Adam, which adjusts learning rates during training for faster and more efficient convergence. </a:t>
            </a:r>
          </a:p>
          <a:p>
            <a:pPr marL="76200" lvl="0" indent="0" algn="just" rtl="0">
              <a:lnSpc>
                <a:spcPct val="150000"/>
              </a:lnSpc>
              <a:spcBef>
                <a:spcPts val="0"/>
              </a:spcBef>
              <a:spcAft>
                <a:spcPts val="0"/>
              </a:spcAft>
              <a:buSzPts val="2400"/>
              <a:buNone/>
            </a:pPr>
            <a:r>
              <a:rPr lang="en-IN" sz="1800" dirty="0">
                <a:solidFill>
                  <a:schemeClr val="tx1"/>
                </a:solidFill>
              </a:rPr>
              <a:t>Prediction Phase steps include: </a:t>
            </a:r>
          </a:p>
          <a:p>
            <a:pPr marL="76200" indent="0" algn="just">
              <a:lnSpc>
                <a:spcPct val="150000"/>
              </a:lnSpc>
              <a:buNone/>
            </a:pPr>
            <a:r>
              <a:rPr lang="en-IN" sz="1800" dirty="0">
                <a:solidFill>
                  <a:schemeClr val="accent1"/>
                </a:solidFill>
              </a:rPr>
              <a:t>Model Loading: </a:t>
            </a:r>
            <a:r>
              <a:rPr lang="en-IN" sz="1800" dirty="0">
                <a:solidFill>
                  <a:schemeClr val="tx1"/>
                </a:solidFill>
              </a:rPr>
              <a:t>Load the trained model parameters saved during the training phase.</a:t>
            </a:r>
          </a:p>
          <a:p>
            <a:pPr marL="76200" indent="0" algn="just">
              <a:lnSpc>
                <a:spcPct val="150000"/>
              </a:lnSpc>
              <a:buNone/>
            </a:pPr>
            <a:r>
              <a:rPr lang="en-IN" sz="1800" dirty="0">
                <a:solidFill>
                  <a:schemeClr val="accent1"/>
                </a:solidFill>
              </a:rPr>
              <a:t>Inference: </a:t>
            </a:r>
            <a:r>
              <a:rPr lang="en-IN" sz="1800" dirty="0">
                <a:solidFill>
                  <a:schemeClr val="tx1"/>
                </a:solidFill>
              </a:rPr>
              <a:t>Feed the pre-processed input data into the trained model to obtain predictions.</a:t>
            </a:r>
          </a:p>
          <a:p>
            <a:pPr marL="76200" lvl="0" indent="0" algn="just" rtl="0">
              <a:spcBef>
                <a:spcPts val="0"/>
              </a:spcBef>
              <a:spcAft>
                <a:spcPts val="0"/>
              </a:spcAft>
              <a:buSzPts val="2400"/>
              <a:buNone/>
            </a:pPr>
            <a:endParaRPr lang="en-IN" sz="1400" dirty="0"/>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9333534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1311</TotalTime>
  <Words>1765</Words>
  <Application>Microsoft Macintosh PowerPoint</Application>
  <PresentationFormat>On-screen Show (16:9)</PresentationFormat>
  <Paragraphs>103</Paragraphs>
  <Slides>22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Barlow</vt:lpstr>
      <vt:lpstr>Calibri</vt:lpstr>
      <vt:lpstr>Arial</vt:lpstr>
      <vt:lpstr>Barlow Light</vt:lpstr>
      <vt:lpstr>Minola template</vt:lpstr>
      <vt:lpstr>PowerPoint Presentation</vt:lpstr>
      <vt:lpstr>Stock Prediction &amp; Visualizer</vt:lpstr>
      <vt:lpstr>Table Of Content</vt:lpstr>
      <vt:lpstr>Introduction</vt:lpstr>
      <vt:lpstr>Problem Statement?</vt:lpstr>
      <vt:lpstr>Working Of Model</vt:lpstr>
      <vt:lpstr>PowerPoint Presentation</vt:lpstr>
      <vt:lpstr>PowerPoint Presentation</vt:lpstr>
      <vt:lpstr>PowerPoint Presentation</vt:lpstr>
      <vt:lpstr>Methodologies  Includes</vt:lpstr>
      <vt:lpstr>Long Short-Term Memory (LSTM)</vt:lpstr>
      <vt:lpstr>PowerPoint Presentation</vt:lpstr>
      <vt:lpstr>PowerPoint Presentation</vt:lpstr>
      <vt:lpstr>Implementation  &amp;  Explanation</vt:lpstr>
      <vt:lpstr>PowerPoint Presentation</vt:lpstr>
      <vt:lpstr>PowerPoint Presentation</vt:lpstr>
      <vt:lpstr>PowerPoint Presentation</vt:lpstr>
      <vt:lpstr>PowerPoint Presentation</vt:lpstr>
      <vt:lpstr>PowerPoint Presentation</vt:lpstr>
      <vt:lpstr>PowerPoint Presentation</vt:lpstr>
      <vt:lpstr>Future Scope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Yashraj Jain</cp:lastModifiedBy>
  <cp:revision>37</cp:revision>
  <dcterms:modified xsi:type="dcterms:W3CDTF">2024-06-06T18:44:50Z</dcterms:modified>
</cp:coreProperties>
</file>