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1" r:id="rId2"/>
    <p:sldId id="272" r:id="rId3"/>
    <p:sldId id="260" r:id="rId4"/>
    <p:sldId id="259" r:id="rId5"/>
    <p:sldId id="261" r:id="rId6"/>
    <p:sldId id="262" r:id="rId7"/>
    <p:sldId id="265" r:id="rId8"/>
    <p:sldId id="266" r:id="rId9"/>
    <p:sldId id="264" r:id="rId10"/>
    <p:sldId id="263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0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134552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1345521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FCA52C-62D6-D045-AC9D-9DE664C48E4C}"/>
              </a:ext>
            </a:extLst>
          </p:cNvPr>
          <p:cNvSpPr/>
          <p:nvPr/>
        </p:nvSpPr>
        <p:spPr>
          <a:xfrm>
            <a:off x="4085281" y="1492250"/>
            <a:ext cx="1024238" cy="1035050"/>
          </a:xfrm>
          <a:prstGeom prst="ellipse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0D4EC-301C-2847-BC26-FF8AE560E5A4}"/>
              </a:ext>
            </a:extLst>
          </p:cNvPr>
          <p:cNvSpPr txBox="1"/>
          <p:nvPr/>
        </p:nvSpPr>
        <p:spPr>
          <a:xfrm>
            <a:off x="3563302" y="2739394"/>
            <a:ext cx="20681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8FE0D-7DE0-6C48-82D8-03A6F5331E3B}"/>
              </a:ext>
            </a:extLst>
          </p:cNvPr>
          <p:cNvSpPr txBox="1"/>
          <p:nvPr/>
        </p:nvSpPr>
        <p:spPr>
          <a:xfrm>
            <a:off x="3375999" y="351458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</a:rPr>
              <a:t>Motivation / Dataset / Methods</a:t>
            </a:r>
          </a:p>
        </p:txBody>
      </p:sp>
    </p:spTree>
    <p:extLst>
      <p:ext uri="{BB962C8B-B14F-4D97-AF65-F5344CB8AC3E}">
        <p14:creationId xmlns:p14="http://schemas.microsoft.com/office/powerpoint/2010/main" val="366981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64ED-66F8-3C40-BBC2-E03D8772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23EA-5F3E-DB42-A732-E981F3BC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80373" cy="3416400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increases </a:t>
            </a:r>
            <a:r>
              <a:rPr lang="en-US" dirty="0"/>
              <a:t>the amount of data by adding slightly modified copies or newly created synthetic data from existing data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acts as a </a:t>
            </a:r>
            <a:r>
              <a:rPr lang="en-US" dirty="0" err="1"/>
              <a:t>regularizer</a:t>
            </a:r>
            <a:r>
              <a:rPr lang="en-US" dirty="0"/>
              <a:t> and helps reduce overfitting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734B4-8A35-BB4A-8028-5C88694B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44" y="1285875"/>
            <a:ext cx="37242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D5859-FACA-E14F-8D38-FD8E150A1921}"/>
              </a:ext>
            </a:extLst>
          </p:cNvPr>
          <p:cNvSpPr txBox="1"/>
          <p:nvPr/>
        </p:nvSpPr>
        <p:spPr>
          <a:xfrm>
            <a:off x="4908863" y="4125775"/>
            <a:ext cx="392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Source: Data augmentation-assisted deep learning of hand-drawn partially colored sketches for visual search</a:t>
            </a:r>
          </a:p>
        </p:txBody>
      </p:sp>
    </p:spTree>
    <p:extLst>
      <p:ext uri="{BB962C8B-B14F-4D97-AF65-F5344CB8AC3E}">
        <p14:creationId xmlns:p14="http://schemas.microsoft.com/office/powerpoint/2010/main" val="37593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B794-4252-1048-B963-0F52067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 (SNN)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0134-3331-D54B-B717-AA36F46D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236" y="1152475"/>
            <a:ext cx="3493682" cy="3416400"/>
          </a:xfrm>
        </p:spPr>
        <p:txBody>
          <a:bodyPr/>
          <a:lstStyle/>
          <a:p>
            <a:r>
              <a:rPr lang="en-US" dirty="0"/>
              <a:t>a class of neural network architectures that contain two or more ‘identical’ subnetworks</a:t>
            </a:r>
          </a:p>
          <a:p>
            <a:endParaRPr lang="en-US" dirty="0"/>
          </a:p>
          <a:p>
            <a:r>
              <a:rPr lang="en-US" dirty="0"/>
              <a:t>find the similarity of the inputs by </a:t>
            </a:r>
            <a:r>
              <a:rPr lang="en-US"/>
              <a:t>comparing their </a:t>
            </a:r>
            <a:r>
              <a:rPr lang="en-US" dirty="0"/>
              <a:t>feature vectors</a:t>
            </a:r>
          </a:p>
          <a:p>
            <a:endParaRPr lang="en-US" dirty="0"/>
          </a:p>
          <a:p>
            <a:r>
              <a:rPr lang="en-US" dirty="0"/>
              <a:t>learn a similarity function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6F1C5F3B-BB9B-1C41-AEF3-C458D11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5" y="1351107"/>
            <a:ext cx="4786821" cy="30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F839B-CFD9-AE42-AD88-FCC2048156DA}"/>
              </a:ext>
            </a:extLst>
          </p:cNvPr>
          <p:cNvSpPr txBox="1"/>
          <p:nvPr/>
        </p:nvSpPr>
        <p:spPr>
          <a:xfrm>
            <a:off x="438295" y="4467642"/>
            <a:ext cx="3923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Source: Siamese Network used in Signet</a:t>
            </a:r>
          </a:p>
        </p:txBody>
      </p:sp>
    </p:spTree>
    <p:extLst>
      <p:ext uri="{BB962C8B-B14F-4D97-AF65-F5344CB8AC3E}">
        <p14:creationId xmlns:p14="http://schemas.microsoft.com/office/powerpoint/2010/main" val="249489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9DB2C4-BE66-DB48-8B7C-EF36DF71DCE6}"/>
              </a:ext>
            </a:extLst>
          </p:cNvPr>
          <p:cNvSpPr/>
          <p:nvPr/>
        </p:nvSpPr>
        <p:spPr>
          <a:xfrm>
            <a:off x="720436" y="868218"/>
            <a:ext cx="3685309" cy="3546764"/>
          </a:xfrm>
          <a:custGeom>
            <a:avLst/>
            <a:gdLst>
              <a:gd name="connsiteX0" fmla="*/ 0 w 3685309"/>
              <a:gd name="connsiteY0" fmla="*/ 591139 h 3546764"/>
              <a:gd name="connsiteX1" fmla="*/ 591139 w 3685309"/>
              <a:gd name="connsiteY1" fmla="*/ 0 h 3546764"/>
              <a:gd name="connsiteX2" fmla="*/ 1266957 w 3685309"/>
              <a:gd name="connsiteY2" fmla="*/ 0 h 3546764"/>
              <a:gd name="connsiteX3" fmla="*/ 1867685 w 3685309"/>
              <a:gd name="connsiteY3" fmla="*/ 0 h 3546764"/>
              <a:gd name="connsiteX4" fmla="*/ 2443382 w 3685309"/>
              <a:gd name="connsiteY4" fmla="*/ 0 h 3546764"/>
              <a:gd name="connsiteX5" fmla="*/ 3094170 w 3685309"/>
              <a:gd name="connsiteY5" fmla="*/ 0 h 3546764"/>
              <a:gd name="connsiteX6" fmla="*/ 3685309 w 3685309"/>
              <a:gd name="connsiteY6" fmla="*/ 591139 h 3546764"/>
              <a:gd name="connsiteX7" fmla="*/ 3685309 w 3685309"/>
              <a:gd name="connsiteY7" fmla="*/ 1182261 h 3546764"/>
              <a:gd name="connsiteX8" fmla="*/ 3685309 w 3685309"/>
              <a:gd name="connsiteY8" fmla="*/ 1820672 h 3546764"/>
              <a:gd name="connsiteX9" fmla="*/ 3685309 w 3685309"/>
              <a:gd name="connsiteY9" fmla="*/ 2340859 h 3546764"/>
              <a:gd name="connsiteX10" fmla="*/ 3685309 w 3685309"/>
              <a:gd name="connsiteY10" fmla="*/ 2955625 h 3546764"/>
              <a:gd name="connsiteX11" fmla="*/ 3094170 w 3685309"/>
              <a:gd name="connsiteY11" fmla="*/ 3546764 h 3546764"/>
              <a:gd name="connsiteX12" fmla="*/ 2543503 w 3685309"/>
              <a:gd name="connsiteY12" fmla="*/ 3546764 h 3546764"/>
              <a:gd name="connsiteX13" fmla="*/ 1867685 w 3685309"/>
              <a:gd name="connsiteY13" fmla="*/ 3546764 h 3546764"/>
              <a:gd name="connsiteX14" fmla="*/ 1291988 w 3685309"/>
              <a:gd name="connsiteY14" fmla="*/ 3546764 h 3546764"/>
              <a:gd name="connsiteX15" fmla="*/ 591139 w 3685309"/>
              <a:gd name="connsiteY15" fmla="*/ 3546764 h 3546764"/>
              <a:gd name="connsiteX16" fmla="*/ 0 w 3685309"/>
              <a:gd name="connsiteY16" fmla="*/ 2955625 h 3546764"/>
              <a:gd name="connsiteX17" fmla="*/ 0 w 3685309"/>
              <a:gd name="connsiteY17" fmla="*/ 2340859 h 3546764"/>
              <a:gd name="connsiteX18" fmla="*/ 0 w 3685309"/>
              <a:gd name="connsiteY18" fmla="*/ 1797027 h 3546764"/>
              <a:gd name="connsiteX19" fmla="*/ 0 w 3685309"/>
              <a:gd name="connsiteY19" fmla="*/ 1158616 h 3546764"/>
              <a:gd name="connsiteX20" fmla="*/ 0 w 3685309"/>
              <a:gd name="connsiteY20" fmla="*/ 591139 h 354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5309" h="3546764" extrusionOk="0">
                <a:moveTo>
                  <a:pt x="0" y="591139"/>
                </a:moveTo>
                <a:cubicBezTo>
                  <a:pt x="-62952" y="225832"/>
                  <a:pt x="196615" y="25539"/>
                  <a:pt x="591139" y="0"/>
                </a:cubicBezTo>
                <a:cubicBezTo>
                  <a:pt x="811034" y="20540"/>
                  <a:pt x="1029946" y="4564"/>
                  <a:pt x="1266957" y="0"/>
                </a:cubicBezTo>
                <a:cubicBezTo>
                  <a:pt x="1503968" y="-4564"/>
                  <a:pt x="1734904" y="-23895"/>
                  <a:pt x="1867685" y="0"/>
                </a:cubicBezTo>
                <a:cubicBezTo>
                  <a:pt x="2000466" y="23895"/>
                  <a:pt x="2310030" y="5071"/>
                  <a:pt x="2443382" y="0"/>
                </a:cubicBezTo>
                <a:cubicBezTo>
                  <a:pt x="2576734" y="-5071"/>
                  <a:pt x="2833301" y="10148"/>
                  <a:pt x="3094170" y="0"/>
                </a:cubicBezTo>
                <a:cubicBezTo>
                  <a:pt x="3448980" y="-58309"/>
                  <a:pt x="3629565" y="256126"/>
                  <a:pt x="3685309" y="591139"/>
                </a:cubicBezTo>
                <a:cubicBezTo>
                  <a:pt x="3710174" y="796977"/>
                  <a:pt x="3693112" y="924035"/>
                  <a:pt x="3685309" y="1182261"/>
                </a:cubicBezTo>
                <a:cubicBezTo>
                  <a:pt x="3677506" y="1440487"/>
                  <a:pt x="3699643" y="1648238"/>
                  <a:pt x="3685309" y="1820672"/>
                </a:cubicBezTo>
                <a:cubicBezTo>
                  <a:pt x="3670975" y="1993106"/>
                  <a:pt x="3694536" y="2091611"/>
                  <a:pt x="3685309" y="2340859"/>
                </a:cubicBezTo>
                <a:cubicBezTo>
                  <a:pt x="3676082" y="2590107"/>
                  <a:pt x="3712874" y="2804368"/>
                  <a:pt x="3685309" y="2955625"/>
                </a:cubicBezTo>
                <a:cubicBezTo>
                  <a:pt x="3729966" y="3348579"/>
                  <a:pt x="3423797" y="3579384"/>
                  <a:pt x="3094170" y="3546764"/>
                </a:cubicBezTo>
                <a:cubicBezTo>
                  <a:pt x="2894777" y="3526233"/>
                  <a:pt x="2801194" y="3532338"/>
                  <a:pt x="2543503" y="3546764"/>
                </a:cubicBezTo>
                <a:cubicBezTo>
                  <a:pt x="2285812" y="3561190"/>
                  <a:pt x="2049189" y="3513114"/>
                  <a:pt x="1867685" y="3546764"/>
                </a:cubicBezTo>
                <a:cubicBezTo>
                  <a:pt x="1686181" y="3580414"/>
                  <a:pt x="1441572" y="3573544"/>
                  <a:pt x="1291988" y="3546764"/>
                </a:cubicBezTo>
                <a:cubicBezTo>
                  <a:pt x="1142404" y="3519984"/>
                  <a:pt x="857093" y="3565406"/>
                  <a:pt x="591139" y="3546764"/>
                </a:cubicBezTo>
                <a:cubicBezTo>
                  <a:pt x="259492" y="3536225"/>
                  <a:pt x="5030" y="3214060"/>
                  <a:pt x="0" y="2955625"/>
                </a:cubicBezTo>
                <a:cubicBezTo>
                  <a:pt x="-21975" y="2763007"/>
                  <a:pt x="11197" y="2591254"/>
                  <a:pt x="0" y="2340859"/>
                </a:cubicBezTo>
                <a:cubicBezTo>
                  <a:pt x="-11197" y="2090464"/>
                  <a:pt x="11952" y="2002440"/>
                  <a:pt x="0" y="1797027"/>
                </a:cubicBezTo>
                <a:cubicBezTo>
                  <a:pt x="-11952" y="1591614"/>
                  <a:pt x="-25183" y="1400879"/>
                  <a:pt x="0" y="1158616"/>
                </a:cubicBezTo>
                <a:cubicBezTo>
                  <a:pt x="25183" y="916353"/>
                  <a:pt x="7945" y="743596"/>
                  <a:pt x="0" y="591139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Pros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More robust to class imbalance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Nicely ensembled with other supervised classifiers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Learning from Semantic similarity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DE56DD-AE05-0D4E-8333-0798237FAF5A}"/>
              </a:ext>
            </a:extLst>
          </p:cNvPr>
          <p:cNvSpPr/>
          <p:nvPr/>
        </p:nvSpPr>
        <p:spPr>
          <a:xfrm>
            <a:off x="4724400" y="868218"/>
            <a:ext cx="3685309" cy="3546764"/>
          </a:xfrm>
          <a:custGeom>
            <a:avLst/>
            <a:gdLst>
              <a:gd name="connsiteX0" fmla="*/ 0 w 3685309"/>
              <a:gd name="connsiteY0" fmla="*/ 591139 h 3546764"/>
              <a:gd name="connsiteX1" fmla="*/ 591139 w 3685309"/>
              <a:gd name="connsiteY1" fmla="*/ 0 h 3546764"/>
              <a:gd name="connsiteX2" fmla="*/ 3094170 w 3685309"/>
              <a:gd name="connsiteY2" fmla="*/ 0 h 3546764"/>
              <a:gd name="connsiteX3" fmla="*/ 3685309 w 3685309"/>
              <a:gd name="connsiteY3" fmla="*/ 591139 h 3546764"/>
              <a:gd name="connsiteX4" fmla="*/ 3685309 w 3685309"/>
              <a:gd name="connsiteY4" fmla="*/ 2955625 h 3546764"/>
              <a:gd name="connsiteX5" fmla="*/ 3094170 w 3685309"/>
              <a:gd name="connsiteY5" fmla="*/ 3546764 h 3546764"/>
              <a:gd name="connsiteX6" fmla="*/ 591139 w 3685309"/>
              <a:gd name="connsiteY6" fmla="*/ 3546764 h 3546764"/>
              <a:gd name="connsiteX7" fmla="*/ 0 w 3685309"/>
              <a:gd name="connsiteY7" fmla="*/ 2955625 h 3546764"/>
              <a:gd name="connsiteX8" fmla="*/ 0 w 3685309"/>
              <a:gd name="connsiteY8" fmla="*/ 591139 h 354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5309" h="3546764" extrusionOk="0">
                <a:moveTo>
                  <a:pt x="0" y="591139"/>
                </a:moveTo>
                <a:cubicBezTo>
                  <a:pt x="-45925" y="308899"/>
                  <a:pt x="277141" y="7262"/>
                  <a:pt x="591139" y="0"/>
                </a:cubicBezTo>
                <a:cubicBezTo>
                  <a:pt x="874699" y="85060"/>
                  <a:pt x="2387470" y="157929"/>
                  <a:pt x="3094170" y="0"/>
                </a:cubicBezTo>
                <a:cubicBezTo>
                  <a:pt x="3422844" y="-23673"/>
                  <a:pt x="3690165" y="265135"/>
                  <a:pt x="3685309" y="591139"/>
                </a:cubicBezTo>
                <a:cubicBezTo>
                  <a:pt x="3735423" y="1219577"/>
                  <a:pt x="3774510" y="2268993"/>
                  <a:pt x="3685309" y="2955625"/>
                </a:cubicBezTo>
                <a:cubicBezTo>
                  <a:pt x="3696457" y="3296369"/>
                  <a:pt x="3407780" y="3565953"/>
                  <a:pt x="3094170" y="3546764"/>
                </a:cubicBezTo>
                <a:cubicBezTo>
                  <a:pt x="1911393" y="3532253"/>
                  <a:pt x="1234474" y="3392969"/>
                  <a:pt x="591139" y="3546764"/>
                </a:cubicBezTo>
                <a:cubicBezTo>
                  <a:pt x="275732" y="3546477"/>
                  <a:pt x="3240" y="3329452"/>
                  <a:pt x="0" y="2955625"/>
                </a:cubicBezTo>
                <a:cubicBezTo>
                  <a:pt x="55904" y="2360523"/>
                  <a:pt x="-23004" y="1524553"/>
                  <a:pt x="0" y="591139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4522510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Cons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More training time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Doesn’t output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5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A86F-EEA5-D049-87BC-F8532E8F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Loss (Contrastive Loss)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7F8D8-9F5D-C84E-8AF6-B07DEEA1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720034"/>
          </a:xfrm>
        </p:spPr>
        <p:txBody>
          <a:bodyPr/>
          <a:lstStyle/>
          <a:p>
            <a:r>
              <a:rPr lang="en-US" sz="1400" b="1" dirty="0"/>
              <a:t>Triplet loss </a:t>
            </a:r>
            <a:r>
              <a:rPr lang="en-US" sz="1400" dirty="0"/>
              <a:t>is a loss function where a baseline (anchor) input is compared to a positive (truthy) input and a negative (</a:t>
            </a:r>
            <a:r>
              <a:rPr lang="en-US" sz="1400" dirty="0" err="1"/>
              <a:t>falsy</a:t>
            </a:r>
            <a:r>
              <a:rPr lang="en-US" sz="1400" dirty="0"/>
              <a:t>) input</a:t>
            </a:r>
          </a:p>
          <a:p>
            <a:endParaRPr lang="en-US" sz="1400" dirty="0"/>
          </a:p>
          <a:p>
            <a:r>
              <a:rPr lang="en-US" sz="1400" b="1" dirty="0"/>
              <a:t>Contrastive loss</a:t>
            </a:r>
            <a:r>
              <a:rPr lang="en-US" sz="1400" dirty="0"/>
              <a:t> is a distance-based loss used to learn closest embeddings of two similar instances and farthest </a:t>
            </a:r>
            <a:r>
              <a:rPr lang="en-US" sz="1400"/>
              <a:t>embeddings otherwise (</a:t>
            </a:r>
            <a:r>
              <a:rPr lang="en-US" sz="1400" dirty="0"/>
              <a:t>as opposed to conventional error-prediction loss)</a:t>
            </a:r>
            <a:endParaRPr lang="en-US" sz="1400" b="1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965DF0B6-AECF-5B47-BC8D-672F95E9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18" y="2652506"/>
            <a:ext cx="5883563" cy="20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77694-2572-C241-8E0E-58B81ADDC2D1}"/>
              </a:ext>
            </a:extLst>
          </p:cNvPr>
          <p:cNvSpPr txBox="1"/>
          <p:nvPr/>
        </p:nvSpPr>
        <p:spPr>
          <a:xfrm>
            <a:off x="773290" y="4784437"/>
            <a:ext cx="6962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Source: https://towardsdatascience.com/a-friendly-introduction-to-siamese-networks-85ab17522942</a:t>
            </a:r>
          </a:p>
        </p:txBody>
      </p:sp>
    </p:spTree>
    <p:extLst>
      <p:ext uri="{BB962C8B-B14F-4D97-AF65-F5344CB8AC3E}">
        <p14:creationId xmlns:p14="http://schemas.microsoft.com/office/powerpoint/2010/main" val="232390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51AF-93E7-9046-8C9C-293DE24C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9" y="445025"/>
            <a:ext cx="3441593" cy="572700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4858-E776-C240-BBA8-1EAA63A5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79" y="1152474"/>
            <a:ext cx="3611714" cy="3770399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This work is inspired by the awesome project by Khanzada </a:t>
            </a:r>
            <a:r>
              <a:rPr lang="en-US" sz="1600" i="1" dirty="0"/>
              <a:t>et al.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1C12C-FAEE-F541-96FA-3F3EF468F4B5}"/>
              </a:ext>
            </a:extLst>
          </p:cNvPr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E5771-B986-6044-88B3-7448FF44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80" y="1489635"/>
            <a:ext cx="4434905" cy="2620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687C4-50B1-C949-96EC-24FB5362ABF6}"/>
              </a:ext>
            </a:extLst>
          </p:cNvPr>
          <p:cNvSpPr txBox="1"/>
          <p:nvPr/>
        </p:nvSpPr>
        <p:spPr>
          <a:xfrm>
            <a:off x="4710226" y="494505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7329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D9227-705D-6248-86CF-9AD1BB53902A}"/>
              </a:ext>
            </a:extLst>
          </p:cNvPr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FF2D7-C9D1-B048-899D-CF68ADF729B7}"/>
              </a:ext>
            </a:extLst>
          </p:cNvPr>
          <p:cNvSpPr txBox="1"/>
          <p:nvPr/>
        </p:nvSpPr>
        <p:spPr>
          <a:xfrm>
            <a:off x="942391" y="152089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01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3426A-C51A-CD4E-AABE-ADBE6676BD68}"/>
              </a:ext>
            </a:extLst>
          </p:cNvPr>
          <p:cNvSpPr txBox="1"/>
          <p:nvPr/>
        </p:nvSpPr>
        <p:spPr>
          <a:xfrm>
            <a:off x="646481" y="2808912"/>
            <a:ext cx="1744388" cy="13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    Introduction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1. Introduction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2. Dataset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3. Methods</a:t>
            </a:r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9DBF6-37AF-FC46-8A3F-DF25CDCEC208}"/>
              </a:ext>
            </a:extLst>
          </p:cNvPr>
          <p:cNvSpPr txBox="1"/>
          <p:nvPr/>
        </p:nvSpPr>
        <p:spPr>
          <a:xfrm>
            <a:off x="4572000" y="152088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03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0B0C2-D6D1-FA48-906F-AEA99E42ADA0}"/>
              </a:ext>
            </a:extLst>
          </p:cNvPr>
          <p:cNvSpPr txBox="1"/>
          <p:nvPr/>
        </p:nvSpPr>
        <p:spPr>
          <a:xfrm>
            <a:off x="4288530" y="2808912"/>
            <a:ext cx="2523448" cy="101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    Error Analysis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1. Confusion Matrix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2. Occlusion-based Saliency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8E2F3-C9DB-6640-82C8-E98065C4E05E}"/>
              </a:ext>
            </a:extLst>
          </p:cNvPr>
          <p:cNvSpPr txBox="1"/>
          <p:nvPr/>
        </p:nvSpPr>
        <p:spPr>
          <a:xfrm>
            <a:off x="2990886" y="303535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1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02</a:t>
            </a:r>
            <a:endParaRPr lang="en-US" sz="3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E756-EC52-F440-8837-598C149F36CE}"/>
              </a:ext>
            </a:extLst>
          </p:cNvPr>
          <p:cNvSpPr txBox="1"/>
          <p:nvPr/>
        </p:nvSpPr>
        <p:spPr>
          <a:xfrm>
            <a:off x="7472721" y="301959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1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04</a:t>
            </a:r>
            <a:endParaRPr lang="en-US" sz="36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4E295-7E2E-EC49-A932-27578372A824}"/>
              </a:ext>
            </a:extLst>
          </p:cNvPr>
          <p:cNvSpPr txBox="1"/>
          <p:nvPr/>
        </p:nvSpPr>
        <p:spPr>
          <a:xfrm>
            <a:off x="2233815" y="915481"/>
            <a:ext cx="2201244" cy="13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Models &amp; Results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1. Baseline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2. Transfer Learning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3. Ensemble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2E0B9-CFF6-C548-A11B-A114A2446C4B}"/>
              </a:ext>
            </a:extLst>
          </p:cNvPr>
          <p:cNvSpPr txBox="1"/>
          <p:nvPr/>
        </p:nvSpPr>
        <p:spPr>
          <a:xfrm>
            <a:off x="6720912" y="921358"/>
            <a:ext cx="2247731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1. Data Augmentation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2. Siamese Net &amp; Triplet Loss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FCA52C-62D6-D045-AC9D-9DE664C48E4C}"/>
              </a:ext>
            </a:extLst>
          </p:cNvPr>
          <p:cNvSpPr/>
          <p:nvPr/>
        </p:nvSpPr>
        <p:spPr>
          <a:xfrm>
            <a:off x="4085281" y="1492250"/>
            <a:ext cx="1024238" cy="1035050"/>
          </a:xfrm>
          <a:prstGeom prst="ellipse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0D4EC-301C-2847-BC26-FF8AE560E5A4}"/>
              </a:ext>
            </a:extLst>
          </p:cNvPr>
          <p:cNvSpPr txBox="1"/>
          <p:nvPr/>
        </p:nvSpPr>
        <p:spPr>
          <a:xfrm>
            <a:off x="3507999" y="2708275"/>
            <a:ext cx="22333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Error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E4C79-9F34-924F-A51C-FDA8CE2A3348}"/>
              </a:ext>
            </a:extLst>
          </p:cNvPr>
          <p:cNvSpPr txBox="1"/>
          <p:nvPr/>
        </p:nvSpPr>
        <p:spPr>
          <a:xfrm>
            <a:off x="2773022" y="3514589"/>
            <a:ext cx="3703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</a:rPr>
              <a:t>Confusion Matrix / Occlusion-based Saliency Map</a:t>
            </a:r>
          </a:p>
        </p:txBody>
      </p:sp>
    </p:spTree>
    <p:extLst>
      <p:ext uri="{BB962C8B-B14F-4D97-AF65-F5344CB8AC3E}">
        <p14:creationId xmlns:p14="http://schemas.microsoft.com/office/powerpoint/2010/main" val="4335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7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 specific table layout that allows visualization of the performance of an (often supervised) learning algorithm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602C3E-1BAD-1342-9862-6A799C671539}"/>
              </a:ext>
            </a:extLst>
          </p:cNvPr>
          <p:cNvCxnSpPr>
            <a:cxnSpLocks/>
          </p:cNvCxnSpPr>
          <p:nvPr/>
        </p:nvCxnSpPr>
        <p:spPr>
          <a:xfrm>
            <a:off x="3376230" y="3038095"/>
            <a:ext cx="3326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71685-1A67-5A48-9ED7-A654FA3EE4F5}"/>
              </a:ext>
            </a:extLst>
          </p:cNvPr>
          <p:cNvCxnSpPr>
            <a:cxnSpLocks/>
          </p:cNvCxnSpPr>
          <p:nvPr/>
        </p:nvCxnSpPr>
        <p:spPr>
          <a:xfrm>
            <a:off x="3808325" y="2702639"/>
            <a:ext cx="0" cy="204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9B9F3-4489-6840-A414-A70079CCACCD}"/>
              </a:ext>
            </a:extLst>
          </p:cNvPr>
          <p:cNvSpPr txBox="1"/>
          <p:nvPr/>
        </p:nvSpPr>
        <p:spPr>
          <a:xfrm>
            <a:off x="1204226" y="3481974"/>
            <a:ext cx="137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instances in a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predicted class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6A109DC-4D82-5E44-B0FE-73AA9683B218}"/>
              </a:ext>
            </a:extLst>
          </p:cNvPr>
          <p:cNvSpPr/>
          <p:nvPr/>
        </p:nvSpPr>
        <p:spPr>
          <a:xfrm>
            <a:off x="2682909" y="3016577"/>
            <a:ext cx="452177" cy="1696067"/>
          </a:xfrm>
          <a:prstGeom prst="leftBrace">
            <a:avLst>
              <a:gd name="adj1" fmla="val 705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CC46F-9E20-8B4B-9691-A613046386A1}"/>
              </a:ext>
            </a:extLst>
          </p:cNvPr>
          <p:cNvSpPr txBox="1"/>
          <p:nvPr/>
        </p:nvSpPr>
        <p:spPr>
          <a:xfrm>
            <a:off x="4152013" y="1779265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instances in an actual class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609E08F-8D95-A342-BA84-BABD1923CB9E}"/>
              </a:ext>
            </a:extLst>
          </p:cNvPr>
          <p:cNvSpPr/>
          <p:nvPr/>
        </p:nvSpPr>
        <p:spPr>
          <a:xfrm rot="5400000">
            <a:off x="5029186" y="896926"/>
            <a:ext cx="452177" cy="2893901"/>
          </a:xfrm>
          <a:prstGeom prst="leftBrace">
            <a:avLst>
              <a:gd name="adj1" fmla="val 705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6FBAF-0A8F-0342-AA34-F56A7C4C90DF}"/>
              </a:ext>
            </a:extLst>
          </p:cNvPr>
          <p:cNvCxnSpPr>
            <a:cxnSpLocks/>
          </p:cNvCxnSpPr>
          <p:nvPr/>
        </p:nvCxnSpPr>
        <p:spPr>
          <a:xfrm>
            <a:off x="5356159" y="3038095"/>
            <a:ext cx="0" cy="1708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97DD73-F5FA-1348-84D7-7BBC74863A72}"/>
              </a:ext>
            </a:extLst>
          </p:cNvPr>
          <p:cNvCxnSpPr>
            <a:cxnSpLocks/>
          </p:cNvCxnSpPr>
          <p:nvPr/>
        </p:nvCxnSpPr>
        <p:spPr>
          <a:xfrm>
            <a:off x="3808324" y="3892518"/>
            <a:ext cx="2893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E83E5-2259-CA4F-B648-645A7C9CB5AE}"/>
              </a:ext>
            </a:extLst>
          </p:cNvPr>
          <p:cNvSpPr txBox="1"/>
          <p:nvPr/>
        </p:nvSpPr>
        <p:spPr>
          <a:xfrm>
            <a:off x="4325517" y="3279672"/>
            <a:ext cx="219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TP	       FP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56EFA-F32F-3648-B349-A0A1AC6897C2}"/>
              </a:ext>
            </a:extLst>
          </p:cNvPr>
          <p:cNvSpPr txBox="1"/>
          <p:nvPr/>
        </p:nvSpPr>
        <p:spPr>
          <a:xfrm>
            <a:off x="4325517" y="4131850"/>
            <a:ext cx="219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FN              TN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7BF350-0189-4142-9A3C-9DF2E215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16065"/>
              </p:ext>
            </p:extLst>
          </p:nvPr>
        </p:nvGraphicFramePr>
        <p:xfrm>
          <a:off x="616688" y="1107726"/>
          <a:ext cx="7889358" cy="395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786">
                  <a:extLst>
                    <a:ext uri="{9D8B030D-6E8A-4147-A177-3AD203B41FA5}">
                      <a16:colId xmlns:a16="http://schemas.microsoft.com/office/drawing/2014/main" val="3428755630"/>
                    </a:ext>
                  </a:extLst>
                </a:gridCol>
                <a:gridCol w="2629786">
                  <a:extLst>
                    <a:ext uri="{9D8B030D-6E8A-4147-A177-3AD203B41FA5}">
                      <a16:colId xmlns:a16="http://schemas.microsoft.com/office/drawing/2014/main" val="3487401985"/>
                    </a:ext>
                  </a:extLst>
                </a:gridCol>
                <a:gridCol w="2629786">
                  <a:extLst>
                    <a:ext uri="{9D8B030D-6E8A-4147-A177-3AD203B41FA5}">
                      <a16:colId xmlns:a16="http://schemas.microsoft.com/office/drawing/2014/main" val="4226091402"/>
                    </a:ext>
                  </a:extLst>
                </a:gridCol>
              </a:tblGrid>
              <a:tr h="294131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62395"/>
                  </a:ext>
                </a:extLst>
              </a:tr>
              <a:tr h="6170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Resnet18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VGG16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767661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830395"/>
                  </a:ext>
                </a:extLst>
              </a:tr>
            </a:tbl>
          </a:graphicData>
        </a:graphic>
      </p:graphicFrame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ECD2E-5BDB-B641-8251-833BCC41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10243"/>
            <a:ext cx="2530548" cy="2723013"/>
          </a:xfrm>
          <a:prstGeom prst="rect">
            <a:avLst/>
          </a:prstGeom>
        </p:spPr>
      </p:pic>
      <p:pic>
        <p:nvPicPr>
          <p:cNvPr id="12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C39FA76-CC57-3E40-8DF8-2242FA68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28" y="1210243"/>
            <a:ext cx="2530549" cy="2723013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9B37DE-0D70-4A41-8AFA-E0953512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332" y="1210242"/>
            <a:ext cx="2530549" cy="27230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5B2D6D-7FEB-594E-897F-FF2A0ED263E3}"/>
              </a:ext>
            </a:extLst>
          </p:cNvPr>
          <p:cNvSpPr/>
          <p:nvPr/>
        </p:nvSpPr>
        <p:spPr>
          <a:xfrm>
            <a:off x="2006082" y="2576887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9345-AF5A-DD4A-BFE1-3FF7DF6939E9}"/>
              </a:ext>
            </a:extLst>
          </p:cNvPr>
          <p:cNvSpPr/>
          <p:nvPr/>
        </p:nvSpPr>
        <p:spPr>
          <a:xfrm>
            <a:off x="7243765" y="2577926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79DC4-6464-6540-9F4D-0F80DD29F1AB}"/>
              </a:ext>
            </a:extLst>
          </p:cNvPr>
          <p:cNvSpPr/>
          <p:nvPr/>
        </p:nvSpPr>
        <p:spPr>
          <a:xfrm>
            <a:off x="7505816" y="2867728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376AC-1050-DC4A-BC3B-EF7A2BA8A3AB}"/>
              </a:ext>
            </a:extLst>
          </p:cNvPr>
          <p:cNvSpPr/>
          <p:nvPr/>
        </p:nvSpPr>
        <p:spPr>
          <a:xfrm>
            <a:off x="952253" y="1386870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6C41801-7D3C-5145-AEC5-30DE136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89182"/>
              </p:ext>
            </p:extLst>
          </p:nvPr>
        </p:nvGraphicFramePr>
        <p:xfrm>
          <a:off x="616688" y="1107726"/>
          <a:ext cx="7889358" cy="395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786">
                  <a:extLst>
                    <a:ext uri="{9D8B030D-6E8A-4147-A177-3AD203B41FA5}">
                      <a16:colId xmlns:a16="http://schemas.microsoft.com/office/drawing/2014/main" val="3428755630"/>
                    </a:ext>
                  </a:extLst>
                </a:gridCol>
                <a:gridCol w="2629786">
                  <a:extLst>
                    <a:ext uri="{9D8B030D-6E8A-4147-A177-3AD203B41FA5}">
                      <a16:colId xmlns:a16="http://schemas.microsoft.com/office/drawing/2014/main" val="3487401985"/>
                    </a:ext>
                  </a:extLst>
                </a:gridCol>
                <a:gridCol w="2629786">
                  <a:extLst>
                    <a:ext uri="{9D8B030D-6E8A-4147-A177-3AD203B41FA5}">
                      <a16:colId xmlns:a16="http://schemas.microsoft.com/office/drawing/2014/main" val="4226091402"/>
                    </a:ext>
                  </a:extLst>
                </a:gridCol>
              </a:tblGrid>
              <a:tr h="294131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62395"/>
                  </a:ext>
                </a:extLst>
              </a:tr>
              <a:tr h="6170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Resnet50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Senet50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Ensemble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767661"/>
                  </a:ext>
                </a:extLst>
              </a:tr>
              <a:tr h="3887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830395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7B774-34BE-7B48-900F-6CFEE417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4" y="1185171"/>
            <a:ext cx="2577150" cy="277315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6BB78F-D84D-E040-A820-F638833F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36" y="1185171"/>
            <a:ext cx="2577149" cy="2773158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8DC408-852D-D945-B69D-631D570B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00" y="1185172"/>
            <a:ext cx="2577150" cy="2773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F64184-9F5B-E94A-93BC-52ED960B7D12}"/>
              </a:ext>
            </a:extLst>
          </p:cNvPr>
          <p:cNvSpPr/>
          <p:nvPr/>
        </p:nvSpPr>
        <p:spPr>
          <a:xfrm>
            <a:off x="1993112" y="2576887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E84EE-9462-5A4C-A31E-E0370AF02360}"/>
              </a:ext>
            </a:extLst>
          </p:cNvPr>
          <p:cNvSpPr/>
          <p:nvPr/>
        </p:nvSpPr>
        <p:spPr>
          <a:xfrm>
            <a:off x="4606610" y="2576887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F9C79-59D1-1048-A1EE-8C0FC896BE6E}"/>
              </a:ext>
            </a:extLst>
          </p:cNvPr>
          <p:cNvSpPr/>
          <p:nvPr/>
        </p:nvSpPr>
        <p:spPr>
          <a:xfrm>
            <a:off x="5138388" y="3186487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14B8C-5EC6-C54D-AB9D-FBF4E5ECC7DD}"/>
              </a:ext>
            </a:extLst>
          </p:cNvPr>
          <p:cNvSpPr/>
          <p:nvPr/>
        </p:nvSpPr>
        <p:spPr>
          <a:xfrm>
            <a:off x="4875146" y="2884611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39F66D-9733-8741-AB7E-85DE129E2492}"/>
              </a:ext>
            </a:extLst>
          </p:cNvPr>
          <p:cNvSpPr/>
          <p:nvPr/>
        </p:nvSpPr>
        <p:spPr>
          <a:xfrm>
            <a:off x="3536567" y="1370657"/>
            <a:ext cx="242596" cy="236764"/>
          </a:xfrm>
          <a:custGeom>
            <a:avLst/>
            <a:gdLst>
              <a:gd name="connsiteX0" fmla="*/ 0 w 242596"/>
              <a:gd name="connsiteY0" fmla="*/ 0 h 236764"/>
              <a:gd name="connsiteX1" fmla="*/ 242596 w 242596"/>
              <a:gd name="connsiteY1" fmla="*/ 0 h 236764"/>
              <a:gd name="connsiteX2" fmla="*/ 242596 w 242596"/>
              <a:gd name="connsiteY2" fmla="*/ 236764 h 236764"/>
              <a:gd name="connsiteX3" fmla="*/ 0 w 242596"/>
              <a:gd name="connsiteY3" fmla="*/ 236764 h 236764"/>
              <a:gd name="connsiteX4" fmla="*/ 0 w 242596"/>
              <a:gd name="connsiteY4" fmla="*/ 0 h 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6" h="236764" extrusionOk="0">
                <a:moveTo>
                  <a:pt x="0" y="0"/>
                </a:moveTo>
                <a:cubicBezTo>
                  <a:pt x="60273" y="-8159"/>
                  <a:pt x="135677" y="3549"/>
                  <a:pt x="242596" y="0"/>
                </a:cubicBezTo>
                <a:cubicBezTo>
                  <a:pt x="254398" y="76993"/>
                  <a:pt x="241971" y="122201"/>
                  <a:pt x="242596" y="236764"/>
                </a:cubicBezTo>
                <a:cubicBezTo>
                  <a:pt x="149417" y="224761"/>
                  <a:pt x="57336" y="244749"/>
                  <a:pt x="0" y="236764"/>
                </a:cubicBezTo>
                <a:cubicBezTo>
                  <a:pt x="-11190" y="180210"/>
                  <a:pt x="3846" y="66946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1005-FCEC-1449-8A97-0867DA6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Occlusion-based Saliency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0054-740A-C649-8AE6-BE939EF2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54954"/>
          </a:xfrm>
        </p:spPr>
        <p:txBody>
          <a:bodyPr/>
          <a:lstStyle/>
          <a:p>
            <a:r>
              <a:rPr lang="en-US" dirty="0"/>
              <a:t>Image occlusion: systematically occlude different portions of the input image and observe the output of the classifier</a:t>
            </a:r>
          </a:p>
          <a:p>
            <a:endParaRPr lang="en-US" dirty="0"/>
          </a:p>
          <a:p>
            <a:r>
              <a:rPr lang="en-US" dirty="0"/>
              <a:t>Saliency map: compute the gradient of the output category with respect to the input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          Source: https://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www.kaggle.com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blargl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/simple-occlusion-and-saliency-maps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2A0DE7-5886-3D48-9E64-35C232CCA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113312"/>
            <a:ext cx="2915308" cy="15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3AEF5A-7277-7746-BB09-3EA41B8E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1" y="3371616"/>
            <a:ext cx="4151086" cy="105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0E5-BDA4-634F-9147-346A069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B8427-9DE1-A84F-B6CF-6BB545072459}"/>
              </a:ext>
            </a:extLst>
          </p:cNvPr>
          <p:cNvSpPr/>
          <p:nvPr/>
        </p:nvSpPr>
        <p:spPr>
          <a:xfrm>
            <a:off x="0" y="1560945"/>
            <a:ext cx="9144000" cy="3371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F27497-4144-2E4F-AD17-8066C23F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90" y="1625597"/>
            <a:ext cx="4881419" cy="162331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60259A5-26A5-794F-A855-CBC0C0CE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72" y="3262671"/>
            <a:ext cx="4881420" cy="16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FCA52C-62D6-D045-AC9D-9DE664C48E4C}"/>
              </a:ext>
            </a:extLst>
          </p:cNvPr>
          <p:cNvSpPr/>
          <p:nvPr/>
        </p:nvSpPr>
        <p:spPr>
          <a:xfrm>
            <a:off x="4085281" y="1492250"/>
            <a:ext cx="1024238" cy="1035050"/>
          </a:xfrm>
          <a:prstGeom prst="ellipse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0D4EC-301C-2847-BC26-FF8AE560E5A4}"/>
              </a:ext>
            </a:extLst>
          </p:cNvPr>
          <p:cNvSpPr txBox="1"/>
          <p:nvPr/>
        </p:nvSpPr>
        <p:spPr>
          <a:xfrm>
            <a:off x="3507999" y="2708275"/>
            <a:ext cx="21723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oto Sans CJK Regular" panose="020B0500000000000000" pitchFamily="34" charset="-128"/>
                <a:ea typeface="Noto Sans CJK Regular" panose="020B0500000000000000" pitchFamily="34" charset="-128"/>
                <a:cs typeface="Arial" panose="020B0604020202020204" pitchFamily="34" charset="0"/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E4C79-9F34-924F-A51C-FDA8CE2A3348}"/>
              </a:ext>
            </a:extLst>
          </p:cNvPr>
          <p:cNvSpPr txBox="1"/>
          <p:nvPr/>
        </p:nvSpPr>
        <p:spPr>
          <a:xfrm>
            <a:off x="2809090" y="3528876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Noto Sans CJK Regular" panose="020B0500000000000000" pitchFamily="34" charset="-128"/>
                <a:ea typeface="Noto Sans CJK Regular" panose="020B0500000000000000" pitchFamily="34" charset="-128"/>
              </a:rPr>
              <a:t>Data Augmentation / Siamese Net / Triplet Loss</a:t>
            </a:r>
          </a:p>
        </p:txBody>
      </p:sp>
    </p:spTree>
    <p:extLst>
      <p:ext uri="{BB962C8B-B14F-4D97-AF65-F5344CB8AC3E}">
        <p14:creationId xmlns:p14="http://schemas.microsoft.com/office/powerpoint/2010/main" val="1364311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369</Words>
  <Application>Microsoft Macintosh PowerPoint</Application>
  <PresentationFormat>On-screen Show (16:9)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Noto Sans CJK Regular</vt:lpstr>
      <vt:lpstr>Arial</vt:lpstr>
      <vt:lpstr>Simple Dark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Occlusion-based Saliency Map</vt:lpstr>
      <vt:lpstr>Interpretability</vt:lpstr>
      <vt:lpstr>PowerPoint Presentation</vt:lpstr>
      <vt:lpstr>Data Augmentation</vt:lpstr>
      <vt:lpstr>Siamese Network (SNN)</vt:lpstr>
      <vt:lpstr>PowerPoint Presentation</vt:lpstr>
      <vt:lpstr>Triplet Loss (Contrastive Loss)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Cheng Yun</cp:lastModifiedBy>
  <cp:revision>23</cp:revision>
  <dcterms:modified xsi:type="dcterms:W3CDTF">2020-12-08T23:02:50Z</dcterms:modified>
</cp:coreProperties>
</file>