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Titillium Web"/>
      <p:regular r:id="rId27"/>
      <p:bold r:id="rId28"/>
      <p:italic r:id="rId29"/>
      <p:boldItalic r:id="rId30"/>
    </p:embeddedFont>
    <p:embeddedFont>
      <p:font typeface="Titillium Web Extra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264F9A1-D48D-47BE-8225-CE69010FCD8B}">
  <a:tblStyle styleId="{2264F9A1-D48D-47BE-8225-CE69010FCD8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D9BA8B2-A308-451A-A137-2F212CE59E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itilliumWeb-bold.fntdata"/><Relationship Id="rId27" Type="http://schemas.openxmlformats.org/officeDocument/2006/relationships/font" Target="fonts/TitilliumWe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ExtraLight-regular.fntdata"/><Relationship Id="rId30" Type="http://schemas.openxmlformats.org/officeDocument/2006/relationships/font" Target="fonts/TitilliumWeb-boldItalic.fntdata"/><Relationship Id="rId11" Type="http://schemas.openxmlformats.org/officeDocument/2006/relationships/slide" Target="slides/slide6.xml"/><Relationship Id="rId33" Type="http://schemas.openxmlformats.org/officeDocument/2006/relationships/font" Target="fonts/TitilliumWebExtraLight-italic.fntdata"/><Relationship Id="rId10" Type="http://schemas.openxmlformats.org/officeDocument/2006/relationships/slide" Target="slides/slide5.xml"/><Relationship Id="rId32" Type="http://schemas.openxmlformats.org/officeDocument/2006/relationships/font" Target="fonts/TitilliumWebExtra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TitilliumWebExtra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d52ec335c_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4d52ec335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d52ec335c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4d52ec335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d52ec335c_1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4d52ec335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d52ec335c_1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4d52ec335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d52ec335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4d52ec3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5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24" name="Google Shape;124;p5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25" name="Google Shape;125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5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9" name="Google Shape;159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grpSp>
        <p:nvGrpSpPr>
          <p:cNvPr id="228" name="Google Shape;228;p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9" name="Google Shape;229;p6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6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3" name="Google Shape;263;p6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6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1" name="Google Shape;331;p6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nl-NL"/>
              <a:t>IS LOVE PREDICTABLE?</a:t>
            </a:r>
            <a:br>
              <a:rPr lang="nl-NL"/>
            </a:br>
            <a:r>
              <a:rPr lang="nl-NL" sz="4800"/>
              <a:t>By</a:t>
            </a:r>
            <a:r>
              <a:rPr lang="nl-NL"/>
              <a:t>: </a:t>
            </a:r>
            <a:r>
              <a:rPr lang="nl-NL" sz="4800"/>
              <a:t>Felix &amp; Lieke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429" name="Google Shape;429;p1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nl-NL"/>
              <a:t>Stap 2: Data Merging</a:t>
            </a:r>
            <a:endParaRPr/>
          </a:p>
        </p:txBody>
      </p:sp>
      <p:sp>
        <p:nvSpPr>
          <p:cNvPr id="430" name="Google Shape;430;p16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nl-NL">
                <a:solidFill>
                  <a:srgbClr val="FFFFFF"/>
                </a:solidFill>
              </a:rPr>
              <a:t>Match the entries of the two participants who went on a speed date with each other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nl-NL">
                <a:solidFill>
                  <a:srgbClr val="FFFFFF"/>
                </a:solidFill>
              </a:rPr>
              <a:t>Delete double entries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436" name="Google Shape;436;p1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nl-NL"/>
              <a:t>Step 3: Feature Creation</a:t>
            </a:r>
            <a:endParaRPr/>
          </a:p>
        </p:txBody>
      </p:sp>
      <p:sp>
        <p:nvSpPr>
          <p:cNvPr id="437" name="Google Shape;437;p17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nl-NL">
                <a:solidFill>
                  <a:srgbClr val="FFFFFF"/>
                </a:solidFill>
              </a:rPr>
              <a:t>Create new variables which indicate the difference between the variable of interest of the two partners, e.g. age difference, interests difference, income difference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rgbClr val="FFFFFF"/>
                </a:solidFill>
              </a:rPr>
              <a:t>    → numerical or dummy</a:t>
            </a:r>
            <a:endParaRPr>
              <a:solidFill>
                <a:srgbClr val="FFFFFF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443" name="Google Shape;443;p1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nl-NL"/>
              <a:t>Descriptives </a:t>
            </a:r>
            <a:endParaRPr/>
          </a:p>
        </p:txBody>
      </p:sp>
      <p:graphicFrame>
        <p:nvGraphicFramePr>
          <p:cNvPr id="444" name="Google Shape;444;p18"/>
          <p:cNvGraphicFramePr/>
          <p:nvPr/>
        </p:nvGraphicFramePr>
        <p:xfrm>
          <a:off x="815794" y="13580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{2264F9A1-D48D-47BE-8225-CE69010FCD8B}</a:tableStyleId>
              </a:tblPr>
              <a:tblGrid>
                <a:gridCol w="680050"/>
                <a:gridCol w="1110775"/>
                <a:gridCol w="11107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073763"/>
                          </a:solidFill>
                        </a:rPr>
                        <a:t>Match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073763"/>
                          </a:solidFill>
                        </a:rPr>
                        <a:t>No Match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073763"/>
                          </a:solidFill>
                        </a:rPr>
                        <a:t>#Dates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chemeClr val="lt1"/>
                          </a:solidFill>
                        </a:rPr>
                        <a:t>313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chemeClr val="lt1"/>
                          </a:solidFill>
                        </a:rPr>
                        <a:t>1648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chemeClr val="lt1"/>
                          </a:solidFill>
                        </a:rPr>
                        <a:t>1961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5" name="Google Shape;445;p18"/>
          <p:cNvGraphicFramePr/>
          <p:nvPr/>
        </p:nvGraphicFramePr>
        <p:xfrm>
          <a:off x="815794" y="25096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{2264F9A1-D48D-47BE-8225-CE69010FCD8B}</a:tableStyleId>
              </a:tblPr>
              <a:tblGrid>
                <a:gridCol w="1229825"/>
                <a:gridCol w="24913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1C4587"/>
                          </a:solidFill>
                        </a:rPr>
                        <a:t>Average</a:t>
                      </a:r>
                      <a:r>
                        <a:rPr lang="nl-NL" sz="1400" u="none" cap="none" strike="noStrike">
                          <a:solidFill>
                            <a:srgbClr val="1C4587"/>
                          </a:solidFill>
                        </a:rPr>
                        <a:t> Age</a:t>
                      </a:r>
                      <a:endParaRPr>
                        <a:solidFill>
                          <a:srgbClr val="1C4587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1C4587"/>
                          </a:solidFill>
                        </a:rPr>
                        <a:t>Average</a:t>
                      </a:r>
                      <a:r>
                        <a:rPr lang="nl-NL" sz="1400" u="none" cap="none" strike="noStrike">
                          <a:solidFill>
                            <a:srgbClr val="1C4587"/>
                          </a:solidFill>
                        </a:rPr>
                        <a:t> of Age Difference</a:t>
                      </a:r>
                      <a:endParaRPr sz="1400" u="none" cap="none" strike="noStrike">
                        <a:solidFill>
                          <a:srgbClr val="1C4587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26.7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3.77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451" name="Google Shape;451;p1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nl-NL"/>
              <a:t>Intentions of the Participants</a:t>
            </a:r>
            <a:endParaRPr/>
          </a:p>
        </p:txBody>
      </p:sp>
      <p:graphicFrame>
        <p:nvGraphicFramePr>
          <p:cNvPr id="452" name="Google Shape;452;p19"/>
          <p:cNvGraphicFramePr/>
          <p:nvPr/>
        </p:nvGraphicFramePr>
        <p:xfrm>
          <a:off x="834675" y="1345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{2264F9A1-D48D-47BE-8225-CE69010FCD8B}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073763"/>
                          </a:solidFill>
                        </a:rPr>
                        <a:t>Goal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073763"/>
                          </a:solidFill>
                        </a:rPr>
                        <a:t>Numbers</a:t>
                      </a:r>
                      <a:endParaRPr sz="14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Seemed like a fun night out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FFFFFF"/>
                          </a:solidFill>
                        </a:rPr>
                        <a:t>39%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To meet new people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FFFFFF"/>
                          </a:solidFill>
                        </a:rPr>
                        <a:t>40%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To get a date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FFFFFF"/>
                          </a:solidFill>
                        </a:rPr>
                        <a:t>9%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Looking for a serious relationship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FFFFFF"/>
                          </a:solidFill>
                        </a:rPr>
                        <a:t>4%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To say I did it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FFFFFF"/>
                          </a:solidFill>
                        </a:rPr>
                        <a:t>5%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Other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FFFFFF"/>
                          </a:solidFill>
                        </a:rPr>
                        <a:t>3%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458" name="Google Shape;458;p2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nl-NL"/>
              <a:t>Key Attributes</a:t>
            </a:r>
            <a:endParaRPr/>
          </a:p>
        </p:txBody>
      </p:sp>
      <p:graphicFrame>
        <p:nvGraphicFramePr>
          <p:cNvPr id="459" name="Google Shape;459;p20"/>
          <p:cNvGraphicFramePr/>
          <p:nvPr/>
        </p:nvGraphicFramePr>
        <p:xfrm>
          <a:off x="833197" y="13890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{2264F9A1-D48D-47BE-8225-CE69010FCD8B}</a:tableStyleId>
              </a:tblPr>
              <a:tblGrid>
                <a:gridCol w="1464250"/>
                <a:gridCol w="1464250"/>
                <a:gridCol w="1464250"/>
                <a:gridCol w="1464250"/>
                <a:gridCol w="1464250"/>
              </a:tblGrid>
              <a:tr h="38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073763"/>
                          </a:solidFill>
                        </a:rPr>
                        <a:t>Females about partners</a:t>
                      </a:r>
                      <a:endParaRPr sz="14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073763"/>
                          </a:solidFill>
                        </a:rPr>
                        <a:t>Males about partners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38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073763"/>
                          </a:solidFill>
                        </a:rPr>
                        <a:t>Key Attributes</a:t>
                      </a:r>
                      <a:endParaRPr sz="14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073763"/>
                          </a:solidFill>
                        </a:rPr>
                        <a:t>Match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073763"/>
                          </a:solidFill>
                        </a:rPr>
                        <a:t>No Match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073763"/>
                          </a:solidFill>
                        </a:rPr>
                        <a:t>Match </a:t>
                      </a:r>
                      <a:endParaRPr sz="14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>
                          <a:solidFill>
                            <a:srgbClr val="073763"/>
                          </a:solidFill>
                        </a:rPr>
                        <a:t>No Match</a:t>
                      </a:r>
                      <a:endParaRPr sz="14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Attractiveness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7.0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5.75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7.41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6.19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Fun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7.7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6.0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7.52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u="none" cap="none" strike="noStrike">
                          <a:solidFill>
                            <a:srgbClr val="FFFFFF"/>
                          </a:solidFill>
                        </a:rPr>
                        <a:t>6.27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1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nl-NL"/>
              <a:t>Modeling</a:t>
            </a:r>
            <a:endParaRPr/>
          </a:p>
        </p:txBody>
      </p:sp>
      <p:sp>
        <p:nvSpPr>
          <p:cNvPr id="465" name="Google Shape;465;p21"/>
          <p:cNvSpPr txBox="1"/>
          <p:nvPr>
            <p:ph idx="1" type="subTitle"/>
          </p:nvPr>
        </p:nvSpPr>
        <p:spPr>
          <a:xfrm>
            <a:off x="412100" y="1592382"/>
            <a:ext cx="77724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l-NL" sz="2400">
                <a:solidFill>
                  <a:srgbClr val="FFFFFF"/>
                </a:solidFill>
              </a:rPr>
              <a:t>Support Vector Machine 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l-NL" sz="2400">
                <a:solidFill>
                  <a:srgbClr val="FFFFFF"/>
                </a:solidFill>
              </a:rPr>
              <a:t>10 Fold K-Cross Validation with parameter Tuning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7455704" y="1890738"/>
            <a:ext cx="1408000" cy="27013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</a:p>
        </p:txBody>
      </p:sp>
      <p:graphicFrame>
        <p:nvGraphicFramePr>
          <p:cNvPr id="467" name="Google Shape;467;p21"/>
          <p:cNvGraphicFramePr/>
          <p:nvPr/>
        </p:nvGraphicFramePr>
        <p:xfrm>
          <a:off x="344850" y="28784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{6D9BA8B2-A308-451A-A137-2F212CE59E22}</a:tableStyleId>
              </a:tblPr>
              <a:tblGrid>
                <a:gridCol w="2911500"/>
                <a:gridCol w="2911500"/>
              </a:tblGrid>
              <a:tr h="57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Train-Set: 80%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Test-Set: 20%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57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1568 Obs x 129 Dim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nl-NL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393 Obs x 129 Dim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-NL"/>
              <a:t>Demo</a:t>
            </a:r>
            <a:endParaRPr/>
          </a:p>
        </p:txBody>
      </p:sp>
      <p:sp>
        <p:nvSpPr>
          <p:cNvPr id="473" name="Google Shape;473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id="474" name="Google Shape;4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3" y="1210225"/>
            <a:ext cx="8832924" cy="30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-NL"/>
              <a:t>Demo</a:t>
            </a:r>
            <a:endParaRPr/>
          </a:p>
        </p:txBody>
      </p:sp>
      <p:sp>
        <p:nvSpPr>
          <p:cNvPr id="480" name="Google Shape;480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id="481" name="Google Shape;4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1050"/>
            <a:ext cx="8839202" cy="1156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19846"/>
            <a:ext cx="8839199" cy="1094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-NL"/>
              <a:t>Demo</a:t>
            </a:r>
            <a:endParaRPr/>
          </a:p>
        </p:txBody>
      </p:sp>
      <p:sp>
        <p:nvSpPr>
          <p:cNvPr id="488" name="Google Shape;488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id="489" name="Google Shape;4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25" y="1178450"/>
            <a:ext cx="6626500" cy="391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id="495" name="Google Shape;4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91025"/>
            <a:ext cx="8839200" cy="914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00" y="1364052"/>
            <a:ext cx="6430701" cy="36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342" name="Google Shape;342;p8"/>
          <p:cNvSpPr txBox="1"/>
          <p:nvPr/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NL" sz="44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Goal of project: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44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Predict whether two people who go on a speed date with each other are a match based on </a:t>
            </a:r>
            <a:r>
              <a:rPr lang="nl-NL" sz="44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different features</a:t>
            </a:r>
            <a:endParaRPr b="0" i="0" sz="1400" u="none" cap="none" strike="noStrike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id="502" name="Google Shape;5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625" y="152400"/>
            <a:ext cx="70454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7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nl-NL"/>
              <a:t>Conclusion and Discussion</a:t>
            </a: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898679" y="1890725"/>
            <a:ext cx="1408000" cy="27013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3</a:t>
            </a:r>
          </a:p>
        </p:txBody>
      </p:sp>
      <p:sp>
        <p:nvSpPr>
          <p:cNvPr id="509" name="Google Shape;509;p27"/>
          <p:cNvSpPr txBox="1"/>
          <p:nvPr>
            <p:ph idx="1" type="subTitle"/>
          </p:nvPr>
        </p:nvSpPr>
        <p:spPr>
          <a:xfrm>
            <a:off x="448275" y="1585133"/>
            <a:ext cx="7772400" cy="2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-NL">
                <a:solidFill>
                  <a:srgbClr val="FFFFFF"/>
                </a:solidFill>
              </a:rPr>
              <a:t>Accuracy lower than expected since many variables included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-NL">
                <a:solidFill>
                  <a:srgbClr val="FFFFFF"/>
                </a:solidFill>
              </a:rPr>
              <a:t>Due to threshold selection, Recall of 80% achieved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-NL">
                <a:solidFill>
                  <a:srgbClr val="FFFFFF"/>
                </a:solidFill>
              </a:rPr>
              <a:t>Unbalanced Dataset, more data required for better results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-NL">
                <a:solidFill>
                  <a:srgbClr val="FFFFFF"/>
                </a:solidFill>
              </a:rPr>
              <a:t>For next attempt: Try predicting match before date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-NL">
                <a:solidFill>
                  <a:srgbClr val="FFFFFF"/>
                </a:solidFill>
              </a:rPr>
              <a:t>What would you include in the next survey?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9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-NL"/>
              <a:t>OUR PRESENTATION</a:t>
            </a:r>
            <a:endParaRPr/>
          </a:p>
        </p:txBody>
      </p:sp>
      <p:sp>
        <p:nvSpPr>
          <p:cNvPr id="348" name="Google Shape;348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349" name="Google Shape;349;p9"/>
          <p:cNvSpPr/>
          <p:nvPr/>
        </p:nvSpPr>
        <p:spPr>
          <a:xfrm rot="-711057">
            <a:off x="6976677" y="2972399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50" name="Google Shape;350;p9"/>
          <p:cNvSpPr/>
          <p:nvPr/>
        </p:nvSpPr>
        <p:spPr>
          <a:xfrm flipH="1" rot="711057">
            <a:off x="5435971" y="2972399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351" name="Google Shape;351;p9"/>
          <p:cNvGrpSpPr/>
          <p:nvPr/>
        </p:nvGrpSpPr>
        <p:grpSpPr>
          <a:xfrm>
            <a:off x="5921968" y="3039612"/>
            <a:ext cx="2053870" cy="1475873"/>
            <a:chOff x="5921968" y="3039612"/>
            <a:chExt cx="2053870" cy="1475873"/>
          </a:xfrm>
        </p:grpSpPr>
        <p:sp>
          <p:nvSpPr>
            <p:cNvPr id="352" name="Google Shape;352;p9"/>
            <p:cNvSpPr/>
            <p:nvPr/>
          </p:nvSpPr>
          <p:spPr>
            <a:xfrm rot="-1789476">
              <a:off x="6852687" y="3074718"/>
              <a:ext cx="192413" cy="192413"/>
            </a:xfrm>
            <a:prstGeom prst="ellipse">
              <a:avLst/>
            </a:prstGeom>
            <a:solidFill>
              <a:srgbClr val="6E86B6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921968" y="3671848"/>
              <a:ext cx="2053870" cy="843637"/>
            </a:xfrm>
            <a:prstGeom prst="roundRect">
              <a:avLst>
                <a:gd fmla="val 4485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54" name="Google Shape;354;p9"/>
            <p:cNvSpPr txBox="1"/>
            <p:nvPr/>
          </p:nvSpPr>
          <p:spPr>
            <a:xfrm>
              <a:off x="5975032" y="3716458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nl-NL" sz="240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Conclusion</a:t>
              </a:r>
              <a:endParaRPr b="0" i="0" sz="1000" u="none" cap="none" strike="noStrik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6894939" y="3594321"/>
              <a:ext cx="107928" cy="80946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56" name="Google Shape;356;p9"/>
          <p:cNvSpPr/>
          <p:nvPr/>
        </p:nvSpPr>
        <p:spPr>
          <a:xfrm rot="-711057">
            <a:off x="3899789" y="2972399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357" name="Google Shape;357;p9"/>
          <p:cNvGrpSpPr/>
          <p:nvPr/>
        </p:nvGrpSpPr>
        <p:grpSpPr>
          <a:xfrm>
            <a:off x="4419278" y="1479246"/>
            <a:ext cx="2053870" cy="1495107"/>
            <a:chOff x="4419278" y="1479246"/>
            <a:chExt cx="2053870" cy="1495107"/>
          </a:xfrm>
        </p:grpSpPr>
        <p:sp>
          <p:nvSpPr>
            <p:cNvPr id="358" name="Google Shape;358;p9"/>
            <p:cNvSpPr/>
            <p:nvPr/>
          </p:nvSpPr>
          <p:spPr>
            <a:xfrm rot="-1789476">
              <a:off x="5349997" y="2746834"/>
              <a:ext cx="192413" cy="192413"/>
            </a:xfrm>
            <a:prstGeom prst="ellipse">
              <a:avLst/>
            </a:prstGeom>
            <a:solidFill>
              <a:srgbClr val="6E86B6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419278" y="1479246"/>
              <a:ext cx="2053870" cy="843637"/>
            </a:xfrm>
            <a:prstGeom prst="roundRect">
              <a:avLst>
                <a:gd fmla="val 4485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60" name="Google Shape;360;p9"/>
            <p:cNvSpPr/>
            <p:nvPr/>
          </p:nvSpPr>
          <p:spPr>
            <a:xfrm rot="10800000">
              <a:off x="5392219" y="2317599"/>
              <a:ext cx="107928" cy="80946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61" name="Google Shape;361;p9"/>
            <p:cNvSpPr txBox="1"/>
            <p:nvPr/>
          </p:nvSpPr>
          <p:spPr>
            <a:xfrm>
              <a:off x="4472343" y="1523856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nl-NL" sz="240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Demo</a:t>
              </a:r>
              <a:endParaRPr b="0" i="0" sz="1000" u="none" cap="none" strike="noStrik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62" name="Google Shape;362;p9"/>
          <p:cNvSpPr/>
          <p:nvPr/>
        </p:nvSpPr>
        <p:spPr>
          <a:xfrm flipH="1" rot="711057">
            <a:off x="2350760" y="2972399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6E86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363" name="Google Shape;363;p9"/>
          <p:cNvGrpSpPr/>
          <p:nvPr/>
        </p:nvGrpSpPr>
        <p:grpSpPr>
          <a:xfrm>
            <a:off x="2912587" y="3039612"/>
            <a:ext cx="2053870" cy="1475873"/>
            <a:chOff x="2912587" y="3039612"/>
            <a:chExt cx="2053870" cy="1475873"/>
          </a:xfrm>
        </p:grpSpPr>
        <p:sp>
          <p:nvSpPr>
            <p:cNvPr id="364" name="Google Shape;364;p9"/>
            <p:cNvSpPr/>
            <p:nvPr/>
          </p:nvSpPr>
          <p:spPr>
            <a:xfrm rot="-1789476">
              <a:off x="3843305" y="3074718"/>
              <a:ext cx="192413" cy="192413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6E86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2912587" y="3671848"/>
              <a:ext cx="2053870" cy="843637"/>
            </a:xfrm>
            <a:prstGeom prst="roundRect">
              <a:avLst>
                <a:gd fmla="val 4485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66" name="Google Shape;366;p9"/>
            <p:cNvSpPr txBox="1"/>
            <p:nvPr/>
          </p:nvSpPr>
          <p:spPr>
            <a:xfrm>
              <a:off x="2965651" y="3716458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nl-NL" sz="24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Modeling</a:t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3885558" y="3594321"/>
              <a:ext cx="107928" cy="80946"/>
            </a:xfrm>
            <a:prstGeom prst="triangle">
              <a:avLst>
                <a:gd fmla="val 50000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68" name="Google Shape;368;p9"/>
          <p:cNvSpPr/>
          <p:nvPr/>
        </p:nvSpPr>
        <p:spPr>
          <a:xfrm rot="-711057">
            <a:off x="822911" y="2972399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6E86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369" name="Google Shape;369;p9"/>
          <p:cNvGrpSpPr/>
          <p:nvPr/>
        </p:nvGrpSpPr>
        <p:grpSpPr>
          <a:xfrm>
            <a:off x="1369627" y="1509450"/>
            <a:ext cx="2053870" cy="1495107"/>
            <a:chOff x="1369440" y="1479246"/>
            <a:chExt cx="2053870" cy="1495107"/>
          </a:xfrm>
        </p:grpSpPr>
        <p:sp>
          <p:nvSpPr>
            <p:cNvPr id="370" name="Google Shape;370;p9"/>
            <p:cNvSpPr/>
            <p:nvPr/>
          </p:nvSpPr>
          <p:spPr>
            <a:xfrm>
              <a:off x="1369440" y="1479246"/>
              <a:ext cx="2053870" cy="843637"/>
            </a:xfrm>
            <a:prstGeom prst="roundRect">
              <a:avLst>
                <a:gd fmla="val 4485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71" name="Google Shape;371;p9"/>
            <p:cNvSpPr/>
            <p:nvPr/>
          </p:nvSpPr>
          <p:spPr>
            <a:xfrm rot="10800000">
              <a:off x="2342381" y="2317599"/>
              <a:ext cx="107928" cy="80946"/>
            </a:xfrm>
            <a:prstGeom prst="triangle">
              <a:avLst>
                <a:gd fmla="val 50000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72" name="Google Shape;372;p9"/>
            <p:cNvSpPr txBox="1"/>
            <p:nvPr/>
          </p:nvSpPr>
          <p:spPr>
            <a:xfrm>
              <a:off x="1369440" y="1565893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nl-NL" sz="24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Input</a:t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73" name="Google Shape;373;p9"/>
            <p:cNvSpPr/>
            <p:nvPr/>
          </p:nvSpPr>
          <p:spPr>
            <a:xfrm rot="-1789476">
              <a:off x="2296769" y="2746834"/>
              <a:ext cx="192413" cy="192413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6E86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0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nl-NL"/>
              <a:t>Input</a:t>
            </a:r>
            <a:endParaRPr/>
          </a:p>
        </p:txBody>
      </p:sp>
      <p:sp>
        <p:nvSpPr>
          <p:cNvPr id="379" name="Google Shape;379;p10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l-NL"/>
              <a:t>Pre-processing of the data</a:t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386" name="Google Shape;386;p1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nl-NL"/>
              <a:t>Input</a:t>
            </a:r>
            <a:endParaRPr/>
          </a:p>
        </p:txBody>
      </p:sp>
      <p:sp>
        <p:nvSpPr>
          <p:cNvPr id="387" name="Google Shape;387;p1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Research by Columbia Business School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310 unique participants, 129 dimensions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Features: dating results, demographics, questionnaires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393" name="Google Shape;393;p1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nl-NL"/>
              <a:t>Dating Results</a:t>
            </a:r>
            <a:endParaRPr/>
          </a:p>
        </p:txBody>
      </p:sp>
      <p:sp>
        <p:nvSpPr>
          <p:cNvPr id="394" name="Google Shape;394;p12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Asked whether they want to see their date again→ if both answer yes, it is match → predicted </a:t>
            </a:r>
            <a:r>
              <a:rPr lang="nl-NL"/>
              <a:t>variable</a:t>
            </a:r>
            <a:r>
              <a:rPr lang="nl-NL"/>
              <a:t> in our model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Rate the 6 key attributes:  attractiveness, sincerity, intelligence, fun, ambition, shared interests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400" name="Google Shape;400;p1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nl-NL"/>
              <a:t>Questionnaires </a:t>
            </a:r>
            <a:endParaRPr/>
          </a:p>
        </p:txBody>
      </p:sp>
      <p:sp>
        <p:nvSpPr>
          <p:cNvPr id="401" name="Google Shape;401;p13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Demographics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Dating habits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Self-perception across 6 key attributes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Lifestyle information (interests in sports, museums etc.)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4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-NL"/>
              <a:t>OUR PRE-PROCESS</a:t>
            </a:r>
            <a:endParaRPr/>
          </a:p>
        </p:txBody>
      </p:sp>
      <p:sp>
        <p:nvSpPr>
          <p:cNvPr id="407" name="Google Shape;407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grpSp>
        <p:nvGrpSpPr>
          <p:cNvPr id="408" name="Google Shape;408;p14"/>
          <p:cNvGrpSpPr/>
          <p:nvPr/>
        </p:nvGrpSpPr>
        <p:grpSpPr>
          <a:xfrm>
            <a:off x="5892014" y="1623691"/>
            <a:ext cx="3175786" cy="3346166"/>
            <a:chOff x="5632317" y="1189775"/>
            <a:chExt cx="3305700" cy="3483050"/>
          </a:xfrm>
        </p:grpSpPr>
        <p:sp>
          <p:nvSpPr>
            <p:cNvPr id="409" name="Google Shape;409;p14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FFFFF">
                <a:alpha val="5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nl-NL" sz="14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STEP 3</a:t>
              </a:r>
              <a:endPara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0" name="Google Shape;410;p14"/>
            <p:cNvSpPr txBox="1"/>
            <p:nvPr/>
          </p:nvSpPr>
          <p:spPr>
            <a:xfrm>
              <a:off x="5799984" y="2057125"/>
              <a:ext cx="3138033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nl-NL" sz="28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Feature creation</a:t>
              </a:r>
              <a:endPara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1" name="Google Shape;411;p14"/>
          <p:cNvGrpSpPr/>
          <p:nvPr/>
        </p:nvGrpSpPr>
        <p:grpSpPr>
          <a:xfrm>
            <a:off x="-97536" y="1623897"/>
            <a:ext cx="3407507" cy="3345960"/>
            <a:chOff x="0" y="1189989"/>
            <a:chExt cx="3546900" cy="3482836"/>
          </a:xfrm>
        </p:grpSpPr>
        <p:sp>
          <p:nvSpPr>
            <p:cNvPr id="412" name="Google Shape;412;p1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nl-NL" sz="14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STEP 1</a:t>
              </a:r>
              <a:endPara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3" name="Google Shape;413;p14"/>
            <p:cNvSpPr txBox="1"/>
            <p:nvPr/>
          </p:nvSpPr>
          <p:spPr>
            <a:xfrm>
              <a:off x="266507" y="2057125"/>
              <a:ext cx="2625055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nl-NL" sz="28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Data cleaning</a:t>
              </a:r>
              <a:endParaRPr b="0" i="0" sz="24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" name="Google Shape;414;p14"/>
          <p:cNvGrpSpPr/>
          <p:nvPr/>
        </p:nvGrpSpPr>
        <p:grpSpPr>
          <a:xfrm>
            <a:off x="2928988" y="1623691"/>
            <a:ext cx="3361897" cy="3346166"/>
            <a:chOff x="2944204" y="1189775"/>
            <a:chExt cx="3305700" cy="3483050"/>
          </a:xfrm>
        </p:grpSpPr>
        <p:sp>
          <p:nvSpPr>
            <p:cNvPr id="415" name="Google Shape;415;p14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FFFFF">
                <a:alpha val="3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nl-NL" sz="14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STEP 2</a:t>
              </a:r>
              <a:endPara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6" name="Google Shape;416;p14"/>
            <p:cNvSpPr txBox="1"/>
            <p:nvPr/>
          </p:nvSpPr>
          <p:spPr>
            <a:xfrm>
              <a:off x="3254245" y="2057125"/>
              <a:ext cx="2603287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nl-NL" sz="2800" u="none" cap="none" strike="noStrike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Data merging</a:t>
              </a:r>
              <a:endPara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422" name="Google Shape;422;p1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nl-NL"/>
              <a:t>Step 1: Data Cleaning</a:t>
            </a:r>
            <a:endParaRPr/>
          </a:p>
        </p:txBody>
      </p:sp>
      <p:sp>
        <p:nvSpPr>
          <p:cNvPr id="423" name="Google Shape;423;p1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Handle missing values → problems with different waves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nl-NL"/>
              <a:t>Remove variables we are not interested 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