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9" r:id="rId2"/>
    <p:sldId id="260" r:id="rId3"/>
    <p:sldId id="261" r:id="rId4"/>
    <p:sldId id="262" r:id="rId5"/>
    <p:sldId id="263" r:id="rId6"/>
    <p:sldId id="266" r:id="rId7"/>
    <p:sldId id="267" r:id="rId8"/>
    <p:sldId id="271" r:id="rId9"/>
    <p:sldId id="274" r:id="rId10"/>
    <p:sldId id="275" r:id="rId11"/>
    <p:sldId id="276" r:id="rId12"/>
    <p:sldId id="281" r:id="rId13"/>
    <p:sldId id="283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4D2D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5512E-F84E-4531-96CD-898E3758A1A9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3A315-C00B-4338-9756-B113D3866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23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3A315-C00B-4338-9756-B113D3866B4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399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3A315-C00B-4338-9756-B113D3866B4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302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3A315-C00B-4338-9756-B113D3866B4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738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3A315-C00B-4338-9756-B113D3866B4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851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3A315-C00B-4338-9756-B113D3866B4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4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3A315-C00B-4338-9756-B113D3866B4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27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3A315-C00B-4338-9756-B113D3866B4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003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3A315-C00B-4338-9756-B113D3866B4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926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3A315-C00B-4338-9756-B113D3866B4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356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3A315-C00B-4338-9756-B113D3866B4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47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3A315-C00B-4338-9756-B113D3866B4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561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3A315-C00B-4338-9756-B113D3866B4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009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3A315-C00B-4338-9756-B113D3866B4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745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1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yuuuuuu.shinyapps.io/Taipei_House_Rental_2018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vr.land.moi.gov.tw/homePage.ac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70398" y="3042891"/>
            <a:ext cx="7704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654D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华文新魏" panose="02010800040101010101" pitchFamily="2" charset="-122"/>
              </a:rPr>
              <a:t>Final Project Presentation</a:t>
            </a:r>
            <a:endParaRPr lang="zh-CN" altLang="en-US" sz="2800" b="1" dirty="0">
              <a:solidFill>
                <a:srgbClr val="654D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华文新魏" panose="0201080004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333195" y="1377942"/>
            <a:ext cx="1506434" cy="1165792"/>
          </a:xfrm>
          <a:prstGeom prst="line">
            <a:avLst/>
          </a:prstGeom>
          <a:ln>
            <a:solidFill>
              <a:srgbClr val="7F6531"/>
            </a:solidFill>
            <a:head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8112434" y="655868"/>
            <a:ext cx="1287357" cy="942875"/>
          </a:xfrm>
          <a:prstGeom prst="line">
            <a:avLst/>
          </a:prstGeom>
          <a:ln w="28575">
            <a:gradFill>
              <a:gsLst>
                <a:gs pos="100000">
                  <a:srgbClr val="D0B786">
                    <a:alpha val="40000"/>
                  </a:srgbClr>
                </a:gs>
                <a:gs pos="0">
                  <a:srgbClr val="8A6E36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7894141" y="1155025"/>
            <a:ext cx="1567543" cy="1165792"/>
          </a:xfrm>
          <a:prstGeom prst="line">
            <a:avLst/>
          </a:prstGeom>
          <a:ln>
            <a:gradFill>
              <a:gsLst>
                <a:gs pos="100000">
                  <a:srgbClr val="D0B786">
                    <a:alpha val="0"/>
                  </a:srgbClr>
                </a:gs>
                <a:gs pos="0">
                  <a:srgbClr val="8A6E36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839152" y="4354285"/>
            <a:ext cx="2279810" cy="341595"/>
          </a:xfrm>
          <a:prstGeom prst="rect">
            <a:avLst/>
          </a:prstGeom>
          <a:solidFill>
            <a:srgbClr val="E7E8E0"/>
          </a:solidFill>
          <a:ln>
            <a:solidFill>
              <a:srgbClr val="E7E8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419019" y="5083944"/>
            <a:ext cx="616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654D2D"/>
                </a:solidFill>
              </a:rPr>
              <a:t>106753038 </a:t>
            </a:r>
            <a:r>
              <a:rPr lang="zh-CN" altLang="en-US" sz="1400" dirty="0">
                <a:solidFill>
                  <a:srgbClr val="654D2D"/>
                </a:solidFill>
              </a:rPr>
              <a:t>張筆翔</a:t>
            </a:r>
            <a:endParaRPr lang="en-US" altLang="zh-CN" sz="1400" dirty="0">
              <a:solidFill>
                <a:srgbClr val="654D2D"/>
              </a:solidFill>
            </a:endParaRPr>
          </a:p>
          <a:p>
            <a:r>
              <a:rPr lang="en-US" altLang="zh-CN" sz="1400" dirty="0">
                <a:solidFill>
                  <a:srgbClr val="654D2D"/>
                </a:solidFill>
              </a:rPr>
              <a:t>107753042 </a:t>
            </a:r>
            <a:r>
              <a:rPr lang="zh-CN" altLang="en-US" sz="1400" dirty="0">
                <a:solidFill>
                  <a:srgbClr val="654D2D"/>
                </a:solidFill>
              </a:rPr>
              <a:t>朱奕寧</a:t>
            </a:r>
            <a:endParaRPr lang="en-US" altLang="zh-CN" sz="1400" dirty="0">
              <a:solidFill>
                <a:srgbClr val="654D2D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791159" y="5071503"/>
            <a:ext cx="1506434" cy="1165792"/>
          </a:xfrm>
          <a:prstGeom prst="line">
            <a:avLst/>
          </a:prstGeom>
          <a:ln>
            <a:solidFill>
              <a:srgbClr val="7F6531"/>
            </a:solidFill>
            <a:head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570398" y="4349429"/>
            <a:ext cx="1287357" cy="942875"/>
          </a:xfrm>
          <a:prstGeom prst="line">
            <a:avLst/>
          </a:prstGeom>
          <a:ln w="28575">
            <a:gradFill>
              <a:gsLst>
                <a:gs pos="100000">
                  <a:srgbClr val="D0B786">
                    <a:alpha val="40000"/>
                  </a:srgbClr>
                </a:gs>
                <a:gs pos="0">
                  <a:srgbClr val="8A6E36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352105" y="4848586"/>
            <a:ext cx="1567543" cy="1165792"/>
          </a:xfrm>
          <a:prstGeom prst="line">
            <a:avLst/>
          </a:prstGeom>
          <a:ln>
            <a:gradFill>
              <a:gsLst>
                <a:gs pos="100000">
                  <a:srgbClr val="D0B786">
                    <a:alpha val="0"/>
                  </a:srgbClr>
                </a:gs>
                <a:gs pos="0">
                  <a:srgbClr val="8A6E36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5526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3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3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3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10984" y="900710"/>
            <a:ext cx="161100" cy="3373473"/>
          </a:xfrm>
          <a:prstGeom prst="rect">
            <a:avLst/>
          </a:prstGeom>
          <a:solidFill>
            <a:srgbClr val="E7E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33648" y="900710"/>
            <a:ext cx="161100" cy="3373473"/>
          </a:xfrm>
          <a:prstGeom prst="rect">
            <a:avLst/>
          </a:prstGeom>
          <a:solidFill>
            <a:srgbClr val="E7E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56312" y="900710"/>
            <a:ext cx="161100" cy="3373473"/>
          </a:xfrm>
          <a:prstGeom prst="rect">
            <a:avLst/>
          </a:prstGeom>
          <a:solidFill>
            <a:srgbClr val="E7E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78976" y="-365760"/>
            <a:ext cx="161100" cy="5906413"/>
          </a:xfrm>
          <a:prstGeom prst="rect">
            <a:avLst/>
          </a:prstGeom>
          <a:solidFill>
            <a:srgbClr val="E7E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5800" y="4274183"/>
            <a:ext cx="3793176" cy="1696311"/>
          </a:xfrm>
          <a:prstGeom prst="rect">
            <a:avLst/>
          </a:prstGeom>
          <a:solidFill>
            <a:srgbClr val="E7E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87924" y="2814060"/>
            <a:ext cx="192619" cy="741376"/>
          </a:xfrm>
          <a:prstGeom prst="rect">
            <a:avLst/>
          </a:prstGeom>
          <a:solidFill>
            <a:srgbClr val="685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828073" y="2814060"/>
            <a:ext cx="73607" cy="741376"/>
          </a:xfrm>
          <a:prstGeom prst="rect">
            <a:avLst/>
          </a:prstGeom>
          <a:solidFill>
            <a:srgbClr val="685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026319" y="2807341"/>
            <a:ext cx="346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654D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Interface</a:t>
            </a:r>
            <a:endParaRPr lang="zh-CN" altLang="en-US" sz="4000" b="1" dirty="0">
              <a:solidFill>
                <a:srgbClr val="654D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487938" y="3693023"/>
            <a:ext cx="437000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9680129" y="324773"/>
            <a:ext cx="1885304" cy="2371439"/>
            <a:chOff x="9680129" y="324773"/>
            <a:chExt cx="1885304" cy="2371439"/>
          </a:xfrm>
        </p:grpSpPr>
        <p:sp>
          <p:nvSpPr>
            <p:cNvPr id="15" name="椭圆 14"/>
            <p:cNvSpPr/>
            <p:nvPr/>
          </p:nvSpPr>
          <p:spPr>
            <a:xfrm rot="19378995">
              <a:off x="10082198" y="789755"/>
              <a:ext cx="603600" cy="1413820"/>
            </a:xfrm>
            <a:prstGeom prst="ellipse">
              <a:avLst/>
            </a:prstGeom>
            <a:noFill/>
            <a:ln>
              <a:solidFill>
                <a:srgbClr val="68532A">
                  <a:alpha val="6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9378995">
              <a:off x="9877780" y="324773"/>
              <a:ext cx="1012435" cy="2371439"/>
            </a:xfrm>
            <a:prstGeom prst="ellipse">
              <a:avLst/>
            </a:prstGeom>
            <a:noFill/>
            <a:ln>
              <a:solidFill>
                <a:srgbClr val="68532A">
                  <a:alpha val="3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 flipV="1">
              <a:off x="9680129" y="338723"/>
              <a:ext cx="1885304" cy="1753233"/>
            </a:xfrm>
            <a:prstGeom prst="line">
              <a:avLst/>
            </a:prstGeom>
            <a:ln w="41275">
              <a:gradFill>
                <a:gsLst>
                  <a:gs pos="0">
                    <a:srgbClr val="68532A"/>
                  </a:gs>
                  <a:gs pos="100000">
                    <a:srgbClr val="CBC3A5">
                      <a:alpha val="2900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10779100" y="5532637"/>
            <a:ext cx="1945914" cy="1536796"/>
            <a:chOff x="8034896" y="1093283"/>
            <a:chExt cx="1945914" cy="1536796"/>
          </a:xfrm>
        </p:grpSpPr>
        <p:cxnSp>
          <p:nvCxnSpPr>
            <p:cNvPr id="19" name="直接连接符 18"/>
            <p:cNvCxnSpPr/>
            <p:nvPr/>
          </p:nvCxnSpPr>
          <p:spPr>
            <a:xfrm flipV="1">
              <a:off x="8034896" y="1093283"/>
              <a:ext cx="1945914" cy="1505895"/>
            </a:xfrm>
            <a:prstGeom prst="line">
              <a:avLst/>
            </a:prstGeom>
            <a:ln>
              <a:gradFill>
                <a:gsLst>
                  <a:gs pos="0">
                    <a:srgbClr val="68532A"/>
                  </a:gs>
                  <a:gs pos="100000">
                    <a:srgbClr val="9D9173">
                      <a:alpha val="28000"/>
                    </a:srgbClr>
                  </a:gs>
                </a:gsLst>
                <a:lin ang="5400000" scaled="1"/>
              </a:gradFill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8552076" y="1687204"/>
              <a:ext cx="1287357" cy="942875"/>
            </a:xfrm>
            <a:prstGeom prst="line">
              <a:avLst/>
            </a:prstGeom>
            <a:ln w="28575">
              <a:gradFill>
                <a:gsLst>
                  <a:gs pos="100000">
                    <a:srgbClr val="D0B786">
                      <a:alpha val="40000"/>
                    </a:srgbClr>
                  </a:gs>
                  <a:gs pos="0">
                    <a:srgbClr val="8A6E36"/>
                  </a:gs>
                </a:gsLst>
                <a:lin ang="5400000" scaled="1"/>
              </a:gra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圖片 20">
            <a:extLst>
              <a:ext uri="{FF2B5EF4-FFF2-40B4-BE49-F238E27FC236}">
                <a16:creationId xmlns:a16="http://schemas.microsoft.com/office/drawing/2014/main" id="{19D39D4D-EAFF-F24D-BD36-09E55FBFF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63" y="1788491"/>
            <a:ext cx="5876176" cy="333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7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6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" presetClass="entr" presetSubtype="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65373" y="2599177"/>
            <a:ext cx="1865379" cy="1865378"/>
            <a:chOff x="2761485" y="2066543"/>
            <a:chExt cx="1865379" cy="1865378"/>
          </a:xfrm>
        </p:grpSpPr>
        <p:sp>
          <p:nvSpPr>
            <p:cNvPr id="3" name="矩形 2"/>
            <p:cNvSpPr/>
            <p:nvPr/>
          </p:nvSpPr>
          <p:spPr>
            <a:xfrm rot="20079229">
              <a:off x="2761488" y="2066544"/>
              <a:ext cx="1865376" cy="1865376"/>
            </a:xfrm>
            <a:prstGeom prst="rect">
              <a:avLst/>
            </a:prstGeom>
            <a:noFill/>
            <a:ln>
              <a:gradFill>
                <a:gsLst>
                  <a:gs pos="0">
                    <a:srgbClr val="68532A"/>
                  </a:gs>
                  <a:gs pos="100000">
                    <a:srgbClr val="CBC3A5">
                      <a:alpha val="14000"/>
                    </a:srgbClr>
                  </a:gs>
                </a:gsLst>
                <a:lin ang="1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1520771" flipH="1">
              <a:off x="2761486" y="2066545"/>
              <a:ext cx="1865376" cy="1865376"/>
            </a:xfrm>
            <a:prstGeom prst="rect">
              <a:avLst/>
            </a:prstGeom>
            <a:noFill/>
            <a:ln>
              <a:gradFill>
                <a:gsLst>
                  <a:gs pos="0">
                    <a:srgbClr val="68532A"/>
                  </a:gs>
                  <a:gs pos="100000">
                    <a:srgbClr val="CBC3A5">
                      <a:alpha val="14000"/>
                    </a:srgbClr>
                  </a:gs>
                </a:gsLst>
                <a:lin ang="1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 rot="8110056" flipH="1">
              <a:off x="2761485" y="2066543"/>
              <a:ext cx="1865376" cy="1865376"/>
            </a:xfrm>
            <a:prstGeom prst="rect">
              <a:avLst/>
            </a:prstGeom>
            <a:noFill/>
            <a:ln>
              <a:gradFill>
                <a:gsLst>
                  <a:gs pos="0">
                    <a:srgbClr val="68532A"/>
                  </a:gs>
                  <a:gs pos="100000">
                    <a:srgbClr val="CBC3A5">
                      <a:alpha val="14000"/>
                    </a:srgbClr>
                  </a:gs>
                </a:gsLst>
                <a:lin ang="30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034896" y="711311"/>
            <a:ext cx="2128489" cy="1887866"/>
            <a:chOff x="8034896" y="711311"/>
            <a:chExt cx="2128489" cy="1887866"/>
          </a:xfrm>
        </p:grpSpPr>
        <p:cxnSp>
          <p:nvCxnSpPr>
            <p:cNvPr id="7" name="直接连接符 6"/>
            <p:cNvCxnSpPr/>
            <p:nvPr/>
          </p:nvCxnSpPr>
          <p:spPr>
            <a:xfrm flipV="1">
              <a:off x="8034896" y="1093282"/>
              <a:ext cx="1945914" cy="1505895"/>
            </a:xfrm>
            <a:prstGeom prst="line">
              <a:avLst/>
            </a:prstGeom>
            <a:ln>
              <a:gradFill>
                <a:gsLst>
                  <a:gs pos="0">
                    <a:srgbClr val="68532A"/>
                  </a:gs>
                  <a:gs pos="100000">
                    <a:srgbClr val="9D9173">
                      <a:alpha val="28000"/>
                    </a:srgbClr>
                  </a:gs>
                </a:gsLst>
                <a:lin ang="5400000" scaled="1"/>
              </a:gradFill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8814135" y="711311"/>
              <a:ext cx="1287357" cy="942875"/>
            </a:xfrm>
            <a:prstGeom prst="line">
              <a:avLst/>
            </a:prstGeom>
            <a:ln w="28575">
              <a:gradFill>
                <a:gsLst>
                  <a:gs pos="100000">
                    <a:srgbClr val="D0B786">
                      <a:alpha val="40000"/>
                    </a:srgbClr>
                  </a:gs>
                  <a:gs pos="0">
                    <a:srgbClr val="8A6E36"/>
                  </a:gs>
                </a:gsLst>
                <a:lin ang="5400000" scaled="1"/>
              </a:gra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8595842" y="1210468"/>
              <a:ext cx="1567543" cy="1165792"/>
            </a:xfrm>
            <a:prstGeom prst="line">
              <a:avLst/>
            </a:prstGeom>
            <a:ln>
              <a:gradFill>
                <a:gsLst>
                  <a:gs pos="100000">
                    <a:srgbClr val="D0B786">
                      <a:alpha val="0"/>
                    </a:srgbClr>
                  </a:gs>
                  <a:gs pos="0">
                    <a:srgbClr val="8A6E3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4621077" y="305068"/>
            <a:ext cx="2949846" cy="62478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0" dirty="0">
                <a:solidFill>
                  <a:srgbClr val="6C56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rmala UI" panose="020B0502040204020203" pitchFamily="34" charset="0"/>
                <a:cs typeface="Nirmala UI" panose="020B0502040204020203" pitchFamily="34" charset="0"/>
              </a:rPr>
              <a:t>4</a:t>
            </a:r>
            <a:endParaRPr lang="zh-CN" altLang="en-US" sz="40000" dirty="0">
              <a:solidFill>
                <a:srgbClr val="6C56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10718" y="5575141"/>
            <a:ext cx="222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8A6E36"/>
                </a:solidFill>
              </a:rPr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53323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3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01414" y="404163"/>
            <a:ext cx="192619" cy="741376"/>
          </a:xfrm>
          <a:prstGeom prst="rect">
            <a:avLst/>
          </a:prstGeom>
          <a:solidFill>
            <a:srgbClr val="685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41563" y="404163"/>
            <a:ext cx="73607" cy="741376"/>
          </a:xfrm>
          <a:prstGeom prst="rect">
            <a:avLst/>
          </a:prstGeom>
          <a:solidFill>
            <a:srgbClr val="685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66972" y="430561"/>
            <a:ext cx="346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654D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50021" y="784504"/>
            <a:ext cx="4592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A89A68"/>
                </a:solidFill>
                <a:hlinkClick r:id="rId3"/>
              </a:rPr>
              <a:t>https://ryuuuuuu.shinyapps.io/Taipei_House_Rental_2018/</a:t>
            </a:r>
            <a:endParaRPr lang="en-US" altLang="zh-CN" sz="1400" dirty="0">
              <a:solidFill>
                <a:srgbClr val="A89A68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01428" y="1283126"/>
            <a:ext cx="437000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4A076311-42C0-E24C-8BF9-DE6CB7BF77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73" y="1420714"/>
            <a:ext cx="9470261" cy="53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1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02812" y="1958545"/>
            <a:ext cx="28368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0" b="1" spc="600" dirty="0">
                <a:solidFill>
                  <a:srgbClr val="654D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华文新魏" panose="02010800040101010101" pitchFamily="2" charset="-122"/>
              </a:rPr>
              <a:t>E</a:t>
            </a:r>
            <a:r>
              <a:rPr lang="en-US" altLang="zh-CN" sz="4800" b="1" spc="600" dirty="0">
                <a:solidFill>
                  <a:srgbClr val="654D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华文新魏" panose="02010800040101010101" pitchFamily="2" charset="-122"/>
              </a:rPr>
              <a:t>ND</a:t>
            </a:r>
            <a:endParaRPr lang="zh-CN" altLang="en-US" sz="4800" b="1" spc="600" dirty="0">
              <a:solidFill>
                <a:srgbClr val="654D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811977" y="1080454"/>
            <a:ext cx="4618504" cy="4618504"/>
            <a:chOff x="3959284" y="1422211"/>
            <a:chExt cx="4055409" cy="4055409"/>
          </a:xfrm>
        </p:grpSpPr>
        <p:sp>
          <p:nvSpPr>
            <p:cNvPr id="15" name="弧形 14"/>
            <p:cNvSpPr/>
            <p:nvPr/>
          </p:nvSpPr>
          <p:spPr>
            <a:xfrm rot="3942566" flipH="1">
              <a:off x="3959284" y="1422211"/>
              <a:ext cx="4055409" cy="4055409"/>
            </a:xfrm>
            <a:prstGeom prst="arc">
              <a:avLst>
                <a:gd name="adj1" fmla="val 16200000"/>
                <a:gd name="adj2" fmla="val 1204186"/>
              </a:avLst>
            </a:prstGeom>
            <a:noFill/>
            <a:ln w="28575">
              <a:gradFill>
                <a:gsLst>
                  <a:gs pos="50000">
                    <a:srgbClr val="B78B57"/>
                  </a:gs>
                  <a:gs pos="0">
                    <a:schemeClr val="accent2">
                      <a:lumMod val="60000"/>
                      <a:lumOff val="40000"/>
                      <a:alpha val="2000"/>
                    </a:schemeClr>
                  </a:gs>
                  <a:gs pos="100000">
                    <a:srgbClr val="654D2D"/>
                  </a:gs>
                </a:gsLst>
                <a:lin ang="5400000" scaled="1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弧形 15"/>
            <p:cNvSpPr/>
            <p:nvPr/>
          </p:nvSpPr>
          <p:spPr>
            <a:xfrm rot="18548610" flipH="1">
              <a:off x="3959284" y="1422211"/>
              <a:ext cx="4055409" cy="4055409"/>
            </a:xfrm>
            <a:prstGeom prst="arc">
              <a:avLst>
                <a:gd name="adj1" fmla="val 16200000"/>
                <a:gd name="adj2" fmla="val 1204186"/>
              </a:avLst>
            </a:prstGeom>
            <a:noFill/>
            <a:ln w="28575">
              <a:gradFill>
                <a:gsLst>
                  <a:gs pos="50000">
                    <a:srgbClr val="B78B57"/>
                  </a:gs>
                  <a:gs pos="0">
                    <a:schemeClr val="accent2">
                      <a:lumMod val="60000"/>
                      <a:lumOff val="40000"/>
                      <a:alpha val="2000"/>
                    </a:schemeClr>
                  </a:gs>
                  <a:gs pos="100000">
                    <a:srgbClr val="654D2D"/>
                  </a:gs>
                </a:gsLst>
                <a:lin ang="5400000" scaled="1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弧形 16"/>
            <p:cNvSpPr/>
            <p:nvPr/>
          </p:nvSpPr>
          <p:spPr>
            <a:xfrm rot="11219405" flipH="1">
              <a:off x="3959284" y="1422211"/>
              <a:ext cx="4055409" cy="4055409"/>
            </a:xfrm>
            <a:prstGeom prst="arc">
              <a:avLst>
                <a:gd name="adj1" fmla="val 16200000"/>
                <a:gd name="adj2" fmla="val 1204186"/>
              </a:avLst>
            </a:prstGeom>
            <a:noFill/>
            <a:ln w="28575">
              <a:gradFill>
                <a:gsLst>
                  <a:gs pos="50000">
                    <a:srgbClr val="B78B57"/>
                  </a:gs>
                  <a:gs pos="0">
                    <a:schemeClr val="accent2">
                      <a:lumMod val="60000"/>
                      <a:lumOff val="40000"/>
                      <a:alpha val="2000"/>
                    </a:schemeClr>
                  </a:gs>
                  <a:gs pos="100000">
                    <a:srgbClr val="654D2D"/>
                  </a:gs>
                </a:gsLst>
                <a:lin ang="5400000" scaled="1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 flipV="1">
            <a:off x="7429786" y="1544896"/>
            <a:ext cx="1506434" cy="1165792"/>
          </a:xfrm>
          <a:prstGeom prst="line">
            <a:avLst/>
          </a:prstGeom>
          <a:ln>
            <a:solidFill>
              <a:srgbClr val="7F6531"/>
            </a:solidFill>
            <a:head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8209025" y="822822"/>
            <a:ext cx="1287357" cy="942875"/>
          </a:xfrm>
          <a:prstGeom prst="line">
            <a:avLst/>
          </a:prstGeom>
          <a:ln w="28575">
            <a:gradFill>
              <a:gsLst>
                <a:gs pos="100000">
                  <a:srgbClr val="D0B786">
                    <a:alpha val="40000"/>
                  </a:srgbClr>
                </a:gs>
                <a:gs pos="0">
                  <a:srgbClr val="8A6E36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990732" y="1321979"/>
            <a:ext cx="1567543" cy="1165792"/>
          </a:xfrm>
          <a:prstGeom prst="line">
            <a:avLst/>
          </a:prstGeom>
          <a:ln>
            <a:gradFill>
              <a:gsLst>
                <a:gs pos="100000">
                  <a:srgbClr val="D0B786">
                    <a:alpha val="0"/>
                  </a:srgbClr>
                </a:gs>
                <a:gs pos="0">
                  <a:srgbClr val="8A6E36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073427" y="4525610"/>
            <a:ext cx="2279810" cy="455976"/>
          </a:xfrm>
          <a:prstGeom prst="rect">
            <a:avLst/>
          </a:prstGeom>
          <a:solidFill>
            <a:srgbClr val="E7E8E0"/>
          </a:solidFill>
          <a:ln>
            <a:solidFill>
              <a:srgbClr val="E7E8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9772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3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3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0857" y="566057"/>
            <a:ext cx="544286" cy="544286"/>
          </a:xfrm>
          <a:prstGeom prst="rect">
            <a:avLst/>
          </a:prstGeom>
          <a:solidFill>
            <a:srgbClr val="8A6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82057" y="566057"/>
            <a:ext cx="4775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8A6E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Taipei House Rental 2018</a:t>
            </a:r>
            <a:endParaRPr lang="zh-CN" altLang="en-US" sz="3200" b="1" dirty="0">
              <a:solidFill>
                <a:srgbClr val="8A6E3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582057" y="1110343"/>
            <a:ext cx="1494972" cy="0"/>
          </a:xfrm>
          <a:prstGeom prst="line">
            <a:avLst/>
          </a:prstGeom>
          <a:ln>
            <a:solidFill>
              <a:srgbClr val="8A6E3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201407" y="2457439"/>
            <a:ext cx="292470" cy="292470"/>
          </a:xfrm>
          <a:prstGeom prst="ellipse">
            <a:avLst/>
          </a:prstGeom>
          <a:solidFill>
            <a:srgbClr val="8A6E36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83795" y="2419008"/>
            <a:ext cx="105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8A6E36"/>
                </a:solidFill>
              </a:rPr>
              <a:t>Data</a:t>
            </a:r>
            <a:endParaRPr lang="zh-CN" altLang="en-US" b="1" dirty="0">
              <a:solidFill>
                <a:srgbClr val="8A6E36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135116" y="3853319"/>
            <a:ext cx="292470" cy="292470"/>
          </a:xfrm>
          <a:prstGeom prst="ellipse">
            <a:avLst/>
          </a:prstGeom>
          <a:solidFill>
            <a:srgbClr val="8A6E36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064749" y="2457439"/>
            <a:ext cx="292470" cy="292470"/>
          </a:xfrm>
          <a:prstGeom prst="ellipse">
            <a:avLst/>
          </a:prstGeom>
          <a:solidFill>
            <a:srgbClr val="8A6E36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330127" y="2380577"/>
            <a:ext cx="153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8A6E36"/>
                </a:solidFill>
              </a:rPr>
              <a:t>Goal</a:t>
            </a:r>
            <a:endParaRPr lang="zh-CN" altLang="en-US" b="1" dirty="0">
              <a:solidFill>
                <a:srgbClr val="8A6E36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599081" y="3897178"/>
            <a:ext cx="292470" cy="292470"/>
          </a:xfrm>
          <a:prstGeom prst="ellipse">
            <a:avLst/>
          </a:prstGeom>
          <a:solidFill>
            <a:srgbClr val="8A6E36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864459" y="3820316"/>
            <a:ext cx="145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8A6E36"/>
                </a:solidFill>
              </a:rPr>
              <a:t>Demo</a:t>
            </a:r>
            <a:endParaRPr lang="zh-CN" altLang="en-US" b="1" dirty="0">
              <a:solidFill>
                <a:srgbClr val="8A6E36"/>
              </a:solidFill>
            </a:endParaRPr>
          </a:p>
        </p:txBody>
      </p:sp>
      <p:cxnSp>
        <p:nvCxnSpPr>
          <p:cNvPr id="32" name="曲线连接符 31"/>
          <p:cNvCxnSpPr/>
          <p:nvPr/>
        </p:nvCxnSpPr>
        <p:spPr>
          <a:xfrm flipV="1">
            <a:off x="4590535" y="5196896"/>
            <a:ext cx="3010932" cy="1051829"/>
          </a:xfrm>
          <a:prstGeom prst="curvedConnector3">
            <a:avLst>
              <a:gd name="adj1" fmla="val 50000"/>
            </a:avLst>
          </a:prstGeom>
          <a:ln>
            <a:gradFill>
              <a:gsLst>
                <a:gs pos="0">
                  <a:srgbClr val="DECDAC">
                    <a:alpha val="59000"/>
                  </a:srgbClr>
                </a:gs>
                <a:gs pos="97516">
                  <a:srgbClr val="DECDAC">
                    <a:alpha val="56000"/>
                  </a:srgbClr>
                </a:gs>
                <a:gs pos="45000">
                  <a:srgbClr val="9D7D3D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14005" y="6248725"/>
            <a:ext cx="4277678" cy="0"/>
          </a:xfrm>
          <a:prstGeom prst="line">
            <a:avLst/>
          </a:prstGeom>
          <a:ln w="3175">
            <a:gradFill>
              <a:gsLst>
                <a:gs pos="50900">
                  <a:srgbClr val="9D7D3D"/>
                </a:gs>
                <a:gs pos="100000">
                  <a:srgbClr val="DECDAC">
                    <a:alpha val="61000"/>
                  </a:srgbClr>
                </a:gs>
                <a:gs pos="0">
                  <a:srgbClr val="DECDAC">
                    <a:alpha val="64000"/>
                  </a:srgbClr>
                </a:gs>
              </a:gsLst>
              <a:lin ang="4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864459" y="5196896"/>
            <a:ext cx="4277678" cy="0"/>
          </a:xfrm>
          <a:prstGeom prst="line">
            <a:avLst/>
          </a:prstGeom>
          <a:ln w="3175">
            <a:gradFill>
              <a:gsLst>
                <a:gs pos="50900">
                  <a:srgbClr val="9D7D3D"/>
                </a:gs>
                <a:gs pos="100000">
                  <a:srgbClr val="DECDAC">
                    <a:alpha val="61000"/>
                  </a:srgbClr>
                </a:gs>
                <a:gs pos="0">
                  <a:srgbClr val="DECDAC">
                    <a:alpha val="64000"/>
                  </a:srgbClr>
                </a:gs>
              </a:gsLst>
              <a:lin ang="4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六边形 34"/>
          <p:cNvSpPr/>
          <p:nvPr/>
        </p:nvSpPr>
        <p:spPr>
          <a:xfrm rot="5400000" flipV="1">
            <a:off x="2123898" y="6074584"/>
            <a:ext cx="404008" cy="348283"/>
          </a:xfrm>
          <a:prstGeom prst="hexagon">
            <a:avLst/>
          </a:prstGeom>
          <a:solidFill>
            <a:srgbClr val="7F6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35"/>
          <p:cNvSpPr/>
          <p:nvPr/>
        </p:nvSpPr>
        <p:spPr>
          <a:xfrm rot="5400000" flipV="1">
            <a:off x="9867491" y="5026688"/>
            <a:ext cx="404008" cy="348283"/>
          </a:xfrm>
          <a:prstGeom prst="hexagon">
            <a:avLst/>
          </a:prstGeom>
          <a:noFill/>
          <a:ln>
            <a:solidFill>
              <a:srgbClr val="7F65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614040" y="3862865"/>
            <a:ext cx="626792" cy="342927"/>
          </a:xfrm>
          <a:prstGeom prst="rect">
            <a:avLst/>
          </a:prstGeom>
          <a:solidFill>
            <a:srgbClr val="E7E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361017" y="3820316"/>
            <a:ext cx="11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8A6E36"/>
                </a:solidFill>
              </a:rPr>
              <a:t>Modeling</a:t>
            </a:r>
            <a:endParaRPr lang="zh-CN" altLang="en-US" b="1" dirty="0">
              <a:solidFill>
                <a:srgbClr val="8A6E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285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9" grpId="0" animBg="1"/>
      <p:bldP spid="10" grpId="0"/>
      <p:bldP spid="15" grpId="0" animBg="1"/>
      <p:bldP spid="20" grpId="0" animBg="1"/>
      <p:bldP spid="21" grpId="0"/>
      <p:bldP spid="26" grpId="0" animBg="1"/>
      <p:bldP spid="27" grpId="0"/>
      <p:bldP spid="35" grpId="0" animBg="1"/>
      <p:bldP spid="36" grpId="0" animBg="1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02017" y="2278741"/>
            <a:ext cx="2998893" cy="3163679"/>
            <a:chOff x="1010131" y="1809293"/>
            <a:chExt cx="4283145" cy="4518500"/>
          </a:xfrm>
        </p:grpSpPr>
        <p:sp>
          <p:nvSpPr>
            <p:cNvPr id="3" name="等腰三角形 2"/>
            <p:cNvSpPr/>
            <p:nvPr/>
          </p:nvSpPr>
          <p:spPr>
            <a:xfrm flipV="1">
              <a:off x="1886858" y="2206171"/>
              <a:ext cx="2786742" cy="2540000"/>
            </a:xfrm>
            <a:prstGeom prst="triangle">
              <a:avLst/>
            </a:prstGeom>
            <a:noFill/>
            <a:ln>
              <a:solidFill>
                <a:srgbClr val="7F65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V="1">
              <a:off x="1295400" y="1809293"/>
              <a:ext cx="3813629" cy="3475965"/>
            </a:xfrm>
            <a:prstGeom prst="triangle">
              <a:avLst/>
            </a:prstGeom>
            <a:noFill/>
            <a:ln>
              <a:solidFill>
                <a:srgbClr val="C2A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 flipV="1">
              <a:off x="1010131" y="2423884"/>
              <a:ext cx="4283145" cy="3903909"/>
            </a:xfrm>
            <a:prstGeom prst="triangle">
              <a:avLst/>
            </a:prstGeom>
            <a:noFill/>
            <a:ln>
              <a:solidFill>
                <a:srgbClr val="D5BF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3151703" y="4051544"/>
              <a:ext cx="1456769" cy="1233714"/>
            </a:xfrm>
            <a:prstGeom prst="triangle">
              <a:avLst/>
            </a:prstGeom>
            <a:solidFill>
              <a:srgbClr val="9C7D3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479211" y="305068"/>
            <a:ext cx="2949846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0" dirty="0">
                <a:solidFill>
                  <a:srgbClr val="6C56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rmala UI" panose="020B0502040204020203" pitchFamily="34" charset="0"/>
                <a:cs typeface="Nirmala UI" panose="020B0502040204020203" pitchFamily="34" charset="0"/>
              </a:rPr>
              <a:t>1</a:t>
            </a:r>
            <a:endParaRPr lang="zh-CN" altLang="en-US" sz="40000" dirty="0">
              <a:solidFill>
                <a:srgbClr val="6C56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29292" y="5481601"/>
            <a:ext cx="1707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8A6E36"/>
                </a:solidFill>
              </a:rPr>
              <a:t>Data</a:t>
            </a:r>
            <a:endParaRPr lang="zh-CN" altLang="en-US" sz="2800" b="1" dirty="0">
              <a:solidFill>
                <a:srgbClr val="8A6E36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7507358" y="1728600"/>
            <a:ext cx="1506434" cy="1165792"/>
          </a:xfrm>
          <a:prstGeom prst="line">
            <a:avLst/>
          </a:prstGeom>
          <a:ln>
            <a:solidFill>
              <a:srgbClr val="7F6531"/>
            </a:solidFill>
            <a:head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8286597" y="1006526"/>
            <a:ext cx="1287357" cy="942875"/>
          </a:xfrm>
          <a:prstGeom prst="line">
            <a:avLst/>
          </a:prstGeom>
          <a:ln w="28575">
            <a:gradFill>
              <a:gsLst>
                <a:gs pos="100000">
                  <a:srgbClr val="D0B786">
                    <a:alpha val="40000"/>
                  </a:srgbClr>
                </a:gs>
                <a:gs pos="0">
                  <a:srgbClr val="8A6E36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8068304" y="1505683"/>
            <a:ext cx="1567543" cy="1165792"/>
          </a:xfrm>
          <a:prstGeom prst="line">
            <a:avLst/>
          </a:prstGeom>
          <a:ln>
            <a:gradFill>
              <a:gsLst>
                <a:gs pos="100000">
                  <a:srgbClr val="D0B786">
                    <a:alpha val="0"/>
                  </a:srgbClr>
                </a:gs>
                <a:gs pos="0">
                  <a:srgbClr val="8A6E36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2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3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3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3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6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19754" y="184300"/>
            <a:ext cx="3618005" cy="3934834"/>
          </a:xfrm>
          <a:prstGeom prst="rect">
            <a:avLst/>
          </a:prstGeom>
          <a:solidFill>
            <a:srgbClr val="B9BCA4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965719" y="3619326"/>
            <a:ext cx="3279913" cy="3120887"/>
          </a:xfrm>
          <a:prstGeom prst="rect">
            <a:avLst/>
          </a:prstGeom>
          <a:solidFill>
            <a:srgbClr val="B9BCA4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887341" y="863722"/>
            <a:ext cx="2793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654D2D"/>
                </a:solidFill>
              </a:rPr>
              <a:t>Data Source</a:t>
            </a:r>
            <a:endParaRPr lang="zh-CN" altLang="en-US" sz="2800" b="1" dirty="0">
              <a:solidFill>
                <a:srgbClr val="654D2D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98852" y="1472339"/>
            <a:ext cx="3771406" cy="269329"/>
            <a:chOff x="7198852" y="1472339"/>
            <a:chExt cx="3771406" cy="26932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198852" y="1607004"/>
              <a:ext cx="3771406" cy="0"/>
            </a:xfrm>
            <a:prstGeom prst="line">
              <a:avLst/>
            </a:prstGeom>
            <a:ln>
              <a:solidFill>
                <a:srgbClr val="584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8949890" y="1472339"/>
              <a:ext cx="269329" cy="269329"/>
            </a:xfrm>
            <a:prstGeom prst="ellipse">
              <a:avLst/>
            </a:prstGeom>
            <a:solidFill>
              <a:srgbClr val="8A6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099343" y="2041483"/>
            <a:ext cx="3970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A89A68"/>
                </a:solidFill>
              </a:rPr>
              <a:t>Dept of Land Administration M. O. I.</a:t>
            </a:r>
          </a:p>
          <a:p>
            <a:pPr algn="ctr"/>
            <a:r>
              <a:rPr lang="en-US" altLang="zh-CN" sz="1400" dirty="0">
                <a:solidFill>
                  <a:srgbClr val="A89A68"/>
                </a:solidFill>
              </a:rPr>
              <a:t>( </a:t>
            </a:r>
            <a:r>
              <a:rPr lang="en-US" altLang="zh-CN" sz="1400" dirty="0">
                <a:solidFill>
                  <a:srgbClr val="A89A68"/>
                </a:solidFill>
                <a:hlinkClick r:id="rId3"/>
              </a:rPr>
              <a:t>https://lvr.land.moi.gov.tw/homePage.action</a:t>
            </a:r>
            <a:r>
              <a:rPr lang="en-US" altLang="zh-CN" sz="1400" dirty="0">
                <a:solidFill>
                  <a:srgbClr val="A89A68"/>
                </a:solidFill>
              </a:rPr>
              <a:t> )</a:t>
            </a:r>
            <a:endParaRPr lang="zh-CN" altLang="en-US" sz="1400" dirty="0">
              <a:solidFill>
                <a:srgbClr val="A89A68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50347" y="4219277"/>
            <a:ext cx="283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654D2D"/>
                </a:solidFill>
              </a:rPr>
              <a:t>Data Content</a:t>
            </a:r>
            <a:endParaRPr lang="zh-CN" altLang="en-US" sz="2800" b="1" dirty="0">
              <a:solidFill>
                <a:srgbClr val="654D2D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48544" y="4859192"/>
            <a:ext cx="3771406" cy="269329"/>
            <a:chOff x="1948544" y="4859192"/>
            <a:chExt cx="3771406" cy="269329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948544" y="4993857"/>
              <a:ext cx="3771406" cy="0"/>
            </a:xfrm>
            <a:prstGeom prst="line">
              <a:avLst/>
            </a:prstGeom>
            <a:ln>
              <a:solidFill>
                <a:srgbClr val="584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3699582" y="4859192"/>
              <a:ext cx="269329" cy="269329"/>
            </a:xfrm>
            <a:prstGeom prst="ellipse">
              <a:avLst/>
            </a:prstGeom>
            <a:solidFill>
              <a:srgbClr val="8A6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849035" y="5433982"/>
            <a:ext cx="3970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A89A68"/>
                </a:solidFill>
              </a:rPr>
              <a:t>Region, Address, Size, Date …</a:t>
            </a:r>
            <a:endParaRPr lang="zh-CN" altLang="en-US" sz="1400" dirty="0">
              <a:solidFill>
                <a:srgbClr val="A89A68"/>
              </a:solidFill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B4D24DAF-918E-AC48-8268-9959090C0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62" y="563626"/>
            <a:ext cx="6418263" cy="3149703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602E984A-3B42-E746-B08A-EFA0504A57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593" y="4071941"/>
            <a:ext cx="5798898" cy="234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711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27201" y="435429"/>
            <a:ext cx="2090057" cy="3062514"/>
          </a:xfrm>
          <a:prstGeom prst="rect">
            <a:avLst/>
          </a:prstGeom>
          <a:noFill/>
          <a:ln w="57150">
            <a:solidFill>
              <a:srgbClr val="A89A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94743" y="2569029"/>
            <a:ext cx="1959428" cy="2946400"/>
          </a:xfrm>
          <a:prstGeom prst="rect">
            <a:avLst/>
          </a:prstGeom>
          <a:solidFill>
            <a:srgbClr val="A89A68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89487" y="3349731"/>
            <a:ext cx="46261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A89A68"/>
                </a:solidFill>
              </a:rPr>
              <a:t>Region</a:t>
            </a:r>
          </a:p>
          <a:p>
            <a:pPr algn="ctr"/>
            <a:r>
              <a:rPr lang="en-US" altLang="zh-CN" sz="1400" dirty="0">
                <a:solidFill>
                  <a:srgbClr val="A89A68"/>
                </a:solidFill>
              </a:rPr>
              <a:t>Parking lot</a:t>
            </a:r>
          </a:p>
          <a:p>
            <a:pPr algn="ctr"/>
            <a:r>
              <a:rPr lang="en-US" altLang="zh-CN" sz="1400" dirty="0">
                <a:solidFill>
                  <a:srgbClr val="A89A68"/>
                </a:solidFill>
              </a:rPr>
              <a:t>Rental Floor</a:t>
            </a:r>
          </a:p>
          <a:p>
            <a:pPr algn="ctr"/>
            <a:r>
              <a:rPr lang="en-US" altLang="zh-CN" sz="1400" dirty="0">
                <a:solidFill>
                  <a:srgbClr val="A89A68"/>
                </a:solidFill>
              </a:rPr>
              <a:t>Total Floor</a:t>
            </a:r>
          </a:p>
          <a:p>
            <a:pPr algn="ctr"/>
            <a:r>
              <a:rPr lang="en-US" altLang="zh-CN" sz="1400" dirty="0">
                <a:solidFill>
                  <a:srgbClr val="A89A68"/>
                </a:solidFill>
              </a:rPr>
              <a:t>Years</a:t>
            </a:r>
          </a:p>
          <a:p>
            <a:pPr algn="ctr"/>
            <a:r>
              <a:rPr lang="en-US" altLang="zh-CN" sz="1400" dirty="0">
                <a:solidFill>
                  <a:srgbClr val="A89A68"/>
                </a:solidFill>
              </a:rPr>
              <a:t>Size</a:t>
            </a:r>
          </a:p>
          <a:p>
            <a:pPr algn="ctr"/>
            <a:r>
              <a:rPr lang="en-US" altLang="zh-CN" sz="1400" dirty="0">
                <a:solidFill>
                  <a:srgbClr val="A89A68"/>
                </a:solidFill>
              </a:rPr>
              <a:t>Rooms/Halls/Bathrooms</a:t>
            </a:r>
          </a:p>
          <a:p>
            <a:pPr algn="ctr"/>
            <a:r>
              <a:rPr lang="en-US" altLang="zh-CN" sz="1400" dirty="0">
                <a:solidFill>
                  <a:srgbClr val="A89A68"/>
                </a:solidFill>
              </a:rPr>
              <a:t>Administrator</a:t>
            </a:r>
          </a:p>
          <a:p>
            <a:pPr algn="ctr"/>
            <a:r>
              <a:rPr lang="en-US" altLang="zh-CN" sz="1400" dirty="0">
                <a:solidFill>
                  <a:srgbClr val="A89A68"/>
                </a:solidFill>
              </a:rPr>
              <a:t>Furniture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753827" y="2444612"/>
            <a:ext cx="2837128" cy="643301"/>
            <a:chOff x="7753827" y="2444612"/>
            <a:chExt cx="2837128" cy="643301"/>
          </a:xfrm>
        </p:grpSpPr>
        <p:sp>
          <p:nvSpPr>
            <p:cNvPr id="8" name="文本框 7"/>
            <p:cNvSpPr txBox="1"/>
            <p:nvPr/>
          </p:nvSpPr>
          <p:spPr>
            <a:xfrm>
              <a:off x="7753827" y="2444612"/>
              <a:ext cx="2837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654D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Modifying value</a:t>
              </a:r>
              <a:endParaRPr lang="zh-CN" altLang="en-US" sz="2400" b="1" dirty="0">
                <a:solidFill>
                  <a:srgbClr val="654D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8200571" y="3087913"/>
              <a:ext cx="1436915" cy="0"/>
            </a:xfrm>
            <a:prstGeom prst="line">
              <a:avLst/>
            </a:prstGeom>
            <a:ln w="76200">
              <a:solidFill>
                <a:srgbClr val="A89A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36D25F5C-3E63-4C4E-BC99-B435CD90D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000" y="771885"/>
            <a:ext cx="4417914" cy="545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1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V="1">
            <a:off x="1716044" y="2599177"/>
            <a:ext cx="2117339" cy="1887747"/>
          </a:xfrm>
          <a:custGeom>
            <a:avLst/>
            <a:gdLst>
              <a:gd name="connsiteX0" fmla="*/ 0 w 1459523"/>
              <a:gd name="connsiteY0" fmla="*/ 580292 h 1160584"/>
              <a:gd name="connsiteX1" fmla="*/ 729762 w 1459523"/>
              <a:gd name="connsiteY1" fmla="*/ 0 h 1160584"/>
              <a:gd name="connsiteX2" fmla="*/ 1459524 w 1459523"/>
              <a:gd name="connsiteY2" fmla="*/ 580292 h 1160584"/>
              <a:gd name="connsiteX3" fmla="*/ 729762 w 1459523"/>
              <a:gd name="connsiteY3" fmla="*/ 1160584 h 1160584"/>
              <a:gd name="connsiteX4" fmla="*/ 0 w 1459523"/>
              <a:gd name="connsiteY4" fmla="*/ 580292 h 1160584"/>
              <a:gd name="connsiteX0" fmla="*/ 0 w 1459524"/>
              <a:gd name="connsiteY0" fmla="*/ 580292 h 1301261"/>
              <a:gd name="connsiteX1" fmla="*/ 729762 w 1459524"/>
              <a:gd name="connsiteY1" fmla="*/ 0 h 1301261"/>
              <a:gd name="connsiteX2" fmla="*/ 1459524 w 1459524"/>
              <a:gd name="connsiteY2" fmla="*/ 580292 h 1301261"/>
              <a:gd name="connsiteX3" fmla="*/ 729762 w 1459524"/>
              <a:gd name="connsiteY3" fmla="*/ 1301261 h 1301261"/>
              <a:gd name="connsiteX4" fmla="*/ 0 w 1459524"/>
              <a:gd name="connsiteY4" fmla="*/ 580292 h 130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524" h="1301261">
                <a:moveTo>
                  <a:pt x="0" y="580292"/>
                </a:moveTo>
                <a:cubicBezTo>
                  <a:pt x="0" y="363415"/>
                  <a:pt x="326726" y="0"/>
                  <a:pt x="729762" y="0"/>
                </a:cubicBezTo>
                <a:cubicBezTo>
                  <a:pt x="1132798" y="0"/>
                  <a:pt x="1459524" y="259806"/>
                  <a:pt x="1459524" y="580292"/>
                </a:cubicBezTo>
                <a:cubicBezTo>
                  <a:pt x="1459524" y="900778"/>
                  <a:pt x="1132798" y="1301261"/>
                  <a:pt x="729762" y="1301261"/>
                </a:cubicBezTo>
                <a:cubicBezTo>
                  <a:pt x="326726" y="1301261"/>
                  <a:pt x="0" y="797169"/>
                  <a:pt x="0" y="580292"/>
                </a:cubicBezTo>
                <a:close/>
              </a:path>
            </a:pathLst>
          </a:custGeom>
          <a:noFill/>
          <a:ln>
            <a:solidFill>
              <a:srgbClr val="D3D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1"/>
          <p:cNvSpPr/>
          <p:nvPr/>
        </p:nvSpPr>
        <p:spPr>
          <a:xfrm flipV="1">
            <a:off x="1459524" y="2599179"/>
            <a:ext cx="2117339" cy="1887747"/>
          </a:xfrm>
          <a:custGeom>
            <a:avLst/>
            <a:gdLst>
              <a:gd name="connsiteX0" fmla="*/ 0 w 1459523"/>
              <a:gd name="connsiteY0" fmla="*/ 580292 h 1160584"/>
              <a:gd name="connsiteX1" fmla="*/ 729762 w 1459523"/>
              <a:gd name="connsiteY1" fmla="*/ 0 h 1160584"/>
              <a:gd name="connsiteX2" fmla="*/ 1459524 w 1459523"/>
              <a:gd name="connsiteY2" fmla="*/ 580292 h 1160584"/>
              <a:gd name="connsiteX3" fmla="*/ 729762 w 1459523"/>
              <a:gd name="connsiteY3" fmla="*/ 1160584 h 1160584"/>
              <a:gd name="connsiteX4" fmla="*/ 0 w 1459523"/>
              <a:gd name="connsiteY4" fmla="*/ 580292 h 1160584"/>
              <a:gd name="connsiteX0" fmla="*/ 0 w 1459524"/>
              <a:gd name="connsiteY0" fmla="*/ 580292 h 1301261"/>
              <a:gd name="connsiteX1" fmla="*/ 729762 w 1459524"/>
              <a:gd name="connsiteY1" fmla="*/ 0 h 1301261"/>
              <a:gd name="connsiteX2" fmla="*/ 1459524 w 1459524"/>
              <a:gd name="connsiteY2" fmla="*/ 580292 h 1301261"/>
              <a:gd name="connsiteX3" fmla="*/ 729762 w 1459524"/>
              <a:gd name="connsiteY3" fmla="*/ 1301261 h 1301261"/>
              <a:gd name="connsiteX4" fmla="*/ 0 w 1459524"/>
              <a:gd name="connsiteY4" fmla="*/ 580292 h 130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524" h="1301261">
                <a:moveTo>
                  <a:pt x="0" y="580292"/>
                </a:moveTo>
                <a:cubicBezTo>
                  <a:pt x="0" y="363415"/>
                  <a:pt x="326726" y="0"/>
                  <a:pt x="729762" y="0"/>
                </a:cubicBezTo>
                <a:cubicBezTo>
                  <a:pt x="1132798" y="0"/>
                  <a:pt x="1459524" y="259806"/>
                  <a:pt x="1459524" y="580292"/>
                </a:cubicBezTo>
                <a:cubicBezTo>
                  <a:pt x="1459524" y="900778"/>
                  <a:pt x="1132798" y="1301261"/>
                  <a:pt x="729762" y="1301261"/>
                </a:cubicBezTo>
                <a:cubicBezTo>
                  <a:pt x="326726" y="1301261"/>
                  <a:pt x="0" y="797169"/>
                  <a:pt x="0" y="580292"/>
                </a:cubicBezTo>
                <a:close/>
              </a:path>
            </a:pathLst>
          </a:custGeom>
          <a:noFill/>
          <a:ln>
            <a:solidFill>
              <a:srgbClr val="D3D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"/>
          <p:cNvSpPr/>
          <p:nvPr/>
        </p:nvSpPr>
        <p:spPr>
          <a:xfrm flipV="1">
            <a:off x="1459524" y="2295314"/>
            <a:ext cx="2402274" cy="2267373"/>
          </a:xfrm>
          <a:custGeom>
            <a:avLst/>
            <a:gdLst>
              <a:gd name="connsiteX0" fmla="*/ 0 w 1459523"/>
              <a:gd name="connsiteY0" fmla="*/ 580292 h 1160584"/>
              <a:gd name="connsiteX1" fmla="*/ 729762 w 1459523"/>
              <a:gd name="connsiteY1" fmla="*/ 0 h 1160584"/>
              <a:gd name="connsiteX2" fmla="*/ 1459524 w 1459523"/>
              <a:gd name="connsiteY2" fmla="*/ 580292 h 1160584"/>
              <a:gd name="connsiteX3" fmla="*/ 729762 w 1459523"/>
              <a:gd name="connsiteY3" fmla="*/ 1160584 h 1160584"/>
              <a:gd name="connsiteX4" fmla="*/ 0 w 1459523"/>
              <a:gd name="connsiteY4" fmla="*/ 580292 h 1160584"/>
              <a:gd name="connsiteX0" fmla="*/ 0 w 1459524"/>
              <a:gd name="connsiteY0" fmla="*/ 580292 h 1301261"/>
              <a:gd name="connsiteX1" fmla="*/ 729762 w 1459524"/>
              <a:gd name="connsiteY1" fmla="*/ 0 h 1301261"/>
              <a:gd name="connsiteX2" fmla="*/ 1459524 w 1459524"/>
              <a:gd name="connsiteY2" fmla="*/ 580292 h 1301261"/>
              <a:gd name="connsiteX3" fmla="*/ 729762 w 1459524"/>
              <a:gd name="connsiteY3" fmla="*/ 1301261 h 1301261"/>
              <a:gd name="connsiteX4" fmla="*/ 0 w 1459524"/>
              <a:gd name="connsiteY4" fmla="*/ 580292 h 130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524" h="1301261">
                <a:moveTo>
                  <a:pt x="0" y="580292"/>
                </a:moveTo>
                <a:cubicBezTo>
                  <a:pt x="0" y="363415"/>
                  <a:pt x="326726" y="0"/>
                  <a:pt x="729762" y="0"/>
                </a:cubicBezTo>
                <a:cubicBezTo>
                  <a:pt x="1132798" y="0"/>
                  <a:pt x="1459524" y="259806"/>
                  <a:pt x="1459524" y="580292"/>
                </a:cubicBezTo>
                <a:cubicBezTo>
                  <a:pt x="1459524" y="900778"/>
                  <a:pt x="1132798" y="1301261"/>
                  <a:pt x="729762" y="1301261"/>
                </a:cubicBezTo>
                <a:cubicBezTo>
                  <a:pt x="326726" y="1301261"/>
                  <a:pt x="0" y="797169"/>
                  <a:pt x="0" y="580292"/>
                </a:cubicBezTo>
                <a:close/>
              </a:path>
            </a:pathLst>
          </a:custGeom>
          <a:noFill/>
          <a:ln>
            <a:solidFill>
              <a:srgbClr val="685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101281" y="2869621"/>
            <a:ext cx="1118758" cy="1118758"/>
          </a:xfrm>
          <a:prstGeom prst="ellipse">
            <a:avLst/>
          </a:prstGeom>
          <a:noFill/>
          <a:ln>
            <a:solidFill>
              <a:srgbClr val="68532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297335" y="3068472"/>
            <a:ext cx="726650" cy="726650"/>
            <a:chOff x="2297335" y="3068472"/>
            <a:chExt cx="726650" cy="726650"/>
          </a:xfrm>
        </p:grpSpPr>
        <p:sp>
          <p:nvSpPr>
            <p:cNvPr id="7" name="椭圆 6"/>
            <p:cNvSpPr/>
            <p:nvPr/>
          </p:nvSpPr>
          <p:spPr>
            <a:xfrm>
              <a:off x="2297335" y="3068472"/>
              <a:ext cx="726650" cy="726650"/>
            </a:xfrm>
            <a:prstGeom prst="ellipse">
              <a:avLst/>
            </a:prstGeom>
            <a:solidFill>
              <a:srgbClr val="9D9173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546606" y="3314945"/>
              <a:ext cx="228107" cy="228107"/>
            </a:xfrm>
            <a:prstGeom prst="ellipse">
              <a:avLst/>
            </a:prstGeom>
            <a:solidFill>
              <a:srgbClr val="68532A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椭圆 1"/>
          <p:cNvSpPr/>
          <p:nvPr/>
        </p:nvSpPr>
        <p:spPr>
          <a:xfrm>
            <a:off x="1587784" y="2371071"/>
            <a:ext cx="2117339" cy="1887747"/>
          </a:xfrm>
          <a:custGeom>
            <a:avLst/>
            <a:gdLst>
              <a:gd name="connsiteX0" fmla="*/ 0 w 1459523"/>
              <a:gd name="connsiteY0" fmla="*/ 580292 h 1160584"/>
              <a:gd name="connsiteX1" fmla="*/ 729762 w 1459523"/>
              <a:gd name="connsiteY1" fmla="*/ 0 h 1160584"/>
              <a:gd name="connsiteX2" fmla="*/ 1459524 w 1459523"/>
              <a:gd name="connsiteY2" fmla="*/ 580292 h 1160584"/>
              <a:gd name="connsiteX3" fmla="*/ 729762 w 1459523"/>
              <a:gd name="connsiteY3" fmla="*/ 1160584 h 1160584"/>
              <a:gd name="connsiteX4" fmla="*/ 0 w 1459523"/>
              <a:gd name="connsiteY4" fmla="*/ 580292 h 1160584"/>
              <a:gd name="connsiteX0" fmla="*/ 0 w 1459524"/>
              <a:gd name="connsiteY0" fmla="*/ 580292 h 1301261"/>
              <a:gd name="connsiteX1" fmla="*/ 729762 w 1459524"/>
              <a:gd name="connsiteY1" fmla="*/ 0 h 1301261"/>
              <a:gd name="connsiteX2" fmla="*/ 1459524 w 1459524"/>
              <a:gd name="connsiteY2" fmla="*/ 580292 h 1301261"/>
              <a:gd name="connsiteX3" fmla="*/ 729762 w 1459524"/>
              <a:gd name="connsiteY3" fmla="*/ 1301261 h 1301261"/>
              <a:gd name="connsiteX4" fmla="*/ 0 w 1459524"/>
              <a:gd name="connsiteY4" fmla="*/ 580292 h 130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524" h="1301261">
                <a:moveTo>
                  <a:pt x="0" y="580292"/>
                </a:moveTo>
                <a:cubicBezTo>
                  <a:pt x="0" y="363415"/>
                  <a:pt x="326726" y="0"/>
                  <a:pt x="729762" y="0"/>
                </a:cubicBezTo>
                <a:cubicBezTo>
                  <a:pt x="1132798" y="0"/>
                  <a:pt x="1459524" y="259806"/>
                  <a:pt x="1459524" y="580292"/>
                </a:cubicBezTo>
                <a:cubicBezTo>
                  <a:pt x="1459524" y="900778"/>
                  <a:pt x="1132798" y="1301261"/>
                  <a:pt x="729762" y="1301261"/>
                </a:cubicBezTo>
                <a:cubicBezTo>
                  <a:pt x="326726" y="1301261"/>
                  <a:pt x="0" y="797169"/>
                  <a:pt x="0" y="580292"/>
                </a:cubicBezTo>
                <a:close/>
              </a:path>
            </a:pathLst>
          </a:custGeom>
          <a:noFill/>
          <a:ln>
            <a:solidFill>
              <a:srgbClr val="D3D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21077" y="305068"/>
            <a:ext cx="2949846" cy="624786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zh-CN" sz="40000" dirty="0">
                <a:solidFill>
                  <a:srgbClr val="6C56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rmala UI" panose="020B0502040204020203" pitchFamily="34" charset="0"/>
                <a:cs typeface="Nirmala UI" panose="020B0502040204020203" pitchFamily="34" charset="0"/>
              </a:rPr>
              <a:t>2</a:t>
            </a:r>
            <a:endParaRPr lang="zh-CN" altLang="en-US" sz="40000" dirty="0">
              <a:solidFill>
                <a:srgbClr val="6C56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034896" y="711311"/>
            <a:ext cx="2128489" cy="1887866"/>
            <a:chOff x="8034896" y="711311"/>
            <a:chExt cx="2128489" cy="1887866"/>
          </a:xfrm>
        </p:grpSpPr>
        <p:cxnSp>
          <p:nvCxnSpPr>
            <p:cNvPr id="12" name="直接连接符 11"/>
            <p:cNvCxnSpPr/>
            <p:nvPr/>
          </p:nvCxnSpPr>
          <p:spPr>
            <a:xfrm flipV="1">
              <a:off x="8034896" y="1093282"/>
              <a:ext cx="1945914" cy="1505895"/>
            </a:xfrm>
            <a:prstGeom prst="line">
              <a:avLst/>
            </a:prstGeom>
            <a:ln>
              <a:gradFill>
                <a:gsLst>
                  <a:gs pos="0">
                    <a:srgbClr val="68532A"/>
                  </a:gs>
                  <a:gs pos="100000">
                    <a:srgbClr val="9D9173">
                      <a:alpha val="28000"/>
                    </a:srgbClr>
                  </a:gs>
                </a:gsLst>
                <a:lin ang="5400000" scaled="1"/>
              </a:gradFill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8814135" y="711311"/>
              <a:ext cx="1287357" cy="942875"/>
            </a:xfrm>
            <a:prstGeom prst="line">
              <a:avLst/>
            </a:prstGeom>
            <a:ln w="28575">
              <a:gradFill>
                <a:gsLst>
                  <a:gs pos="100000">
                    <a:srgbClr val="D0B786">
                      <a:alpha val="40000"/>
                    </a:srgbClr>
                  </a:gs>
                  <a:gs pos="0">
                    <a:srgbClr val="8A6E36"/>
                  </a:gs>
                </a:gsLst>
                <a:lin ang="5400000" scaled="1"/>
              </a:gra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8595842" y="1210468"/>
              <a:ext cx="1567543" cy="1165792"/>
            </a:xfrm>
            <a:prstGeom prst="line">
              <a:avLst/>
            </a:prstGeom>
            <a:ln>
              <a:gradFill>
                <a:gsLst>
                  <a:gs pos="100000">
                    <a:srgbClr val="D0B786">
                      <a:alpha val="0"/>
                    </a:srgbClr>
                  </a:gs>
                  <a:gs pos="0">
                    <a:srgbClr val="8A6E3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5472194" y="5800239"/>
            <a:ext cx="1707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8A6E36"/>
                </a:solidFill>
              </a:rPr>
              <a:t>Modeling</a:t>
            </a:r>
            <a:endParaRPr lang="zh-CN" altLang="en-US" sz="2800" b="1" dirty="0">
              <a:solidFill>
                <a:srgbClr val="8A6E36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10908" y="5656006"/>
            <a:ext cx="192619" cy="811687"/>
          </a:xfrm>
          <a:prstGeom prst="rect">
            <a:avLst/>
          </a:prstGeom>
          <a:solidFill>
            <a:srgbClr val="9C7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351057" y="5656006"/>
            <a:ext cx="73607" cy="811687"/>
          </a:xfrm>
          <a:prstGeom prst="rect">
            <a:avLst/>
          </a:prstGeom>
          <a:solidFill>
            <a:srgbClr val="9C7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80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0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3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9" grpId="0" animBg="1"/>
      <p:bldP spid="10" grpId="0"/>
      <p:bldP spid="16" grpId="0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66667" y="831953"/>
            <a:ext cx="4931763" cy="4931763"/>
          </a:xfrm>
          <a:prstGeom prst="rect">
            <a:avLst/>
          </a:prstGeom>
          <a:noFill/>
          <a:ln w="19050">
            <a:solidFill>
              <a:srgbClr val="D3D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1291757" flipH="1" flipV="1">
            <a:off x="1986650" y="1551935"/>
            <a:ext cx="3491801" cy="3491801"/>
          </a:xfrm>
          <a:prstGeom prst="rect">
            <a:avLst/>
          </a:prstGeom>
          <a:noFill/>
          <a:ln w="19050">
            <a:solidFill>
              <a:srgbClr val="D3D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56999" y="3335075"/>
            <a:ext cx="3923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A89A68"/>
                </a:solidFill>
              </a:rPr>
              <a:t>Perform 5-fold cross-validation</a:t>
            </a:r>
          </a:p>
          <a:p>
            <a:endParaRPr lang="en-US" altLang="zh-CN" sz="1200" dirty="0">
              <a:solidFill>
                <a:srgbClr val="A89A68"/>
              </a:solidFill>
            </a:endParaRPr>
          </a:p>
          <a:p>
            <a:r>
              <a:rPr lang="en-US" altLang="zh-CN" sz="1200" dirty="0">
                <a:solidFill>
                  <a:srgbClr val="A89A68"/>
                </a:solidFill>
              </a:rPr>
              <a:t>Testing Accuracy: 0.1584543</a:t>
            </a:r>
          </a:p>
          <a:p>
            <a:r>
              <a:rPr lang="en-US" altLang="zh-CN" sz="1200" dirty="0">
                <a:solidFill>
                  <a:srgbClr val="A89A68"/>
                </a:solidFill>
              </a:rPr>
              <a:t>Training Accuracy: 0.9816459</a:t>
            </a:r>
          </a:p>
          <a:p>
            <a:r>
              <a:rPr lang="en-US" altLang="zh-CN" sz="1200" dirty="0">
                <a:solidFill>
                  <a:srgbClr val="A89A68"/>
                </a:solidFill>
              </a:rPr>
              <a:t>Validation Accuracy: 0.81573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779869" y="2313786"/>
            <a:ext cx="3448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 err="1">
                <a:solidFill>
                  <a:srgbClr val="654D2D"/>
                </a:solidFill>
              </a:rPr>
              <a:t>RandomForest</a:t>
            </a:r>
            <a:endParaRPr lang="zh-CN" altLang="en-US" sz="3600" b="1" spc="300" dirty="0">
              <a:solidFill>
                <a:srgbClr val="654D2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18583" y="2370893"/>
            <a:ext cx="192619" cy="583600"/>
          </a:xfrm>
          <a:prstGeom prst="rect">
            <a:avLst/>
          </a:prstGeom>
          <a:solidFill>
            <a:srgbClr val="A89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658732" y="2370893"/>
            <a:ext cx="73607" cy="583600"/>
          </a:xfrm>
          <a:prstGeom prst="rect">
            <a:avLst/>
          </a:prstGeom>
          <a:solidFill>
            <a:srgbClr val="A89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7418583" y="3089965"/>
            <a:ext cx="3556969" cy="0"/>
          </a:xfrm>
          <a:prstGeom prst="line">
            <a:avLst/>
          </a:prstGeom>
          <a:ln w="12700">
            <a:solidFill>
              <a:srgbClr val="A89A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>
            <a:extLst>
              <a:ext uri="{FF2B5EF4-FFF2-40B4-BE49-F238E27FC236}">
                <a16:creationId xmlns:a16="http://schemas.microsoft.com/office/drawing/2014/main" id="{69663DB8-C1C1-1E45-9740-D74D9F7E8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650" y="2170610"/>
            <a:ext cx="31750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7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/>
      <p:bldP spid="11" grpId="0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29379" y="2823625"/>
            <a:ext cx="1414238" cy="1456021"/>
            <a:chOff x="2505684" y="1866900"/>
            <a:chExt cx="1721796" cy="1772666"/>
          </a:xfrm>
        </p:grpSpPr>
        <p:sp>
          <p:nvSpPr>
            <p:cNvPr id="3" name="椭圆 2"/>
            <p:cNvSpPr/>
            <p:nvPr/>
          </p:nvSpPr>
          <p:spPr>
            <a:xfrm rot="20360639">
              <a:off x="2895600" y="1866900"/>
              <a:ext cx="1314450" cy="1714500"/>
            </a:xfrm>
            <a:prstGeom prst="ellipse">
              <a:avLst/>
            </a:prstGeom>
            <a:noFill/>
            <a:ln w="6350">
              <a:solidFill>
                <a:srgbClr val="5746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 rot="1239361" flipH="1">
              <a:off x="2533651" y="1866901"/>
              <a:ext cx="1314450" cy="1714500"/>
            </a:xfrm>
            <a:prstGeom prst="ellipse">
              <a:avLst/>
            </a:prstGeom>
            <a:noFill/>
            <a:ln w="6350">
              <a:solidFill>
                <a:srgbClr val="5746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 rot="16200000" flipH="1">
              <a:off x="2709357" y="2121443"/>
              <a:ext cx="1314450" cy="1721796"/>
            </a:xfrm>
            <a:prstGeom prst="ellipse">
              <a:avLst/>
            </a:prstGeom>
            <a:noFill/>
            <a:ln w="6350">
              <a:solidFill>
                <a:srgbClr val="5746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32841" y="2081103"/>
            <a:ext cx="2807314" cy="2893288"/>
            <a:chOff x="1423987" y="1382148"/>
            <a:chExt cx="3509966" cy="3617459"/>
          </a:xfrm>
        </p:grpSpPr>
        <p:sp>
          <p:nvSpPr>
            <p:cNvPr id="7" name="椭圆 6"/>
            <p:cNvSpPr/>
            <p:nvPr/>
          </p:nvSpPr>
          <p:spPr>
            <a:xfrm rot="20360639">
              <a:off x="2218302" y="1382148"/>
              <a:ext cx="2685436" cy="3502741"/>
            </a:xfrm>
            <a:prstGeom prst="ellipse">
              <a:avLst/>
            </a:prstGeom>
            <a:noFill/>
            <a:ln w="38100">
              <a:solidFill>
                <a:srgbClr val="5746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1239361" flipH="1">
              <a:off x="1478836" y="1382150"/>
              <a:ext cx="2685436" cy="3502741"/>
            </a:xfrm>
            <a:prstGeom prst="ellipse">
              <a:avLst/>
            </a:prstGeom>
            <a:noFill/>
            <a:ln w="38100">
              <a:solidFill>
                <a:srgbClr val="5746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6200000" flipH="1">
              <a:off x="1836252" y="1901907"/>
              <a:ext cx="2685435" cy="3509966"/>
            </a:xfrm>
            <a:prstGeom prst="ellipse">
              <a:avLst/>
            </a:prstGeom>
            <a:noFill/>
            <a:ln w="38100">
              <a:solidFill>
                <a:srgbClr val="5746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034896" y="711311"/>
            <a:ext cx="2128489" cy="1887866"/>
            <a:chOff x="8034896" y="711311"/>
            <a:chExt cx="2128489" cy="1887866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8034896" y="1093282"/>
              <a:ext cx="1945914" cy="1505895"/>
            </a:xfrm>
            <a:prstGeom prst="line">
              <a:avLst/>
            </a:prstGeom>
            <a:ln>
              <a:gradFill>
                <a:gsLst>
                  <a:gs pos="0">
                    <a:srgbClr val="68532A"/>
                  </a:gs>
                  <a:gs pos="100000">
                    <a:srgbClr val="9D9173">
                      <a:alpha val="28000"/>
                    </a:srgbClr>
                  </a:gs>
                </a:gsLst>
                <a:lin ang="5400000" scaled="1"/>
              </a:gradFill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8814135" y="711311"/>
              <a:ext cx="1287357" cy="942875"/>
            </a:xfrm>
            <a:prstGeom prst="line">
              <a:avLst/>
            </a:prstGeom>
            <a:ln w="28575">
              <a:gradFill>
                <a:gsLst>
                  <a:gs pos="100000">
                    <a:srgbClr val="D0B786">
                      <a:alpha val="40000"/>
                    </a:srgbClr>
                  </a:gs>
                  <a:gs pos="0">
                    <a:srgbClr val="8A6E36"/>
                  </a:gs>
                </a:gsLst>
                <a:lin ang="5400000" scaled="1"/>
              </a:gra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8595842" y="1210468"/>
              <a:ext cx="1567543" cy="1165792"/>
            </a:xfrm>
            <a:prstGeom prst="line">
              <a:avLst/>
            </a:prstGeom>
            <a:ln>
              <a:gradFill>
                <a:gsLst>
                  <a:gs pos="100000">
                    <a:srgbClr val="D0B786">
                      <a:alpha val="0"/>
                    </a:srgbClr>
                  </a:gs>
                  <a:gs pos="0">
                    <a:srgbClr val="8A6E3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4621077" y="305068"/>
            <a:ext cx="2949846" cy="62478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0" dirty="0">
                <a:solidFill>
                  <a:srgbClr val="6C56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rmala UI" panose="020B0502040204020203" pitchFamily="34" charset="0"/>
                <a:cs typeface="Nirmala UI" panose="020B0502040204020203" pitchFamily="34" charset="0"/>
              </a:rPr>
              <a:t>3</a:t>
            </a:r>
            <a:endParaRPr lang="zh-CN" altLang="en-US" sz="40000" dirty="0">
              <a:solidFill>
                <a:srgbClr val="6C56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10718" y="5575141"/>
            <a:ext cx="222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8A6E36"/>
                </a:solidFill>
              </a:rPr>
              <a:t>Goal</a:t>
            </a:r>
            <a:endParaRPr lang="zh-CN" altLang="en-US" sz="2800" b="1" dirty="0">
              <a:solidFill>
                <a:srgbClr val="8A6E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953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4004181" y="3238598"/>
            <a:ext cx="4312276" cy="3343631"/>
            <a:chOff x="3147268" y="1698172"/>
            <a:chExt cx="6207579" cy="4813202"/>
          </a:xfrm>
        </p:grpSpPr>
        <p:grpSp>
          <p:nvGrpSpPr>
            <p:cNvPr id="30" name="组合 29"/>
            <p:cNvGrpSpPr/>
            <p:nvPr/>
          </p:nvGrpSpPr>
          <p:grpSpPr>
            <a:xfrm>
              <a:off x="3147268" y="4225019"/>
              <a:ext cx="6207579" cy="2286355"/>
              <a:chOff x="1973035" y="2277836"/>
              <a:chExt cx="8245930" cy="3037114"/>
            </a:xfrm>
          </p:grpSpPr>
          <p:sp>
            <p:nvSpPr>
              <p:cNvPr id="44" name="弧形 43"/>
              <p:cNvSpPr/>
              <p:nvPr/>
            </p:nvSpPr>
            <p:spPr>
              <a:xfrm flipV="1">
                <a:off x="2887436" y="2277836"/>
                <a:ext cx="6417128" cy="2302329"/>
              </a:xfrm>
              <a:prstGeom prst="arc">
                <a:avLst>
                  <a:gd name="adj1" fmla="val 10273801"/>
                  <a:gd name="adj2" fmla="val 566978"/>
                </a:avLst>
              </a:prstGeom>
              <a:ln w="57150">
                <a:gradFill flip="none" rotWithShape="1">
                  <a:gsLst>
                    <a:gs pos="52800">
                      <a:srgbClr val="68532A"/>
                    </a:gs>
                    <a:gs pos="74000">
                      <a:srgbClr val="C0B79E">
                        <a:alpha val="66000"/>
                      </a:srgbClr>
                    </a:gs>
                    <a:gs pos="0">
                      <a:srgbClr val="ECE9E0">
                        <a:alpha val="61961"/>
                      </a:srgbClr>
                    </a:gs>
                    <a:gs pos="30000">
                      <a:srgbClr val="BAB096">
                        <a:alpha val="61000"/>
                      </a:srgbClr>
                    </a:gs>
                    <a:gs pos="100000">
                      <a:srgbClr val="ECE9E0">
                        <a:alpha val="32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弧形 44"/>
              <p:cNvSpPr/>
              <p:nvPr/>
            </p:nvSpPr>
            <p:spPr>
              <a:xfrm flipV="1">
                <a:off x="1973035" y="2686051"/>
                <a:ext cx="8245930" cy="2628899"/>
              </a:xfrm>
              <a:prstGeom prst="arc">
                <a:avLst>
                  <a:gd name="adj1" fmla="val 10623664"/>
                  <a:gd name="adj2" fmla="val 250531"/>
                </a:avLst>
              </a:prstGeom>
              <a:ln w="57150">
                <a:gradFill>
                  <a:gsLst>
                    <a:gs pos="3727">
                      <a:srgbClr val="DAD4C0">
                        <a:alpha val="56000"/>
                      </a:srgbClr>
                    </a:gs>
                    <a:gs pos="56000">
                      <a:srgbClr val="68532A"/>
                    </a:gs>
                    <a:gs pos="100000">
                      <a:srgbClr val="DAD4C0">
                        <a:alpha val="45000"/>
                      </a:srgbClr>
                    </a:gs>
                  </a:gsLst>
                  <a:lin ang="2400000" scaled="0"/>
                </a:gra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3908996" y="3820886"/>
              <a:ext cx="710992" cy="1459596"/>
            </a:xfrm>
            <a:prstGeom prst="line">
              <a:avLst/>
            </a:prstGeom>
            <a:ln w="57150">
              <a:gradFill>
                <a:gsLst>
                  <a:gs pos="0">
                    <a:srgbClr val="68532A"/>
                  </a:gs>
                  <a:gs pos="44700">
                    <a:srgbClr val="9B8D6D"/>
                  </a:gs>
                  <a:gs pos="100000">
                    <a:srgbClr val="DAD4C0">
                      <a:alpha val="3600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4398075" y="3593940"/>
              <a:ext cx="688366" cy="1497681"/>
            </a:xfrm>
            <a:prstGeom prst="line">
              <a:avLst/>
            </a:prstGeom>
            <a:ln w="57150">
              <a:solidFill>
                <a:srgbClr val="BAAF88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4807290" y="3012942"/>
              <a:ext cx="751086" cy="2002049"/>
            </a:xfrm>
            <a:prstGeom prst="line">
              <a:avLst/>
            </a:prstGeom>
            <a:ln w="57150">
              <a:gradFill>
                <a:gsLst>
                  <a:gs pos="0">
                    <a:srgbClr val="68532A"/>
                  </a:gs>
                  <a:gs pos="44700">
                    <a:srgbClr val="9B8D6D"/>
                  </a:gs>
                  <a:gs pos="100000">
                    <a:srgbClr val="DAD4C0">
                      <a:alpha val="3600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086441" y="2139043"/>
              <a:ext cx="750279" cy="2531569"/>
            </a:xfrm>
            <a:prstGeom prst="line">
              <a:avLst/>
            </a:prstGeom>
            <a:ln w="44450">
              <a:gradFill>
                <a:gsLst>
                  <a:gs pos="0">
                    <a:srgbClr val="68532A"/>
                  </a:gs>
                  <a:gs pos="44700">
                    <a:srgbClr val="9B8D6D"/>
                  </a:gs>
                  <a:gs pos="100000">
                    <a:srgbClr val="DAD4C0">
                      <a:alpha val="36000"/>
                    </a:srgbClr>
                  </a:gs>
                </a:gsLst>
                <a:lin ang="5400000" scaled="1"/>
              </a:gra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115871" y="1698172"/>
              <a:ext cx="41210" cy="2972440"/>
            </a:xfrm>
            <a:prstGeom prst="line">
              <a:avLst/>
            </a:prstGeom>
            <a:ln w="57150">
              <a:gradFill>
                <a:gsLst>
                  <a:gs pos="0">
                    <a:srgbClr val="68532A"/>
                  </a:gs>
                  <a:gs pos="44700">
                    <a:srgbClr val="9B8D6D"/>
                  </a:gs>
                  <a:gs pos="100000">
                    <a:srgbClr val="DAD4C0">
                      <a:alpha val="3600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919241" y="3814354"/>
              <a:ext cx="710992" cy="1459596"/>
            </a:xfrm>
            <a:prstGeom prst="line">
              <a:avLst/>
            </a:prstGeom>
            <a:ln w="57150">
              <a:gradFill>
                <a:gsLst>
                  <a:gs pos="0">
                    <a:srgbClr val="68532A"/>
                  </a:gs>
                  <a:gs pos="44700">
                    <a:srgbClr val="9B8D6D"/>
                  </a:gs>
                  <a:gs pos="100000">
                    <a:srgbClr val="DAD4C0">
                      <a:alpha val="3600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4408320" y="3587408"/>
              <a:ext cx="688366" cy="1497681"/>
            </a:xfrm>
            <a:prstGeom prst="line">
              <a:avLst/>
            </a:prstGeom>
            <a:ln w="57150">
              <a:solidFill>
                <a:srgbClr val="BAAF88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817535" y="3006410"/>
              <a:ext cx="751086" cy="2002049"/>
            </a:xfrm>
            <a:prstGeom prst="line">
              <a:avLst/>
            </a:prstGeom>
            <a:ln w="57150">
              <a:gradFill>
                <a:gsLst>
                  <a:gs pos="0">
                    <a:srgbClr val="68532A"/>
                  </a:gs>
                  <a:gs pos="44700">
                    <a:srgbClr val="9B8D6D"/>
                  </a:gs>
                  <a:gs pos="100000">
                    <a:srgbClr val="DAD4C0">
                      <a:alpha val="3600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096686" y="2132511"/>
              <a:ext cx="750279" cy="2531569"/>
            </a:xfrm>
            <a:prstGeom prst="line">
              <a:avLst/>
            </a:prstGeom>
            <a:ln w="44450">
              <a:gradFill>
                <a:gsLst>
                  <a:gs pos="0">
                    <a:srgbClr val="68532A"/>
                  </a:gs>
                  <a:gs pos="44700">
                    <a:srgbClr val="9B8D6D"/>
                  </a:gs>
                  <a:gs pos="100000">
                    <a:srgbClr val="DAD4C0">
                      <a:alpha val="36000"/>
                    </a:srgbClr>
                  </a:gs>
                </a:gsLst>
                <a:lin ang="5400000" scaled="1"/>
              </a:gra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6436232" y="2117914"/>
              <a:ext cx="750279" cy="2531569"/>
            </a:xfrm>
            <a:prstGeom prst="line">
              <a:avLst/>
            </a:prstGeom>
            <a:ln w="44450">
              <a:gradFill>
                <a:gsLst>
                  <a:gs pos="0">
                    <a:srgbClr val="68532A"/>
                  </a:gs>
                  <a:gs pos="44700">
                    <a:srgbClr val="9B8D6D"/>
                  </a:gs>
                  <a:gs pos="100000">
                    <a:srgbClr val="DAD4C0">
                      <a:alpha val="36000"/>
                    </a:srgbClr>
                  </a:gs>
                </a:gsLst>
                <a:lin ang="5400000" scaled="1"/>
              </a:gra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6736885" y="3058099"/>
              <a:ext cx="751086" cy="2002049"/>
            </a:xfrm>
            <a:prstGeom prst="line">
              <a:avLst/>
            </a:prstGeom>
            <a:ln w="57150">
              <a:gradFill>
                <a:gsLst>
                  <a:gs pos="0">
                    <a:srgbClr val="68532A"/>
                  </a:gs>
                  <a:gs pos="44700">
                    <a:srgbClr val="9B8D6D"/>
                  </a:gs>
                  <a:gs pos="100000">
                    <a:srgbClr val="DAD4C0">
                      <a:alpha val="3600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7186511" y="3593939"/>
              <a:ext cx="688366" cy="1497681"/>
            </a:xfrm>
            <a:prstGeom prst="line">
              <a:avLst/>
            </a:prstGeom>
            <a:ln w="57150">
              <a:solidFill>
                <a:srgbClr val="BAAF88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7665212" y="3820886"/>
              <a:ext cx="710992" cy="1459596"/>
            </a:xfrm>
            <a:prstGeom prst="line">
              <a:avLst/>
            </a:prstGeom>
            <a:ln w="57150">
              <a:gradFill>
                <a:gsLst>
                  <a:gs pos="0">
                    <a:srgbClr val="68532A"/>
                  </a:gs>
                  <a:gs pos="44700">
                    <a:srgbClr val="9B8D6D"/>
                  </a:gs>
                  <a:gs pos="100000">
                    <a:srgbClr val="DAD4C0">
                      <a:alpha val="3600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椭圆 45"/>
          <p:cNvSpPr/>
          <p:nvPr/>
        </p:nvSpPr>
        <p:spPr>
          <a:xfrm>
            <a:off x="5940942" y="951293"/>
            <a:ext cx="310116" cy="310116"/>
          </a:xfrm>
          <a:prstGeom prst="ellipse">
            <a:avLst/>
          </a:prstGeom>
          <a:solidFill>
            <a:srgbClr val="9A8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358401" y="1361851"/>
            <a:ext cx="177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654D2D"/>
                </a:solidFill>
                <a:latin typeface="+mn-ea"/>
              </a:rPr>
              <a:t>Data training</a:t>
            </a:r>
            <a:endParaRPr lang="zh-CN" altLang="en-US" b="1" dirty="0">
              <a:solidFill>
                <a:srgbClr val="654D2D"/>
              </a:solidFill>
              <a:latin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059516" y="3177981"/>
            <a:ext cx="310116" cy="310116"/>
          </a:xfrm>
          <a:prstGeom prst="ellipse">
            <a:avLst/>
          </a:prstGeom>
          <a:solidFill>
            <a:srgbClr val="9A8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07843" y="3562746"/>
            <a:ext cx="332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654D2D"/>
                </a:solidFill>
                <a:latin typeface="+mn-ea"/>
              </a:rPr>
              <a:t>Searching for prediction data</a:t>
            </a:r>
            <a:endParaRPr lang="zh-CN" altLang="en-US" sz="2400" b="1" dirty="0">
              <a:solidFill>
                <a:srgbClr val="654D2D"/>
              </a:solidFill>
              <a:latin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975020" y="3146844"/>
            <a:ext cx="310116" cy="310116"/>
          </a:xfrm>
          <a:prstGeom prst="ellipse">
            <a:avLst/>
          </a:prstGeom>
          <a:solidFill>
            <a:srgbClr val="9A8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9292383" y="3562485"/>
            <a:ext cx="19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654D2D"/>
                </a:solidFill>
                <a:latin typeface="+mn-ea"/>
              </a:rPr>
              <a:t>Data processing</a:t>
            </a:r>
            <a:endParaRPr lang="zh-CN" altLang="en-US" b="1" dirty="0">
              <a:solidFill>
                <a:srgbClr val="654D2D"/>
              </a:solidFill>
              <a:latin typeface="+mn-ea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2530929" y="2053752"/>
            <a:ext cx="1126671" cy="926158"/>
          </a:xfrm>
          <a:prstGeom prst="straightConnector1">
            <a:avLst/>
          </a:prstGeom>
          <a:ln>
            <a:gradFill>
              <a:gsLst>
                <a:gs pos="0">
                  <a:srgbClr val="DAD4C0">
                    <a:alpha val="52000"/>
                  </a:srgbClr>
                </a:gs>
                <a:gs pos="100000">
                  <a:srgbClr val="68532A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 flipV="1">
            <a:off x="8600814" y="2242127"/>
            <a:ext cx="1068772" cy="877674"/>
          </a:xfrm>
          <a:prstGeom prst="straightConnector1">
            <a:avLst/>
          </a:prstGeom>
          <a:ln>
            <a:gradFill>
              <a:gsLst>
                <a:gs pos="0">
                  <a:srgbClr val="DAD4C0">
                    <a:alpha val="52000"/>
                  </a:srgbClr>
                </a:gs>
                <a:gs pos="100000">
                  <a:srgbClr val="68532A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34644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9" grpId="0" animBg="1"/>
      <p:bldP spid="50" grpId="0"/>
      <p:bldP spid="52" grpId="0" animBg="1"/>
      <p:bldP spid="5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141</Words>
  <Application>Microsoft Macintosh PowerPoint</Application>
  <PresentationFormat>寬螢幕</PresentationFormat>
  <Paragraphs>57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等线</vt:lpstr>
      <vt:lpstr>Nirmala UI</vt:lpstr>
      <vt:lpstr>华文新魏</vt:lpstr>
      <vt:lpstr>Arial</vt:lpstr>
      <vt:lpstr>Baskerville Old Face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Microsoft Office 使用者</cp:lastModifiedBy>
  <cp:revision>44</cp:revision>
  <dcterms:created xsi:type="dcterms:W3CDTF">2017-08-18T03:02:00Z</dcterms:created>
  <dcterms:modified xsi:type="dcterms:W3CDTF">2019-01-14T07:00:54Z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