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7" r:id="rId10"/>
    <p:sldId id="264" r:id="rId11"/>
    <p:sldId id="265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/>
      <a:tcStyle>
        <a:tcBdr/>
        <a:fill>
          <a:solidFill>
            <a:srgbClr val="E7EC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/>
      <a:tcStyle>
        <a:tcBdr/>
        <a:fill>
          <a:solidFill>
            <a:srgbClr val="E7F1FA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E7F1FA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E7F1FA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/>
      <a:tcStyle>
        <a:tcBdr/>
        <a:fill>
          <a:solidFill>
            <a:srgbClr val="E7F1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AEC"/>
          </a:solidFill>
        </a:fill>
      </a:tcStyle>
    </a:wholeTbl>
    <a:band2H>
      <a:tcTxStyle/>
      <a:tcStyle>
        <a:tcBdr/>
        <a:fill>
          <a:solidFill>
            <a:srgbClr val="E7F5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/>
      <a:tcStyle>
        <a:tcBdr/>
        <a:fill>
          <a:solidFill>
            <a:srgbClr val="EAF0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7"/>
          <p:cNvSpPr/>
          <p:nvPr/>
        </p:nvSpPr>
        <p:spPr>
          <a:xfrm>
            <a:off x="1" y="6334316"/>
            <a:ext cx="12192001" cy="664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大標題文字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00050" y="4455621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344068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344068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344068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344068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34406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" name="Straight Connector 8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08" name="內文層級一…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大標題文字"/>
          <p:cNvSpPr txBox="1">
            <a:spLocks noGrp="1"/>
          </p:cNvSpPr>
          <p:nvPr>
            <p:ph type="title"/>
          </p:nvPr>
        </p:nvSpPr>
        <p:spPr>
          <a:xfrm>
            <a:off x="8724900" y="412302"/>
            <a:ext cx="2628900" cy="5759899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19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412302"/>
            <a:ext cx="7734300" cy="5759899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7" name="內文層級一…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大標題文字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344068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344068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344068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344068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34406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9" name="Straight Connector 8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17920" y="1846052"/>
            <a:ext cx="4937761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pPr>
            <a:endParaRPr/>
          </a:p>
        </p:txBody>
      </p:sp>
      <p:sp>
        <p:nvSpPr>
          <p:cNvPr id="5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Rectangle 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Rectangle 8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大標題文字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86" name="內文層級一…"/>
          <p:cNvSpPr txBox="1">
            <a:spLocks noGrp="1"/>
          </p:cNvSpPr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Rectangle 8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大標題文字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98" name="Picture Placeholder 2"/>
          <p:cNvSpPr>
            <a:spLocks noGrp="1"/>
          </p:cNvSpPr>
          <p:nvPr>
            <p:ph type="pic" idx="13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 8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traight Connector 9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967080" y="6520428"/>
            <a:ext cx="2454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ROC%E6%9B%B2%E7%BA%BF" TargetMode="External"/><Relationship Id="rId4" Type="http://schemas.openxmlformats.org/officeDocument/2006/relationships/hyperlink" Target="https://en.wikipedia.org/wiki/Cross-validation_(statist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ie.ntu.edu.tw/~cjlin/papers/libsvm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/>
          <a:p>
            <a:pPr>
              <a:defRPr sz="6000" spc="-100"/>
            </a:pPr>
            <a:r>
              <a:rPr lang="en-US" altLang="zh-TW"/>
              <a:t>Gender Recognition </a:t>
            </a:r>
            <a:r>
              <a:rPr lang="en-US" altLang="zh-TW"/>
              <a:t>by </a:t>
            </a:r>
            <a:r>
              <a:rPr lang="en-US" altLang="zh-TW" smtClean="0"/>
              <a:t>Voice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30" name="副標題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t>107753017</a:t>
            </a:r>
          </a:p>
          <a:p>
            <a:pPr algn="r"/>
            <a:r>
              <a:t>107753045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Results</a:t>
            </a:r>
          </a:p>
        </p:txBody>
      </p:sp>
      <p:sp>
        <p:nvSpPr>
          <p:cNvPr id="15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t>Testdata</a:t>
            </a:r>
          </a:p>
          <a:p>
            <a:endParaRPr/>
          </a:p>
          <a:p>
            <a:endParaRPr/>
          </a:p>
          <a:p>
            <a:endParaRPr/>
          </a:p>
          <a:p>
            <a:r>
              <a:t>Traindata</a:t>
            </a:r>
          </a:p>
        </p:txBody>
      </p:sp>
      <p:graphicFrame>
        <p:nvGraphicFramePr>
          <p:cNvPr id="158" name="表格 3"/>
          <p:cNvGraphicFramePr/>
          <p:nvPr/>
        </p:nvGraphicFramePr>
        <p:xfrm>
          <a:off x="2062479" y="2326439"/>
          <a:ext cx="8128000" cy="7416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defTabSz="914400">
                        <a:defRPr sz="1800">
                          <a:sym typeface="Helvetica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Sensitivity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Specificity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Accuracy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SVM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0.9932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0.9586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0.9748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graphicFrame>
        <p:nvGraphicFramePr>
          <p:cNvPr id="159" name="表格 4"/>
          <p:cNvGraphicFramePr/>
          <p:nvPr/>
        </p:nvGraphicFramePr>
        <p:xfrm>
          <a:off x="2062479" y="4131302"/>
          <a:ext cx="8128000" cy="7366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 defTabSz="914400">
                        <a:defRPr sz="1800">
                          <a:sym typeface="Helvetica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Sensitivity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Specificity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Accuracy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SVM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0.9868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0.9845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0.9856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AUC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89" y="453972"/>
            <a:ext cx="6560792" cy="58693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Shiny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89" y="0"/>
            <a:ext cx="8754412" cy="63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86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Comparison</a:t>
            </a:r>
          </a:p>
        </p:txBody>
      </p:sp>
      <p:graphicFrame>
        <p:nvGraphicFramePr>
          <p:cNvPr id="174" name="內容版面配置區 3"/>
          <p:cNvGraphicFramePr/>
          <p:nvPr>
            <p:extLst>
              <p:ext uri="{D42A27DB-BD31-4B8C-83A1-F6EECF244321}">
                <p14:modId xmlns:p14="http://schemas.microsoft.com/office/powerpoint/2010/main" val="1064717618"/>
              </p:ext>
            </p:extLst>
          </p:nvPr>
        </p:nvGraphicFramePr>
        <p:xfrm>
          <a:off x="1879845" y="2528187"/>
          <a:ext cx="849327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802190"/>
                <a:gridCol w="1625633"/>
                <a:gridCol w="1565329"/>
                <a:gridCol w="1500118"/>
              </a:tblGrid>
              <a:tr h="370840">
                <a:tc>
                  <a:txBody>
                    <a:bodyPr/>
                    <a:lstStyle/>
                    <a:p>
                      <a:pPr algn="l" defTabSz="914400">
                        <a:defRPr sz="1800">
                          <a:sym typeface="Helvetica"/>
                        </a:defRPr>
                      </a:pPr>
                      <a:endParaRPr dirty="0"/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Sensitivity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Specificity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Accuracy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SVM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D0D5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0.9932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D0D5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0.9586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D0D5E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0.9748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D0D5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Random Forest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0.9932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0.9586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0.9748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Decision Tree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0.9865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0.9583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0.9715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Naïve Bayes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0.8986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9.8876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0.8927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KNN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0.7095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0.7041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/>
                        <a:t>0.7066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Challenge</a:t>
            </a:r>
          </a:p>
        </p:txBody>
      </p:sp>
      <p:sp>
        <p:nvSpPr>
          <p:cNvPr id="17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●"/>
              <a:defRPr sz="3000"/>
            </a:pPr>
            <a:r>
              <a:rPr lang="en-US" altLang="zh-TW" dirty="0"/>
              <a:t>Extra separated data </a:t>
            </a:r>
            <a:endParaRPr lang="en-US" altLang="zh-TW" dirty="0" smtClean="0"/>
          </a:p>
          <a:p>
            <a:pPr>
              <a:buFontTx/>
              <a:buChar char="●"/>
              <a:defRPr sz="3000"/>
            </a:pPr>
            <a:r>
              <a:rPr lang="en-US" altLang="zh-TW" dirty="0" smtClean="0"/>
              <a:t>K-folds </a:t>
            </a:r>
            <a:r>
              <a:rPr lang="en-US" altLang="zh-TW" sz="3000" dirty="0"/>
              <a:t>cross </a:t>
            </a:r>
            <a:r>
              <a:rPr lang="en-US" altLang="zh-TW" sz="3000" dirty="0" smtClean="0"/>
              <a:t>validation</a:t>
            </a:r>
            <a:r>
              <a:rPr dirty="0" smtClean="0"/>
              <a:t> </a:t>
            </a:r>
            <a:endParaRPr lang="en-US" dirty="0" smtClean="0"/>
          </a:p>
          <a:p>
            <a:pPr>
              <a:buFontTx/>
              <a:buChar char="●"/>
              <a:defRPr sz="3000"/>
            </a:pPr>
            <a:r>
              <a:rPr dirty="0" smtClean="0"/>
              <a:t>Reasons </a:t>
            </a:r>
            <a:r>
              <a:rPr dirty="0"/>
              <a:t>of high Accuracy:  </a:t>
            </a:r>
          </a:p>
          <a:p>
            <a:pPr marL="566927" lvl="2" indent="-182879">
              <a:spcBef>
                <a:spcPts val="400"/>
              </a:spcBef>
              <a:buFontTx/>
              <a:buChar char="●"/>
              <a:defRPr sz="2500"/>
            </a:pPr>
            <a:r>
              <a:rPr dirty="0"/>
              <a:t> Numerical features</a:t>
            </a:r>
            <a:endParaRPr sz="1400" dirty="0"/>
          </a:p>
          <a:p>
            <a:pPr marL="566927" lvl="2" indent="-182879">
              <a:spcBef>
                <a:spcPts val="400"/>
              </a:spcBef>
              <a:buFontTx/>
              <a:buChar char="●"/>
              <a:defRPr sz="2500"/>
            </a:pPr>
            <a:r>
              <a:rPr dirty="0"/>
              <a:t> Balanced classification </a:t>
            </a:r>
          </a:p>
          <a:p>
            <a:pPr marL="566927" lvl="2" indent="-182879">
              <a:spcBef>
                <a:spcPts val="400"/>
              </a:spcBef>
              <a:buFontTx/>
              <a:buChar char="●"/>
              <a:defRPr sz="2500"/>
            </a:pPr>
            <a:r>
              <a:rPr dirty="0"/>
              <a:t> </a:t>
            </a:r>
            <a:r>
              <a:rPr lang="en-US" dirty="0" smtClean="0"/>
              <a:t>minor</a:t>
            </a:r>
            <a:r>
              <a:rPr dirty="0" smtClean="0"/>
              <a:t> </a:t>
            </a:r>
            <a:r>
              <a:rPr dirty="0"/>
              <a:t>dataset (</a:t>
            </a:r>
            <a:r>
              <a:rPr dirty="0" smtClean="0"/>
              <a:t>t</a:t>
            </a:r>
            <a:r>
              <a:rPr lang="en-US" dirty="0" smtClean="0"/>
              <a:t>est</a:t>
            </a:r>
            <a:r>
              <a:rPr dirty="0" smtClean="0"/>
              <a:t>data)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Reference</a:t>
            </a:r>
          </a:p>
        </p:txBody>
      </p:sp>
      <p:sp>
        <p:nvSpPr>
          <p:cNvPr id="18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LIBSVM: A Library for Support Vector Machines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://www.csie.ntu.edu.tw/~</a:t>
            </a:r>
            <a:r>
              <a:rPr lang="en-US" dirty="0" smtClean="0">
                <a:hlinkClick r:id="rId2"/>
              </a:rPr>
              <a:t>cjlin/papers/libsvm.pdf</a:t>
            </a:r>
            <a:endParaRPr lang="en-US" dirty="0" smtClean="0"/>
          </a:p>
          <a:p>
            <a:r>
              <a:rPr lang="en-US" dirty="0" smtClean="0"/>
              <a:t>ROC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zh.wikipedia.org/wiki/ROC%E6%9B%B2%E7%BA%BF</a:t>
            </a:r>
            <a:endParaRPr lang="en-US" dirty="0" smtClean="0"/>
          </a:p>
          <a:p>
            <a:r>
              <a:rPr lang="en-US" altLang="zh-TW" dirty="0" smtClean="0"/>
              <a:t>Cross-validation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https://en.wikipedia.org/wiki/Cross-validation_(statistics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Goal</a:t>
            </a:r>
          </a:p>
        </p:txBody>
      </p:sp>
      <p:sp>
        <p:nvSpPr>
          <p:cNvPr id="133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</a:lvl1pPr>
          </a:lstStyle>
          <a:p>
            <a:pPr marL="457200" indent="-457200">
              <a:buFont typeface="Wingdings" charset="2"/>
              <a:buChar char="l"/>
            </a:pPr>
            <a:endParaRPr lang="en-US" sz="3000" dirty="0" smtClean="0"/>
          </a:p>
          <a:p>
            <a:pPr marL="457200" indent="-457200">
              <a:buFont typeface="Wingdings" charset="2"/>
              <a:buChar char="l"/>
            </a:pPr>
            <a:r>
              <a:rPr sz="3000" dirty="0" smtClean="0"/>
              <a:t>Identify </a:t>
            </a:r>
            <a:r>
              <a:rPr sz="3000" dirty="0"/>
              <a:t>a voice as male or female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Data</a:t>
            </a:r>
          </a:p>
        </p:txBody>
      </p:sp>
      <p:sp>
        <p:nvSpPr>
          <p:cNvPr id="136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●"/>
              <a:defRPr sz="3000"/>
            </a:pPr>
            <a:r>
              <a:rPr dirty="0"/>
              <a:t> Input format: .csv</a:t>
            </a:r>
          </a:p>
          <a:p>
            <a:pPr>
              <a:buFontTx/>
              <a:buChar char="●"/>
              <a:defRPr sz="3000"/>
            </a:pPr>
            <a:r>
              <a:rPr dirty="0"/>
              <a:t> 20 columns features</a:t>
            </a:r>
          </a:p>
          <a:p>
            <a:pPr>
              <a:buFontTx/>
              <a:buChar char="●"/>
              <a:defRPr sz="3000"/>
            </a:pPr>
            <a:r>
              <a:rPr dirty="0"/>
              <a:t> 3168 datas</a:t>
            </a:r>
          </a:p>
          <a:p>
            <a:pPr>
              <a:buFontTx/>
              <a:buChar char="●"/>
              <a:defRPr sz="3000"/>
            </a:pPr>
            <a:r>
              <a:rPr dirty="0"/>
              <a:t> Male : Female</a:t>
            </a:r>
          </a:p>
          <a:p>
            <a:pPr marL="384047" lvl="1" indent="-182879">
              <a:spcBef>
                <a:spcPts val="400"/>
              </a:spcBef>
              <a:buFontTx/>
              <a:buChar char="●"/>
              <a:defRPr sz="3000"/>
            </a:pPr>
            <a:r>
              <a:rPr dirty="0"/>
              <a:t> </a:t>
            </a:r>
            <a:r>
              <a:rPr sz="2500" dirty="0"/>
              <a:t>1584 : 1584 =  1 : 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Extra separated data (decission tree)</a:t>
            </a:r>
          </a:p>
        </p:txBody>
      </p:sp>
      <p:pic>
        <p:nvPicPr>
          <p:cNvPr id="139" name="內容版面配置區 3" descr="內容版面配置區 3"/>
          <p:cNvPicPr>
            <a:picLocks noChangeAspect="1"/>
          </p:cNvPicPr>
          <p:nvPr/>
        </p:nvPicPr>
        <p:blipFill>
          <a:blip r:embed="rId2">
            <a:extLst/>
          </a:blip>
          <a:srcRect t="2918"/>
          <a:stretch>
            <a:fillRect/>
          </a:stretch>
        </p:blipFill>
        <p:spPr>
          <a:xfrm>
            <a:off x="1204535" y="1762074"/>
            <a:ext cx="6419584" cy="456064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0" name="表格 4"/>
          <p:cNvGraphicFramePr/>
          <p:nvPr/>
        </p:nvGraphicFramePr>
        <p:xfrm>
          <a:off x="7760041" y="2471351"/>
          <a:ext cx="3321496" cy="222421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321496"/>
              </a:tblGrid>
              <a:tr h="43733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</a:rPr>
                        <a:t>meanful</a:t>
                      </a:r>
                    </a:p>
                  </a:txBody>
                  <a:tcPr marL="45720" marR="4572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7F1FA"/>
                    </a:solidFill>
                  </a:tcPr>
                </a:tc>
              </a:tr>
              <a:tr h="44672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IQR</a:t>
                      </a:r>
                    </a:p>
                  </a:txBody>
                  <a:tcPr marL="45720" marR="4572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BE2F5"/>
                    </a:solidFill>
                  </a:tcPr>
                </a:tc>
              </a:tr>
              <a:tr h="44672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minfun</a:t>
                      </a:r>
                    </a:p>
                  </a:txBody>
                  <a:tcPr marL="45720" marR="4572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7F1FA"/>
                    </a:solidFill>
                  </a:tcPr>
                </a:tc>
              </a:tr>
              <a:tr h="44672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sfm</a:t>
                      </a:r>
                    </a:p>
                  </a:txBody>
                  <a:tcPr marL="45720" marR="4572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BE2F5"/>
                    </a:solidFill>
                  </a:tcPr>
                </a:tc>
              </a:tr>
              <a:tr h="44672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maxdom</a:t>
                      </a:r>
                    </a:p>
                  </a:txBody>
                  <a:tcPr marL="45720" marR="4572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7F1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Cross-validation</a:t>
            </a:r>
          </a:p>
        </p:txBody>
      </p:sp>
      <p:sp>
        <p:nvSpPr>
          <p:cNvPr id="165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●"/>
              <a:defRPr sz="3000"/>
            </a:pPr>
            <a:r>
              <a:rPr dirty="0" smtClean="0"/>
              <a:t>k-fold</a:t>
            </a:r>
            <a:endParaRPr dirty="0"/>
          </a:p>
          <a:p>
            <a:pPr>
              <a:buFontTx/>
              <a:buChar char="●"/>
              <a:defRPr sz="3000"/>
            </a:pPr>
            <a:r>
              <a:rPr dirty="0"/>
              <a:t> 10 folds </a:t>
            </a:r>
          </a:p>
        </p:txBody>
      </p:sp>
      <p:pic>
        <p:nvPicPr>
          <p:cNvPr id="16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8445" y="2732277"/>
            <a:ext cx="5715110" cy="301447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文字方塊 4"/>
          <p:cNvSpPr txBox="1"/>
          <p:nvPr/>
        </p:nvSpPr>
        <p:spPr>
          <a:xfrm>
            <a:off x="1509713" y="6426675"/>
            <a:ext cx="86571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Source: </a:t>
            </a:r>
            <a:r>
              <a:rPr lang="en-US" dirty="0"/>
              <a:t>https://en.wikipedia.org/wiki/Confusion_matrix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Libsvm</a:t>
            </a:r>
          </a:p>
        </p:txBody>
      </p:sp>
      <p:sp>
        <p:nvSpPr>
          <p:cNvPr id="146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●"/>
              <a:defRPr sz="3000"/>
            </a:pPr>
            <a:r>
              <a:t> library(e1071)</a:t>
            </a:r>
          </a:p>
          <a:p>
            <a:pPr>
              <a:buFontTx/>
              <a:buChar char="●"/>
              <a:defRPr sz="3000"/>
            </a:pPr>
            <a:r>
              <a:t> NTU Professor </a:t>
            </a:r>
            <a:r>
              <a:rPr sz="3200"/>
              <a:t>Chih-Jen Lin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Libsvm</a:t>
            </a:r>
          </a:p>
        </p:txBody>
      </p:sp>
      <p:pic>
        <p:nvPicPr>
          <p:cNvPr id="149" name="內容版面配置區 3" descr="內容版面配置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9712" y="2092325"/>
            <a:ext cx="9232901" cy="353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文字方塊 4"/>
          <p:cNvSpPr txBox="1"/>
          <p:nvPr/>
        </p:nvSpPr>
        <p:spPr>
          <a:xfrm>
            <a:off x="1509713" y="6426675"/>
            <a:ext cx="86571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Source: https://www.youtube.com/watch?v=N1vOgolbjSc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Libsvm</a:t>
            </a:r>
          </a:p>
        </p:txBody>
      </p:sp>
      <p:pic>
        <p:nvPicPr>
          <p:cNvPr id="153" name="內容版面配置區 3" descr="內容版面配置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446" y="1846263"/>
            <a:ext cx="5241433" cy="402272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文字方塊 4"/>
          <p:cNvSpPr txBox="1"/>
          <p:nvPr/>
        </p:nvSpPr>
        <p:spPr>
          <a:xfrm>
            <a:off x="1509713" y="6426675"/>
            <a:ext cx="86571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Source: https://www.youtube.com/watch?v=N1vOgolbjSc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measurement </a:t>
            </a:r>
          </a:p>
        </p:txBody>
      </p:sp>
      <p:sp>
        <p:nvSpPr>
          <p:cNvPr id="16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873" y="2860463"/>
            <a:ext cx="4076701" cy="199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影像" descr="影像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4652366" y="2038350"/>
            <a:ext cx="5080001" cy="27813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文字方塊 4"/>
          <p:cNvSpPr txBox="1"/>
          <p:nvPr/>
        </p:nvSpPr>
        <p:spPr>
          <a:xfrm>
            <a:off x="1509713" y="6426675"/>
            <a:ext cx="86571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Source: </a:t>
            </a:r>
            <a:r>
              <a:rPr lang="en-US" dirty="0"/>
              <a:t>https://en.wikipedia.org/wiki/Confusion_matrix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回顧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回顧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186</Words>
  <Application>Microsoft Macintosh PowerPoint</Application>
  <PresentationFormat>寬螢幕</PresentationFormat>
  <Paragraphs>90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Calibri</vt:lpstr>
      <vt:lpstr>Helvetica</vt:lpstr>
      <vt:lpstr>Wingdings</vt:lpstr>
      <vt:lpstr>回顧</vt:lpstr>
      <vt:lpstr>Gender Recognition by Voice </vt:lpstr>
      <vt:lpstr>Goal</vt:lpstr>
      <vt:lpstr>Data</vt:lpstr>
      <vt:lpstr>Extra separated data (decission tree)</vt:lpstr>
      <vt:lpstr>Cross-validation</vt:lpstr>
      <vt:lpstr>Libsvm</vt:lpstr>
      <vt:lpstr>Libsvm</vt:lpstr>
      <vt:lpstr>Libsvm</vt:lpstr>
      <vt:lpstr>measurement </vt:lpstr>
      <vt:lpstr>Results</vt:lpstr>
      <vt:lpstr>AUC</vt:lpstr>
      <vt:lpstr>Shiny</vt:lpstr>
      <vt:lpstr>Comparison</vt:lpstr>
      <vt:lpstr>Challenge</vt:lpstr>
      <vt:lpstr>Reference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</dc:title>
  <cp:lastModifiedBy>Chikuan Kuong</cp:lastModifiedBy>
  <cp:revision>4</cp:revision>
  <dcterms:modified xsi:type="dcterms:W3CDTF">2019-01-14T22:23:02Z</dcterms:modified>
</cp:coreProperties>
</file>