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0" r:id="rId7"/>
    <p:sldId id="270" r:id="rId8"/>
    <p:sldId id="272" r:id="rId9"/>
    <p:sldId id="273" r:id="rId10"/>
    <p:sldId id="271" r:id="rId11"/>
    <p:sldId id="264" r:id="rId12"/>
    <p:sldId id="268" r:id="rId13"/>
    <p:sldId id="261" r:id="rId14"/>
    <p:sldId id="269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9F90C-620F-B242-92B9-B76E0FDDB672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DF5FE-FBBB-C24C-A75C-5F3589DD53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7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F5FE-FBBB-C24C-A75C-5F3589DD5384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298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6000" dirty="0" smtClean="0"/>
              <a:t>Speaker Recognition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endParaRPr kumimoji="1" lang="zh-TW" altLang="en-US" sz="3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TW" dirty="0" smtClean="0">
                <a:latin typeface="Calibri" charset="0"/>
                <a:ea typeface="Calibri" charset="0"/>
                <a:cs typeface="Calibri" charset="0"/>
              </a:rPr>
              <a:t>107753017</a:t>
            </a:r>
          </a:p>
          <a:p>
            <a:pPr algn="r"/>
            <a:r>
              <a:rPr kumimoji="1" lang="en-US" altLang="zh-TW" dirty="0" smtClean="0">
                <a:latin typeface="Calibri" charset="0"/>
                <a:ea typeface="Calibri" charset="0"/>
                <a:cs typeface="Calibri" charset="0"/>
              </a:rPr>
              <a:t>107753045</a:t>
            </a:r>
            <a:endParaRPr kumimoji="1" lang="zh-TW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5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Libsvm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圖表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05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Testdata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raindata</a:t>
            </a: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6210"/>
              </p:ext>
            </p:extLst>
          </p:nvPr>
        </p:nvGraphicFramePr>
        <p:xfrm>
          <a:off x="2062480" y="2326440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Sensitivity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Specificity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0.9748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SVM(with 10 folds)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35161"/>
              </p:ext>
            </p:extLst>
          </p:nvPr>
        </p:nvGraphicFramePr>
        <p:xfrm>
          <a:off x="2062480" y="4131303"/>
          <a:ext cx="8128000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Sensitivity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Specificity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0.9856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Baseline ROC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omparison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876411"/>
              </p:ext>
            </p:extLst>
          </p:nvPr>
        </p:nvGraphicFramePr>
        <p:xfrm>
          <a:off x="1879845" y="1892757"/>
          <a:ext cx="84932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02190"/>
                <a:gridCol w="1625633"/>
                <a:gridCol w="1565329"/>
                <a:gridCol w="150011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Sensitivity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Specificity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0.9586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0.9748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SVM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(with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effectLst/>
                        </a:rPr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 Forest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0.9932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0.9586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0.9748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Random Forest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(with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effectLst/>
                        </a:rPr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0.9937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</a:t>
                      </a:r>
                      <a:r>
                        <a:rPr lang="en-US" altLang="zh-TW" baseline="0" dirty="0" smtClean="0"/>
                        <a:t> Tree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0.9715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Decision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Tree </a:t>
                      </a:r>
                      <a:r>
                        <a:rPr lang="en-US" altLang="zh-TW" dirty="0" smtClean="0"/>
                        <a:t>(with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effectLst/>
                        </a:rPr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0.9937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Naïve</a:t>
                      </a:r>
                      <a:r>
                        <a:rPr lang="en-US" altLang="zh-TW" baseline="0" dirty="0" smtClean="0"/>
                        <a:t> Bayes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0.8986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9.8876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0.8927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Naïve</a:t>
                      </a:r>
                      <a:r>
                        <a:rPr lang="en-US" altLang="zh-TW" baseline="0" dirty="0" smtClean="0"/>
                        <a:t> Bayes </a:t>
                      </a:r>
                      <a:r>
                        <a:rPr lang="en-US" altLang="zh-TW" dirty="0" smtClean="0"/>
                        <a:t>(with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effectLst/>
                        </a:rPr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0.8797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0.9119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0.8959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0.7095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0.7041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0.7066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KNN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(with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effectLst/>
                        </a:rPr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0.7342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0.7547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0.7445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1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Improvment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Cross-validation can improve model performance</a:t>
            </a:r>
            <a:endParaRPr kumimoji="1" lang="zh-TW" altLang="en-US" sz="25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48199"/>
              </p:ext>
            </p:extLst>
          </p:nvPr>
        </p:nvGraphicFramePr>
        <p:xfrm>
          <a:off x="1906555" y="2747434"/>
          <a:ext cx="8439849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343849"/>
                <a:gridCol w="2032000"/>
              </a:tblGrid>
              <a:tr h="30009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Accuracy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Accuracy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SVM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0.9748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(with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/>
                        <a:t>0.9748</a:t>
                      </a:r>
                      <a:endParaRPr lang="zh-TW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(with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0.9937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Decision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Tree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0.9715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(with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0.9937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Naïve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Bayes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0.8927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(with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0.8959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KNN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0.7066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(with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r>
                        <a:rPr lang="zh-TW" altLang="zh-TW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0.7445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1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hallenge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TW" sz="3000" dirty="0" smtClean="0"/>
              <a:t> Reasons of high Accuracy:  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2500" dirty="0" smtClean="0"/>
              <a:t> Numerical features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2500" dirty="0" smtClean="0"/>
              <a:t> Balanced </a:t>
            </a:r>
            <a:r>
              <a:rPr lang="en-US" altLang="zh-TW" sz="2500" dirty="0"/>
              <a:t>classification</a:t>
            </a:r>
            <a:r>
              <a:rPr lang="zh-TW" altLang="zh-TW" sz="2500" dirty="0"/>
              <a:t> </a:t>
            </a:r>
            <a:endParaRPr lang="en-US" altLang="zh-TW" sz="2500" dirty="0" smtClean="0"/>
          </a:p>
          <a:p>
            <a:pPr lvl="2">
              <a:buFont typeface="Wingdings" charset="2"/>
              <a:buChar char="l"/>
            </a:pPr>
            <a:r>
              <a:rPr kumimoji="1" lang="en-US" altLang="zh-TW" sz="2500" dirty="0"/>
              <a:t> </a:t>
            </a:r>
            <a:r>
              <a:rPr kumimoji="1" lang="en-US" altLang="zh-TW" sz="2500" dirty="0" smtClean="0"/>
              <a:t>Small dataset (</a:t>
            </a:r>
            <a:r>
              <a:rPr kumimoji="1" lang="en-US" altLang="zh-TW" sz="2500" dirty="0" err="1" smtClean="0"/>
              <a:t>traindata</a:t>
            </a:r>
            <a:r>
              <a:rPr kumimoji="1" lang="en-US" altLang="zh-TW" sz="2500" dirty="0" smtClean="0"/>
              <a:t>)</a:t>
            </a:r>
          </a:p>
          <a:p>
            <a:pPr lvl="2">
              <a:buFont typeface="Wingdings" charset="2"/>
              <a:buChar char="l"/>
            </a:pPr>
            <a:endParaRPr kumimoji="1" lang="en-US" altLang="zh-TW" sz="25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82751"/>
              </p:ext>
            </p:extLst>
          </p:nvPr>
        </p:nvGraphicFramePr>
        <p:xfrm>
          <a:off x="2062480" y="375242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folds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0.9867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0.9826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0.9845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4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01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</a:t>
            </a:r>
            <a:r>
              <a:rPr kumimoji="1" lang="en-US" altLang="zh-TW" dirty="0" smtClean="0"/>
              <a:t>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TW" dirty="0" smtClean="0"/>
              <a:t>Identify </a:t>
            </a:r>
            <a:r>
              <a:rPr kumimoji="1" lang="en-US" altLang="zh-TW" dirty="0"/>
              <a:t>a voice as male or female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34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TW" sz="3000" dirty="0" smtClean="0"/>
              <a:t> Input format: .csv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000" dirty="0" smtClean="0"/>
              <a:t> 20 </a:t>
            </a:r>
            <a:r>
              <a:rPr kumimoji="1" lang="en-US" altLang="zh-TW" sz="3000" dirty="0"/>
              <a:t>columns </a:t>
            </a:r>
            <a:r>
              <a:rPr kumimoji="1" lang="en-US" altLang="zh-TW" sz="3000" dirty="0" smtClean="0"/>
              <a:t>features</a:t>
            </a:r>
            <a:endParaRPr kumimoji="1" lang="en-US" altLang="zh-TW" sz="3000" dirty="0" smtClean="0"/>
          </a:p>
          <a:p>
            <a:pPr>
              <a:buFont typeface="Wingdings" charset="2"/>
              <a:buChar char="l"/>
            </a:pPr>
            <a:r>
              <a:rPr kumimoji="1" lang="en-US" altLang="zh-TW" sz="3000" dirty="0" smtClean="0"/>
              <a:t> 3168 </a:t>
            </a:r>
            <a:r>
              <a:rPr kumimoji="1" lang="en-US" altLang="zh-TW" sz="3000" dirty="0" err="1" smtClean="0"/>
              <a:t>datas</a:t>
            </a:r>
            <a:endParaRPr kumimoji="1" lang="en-US" altLang="zh-TW" sz="3000" dirty="0" smtClean="0"/>
          </a:p>
          <a:p>
            <a:pPr>
              <a:buFont typeface="Wingdings" charset="2"/>
              <a:buChar char="l"/>
            </a:pPr>
            <a:r>
              <a:rPr kumimoji="1" lang="en-US" altLang="zh-TW" sz="3000" dirty="0" smtClean="0"/>
              <a:t> Male : Female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3000" dirty="0"/>
              <a:t> </a:t>
            </a:r>
            <a:r>
              <a:rPr kumimoji="1" lang="en-US" altLang="zh-TW" sz="2500" dirty="0" smtClean="0"/>
              <a:t>1584 : 1584 =  1 : 1</a:t>
            </a:r>
          </a:p>
        </p:txBody>
      </p:sp>
    </p:spTree>
    <p:extLst>
      <p:ext uri="{BB962C8B-B14F-4D97-AF65-F5344CB8AC3E}">
        <p14:creationId xmlns:p14="http://schemas.microsoft.com/office/powerpoint/2010/main" val="21542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Cross-validation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TW" sz="3000" dirty="0" smtClean="0"/>
              <a:t> 10 folds 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000" dirty="0"/>
              <a:t> </a:t>
            </a:r>
            <a:r>
              <a:rPr kumimoji="1" lang="en-US" altLang="zh-TW" sz="3000" dirty="0" smtClean="0"/>
              <a:t>training : testing 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2500" dirty="0" smtClean="0"/>
              <a:t>= 9 : 1</a:t>
            </a:r>
          </a:p>
          <a:p>
            <a:pPr>
              <a:buFont typeface="Wingdings" charset="2"/>
              <a:buChar char="l"/>
            </a:pPr>
            <a:r>
              <a:rPr kumimoji="1" lang="en-US" altLang="zh-TW" sz="3000" dirty="0" smtClean="0"/>
              <a:t> use folds[3] for test data in seed(1111)</a:t>
            </a:r>
          </a:p>
        </p:txBody>
      </p:sp>
    </p:spTree>
    <p:extLst>
      <p:ext uri="{BB962C8B-B14F-4D97-AF65-F5344CB8AC3E}">
        <p14:creationId xmlns:p14="http://schemas.microsoft.com/office/powerpoint/2010/main" val="39516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Extra </a:t>
            </a:r>
            <a:r>
              <a:rPr kumimoji="1" lang="en-US" altLang="zh-TW" dirty="0"/>
              <a:t>separated </a:t>
            </a:r>
            <a:r>
              <a:rPr kumimoji="1" lang="en-US" altLang="zh-TW" dirty="0" smtClean="0"/>
              <a:t>data (</a:t>
            </a:r>
            <a:r>
              <a:rPr kumimoji="1" lang="en-US" altLang="zh-TW" dirty="0" err="1" smtClean="0"/>
              <a:t>dession</a:t>
            </a:r>
            <a:r>
              <a:rPr kumimoji="1" lang="en-US" altLang="zh-TW" dirty="0" smtClean="0"/>
              <a:t> tree)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/>
          <a:stretch/>
        </p:blipFill>
        <p:spPr>
          <a:xfrm>
            <a:off x="1204536" y="1762074"/>
            <a:ext cx="6419583" cy="4560646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98742"/>
              </p:ext>
            </p:extLst>
          </p:nvPr>
        </p:nvGraphicFramePr>
        <p:xfrm>
          <a:off x="7760042" y="2471351"/>
          <a:ext cx="3321496" cy="2224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21496"/>
              </a:tblGrid>
              <a:tr h="437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meanful</a:t>
                      </a:r>
                      <a:endParaRPr lang="zh-TW" altLang="en-US" b="0" dirty="0"/>
                    </a:p>
                  </a:txBody>
                  <a:tcPr/>
                </a:tc>
              </a:tr>
              <a:tr h="44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IQR</a:t>
                      </a:r>
                      <a:endParaRPr lang="zh-TW" altLang="en-US" b="0" dirty="0"/>
                    </a:p>
                  </a:txBody>
                  <a:tcPr/>
                </a:tc>
              </a:tr>
              <a:tr h="44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minfun</a:t>
                      </a:r>
                      <a:endParaRPr lang="zh-TW" altLang="en-US" b="0" dirty="0"/>
                    </a:p>
                  </a:txBody>
                  <a:tcPr/>
                </a:tc>
              </a:tr>
              <a:tr h="44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sfm</a:t>
                      </a:r>
                      <a:endParaRPr lang="zh-TW" altLang="en-US" b="0" dirty="0"/>
                    </a:p>
                  </a:txBody>
                  <a:tcPr/>
                </a:tc>
              </a:tr>
              <a:tr h="44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maxdom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</a:t>
            </a:r>
            <a:r>
              <a:rPr kumimoji="1" lang="en-US" altLang="zh-TW" dirty="0" smtClean="0"/>
              <a:t>ethod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</a:t>
            </a:r>
            <a:r>
              <a:rPr kumimoji="1" lang="en-US" altLang="zh-TW" sz="2500" dirty="0" err="1" smtClean="0"/>
              <a:t>Libsvm</a:t>
            </a:r>
            <a:endParaRPr kumimoji="1" lang="en-US" altLang="zh-TW" sz="2500" dirty="0" smtClean="0"/>
          </a:p>
          <a:p>
            <a:pPr>
              <a:buFont typeface="Wingdings" charset="2"/>
              <a:buChar char="l"/>
            </a:pPr>
            <a:r>
              <a:rPr kumimoji="1" lang="zh-TW" altLang="en-US" sz="2500" dirty="0" smtClean="0"/>
              <a:t>介紹，原理</a:t>
            </a:r>
            <a:endParaRPr kumimoji="1" lang="en-US" altLang="zh-TW" sz="2500" dirty="0" smtClean="0"/>
          </a:p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Package</a:t>
            </a:r>
          </a:p>
          <a:p>
            <a:pPr>
              <a:buFont typeface="Wingdings" charset="2"/>
              <a:buChar char="l"/>
            </a:pPr>
            <a:r>
              <a:rPr kumimoji="1" lang="zh-TW" altLang="en-US" sz="2500" dirty="0" smtClean="0"/>
              <a:t>一些圖表</a:t>
            </a:r>
            <a:endParaRPr kumimoji="1" lang="en-US" altLang="zh-TW" sz="2500" dirty="0" smtClean="0"/>
          </a:p>
          <a:p>
            <a:pPr>
              <a:buFont typeface="Wingdings" charset="2"/>
              <a:buChar char="l"/>
            </a:pPr>
            <a:endParaRPr kumimoji="1" lang="en-US" altLang="zh-TW" sz="2500" dirty="0" smtClean="0"/>
          </a:p>
          <a:p>
            <a:pPr>
              <a:buFont typeface="Wingdings" charset="2"/>
              <a:buChar char="l"/>
            </a:pPr>
            <a:endParaRPr kumimoji="1" lang="en-US" altLang="zh-TW" sz="2500" dirty="0" smtClean="0"/>
          </a:p>
          <a:p>
            <a:pPr>
              <a:buFont typeface="Wingdings" charset="2"/>
              <a:buChar char="l"/>
            </a:pPr>
            <a:endParaRPr kumimoji="1"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89308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Libsvm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library(e1071)</a:t>
            </a:r>
          </a:p>
          <a:p>
            <a:pPr>
              <a:buFont typeface="Wingdings" charset="2"/>
              <a:buChar char="l"/>
            </a:pP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NTU Professor </a:t>
            </a:r>
            <a:r>
              <a:rPr lang="en-US" altLang="zh-TW" sz="3200" dirty="0" err="1"/>
              <a:t>Chih</a:t>
            </a:r>
            <a:r>
              <a:rPr lang="en-US" altLang="zh-TW" sz="3200" dirty="0"/>
              <a:t>-Jen </a:t>
            </a:r>
            <a:r>
              <a:rPr lang="en-US" altLang="zh-TW" sz="3200" dirty="0" smtClean="0"/>
              <a:t>Lin</a:t>
            </a:r>
          </a:p>
          <a:p>
            <a:pPr>
              <a:buFont typeface="Wingdings" charset="2"/>
              <a:buChar char="l"/>
            </a:pP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900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Libsvm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2092325"/>
            <a:ext cx="9232900" cy="3530600"/>
          </a:xfrm>
        </p:spPr>
      </p:pic>
      <p:sp>
        <p:nvSpPr>
          <p:cNvPr id="5" name="文字方塊 4"/>
          <p:cNvSpPr txBox="1"/>
          <p:nvPr/>
        </p:nvSpPr>
        <p:spPr>
          <a:xfrm>
            <a:off x="1509713" y="6426676"/>
            <a:ext cx="86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Source: https</a:t>
            </a:r>
            <a:r>
              <a:rPr kumimoji="1" lang="en-US" altLang="zh-TW" dirty="0"/>
              <a:t>://</a:t>
            </a:r>
            <a:r>
              <a:rPr kumimoji="1" lang="en-US" altLang="zh-TW" dirty="0" err="1"/>
              <a:t>www.youtube.com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watch?v</a:t>
            </a:r>
            <a:r>
              <a:rPr kumimoji="1" lang="en-US" altLang="zh-TW" dirty="0"/>
              <a:t>=N1vOgolbjSc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38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Libsvm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47" y="1846263"/>
            <a:ext cx="5241432" cy="4022725"/>
          </a:xfrm>
        </p:spPr>
      </p:pic>
      <p:sp>
        <p:nvSpPr>
          <p:cNvPr id="5" name="文字方塊 4"/>
          <p:cNvSpPr txBox="1"/>
          <p:nvPr/>
        </p:nvSpPr>
        <p:spPr>
          <a:xfrm>
            <a:off x="1509713" y="6426676"/>
            <a:ext cx="86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Source: https</a:t>
            </a:r>
            <a:r>
              <a:rPr kumimoji="1" lang="en-US" altLang="zh-TW" dirty="0"/>
              <a:t>://</a:t>
            </a:r>
            <a:r>
              <a:rPr kumimoji="1" lang="en-US" altLang="zh-TW" dirty="0" err="1"/>
              <a:t>www.youtube.com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watch?v</a:t>
            </a:r>
            <a:r>
              <a:rPr kumimoji="1" lang="en-US" altLang="zh-TW" dirty="0"/>
              <a:t>=N1vOgolbjSc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65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694</TotalTime>
  <Words>282</Words>
  <Application>Microsoft Macintosh PowerPoint</Application>
  <PresentationFormat>寬螢幕</PresentationFormat>
  <Paragraphs>150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Calibri</vt:lpstr>
      <vt:lpstr>Calibri Light</vt:lpstr>
      <vt:lpstr>Wingdings</vt:lpstr>
      <vt:lpstr>回顧</vt:lpstr>
      <vt:lpstr>Speaker Recognition </vt:lpstr>
      <vt:lpstr>Goal</vt:lpstr>
      <vt:lpstr>Data</vt:lpstr>
      <vt:lpstr>Cross-validation</vt:lpstr>
      <vt:lpstr>Extra separated data (dession tree)</vt:lpstr>
      <vt:lpstr>Method</vt:lpstr>
      <vt:lpstr>Libsvm</vt:lpstr>
      <vt:lpstr>Libsvm</vt:lpstr>
      <vt:lpstr>Libsvm</vt:lpstr>
      <vt:lpstr>Libsvm 圖表</vt:lpstr>
      <vt:lpstr>Results</vt:lpstr>
      <vt:lpstr>PowerPoint 簡報</vt:lpstr>
      <vt:lpstr>Comparison</vt:lpstr>
      <vt:lpstr>Improvment</vt:lpstr>
      <vt:lpstr>Challenge</vt:lpstr>
      <vt:lpstr>Reference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 ---Identify a voice as male or female</dc:title>
  <dc:creator>Chikuan Kuong</dc:creator>
  <cp:lastModifiedBy>Chikuan Kuong</cp:lastModifiedBy>
  <cp:revision>25</cp:revision>
  <dcterms:created xsi:type="dcterms:W3CDTF">2019-01-13T09:02:41Z</dcterms:created>
  <dcterms:modified xsi:type="dcterms:W3CDTF">2019-01-14T13:53:17Z</dcterms:modified>
</cp:coreProperties>
</file>