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Titillium Web"/>
      <p:regular r:id="rId27"/>
      <p:bold r:id="rId28"/>
      <p:italic r:id="rId29"/>
      <p:boldItalic r:id="rId30"/>
    </p:embeddedFont>
    <p:embeddedFont>
      <p:font typeface="Titillium Web Extra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3D2B8B-0091-4644-A0D7-697C1FAE009C}">
  <a:tblStyle styleId="{4B3D2B8B-0091-4644-A0D7-697C1FAE00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3052C99-9BE3-4742-9CD0-2C58AE9E5E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itilliumWeb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d52ec335c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4d52ec33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d52ec335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4d52ec335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d52ec335c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4d52ec33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d52ec335c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4d52ec335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d52ec33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4d52ec3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5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4" name="Google Shape;124;p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5" name="Google Shape;125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9" name="Google Shape;159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9" name="Google Shape;229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3" name="Google Shape;263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nl-NL"/>
              <a:t>IS LOVE PREDICTABLE?</a:t>
            </a:r>
            <a:br>
              <a:rPr lang="nl-NL"/>
            </a:br>
            <a:r>
              <a:rPr lang="nl-NL" sz="4800"/>
              <a:t>By</a:t>
            </a:r>
            <a:r>
              <a:rPr lang="nl-NL"/>
              <a:t>: </a:t>
            </a:r>
            <a:r>
              <a:rPr lang="nl-NL" sz="4800"/>
              <a:t>Felix &amp; Lieke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29" name="Google Shape;429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Stap 2: Data Merging</a:t>
            </a:r>
            <a:endParaRPr/>
          </a:p>
        </p:txBody>
      </p:sp>
      <p:sp>
        <p:nvSpPr>
          <p:cNvPr id="430" name="Google Shape;430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Match the entries of the two participants who went on a speed date with each other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Delete double entries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36" name="Google Shape;436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Step 3: Feature Creation</a:t>
            </a:r>
            <a:endParaRPr/>
          </a:p>
        </p:txBody>
      </p:sp>
      <p:sp>
        <p:nvSpPr>
          <p:cNvPr id="437" name="Google Shape;437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Create new variables which indicate the difference between the variable of interest of the two partners, e.g. age difference, interests difference, income difference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FFFFFF"/>
                </a:solidFill>
              </a:rPr>
              <a:t>    → numerical or dummy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Descriptives </a:t>
            </a:r>
            <a:endParaRPr/>
          </a:p>
        </p:txBody>
      </p:sp>
      <p:graphicFrame>
        <p:nvGraphicFramePr>
          <p:cNvPr id="444" name="Google Shape;444;p18"/>
          <p:cNvGraphicFramePr/>
          <p:nvPr/>
        </p:nvGraphicFramePr>
        <p:xfrm>
          <a:off x="815794" y="1358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{4B3D2B8B-0091-4644-A0D7-697C1FAE009C}</a:tableStyleId>
              </a:tblPr>
              <a:tblGrid>
                <a:gridCol w="680050"/>
                <a:gridCol w="1110775"/>
                <a:gridCol w="1110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No 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#Dates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313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1648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1961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18"/>
          <p:cNvGraphicFramePr/>
          <p:nvPr/>
        </p:nvGraphicFramePr>
        <p:xfrm>
          <a:off x="815794" y="2509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{4B3D2B8B-0091-4644-A0D7-697C1FAE009C}</a:tableStyleId>
              </a:tblPr>
              <a:tblGrid>
                <a:gridCol w="1229825"/>
                <a:gridCol w="2491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1C4587"/>
                          </a:solidFill>
                        </a:rPr>
                        <a:t>Average</a:t>
                      </a:r>
                      <a:r>
                        <a:rPr lang="nl-NL" sz="1400" u="none" cap="none" strike="noStrike">
                          <a:solidFill>
                            <a:srgbClr val="1C4587"/>
                          </a:solidFill>
                        </a:rPr>
                        <a:t> Age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1C4587"/>
                          </a:solidFill>
                        </a:rPr>
                        <a:t>Average</a:t>
                      </a:r>
                      <a:r>
                        <a:rPr lang="nl-NL" sz="1400" u="none" cap="none" strike="noStrike">
                          <a:solidFill>
                            <a:srgbClr val="1C4587"/>
                          </a:solidFill>
                        </a:rPr>
                        <a:t> of Age Difference</a:t>
                      </a:r>
                      <a:endParaRPr sz="1400" u="none" cap="none" strike="noStrike">
                        <a:solidFill>
                          <a:srgbClr val="1C4587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26.7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3.77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Intentions of the Participants</a:t>
            </a:r>
            <a:endParaRPr/>
          </a:p>
        </p:txBody>
      </p:sp>
      <p:graphicFrame>
        <p:nvGraphicFramePr>
          <p:cNvPr id="452" name="Google Shape;452;p19"/>
          <p:cNvGraphicFramePr/>
          <p:nvPr/>
        </p:nvGraphicFramePr>
        <p:xfrm>
          <a:off x="834675" y="1345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{4B3D2B8B-0091-4644-A0D7-697C1FAE009C}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Goal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Numbers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Seemed like a fun night out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39%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meet new people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40%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get a 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Looking for a serious relationship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say I did it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Other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58" name="Google Shape;458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Key Attributes</a:t>
            </a:r>
            <a:endParaRPr/>
          </a:p>
        </p:txBody>
      </p:sp>
      <p:graphicFrame>
        <p:nvGraphicFramePr>
          <p:cNvPr id="459" name="Google Shape;459;p20"/>
          <p:cNvGraphicFramePr/>
          <p:nvPr/>
        </p:nvGraphicFramePr>
        <p:xfrm>
          <a:off x="833197" y="1389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{4B3D2B8B-0091-4644-A0D7-697C1FAE009C}</a:tableStyleId>
              </a:tblPr>
              <a:tblGrid>
                <a:gridCol w="1464250"/>
                <a:gridCol w="1464250"/>
                <a:gridCol w="1464250"/>
                <a:gridCol w="1464250"/>
                <a:gridCol w="1464250"/>
              </a:tblGrid>
              <a:tr h="38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Females about partners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Males about partners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8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Key Attributes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No 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Match 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No Match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Attractiveness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5.75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7.41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6.19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Fun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7.52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6.27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Modeling</a:t>
            </a:r>
            <a:endParaRPr/>
          </a:p>
        </p:txBody>
      </p:sp>
      <p:sp>
        <p:nvSpPr>
          <p:cNvPr id="465" name="Google Shape;465;p21"/>
          <p:cNvSpPr txBox="1"/>
          <p:nvPr>
            <p:ph idx="1" type="subTitle"/>
          </p:nvPr>
        </p:nvSpPr>
        <p:spPr>
          <a:xfrm>
            <a:off x="412100" y="1592382"/>
            <a:ext cx="77724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 sz="2400">
                <a:solidFill>
                  <a:srgbClr val="FFFFFF"/>
                </a:solidFill>
              </a:rPr>
              <a:t>Support Vector Machine 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 sz="2400">
                <a:solidFill>
                  <a:srgbClr val="FFFFFF"/>
                </a:solidFill>
              </a:rPr>
              <a:t>10 Fold K-Cross Validation with parameter Tuning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7455704" y="1890738"/>
            <a:ext cx="1408000" cy="270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graphicFrame>
        <p:nvGraphicFramePr>
          <p:cNvPr id="467" name="Google Shape;467;p21"/>
          <p:cNvGraphicFramePr/>
          <p:nvPr/>
        </p:nvGraphicFramePr>
        <p:xfrm>
          <a:off x="344850" y="2878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{23052C99-9BE3-4742-9CD0-2C58AE9E5EAE}</a:tableStyleId>
              </a:tblPr>
              <a:tblGrid>
                <a:gridCol w="2911500"/>
                <a:gridCol w="2911500"/>
              </a:tblGrid>
              <a:tr h="57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Train-Set: 80%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Test-Set: 20%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7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1568 Obs x 129 Dim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393 Obs x 129 Dim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73" name="Google Shape;473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74" name="Google Shape;4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3" y="1210225"/>
            <a:ext cx="8832924" cy="30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80" name="Google Shape;48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81" name="Google Shape;4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8839202" cy="115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9846"/>
            <a:ext cx="8839199" cy="109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88" name="Google Shape;488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89" name="Google Shape;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25" y="1178450"/>
            <a:ext cx="6626500" cy="39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95" name="Google Shape;4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1025"/>
            <a:ext cx="8839200" cy="91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364052"/>
            <a:ext cx="6430701" cy="3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4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Goal of project: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4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Predict whether two people who go on a speed date with each other are a match based on </a:t>
            </a:r>
            <a:r>
              <a:rPr lang="nl-NL" sz="4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different features</a:t>
            </a:r>
            <a:endParaRPr b="0" i="0" sz="1400" u="none" cap="none" strike="noStrike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25" y="152400"/>
            <a:ext cx="70454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Conclusion and Discussion</a:t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898679" y="1890725"/>
            <a:ext cx="1408000" cy="270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448275" y="1585133"/>
            <a:ext cx="77724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Accuracy lower than expected since many variables included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Due to threshold selection, Recall of 79% achieved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Unbalanced Dataset, more data required for better results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For next attempt: Try predicting match before date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What would you include in the next survey?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OUR PRESENTATION</a:t>
            </a:r>
            <a:endParaRPr/>
          </a:p>
        </p:txBody>
      </p:sp>
      <p:sp>
        <p:nvSpPr>
          <p:cNvPr id="348" name="Google Shape;348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49" name="Google Shape;349;p9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0" name="Google Shape;350;p9"/>
          <p:cNvSpPr/>
          <p:nvPr/>
        </p:nvSpPr>
        <p:spPr>
          <a:xfrm flipH="1" rot="711057">
            <a:off x="543597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51" name="Google Shape;351;p9"/>
          <p:cNvGrpSpPr/>
          <p:nvPr/>
        </p:nvGrpSpPr>
        <p:grpSpPr>
          <a:xfrm>
            <a:off x="5921968" y="3039612"/>
            <a:ext cx="2053870" cy="1475873"/>
            <a:chOff x="5921968" y="3039612"/>
            <a:chExt cx="2053870" cy="1475873"/>
          </a:xfrm>
        </p:grpSpPr>
        <p:sp>
          <p:nvSpPr>
            <p:cNvPr id="352" name="Google Shape;352;p9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921968" y="3671848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4" name="Google Shape;354;p9"/>
            <p:cNvSpPr txBox="1"/>
            <p:nvPr/>
          </p:nvSpPr>
          <p:spPr>
            <a:xfrm>
              <a:off x="5975032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nl-NL" sz="24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Conclusion</a:t>
              </a:r>
              <a:endParaRPr b="0" i="0" sz="1000" u="none" cap="none" strike="noStrik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56" name="Google Shape;356;p9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57" name="Google Shape;357;p9"/>
          <p:cNvGrpSpPr/>
          <p:nvPr/>
        </p:nvGrpSpPr>
        <p:grpSpPr>
          <a:xfrm>
            <a:off x="4419278" y="1479246"/>
            <a:ext cx="2053870" cy="1495107"/>
            <a:chOff x="4419278" y="1479246"/>
            <a:chExt cx="2053870" cy="1495107"/>
          </a:xfrm>
        </p:grpSpPr>
        <p:sp>
          <p:nvSpPr>
            <p:cNvPr id="358" name="Google Shape;358;p9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1" name="Google Shape;361;p9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nl-NL" sz="24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Demo</a:t>
              </a:r>
              <a:endParaRPr b="0" i="0" sz="1000" u="none" cap="none" strike="noStrik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2" name="Google Shape;362;p9"/>
          <p:cNvSpPr/>
          <p:nvPr/>
        </p:nvSpPr>
        <p:spPr>
          <a:xfrm flipH="1" rot="711057">
            <a:off x="2350760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63" name="Google Shape;363;p9"/>
          <p:cNvGrpSpPr/>
          <p:nvPr/>
        </p:nvGrpSpPr>
        <p:grpSpPr>
          <a:xfrm>
            <a:off x="2912587" y="3039612"/>
            <a:ext cx="2053870" cy="1475873"/>
            <a:chOff x="2912587" y="3039612"/>
            <a:chExt cx="2053870" cy="1475873"/>
          </a:xfrm>
        </p:grpSpPr>
        <p:sp>
          <p:nvSpPr>
            <p:cNvPr id="364" name="Google Shape;364;p9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6" name="Google Shape;366;p9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nl-NL" sz="2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Modeling</a:t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8" name="Google Shape;368;p9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69" name="Google Shape;369;p9"/>
          <p:cNvGrpSpPr/>
          <p:nvPr/>
        </p:nvGrpSpPr>
        <p:grpSpPr>
          <a:xfrm>
            <a:off x="1369627" y="1509450"/>
            <a:ext cx="2053870" cy="1495107"/>
            <a:chOff x="1369440" y="1479246"/>
            <a:chExt cx="2053870" cy="1495107"/>
          </a:xfrm>
        </p:grpSpPr>
        <p:sp>
          <p:nvSpPr>
            <p:cNvPr id="370" name="Google Shape;370;p9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2" name="Google Shape;372;p9"/>
            <p:cNvSpPr txBox="1"/>
            <p:nvPr/>
          </p:nvSpPr>
          <p:spPr>
            <a:xfrm>
              <a:off x="1369440" y="1565893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nl-NL" sz="2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Input</a:t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Input</a:t>
            </a:r>
            <a:endParaRPr/>
          </a:p>
        </p:txBody>
      </p:sp>
      <p:sp>
        <p:nvSpPr>
          <p:cNvPr id="379" name="Google Shape;379;p1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Pre-processing of the data</a:t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86" name="Google Shape;386;p1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Input</a:t>
            </a:r>
            <a:endParaRPr/>
          </a:p>
        </p:txBody>
      </p:sp>
      <p:sp>
        <p:nvSpPr>
          <p:cNvPr id="387" name="Google Shape;387;p1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Research by Columbia Business School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310 unique participants, 129 dimensions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Features: dating results, demographics, questionnaires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93" name="Google Shape;393;p1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Dating Results</a:t>
            </a:r>
            <a:endParaRPr/>
          </a:p>
        </p:txBody>
      </p:sp>
      <p:sp>
        <p:nvSpPr>
          <p:cNvPr id="394" name="Google Shape;394;p1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Asked whether they want to see their date again→ if both answer yes, it is match → predicted </a:t>
            </a:r>
            <a:r>
              <a:rPr lang="nl-NL"/>
              <a:t>variable</a:t>
            </a:r>
            <a:r>
              <a:rPr lang="nl-NL"/>
              <a:t> in our model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Rate the 6 key attributes:  attractiveness, sincerity, intelligence, fun, ambition, shared interests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00" name="Google Shape;400;p1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Questionnaires </a:t>
            </a:r>
            <a:endParaRPr/>
          </a:p>
        </p:txBody>
      </p:sp>
      <p:sp>
        <p:nvSpPr>
          <p:cNvPr id="401" name="Google Shape;401;p1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Demographics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Dating habits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Self-perception across 6 key attributes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Lifestyle information (interests in sports, museums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OUR PRE-PROCESS</a:t>
            </a:r>
            <a:endParaRPr/>
          </a:p>
        </p:txBody>
      </p:sp>
      <p:sp>
        <p:nvSpPr>
          <p:cNvPr id="407" name="Google Shape;407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408" name="Google Shape;408;p14"/>
          <p:cNvGrpSpPr/>
          <p:nvPr/>
        </p:nvGrpSpPr>
        <p:grpSpPr>
          <a:xfrm>
            <a:off x="5892014" y="1623691"/>
            <a:ext cx="3175786" cy="3346166"/>
            <a:chOff x="5632317" y="1189775"/>
            <a:chExt cx="3305700" cy="3483050"/>
          </a:xfrm>
        </p:grpSpPr>
        <p:sp>
          <p:nvSpPr>
            <p:cNvPr id="409" name="Google Shape;409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3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0" name="Google Shape;410;p14"/>
            <p:cNvSpPr txBox="1"/>
            <p:nvPr/>
          </p:nvSpPr>
          <p:spPr>
            <a:xfrm>
              <a:off x="5799984" y="2057125"/>
              <a:ext cx="313803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Feature creation</a:t>
              </a:r>
              <a:endPara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1" name="Google Shape;411;p14"/>
          <p:cNvGrpSpPr/>
          <p:nvPr/>
        </p:nvGrpSpPr>
        <p:grpSpPr>
          <a:xfrm>
            <a:off x="-97536" y="1623897"/>
            <a:ext cx="3407507" cy="3345960"/>
            <a:chOff x="0" y="1189989"/>
            <a:chExt cx="3546900" cy="3482836"/>
          </a:xfrm>
        </p:grpSpPr>
        <p:sp>
          <p:nvSpPr>
            <p:cNvPr id="412" name="Google Shape;412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1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" name="Google Shape;413;p14"/>
            <p:cNvSpPr txBox="1"/>
            <p:nvPr/>
          </p:nvSpPr>
          <p:spPr>
            <a:xfrm>
              <a:off x="266507" y="2057125"/>
              <a:ext cx="2625055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cleaning</a:t>
              </a:r>
              <a:endParaRPr b="0" i="0" sz="2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" name="Google Shape;414;p14"/>
          <p:cNvGrpSpPr/>
          <p:nvPr/>
        </p:nvGrpSpPr>
        <p:grpSpPr>
          <a:xfrm>
            <a:off x="2928988" y="1623691"/>
            <a:ext cx="3361897" cy="3346166"/>
            <a:chOff x="2944204" y="1189775"/>
            <a:chExt cx="3305700" cy="3483050"/>
          </a:xfrm>
        </p:grpSpPr>
        <p:sp>
          <p:nvSpPr>
            <p:cNvPr id="415" name="Google Shape;415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2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6" name="Google Shape;416;p14"/>
            <p:cNvSpPr txBox="1"/>
            <p:nvPr/>
          </p:nvSpPr>
          <p:spPr>
            <a:xfrm>
              <a:off x="3254245" y="2057125"/>
              <a:ext cx="2603287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merging</a:t>
              </a:r>
              <a:endPara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22" name="Google Shape;422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Step 1: Data Cleaning</a:t>
            </a:r>
            <a:endParaRPr/>
          </a:p>
        </p:txBody>
      </p:sp>
      <p:sp>
        <p:nvSpPr>
          <p:cNvPr id="423" name="Google Shape;423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Handle missing values → problems with different waves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Remove variables we are not interested 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