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83" r:id="rId4"/>
    <p:sldId id="284" r:id="rId5"/>
    <p:sldId id="287" r:id="rId6"/>
    <p:sldId id="263" r:id="rId7"/>
    <p:sldId id="262" r:id="rId8"/>
    <p:sldId id="289" r:id="rId9"/>
    <p:sldId id="264" r:id="rId10"/>
    <p:sldId id="288" r:id="rId11"/>
    <p:sldId id="304" r:id="rId12"/>
    <p:sldId id="274" r:id="rId13"/>
    <p:sldId id="26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09" r:id="rId27"/>
    <p:sldId id="299" r:id="rId28"/>
    <p:sldId id="300" r:id="rId29"/>
    <p:sldId id="301" r:id="rId30"/>
    <p:sldId id="302" r:id="rId31"/>
    <p:sldId id="303" r:id="rId32"/>
    <p:sldId id="281" r:id="rId33"/>
    <p:sldId id="282" r:id="rId34"/>
    <p:sldId id="276" r:id="rId35"/>
    <p:sldId id="275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58"/>
    <a:srgbClr val="FF5050"/>
    <a:srgbClr val="55ACEE"/>
    <a:srgbClr val="1F6C8C"/>
    <a:srgbClr val="D8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14" autoAdjust="0"/>
  </p:normalViewPr>
  <p:slideViewPr>
    <p:cSldViewPr snapToGrid="0" showGuides="1">
      <p:cViewPr varScale="1">
        <p:scale>
          <a:sx n="67" d="100"/>
          <a:sy n="67" d="100"/>
        </p:scale>
        <p:origin x="12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A4BD1-0570-4C97-8B3A-71DCAEB4F69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EC81-E5F2-4111-AC13-FE8308072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4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semble_learn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Hello,</a:t>
            </a:r>
            <a:r>
              <a:rPr lang="en-US" altLang="zh-TW" baseline="0" dirty="0" smtClean="0"/>
              <a:t> everyone!</a:t>
            </a:r>
          </a:p>
          <a:p>
            <a:r>
              <a:rPr lang="en-US" altLang="zh-TW" baseline="0" dirty="0" smtClean="0"/>
              <a:t>This is our Final  project</a:t>
            </a:r>
          </a:p>
          <a:p>
            <a:r>
              <a:rPr lang="en-US" altLang="zh-TW" baseline="0" dirty="0" smtClean="0"/>
              <a:t>The topic is cut down the cost of uncertainty travel order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And I am Steve, this is Jack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9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可以看到</a:t>
            </a:r>
            <a:endParaRPr lang="en-US" altLang="zh-TW" dirty="0" smtClean="0"/>
          </a:p>
          <a:p>
            <a:r>
              <a:rPr lang="zh-TW" altLang="en-US" dirty="0" smtClean="0"/>
              <a:t>藍底是我們原本就有或是透過合併得出的變數</a:t>
            </a:r>
            <a:endParaRPr lang="en-US" altLang="zh-TW" dirty="0" smtClean="0"/>
          </a:p>
          <a:p>
            <a:r>
              <a:rPr lang="zh-TW" altLang="en-US" dirty="0" smtClean="0"/>
              <a:t>綠底則是透過合併、轉換、計算得出的新變數</a:t>
            </a:r>
            <a:endParaRPr lang="en-US" altLang="zh-TW" dirty="0" smtClean="0"/>
          </a:p>
          <a:p>
            <a:r>
              <a:rPr lang="zh-TW" altLang="en-US" dirty="0" smtClean="0"/>
              <a:t>特別是關於旅行團、</a:t>
            </a:r>
            <a:r>
              <a:rPr lang="en-US" altLang="zh-TW" dirty="0" err="1" smtClean="0"/>
              <a:t>sub_line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的熱門程度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要說明</a:t>
            </a:r>
            <a:r>
              <a:rPr lang="en-US" altLang="zh-TW" dirty="0" err="1" smtClean="0"/>
              <a:t>wait_duration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group_amount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people_amount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area_heat</a:t>
            </a:r>
            <a:r>
              <a:rPr lang="en-US" altLang="zh-TW" baseline="0" dirty="0" smtClean="0"/>
              <a:t>, unit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86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可以看到</a:t>
            </a:r>
            <a:endParaRPr lang="en-US" altLang="zh-TW" dirty="0" smtClean="0"/>
          </a:p>
          <a:p>
            <a:r>
              <a:rPr lang="zh-TW" altLang="en-US" dirty="0" smtClean="0"/>
              <a:t>藍底是我們原本就有或是透過合併得出的變數</a:t>
            </a:r>
            <a:endParaRPr lang="en-US" altLang="zh-TW" dirty="0" smtClean="0"/>
          </a:p>
          <a:p>
            <a:r>
              <a:rPr lang="zh-TW" altLang="en-US" dirty="0" smtClean="0"/>
              <a:t>綠底則是透過合併、轉換、計算得出的新變數</a:t>
            </a:r>
            <a:endParaRPr lang="en-US" altLang="zh-TW" dirty="0" smtClean="0"/>
          </a:p>
          <a:p>
            <a:r>
              <a:rPr lang="zh-TW" altLang="en-US" dirty="0" smtClean="0"/>
              <a:t>特別是關於旅行團、</a:t>
            </a:r>
            <a:r>
              <a:rPr lang="en-US" altLang="zh-TW" dirty="0" err="1" smtClean="0"/>
              <a:t>sub_line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的熱門程度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要說明</a:t>
            </a:r>
            <a:r>
              <a:rPr lang="en-US" altLang="zh-TW" dirty="0" err="1" smtClean="0"/>
              <a:t>wait_duration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group_amount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people_amount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area_heat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unit_group_agency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 reason I want  to talk about these feature (popularity) is because when you face category data.</a:t>
            </a:r>
          </a:p>
          <a:p>
            <a:r>
              <a:rPr lang="en-US" altLang="zh-TW" baseline="0" dirty="0" smtClean="0"/>
              <a:t>You can use one-hot encoding to transform it to numeric.</a:t>
            </a:r>
          </a:p>
          <a:p>
            <a:r>
              <a:rPr lang="en-US" altLang="zh-TW" baseline="0" dirty="0" smtClean="0"/>
              <a:t>But the problem is if it has too many category, then we will get a sparse matrix</a:t>
            </a:r>
          </a:p>
          <a:p>
            <a:r>
              <a:rPr lang="en-US" altLang="zh-TW" baseline="0" dirty="0" smtClean="0"/>
              <a:t>And that is not good for predicting.</a:t>
            </a:r>
          </a:p>
          <a:p>
            <a:r>
              <a:rPr lang="en-US" altLang="zh-TW" baseline="0" dirty="0" smtClean="0"/>
              <a:t>So maybe calculate counts to be feature like popularity is better way to transform category variable.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43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最終，我們有</a:t>
            </a:r>
            <a:r>
              <a:rPr lang="en-US" altLang="zh-TW" dirty="0" smtClean="0"/>
              <a:t>297020</a:t>
            </a:r>
            <a:r>
              <a:rPr lang="zh-TW" altLang="en-US" dirty="0" smtClean="0"/>
              <a:t>筆數據，缺失值有</a:t>
            </a:r>
            <a:r>
              <a:rPr lang="en-US" altLang="zh-TW" dirty="0" smtClean="0"/>
              <a:t>1094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zh-TW" altLang="en-US" dirty="0" smtClean="0"/>
              <a:t>比例大約是</a:t>
            </a:r>
            <a:r>
              <a:rPr lang="en-US" altLang="zh-TW" dirty="0" smtClean="0"/>
              <a:t>0.003683254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0.37%</a:t>
            </a:r>
          </a:p>
          <a:p>
            <a:r>
              <a:rPr lang="zh-TW" altLang="en-US" dirty="0" smtClean="0"/>
              <a:t>非常地少，所以我們決定移除。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3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我們先簡單看一下，成行與不成行，在每個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上面的分布情形</a:t>
            </a:r>
            <a:endParaRPr lang="en-US" altLang="zh-TW" dirty="0" smtClean="0"/>
          </a:p>
          <a:p>
            <a:r>
              <a:rPr lang="zh-TW" altLang="en-US" dirty="0" smtClean="0"/>
              <a:t>在此我們拿出</a:t>
            </a:r>
            <a:r>
              <a:rPr lang="en-US" altLang="zh-TW" dirty="0" smtClean="0"/>
              <a:t>????</a:t>
            </a:r>
            <a:r>
              <a:rPr lang="zh-TW" altLang="en-US" dirty="0" smtClean="0"/>
              <a:t>來做觀察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Group_amount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group_order_heat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8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我們先簡單看一下，成行與不成行，在每個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上面的分布情形</a:t>
            </a:r>
            <a:endParaRPr lang="en-US" altLang="zh-TW" dirty="0" smtClean="0"/>
          </a:p>
          <a:p>
            <a:r>
              <a:rPr lang="zh-TW" altLang="en-US" dirty="0" smtClean="0"/>
              <a:t>在此我們拿出</a:t>
            </a:r>
            <a:r>
              <a:rPr lang="en-US" altLang="zh-TW" dirty="0" smtClean="0"/>
              <a:t>????</a:t>
            </a:r>
            <a:r>
              <a:rPr lang="zh-TW" altLang="en-US" dirty="0" smtClean="0"/>
              <a:t>來做觀察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Group_amount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group_order_heat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94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我們先簡單看一下，成行與不成行，在每個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上面的分布情形</a:t>
            </a:r>
            <a:endParaRPr lang="en-US" altLang="zh-TW" dirty="0" smtClean="0"/>
          </a:p>
          <a:p>
            <a:r>
              <a:rPr lang="zh-TW" altLang="en-US" dirty="0" smtClean="0"/>
              <a:t>在此我們拿出</a:t>
            </a:r>
            <a:r>
              <a:rPr lang="en-US" altLang="zh-TW" dirty="0" smtClean="0"/>
              <a:t>????</a:t>
            </a:r>
            <a:r>
              <a:rPr lang="zh-TW" altLang="en-US" dirty="0" smtClean="0"/>
              <a:t>來做觀察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Group_amount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group_order_heat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78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我們先簡單看一下，成行與不成行，在每個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上面的分布情形</a:t>
            </a:r>
            <a:endParaRPr lang="en-US" altLang="zh-TW" dirty="0" smtClean="0"/>
          </a:p>
          <a:p>
            <a:r>
              <a:rPr lang="zh-TW" altLang="en-US" dirty="0" smtClean="0"/>
              <a:t>在此我們拿出</a:t>
            </a:r>
            <a:r>
              <a:rPr lang="en-US" altLang="zh-TW" dirty="0" smtClean="0"/>
              <a:t>????</a:t>
            </a:r>
            <a:r>
              <a:rPr lang="zh-TW" altLang="en-US" dirty="0" smtClean="0"/>
              <a:t>來做觀察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Group_amount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group_order_heat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6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use about two 250 thousands row of order data, according to the proportion of label0: label1 8:2</a:t>
            </a:r>
          </a:p>
          <a:p>
            <a:r>
              <a:rPr lang="en-US" altLang="zh-TW" dirty="0"/>
              <a:t>And split the dataset to Training / Testing about 90/10</a:t>
            </a:r>
          </a:p>
          <a:p>
            <a:r>
              <a:rPr lang="en-US" altLang="zh-TW" dirty="0"/>
              <a:t>When Cross Validation, we use 5 fold, so the proportion is about 80/20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9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 for model, we choose the tree-based model</a:t>
            </a:r>
          </a:p>
          <a:p>
            <a:r>
              <a:rPr lang="en-US" altLang="zh-TW" dirty="0"/>
              <a:t>The Random Forest, and </a:t>
            </a:r>
            <a:r>
              <a:rPr lang="en-US" altLang="zh-TW" dirty="0" err="1"/>
              <a:t>XGBoost</a:t>
            </a:r>
            <a:endParaRPr lang="en-US" altLang="zh-TW" dirty="0"/>
          </a:p>
          <a:p>
            <a:r>
              <a:rPr lang="en-US" altLang="zh-TW" dirty="0"/>
              <a:t>We can predict and also get the feature importance</a:t>
            </a:r>
          </a:p>
          <a:p>
            <a:r>
              <a:rPr lang="en-US" altLang="zh-TW" dirty="0"/>
              <a:t>Meanwhile we can also avoid the problem due to correlation of feature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95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forests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an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semble learning"/>
              </a:rPr>
              <a:t>ensemble learning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en-US" altLang="zh-TW" baseline="0" dirty="0" smtClean="0"/>
              <a:t> is content of today presentation</a:t>
            </a:r>
          </a:p>
          <a:p>
            <a:r>
              <a:rPr lang="en-US" altLang="zh-TW" baseline="0" dirty="0" smtClean="0"/>
              <a:t>First of all, we will fast introduce the whole project and out goal</a:t>
            </a:r>
          </a:p>
          <a:p>
            <a:r>
              <a:rPr lang="en-US" altLang="zh-TW" baseline="0" dirty="0" smtClean="0"/>
              <a:t>Then discuss some data processing and Explore it</a:t>
            </a:r>
          </a:p>
          <a:p>
            <a:r>
              <a:rPr lang="en-US" altLang="zh-TW" baseline="0" dirty="0" smtClean="0"/>
              <a:t>After Glimpse the dataset, we will try to build a model to predict</a:t>
            </a:r>
          </a:p>
          <a:p>
            <a:r>
              <a:rPr lang="en-US" altLang="zh-TW" baseline="0" dirty="0" smtClean="0"/>
              <a:t>At last, we will show our performance and result</a:t>
            </a:r>
          </a:p>
          <a:p>
            <a:r>
              <a:rPr lang="en-US" altLang="zh-TW" dirty="0" smtClean="0"/>
              <a:t>And take these to compare the competition leader 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To see </a:t>
            </a:r>
            <a:r>
              <a:rPr lang="en-US" altLang="zh-TW" baseline="0" dirty="0" smtClean="0"/>
              <a:t>if we participate this competition where we locate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Finally, show how to </a:t>
            </a:r>
            <a:r>
              <a:rPr lang="en-US" altLang="zh-TW" baseline="0" dirty="0" err="1" smtClean="0"/>
              <a:t>preduce</a:t>
            </a:r>
            <a:r>
              <a:rPr lang="en-US" altLang="zh-TW" baseline="0" dirty="0" smtClean="0"/>
              <a:t> our work and the challenge of future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687B6-BF40-412E-B6AB-C191FD8E3C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005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40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Extreme gradient boosting, it’s a regression tree based model, and it’s also one of the most popular model to get Kaggle competition championship in 2015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314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err="1"/>
              <a:t>Min_child_weight</a:t>
            </a:r>
            <a:r>
              <a:rPr lang="en-US" altLang="zh-TW" dirty="0"/>
              <a:t> :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tree partition step results in a leaf node with the sum of instance weight less than </a:t>
            </a:r>
            <a:r>
              <a:rPr lang="en-US" altLang="zh-TW" dirty="0" err="1">
                <a:effectLst/>
              </a:rPr>
              <a:t>min_child_weight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the building process will give up further partitioning.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Sub sample :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it to 0.5 means that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randomly sample half of the training data prior to growing trees. and this will prevent overfitting. Subsampling will occur once in every boosting iteration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Learning_rate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After each boosting step, we can directly get the weights of new features, and </a:t>
            </a:r>
            <a:r>
              <a:rPr lang="en-US" altLang="zh-TW" dirty="0">
                <a:effectLst/>
              </a:rPr>
              <a:t>eta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shrinks the feature weights to make the boosting process more conservative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485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Because of the imbalance data, order not to deal has 80%, so our null model guess all the label are 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639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04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把訓練資料的</a:t>
            </a:r>
            <a:r>
              <a:rPr lang="en-US" altLang="zh-TW" dirty="0" smtClean="0"/>
              <a:t>label =0/1 </a:t>
            </a:r>
            <a:r>
              <a:rPr lang="zh-TW" altLang="en-US" dirty="0" smtClean="0"/>
              <a:t>取成平衡之後</a:t>
            </a:r>
            <a:endParaRPr lang="en-US" altLang="zh-TW" dirty="0" smtClean="0"/>
          </a:p>
          <a:p>
            <a:r>
              <a:rPr lang="en-US" altLang="zh-TW" dirty="0" smtClean="0"/>
              <a:t>Recall</a:t>
            </a:r>
            <a:r>
              <a:rPr lang="zh-TW" altLang="en-US" dirty="0" smtClean="0"/>
              <a:t>會顯著提高，這也正是我們希望的，也就是說從實務上來講</a:t>
            </a:r>
            <a:endParaRPr lang="en-US" altLang="zh-TW" dirty="0" smtClean="0"/>
          </a:p>
          <a:p>
            <a:r>
              <a:rPr lang="en-US" altLang="zh-TW" dirty="0" smtClean="0"/>
              <a:t>Label=1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很少，所以旅行社應該是希望多注重訂單會成行的人</a:t>
            </a:r>
            <a:endParaRPr lang="en-US" altLang="zh-TW" dirty="0" smtClean="0"/>
          </a:p>
          <a:p>
            <a:r>
              <a:rPr lang="zh-TW" altLang="en-US" dirty="0" smtClean="0"/>
              <a:t>然而比賽看的是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就是了。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31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When we compare our best score AUC in the </a:t>
            </a:r>
            <a:r>
              <a:rPr kumimoji="1" lang="en-US" altLang="zh-TW" dirty="0" err="1"/>
              <a:t>Tbrain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competion</a:t>
            </a:r>
            <a:r>
              <a:rPr kumimoji="1" lang="en-US" altLang="zh-TW" dirty="0"/>
              <a:t>, </a:t>
            </a:r>
            <a:endParaRPr kumimoji="1" lang="en-US" altLang="zh-TW" dirty="0" smtClean="0"/>
          </a:p>
          <a:p>
            <a:r>
              <a:rPr kumimoji="1" lang="en-US" altLang="zh-TW" dirty="0" smtClean="0"/>
              <a:t>we </a:t>
            </a:r>
            <a:r>
              <a:rPr kumimoji="1" lang="en-US" altLang="zh-TW" dirty="0"/>
              <a:t>can rank 105 over 733 teams, and the best score is 0.765, however, the training set and testing set is not truly the same</a:t>
            </a:r>
          </a:p>
          <a:p>
            <a:r>
              <a:rPr kumimoji="1" lang="en-US" altLang="zh-TW" dirty="0"/>
              <a:t>So it just a </a:t>
            </a:r>
            <a:r>
              <a:rPr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0EC81-E5F2-4111-AC13-FE83080722B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277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Some problem about data,</a:t>
            </a:r>
            <a:r>
              <a:rPr lang="en-US" altLang="zh-TW" baseline="0" dirty="0" smtClean="0"/>
              <a:t> because the website say the data can only use in competition.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4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So, let’s move</a:t>
            </a:r>
            <a:r>
              <a:rPr lang="en-US" altLang="zh-TW" baseline="0" dirty="0" smtClean="0"/>
              <a:t> on </a:t>
            </a:r>
          </a:p>
          <a:p>
            <a:r>
              <a:rPr lang="en-US" altLang="zh-TW" baseline="0" dirty="0" smtClean="0"/>
              <a:t>Our datasets is from a website like </a:t>
            </a:r>
            <a:r>
              <a:rPr lang="en-US" altLang="zh-TW" baseline="0" dirty="0" err="1" smtClean="0"/>
              <a:t>Kaggle</a:t>
            </a:r>
            <a:endParaRPr lang="en-US" altLang="zh-TW" baseline="0" dirty="0" smtClean="0"/>
          </a:p>
          <a:p>
            <a:r>
              <a:rPr lang="en-US" altLang="zh-TW" baseline="0" dirty="0" smtClean="0"/>
              <a:t>The only different is that it is in Taiwan, so the whole description on the website is in Chinese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這是一個數據分析比賽的網站</a:t>
            </a:r>
          </a:p>
          <a:p>
            <a:r>
              <a:rPr lang="zh-TW" altLang="en-US" dirty="0" smtClean="0"/>
              <a:t>就像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依樣會定期舉辦比賽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687B6-BF40-412E-B6AB-C191FD8E3C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3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As I said, the data is from the competition,</a:t>
            </a:r>
            <a:r>
              <a:rPr kumimoji="1" lang="en-US" altLang="zh-TW" baseline="0" dirty="0" smtClean="0"/>
              <a:t> which is the </a:t>
            </a:r>
            <a:r>
              <a:rPr kumimoji="1" lang="en-US" altLang="zh-TW" dirty="0" smtClean="0"/>
              <a:t>fourth</a:t>
            </a:r>
            <a:r>
              <a:rPr kumimoji="1" lang="en-US" altLang="zh-TW" baseline="0" dirty="0" smtClean="0"/>
              <a:t> competition on this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aseline="0" dirty="0" smtClean="0"/>
              <a:t>It is about a problem from travel agency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aseline="0" dirty="0" smtClean="0"/>
              <a:t>The want to know whether a travel order would be canceled or not in the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aseline="0" dirty="0" smtClean="0"/>
              <a:t>So, they wish participant to predict the order will be deal or not by using the data about time, price, people amount, airline, day schedule and so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https://arxiv.org/pdf/1506.00327.pdf?fbclid=IwAR2V1FWccc0qYlNNL2HVvr_BbdrqVDSxjX6EjaclUiPt0xzzhF1NfA2ed80</a:t>
            </a:r>
            <a:endParaRPr kumimoji="1"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687B6-BF40-412E-B6AB-C191FD8E3C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98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Total</a:t>
            </a:r>
            <a:r>
              <a:rPr kumimoji="1" lang="en-US" altLang="zh-TW" baseline="0" dirty="0" smtClean="0"/>
              <a:t> we have almost 300,000 travel orders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Ideally, we want to make each row</a:t>
            </a:r>
            <a:r>
              <a:rPr kumimoji="1" lang="en-US" altLang="zh-TW" baseline="0" dirty="0" smtClean="0"/>
              <a:t> is one travel order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And these is our features we input finally,</a:t>
            </a:r>
            <a:r>
              <a:rPr kumimoji="1" lang="en-US" altLang="zh-TW" baseline="0" dirty="0" smtClean="0"/>
              <a:t> </a:t>
            </a:r>
            <a:r>
              <a:rPr lang="en-US" altLang="zh-TW" dirty="0" smtClean="0"/>
              <a:t>we will talk about these features more detail later.</a:t>
            </a:r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Then we will predict each is 1 or 0.</a:t>
            </a:r>
            <a:r>
              <a:rPr kumimoji="1" lang="en-US" altLang="zh-TW" baseline="0" dirty="0" smtClean="0"/>
              <a:t> It means the travel order will be deal or not deal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每一列是一筆旅遊訂單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我們會輸入以下的特徵，來預測該訂單是否會成行，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右邊是特徵的描述，這個表後面還會看到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37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feature(</a:t>
            </a:r>
            <a:r>
              <a:rPr kumimoji="1" lang="zh-TW" altLang="en-US" dirty="0" smtClean="0"/>
              <a:t>包含</a:t>
            </a:r>
            <a:r>
              <a:rPr kumimoji="1" lang="en-US" altLang="zh-TW" dirty="0" smtClean="0"/>
              <a:t>dummy variable)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687B6-BF40-412E-B6AB-C191FD8E3C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7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Total</a:t>
            </a:r>
            <a:r>
              <a:rPr kumimoji="1" lang="en-US" altLang="zh-TW" baseline="0" dirty="0" smtClean="0"/>
              <a:t> we have almost 300,000 travel orders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Ideally, we want to make each row</a:t>
            </a:r>
            <a:r>
              <a:rPr kumimoji="1" lang="en-US" altLang="zh-TW" baseline="0" dirty="0" smtClean="0"/>
              <a:t> is one travel order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And these is our features we input finally,</a:t>
            </a:r>
            <a:r>
              <a:rPr kumimoji="1" lang="en-US" altLang="zh-TW" baseline="0" dirty="0" smtClean="0"/>
              <a:t> </a:t>
            </a:r>
            <a:r>
              <a:rPr lang="en-US" altLang="zh-TW" dirty="0" smtClean="0"/>
              <a:t>we will talk about these features more detail later.</a:t>
            </a:r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Then we will predict each is 1 or 0.</a:t>
            </a:r>
            <a:r>
              <a:rPr kumimoji="1" lang="en-US" altLang="zh-TW" baseline="0" dirty="0" smtClean="0"/>
              <a:t> It means the travel order will be deal or not deal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每一列是一筆旅遊訂單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我們會輸入以下的特徵，來預測該訂單是否會成行，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右邊是特徵的描述，這個表後面還會看到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37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feature(</a:t>
            </a:r>
            <a:r>
              <a:rPr kumimoji="1" lang="zh-TW" altLang="en-US" dirty="0" smtClean="0"/>
              <a:t>包含</a:t>
            </a:r>
            <a:r>
              <a:rPr kumimoji="1" lang="en-US" altLang="zh-TW" dirty="0" smtClean="0"/>
              <a:t>dummy variable)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687B6-BF40-412E-B6AB-C191FD8E3C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35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Total</a:t>
            </a:r>
            <a:r>
              <a:rPr kumimoji="1" lang="en-US" altLang="zh-TW" baseline="0" dirty="0" smtClean="0"/>
              <a:t> we have almost 300,000 travel orders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Ideally, we want to make each row</a:t>
            </a:r>
            <a:r>
              <a:rPr kumimoji="1" lang="en-US" altLang="zh-TW" baseline="0" dirty="0" smtClean="0"/>
              <a:t> is one travel order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And these is our features we input finally,</a:t>
            </a:r>
            <a:r>
              <a:rPr kumimoji="1" lang="en-US" altLang="zh-TW" baseline="0" dirty="0" smtClean="0"/>
              <a:t> </a:t>
            </a:r>
            <a:r>
              <a:rPr lang="en-US" altLang="zh-TW" dirty="0" smtClean="0"/>
              <a:t>we will talk about these features more detail later.</a:t>
            </a:r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Then we will predict each is 1 or 0.</a:t>
            </a:r>
            <a:r>
              <a:rPr kumimoji="1" lang="en-US" altLang="zh-TW" baseline="0" dirty="0" smtClean="0"/>
              <a:t> It means the travel order will be deal or not deal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每一列是一筆旅遊訂單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我們會輸入以下的特徵，來預測該訂單是否會成行，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右邊是特徵的描述，這個表後面還會看到</a:t>
            </a:r>
            <a:endParaRPr kumimoji="1"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37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feature(</a:t>
            </a:r>
            <a:r>
              <a:rPr kumimoji="1" lang="zh-TW" altLang="en-US" dirty="0" smtClean="0"/>
              <a:t>包含</a:t>
            </a:r>
            <a:r>
              <a:rPr kumimoji="1" lang="en-US" altLang="zh-TW" dirty="0" smtClean="0"/>
              <a:t>dummy variable)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75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 let’s talk about the whole data processing</a:t>
            </a:r>
          </a:p>
          <a:p>
            <a:r>
              <a:rPr lang="en-US" altLang="zh-TW" dirty="0" smtClean="0"/>
              <a:t>Originally, competition provides five raw datasets.</a:t>
            </a:r>
            <a:r>
              <a:rPr lang="en-US" altLang="zh-TW" baseline="0" dirty="0" smtClean="0"/>
              <a:t> Group, order, airline, day schedule and </a:t>
            </a:r>
            <a:r>
              <a:rPr lang="en-US" altLang="zh-TW" baseline="0" dirty="0" err="1" smtClean="0"/>
              <a:t>cache_map</a:t>
            </a:r>
            <a:r>
              <a:rPr lang="en-US" altLang="zh-TW" baseline="0" dirty="0" smtClean="0"/>
              <a:t> file</a:t>
            </a:r>
          </a:p>
          <a:p>
            <a:r>
              <a:rPr lang="en-US" altLang="zh-TW" dirty="0" smtClean="0"/>
              <a:t>Using merged and summarized skill to let these four csv become</a:t>
            </a:r>
            <a:r>
              <a:rPr lang="en-US" altLang="zh-TW" baseline="0" dirty="0" smtClean="0"/>
              <a:t> to something like this</a:t>
            </a:r>
            <a:endParaRPr lang="en-US" altLang="zh-TW" dirty="0" smtClean="0"/>
          </a:p>
          <a:p>
            <a:r>
              <a:rPr lang="en-US" altLang="zh-TW" dirty="0" smtClean="0"/>
              <a:t>For example,</a:t>
            </a:r>
            <a:r>
              <a:rPr lang="en-US" altLang="zh-TW" baseline="0" dirty="0" smtClean="0"/>
              <a:t> Jack and I want to do to Japan. So we place an order to a Japan travel group.</a:t>
            </a:r>
          </a:p>
          <a:p>
            <a:r>
              <a:rPr lang="en-US" altLang="zh-TW" baseline="0" dirty="0" smtClean="0"/>
              <a:t>Then we will get a </a:t>
            </a:r>
            <a:r>
              <a:rPr lang="en-US" altLang="zh-TW" baseline="0" dirty="0" err="1" smtClean="0"/>
              <a:t>order_id</a:t>
            </a:r>
            <a:r>
              <a:rPr lang="en-US" altLang="zh-TW" baseline="0" dirty="0" smtClean="0"/>
              <a:t>, and some features like how many people in these order (2), how many people in your group (38)…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It’s a pity that we DO</a:t>
            </a:r>
            <a:r>
              <a:rPr lang="en-US" altLang="zh-TW" baseline="0" dirty="0" smtClean="0"/>
              <a:t> NOT use </a:t>
            </a:r>
            <a:r>
              <a:rPr lang="en-US" altLang="zh-TW" baseline="0" dirty="0" err="1" smtClean="0"/>
              <a:t>cache_map</a:t>
            </a:r>
            <a:r>
              <a:rPr lang="en-US" altLang="zh-TW" baseline="0" dirty="0" smtClean="0"/>
              <a:t> file, it contain the graph for promotion. Like banner on the top of website.</a:t>
            </a:r>
          </a:p>
          <a:p>
            <a:r>
              <a:rPr lang="en-US" altLang="zh-TW" baseline="0" dirty="0" smtClean="0"/>
              <a:t>And so far, we did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NOT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know how to transform image </a:t>
            </a:r>
            <a:r>
              <a:rPr lang="en-US" altLang="zh-TW" baseline="0" dirty="0" smtClean="0"/>
              <a:t>data to numeric. </a:t>
            </a:r>
            <a:r>
              <a:rPr lang="en-US" altLang="zh-TW" baseline="0" dirty="0" smtClean="0"/>
              <a:t>So we leave it for now.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Place an order </a:t>
            </a:r>
            <a:r>
              <a:rPr lang="zh-TW" altLang="en-US" dirty="0" smtClean="0"/>
              <a:t>下訂單</a:t>
            </a:r>
            <a:endParaRPr lang="en-US" altLang="zh-TW" dirty="0" smtClean="0"/>
          </a:p>
          <a:p>
            <a:r>
              <a:rPr lang="zh-TW" altLang="en-US" dirty="0" smtClean="0"/>
              <a:t>原本比賽只提供五個資料集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因為目標是預測訂單是否會成行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Our goal is to predict the order will deal or not.</a:t>
            </a:r>
            <a:endParaRPr lang="en-US" altLang="zh-TW" dirty="0" smtClean="0"/>
          </a:p>
          <a:p>
            <a:r>
              <a:rPr lang="zh-TW" altLang="en-US" dirty="0" smtClean="0"/>
              <a:t>所以我們先利用簡單的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summarise</a:t>
            </a:r>
            <a:r>
              <a:rPr lang="zh-TW" altLang="en-US" dirty="0" smtClean="0"/>
              <a:t>，先把資料合併成一列是一筆</a:t>
            </a:r>
            <a:r>
              <a:rPr lang="en-US" altLang="zh-TW" dirty="0" smtClean="0"/>
              <a:t>order</a:t>
            </a:r>
          </a:p>
          <a:p>
            <a:r>
              <a:rPr lang="zh-TW" altLang="en-US" dirty="0" smtClean="0"/>
              <a:t>接著，我們參考一些專業領域的知識，產生出不同的新變數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可以看到</a:t>
            </a:r>
            <a:endParaRPr lang="en-US" altLang="zh-TW" dirty="0" smtClean="0"/>
          </a:p>
          <a:p>
            <a:r>
              <a:rPr lang="zh-TW" altLang="en-US" dirty="0" smtClean="0"/>
              <a:t>藍底是我們原本就有或是透過合併得出的變數</a:t>
            </a:r>
            <a:endParaRPr lang="en-US" altLang="zh-TW" dirty="0" smtClean="0"/>
          </a:p>
          <a:p>
            <a:r>
              <a:rPr lang="zh-TW" altLang="en-US" dirty="0" smtClean="0"/>
              <a:t>綠底則是透過合併、轉換、計算得出的新變數</a:t>
            </a:r>
            <a:endParaRPr lang="en-US" altLang="zh-TW" dirty="0" smtClean="0"/>
          </a:p>
          <a:p>
            <a:r>
              <a:rPr lang="zh-TW" altLang="en-US" dirty="0" smtClean="0"/>
              <a:t>特別是關於旅行團、</a:t>
            </a:r>
            <a:r>
              <a:rPr lang="en-US" altLang="zh-TW" dirty="0" err="1" smtClean="0"/>
              <a:t>sub_line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的熱門程度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9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About </a:t>
            </a:r>
            <a:r>
              <a:rPr lang="en-US" altLang="zh-TW" baseline="0" dirty="0" smtClean="0"/>
              <a:t>attraction popularity, Tour quality, </a:t>
            </a:r>
          </a:p>
          <a:p>
            <a:r>
              <a:rPr lang="en-US" altLang="zh-TW" baseline="0" dirty="0" smtClean="0"/>
              <a:t>familiarity of customer service in agency,</a:t>
            </a:r>
          </a:p>
          <a:p>
            <a:r>
              <a:rPr lang="en-US" altLang="zh-TW" baseline="0" dirty="0" smtClean="0"/>
              <a:t> how many flight for arriving destination, </a:t>
            </a:r>
          </a:p>
          <a:p>
            <a:r>
              <a:rPr lang="en-US" altLang="zh-TW" baseline="0" dirty="0" smtClean="0"/>
              <a:t>how long do you plan for traveling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原本比賽只提供五個資料集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因為目標是預測訂單是否會成行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Our goal is to predict the order will deal or not.</a:t>
            </a:r>
            <a:endParaRPr lang="en-US" altLang="zh-TW" dirty="0" smtClean="0"/>
          </a:p>
          <a:p>
            <a:r>
              <a:rPr lang="zh-TW" altLang="en-US" dirty="0" smtClean="0"/>
              <a:t>所以我們先利用簡單的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summarise</a:t>
            </a:r>
            <a:r>
              <a:rPr lang="zh-TW" altLang="en-US" dirty="0" smtClean="0"/>
              <a:t>，先把資料合併成一列是一筆</a:t>
            </a:r>
            <a:r>
              <a:rPr lang="en-US" altLang="zh-TW" dirty="0" smtClean="0"/>
              <a:t>order</a:t>
            </a:r>
          </a:p>
          <a:p>
            <a:r>
              <a:rPr lang="zh-TW" altLang="en-US" dirty="0" smtClean="0"/>
              <a:t>接著，我們參考一些專業領域的知識，產生出不同的新變數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0EC81-E5F2-4111-AC13-FE83080722B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46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6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5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52400" y="175260"/>
            <a:ext cx="2034540" cy="2034540"/>
            <a:chOff x="259080" y="358140"/>
            <a:chExt cx="2034540" cy="2034540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9080" y="365760"/>
              <a:ext cx="0" cy="2026920"/>
            </a:xfrm>
            <a:prstGeom prst="line">
              <a:avLst/>
            </a:prstGeom>
            <a:ln w="635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6200000">
              <a:off x="1280160" y="-655320"/>
              <a:ext cx="0" cy="2026920"/>
            </a:xfrm>
            <a:prstGeom prst="line">
              <a:avLst/>
            </a:prstGeom>
            <a:ln w="635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 userDrawn="1"/>
        </p:nvGrpSpPr>
        <p:grpSpPr>
          <a:xfrm flipH="1" flipV="1">
            <a:off x="9989820" y="4663952"/>
            <a:ext cx="2034540" cy="2034540"/>
            <a:chOff x="259080" y="358140"/>
            <a:chExt cx="2034540" cy="2034540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259080" y="365760"/>
              <a:ext cx="0" cy="2026920"/>
            </a:xfrm>
            <a:prstGeom prst="line">
              <a:avLst/>
            </a:prstGeom>
            <a:ln w="635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>
              <a:off x="1280160" y="-655320"/>
              <a:ext cx="0" cy="2026920"/>
            </a:xfrm>
            <a:prstGeom prst="line">
              <a:avLst/>
            </a:prstGeom>
            <a:ln w="635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圓形圖 12"/>
          <p:cNvSpPr/>
          <p:nvPr userDrawn="1"/>
        </p:nvSpPr>
        <p:spPr>
          <a:xfrm>
            <a:off x="11392156" y="6042872"/>
            <a:ext cx="1264408" cy="1296000"/>
          </a:xfrm>
          <a:prstGeom prst="pie">
            <a:avLst>
              <a:gd name="adj1" fmla="val 10742710"/>
              <a:gd name="adj2" fmla="val 162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521D3FE-0146-104A-BE82-CD22AF44502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grpSp>
        <p:nvGrpSpPr>
          <p:cNvPr id="15" name="群組 14"/>
          <p:cNvGrpSpPr/>
          <p:nvPr userDrawn="1"/>
        </p:nvGrpSpPr>
        <p:grpSpPr>
          <a:xfrm flipH="1" flipV="1">
            <a:off x="10113645" y="4778252"/>
            <a:ext cx="2034540" cy="2034540"/>
            <a:chOff x="259080" y="358140"/>
            <a:chExt cx="2034540" cy="203454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259080" y="365760"/>
              <a:ext cx="0" cy="2026920"/>
            </a:xfrm>
            <a:prstGeom prst="line">
              <a:avLst/>
            </a:prstGeom>
            <a:ln w="635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16200000">
              <a:off x="1280160" y="-655320"/>
              <a:ext cx="0" cy="2026920"/>
            </a:xfrm>
            <a:prstGeom prst="line">
              <a:avLst/>
            </a:prstGeom>
            <a:ln w="635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05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08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3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5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4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66FE-62B7-41E3-9D95-D497D93DCD43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FA75-81CF-4E3C-BFD8-7BD0B84D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65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995465" y="3749997"/>
            <a:ext cx="6467711" cy="2465608"/>
            <a:chOff x="4995465" y="3749997"/>
            <a:chExt cx="6467711" cy="2465608"/>
          </a:xfrm>
        </p:grpSpPr>
        <p:sp>
          <p:nvSpPr>
            <p:cNvPr id="9" name="圓角矩形 8"/>
            <p:cNvSpPr/>
            <p:nvPr/>
          </p:nvSpPr>
          <p:spPr>
            <a:xfrm>
              <a:off x="4995465" y="3749997"/>
              <a:ext cx="6431849" cy="2465608"/>
            </a:xfrm>
            <a:prstGeom prst="roundRect">
              <a:avLst>
                <a:gd name="adj" fmla="val 634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91047" y="3965863"/>
              <a:ext cx="5896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instructor 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sz="2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Jia</a:t>
              </a: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-Ming Chang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（張家銘）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091047" y="4672212"/>
              <a:ext cx="6372129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Teammate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Dept. of MIS - Jack, Lin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（林聖翔）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/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Dept. of Statistics - Steve, Yu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（余佑駿）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619" y="102260"/>
            <a:ext cx="1032699" cy="1032699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260255" y="568416"/>
            <a:ext cx="9430396" cy="1908215"/>
            <a:chOff x="331375" y="568416"/>
            <a:chExt cx="9430396" cy="1908215"/>
          </a:xfrm>
        </p:grpSpPr>
        <p:sp>
          <p:nvSpPr>
            <p:cNvPr id="7" name="文字方塊 6"/>
            <p:cNvSpPr txBox="1"/>
            <p:nvPr/>
          </p:nvSpPr>
          <p:spPr>
            <a:xfrm>
              <a:off x="567434" y="568416"/>
              <a:ext cx="9194337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altLang="zh-TW" sz="5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Cut Down the Cost </a:t>
              </a:r>
              <a:endPara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Aft>
                  <a:spcPts val="1200"/>
                </a:spcAft>
              </a:pPr>
              <a:r>
                <a:rPr lang="en-US" altLang="zh-TW" sz="5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of </a:t>
              </a:r>
              <a:r>
                <a:rPr lang="en-US" altLang="zh-TW" sz="5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Uncertainty Travel Order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31375" y="639157"/>
              <a:ext cx="167128" cy="1641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345977" y="3023792"/>
            <a:ext cx="2371259" cy="2880845"/>
            <a:chOff x="1345977" y="3023792"/>
            <a:chExt cx="2371259" cy="288084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216" y="3023792"/>
              <a:ext cx="1860781" cy="1860781"/>
            </a:xfrm>
            <a:prstGeom prst="rect">
              <a:avLst/>
            </a:prstGeom>
          </p:spPr>
        </p:pic>
        <p:grpSp>
          <p:nvGrpSpPr>
            <p:cNvPr id="22" name="群組 21"/>
            <p:cNvGrpSpPr/>
            <p:nvPr/>
          </p:nvGrpSpPr>
          <p:grpSpPr>
            <a:xfrm>
              <a:off x="1345977" y="5052190"/>
              <a:ext cx="2371259" cy="852447"/>
              <a:chOff x="1345977" y="5052190"/>
              <a:chExt cx="2371259" cy="852447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5977" y="5052190"/>
                <a:ext cx="852447" cy="852447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4789" y="5052190"/>
                <a:ext cx="852447" cy="852447"/>
              </a:xfrm>
              <a:prstGeom prst="rect">
                <a:avLst/>
              </a:prstGeom>
            </p:spPr>
          </p:pic>
        </p:grpSp>
      </p:grpSp>
      <p:cxnSp>
        <p:nvCxnSpPr>
          <p:cNvPr id="6" name="直線接點 5"/>
          <p:cNvCxnSpPr/>
          <p:nvPr/>
        </p:nvCxnSpPr>
        <p:spPr>
          <a:xfrm>
            <a:off x="7396456" y="1244657"/>
            <a:ext cx="434444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7396456" y="202922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Science in Practice</a:t>
            </a:r>
            <a:endParaRPr kumimoji="1"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46153" y="649096"/>
            <a:ext cx="265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 </a:t>
            </a:r>
            <a:r>
              <a:rPr kumimoji="1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Project</a:t>
            </a:r>
            <a:endParaRPr kumimoji="1"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23" y="1526740"/>
            <a:ext cx="1978573" cy="19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412" y="299458"/>
            <a:ext cx="6090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</a:p>
        </p:txBody>
      </p:sp>
      <p:sp>
        <p:nvSpPr>
          <p:cNvPr id="12" name="矩形 11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412" y="1011792"/>
            <a:ext cx="353917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new 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8586" y="1011792"/>
            <a:ext cx="2142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 data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" y="2016841"/>
            <a:ext cx="5530648" cy="414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6842"/>
            <a:ext cx="5516094" cy="41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文字方塊 1"/>
          <p:cNvSpPr txBox="1"/>
          <p:nvPr/>
        </p:nvSpPr>
        <p:spPr>
          <a:xfrm>
            <a:off x="361192" y="6255164"/>
            <a:ext cx="3748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already have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67374" y="6255164"/>
            <a:ext cx="3705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we generate</a:t>
            </a: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1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412" y="299458"/>
            <a:ext cx="6090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</a:p>
        </p:txBody>
      </p:sp>
      <p:sp>
        <p:nvSpPr>
          <p:cNvPr id="12" name="矩形 11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412" y="1011792"/>
            <a:ext cx="353917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new 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8586" y="1011792"/>
            <a:ext cx="2142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 data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" y="2016841"/>
            <a:ext cx="5530648" cy="414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6842"/>
            <a:ext cx="5516094" cy="41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文字方塊 1"/>
          <p:cNvSpPr txBox="1"/>
          <p:nvPr/>
        </p:nvSpPr>
        <p:spPr>
          <a:xfrm>
            <a:off x="361192" y="6255164"/>
            <a:ext cx="3748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already have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67374" y="6255164"/>
            <a:ext cx="3705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we generate</a:t>
            </a: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129" y="5264331"/>
            <a:ext cx="5530648" cy="89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48129" y="4377945"/>
            <a:ext cx="5530648" cy="31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72850" y="3785155"/>
            <a:ext cx="5530648" cy="31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072850" y="5545585"/>
            <a:ext cx="5530648" cy="61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0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61192" y="299458"/>
            <a:ext cx="6180542" cy="1173999"/>
            <a:chOff x="361192" y="299458"/>
            <a:chExt cx="6180542" cy="1173999"/>
          </a:xfrm>
        </p:grpSpPr>
        <p:sp>
          <p:nvSpPr>
            <p:cNvPr id="11" name="文字方塊 10"/>
            <p:cNvSpPr txBox="1"/>
            <p:nvPr/>
          </p:nvSpPr>
          <p:spPr>
            <a:xfrm>
              <a:off x="451412" y="299458"/>
              <a:ext cx="60903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TW" sz="48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</a:t>
              </a:r>
              <a:r>
                <a:rPr kumimoji="1" lang="en-US" altLang="zh-TW" sz="48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Preprocessing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61192" y="453955"/>
              <a:ext cx="108000" cy="1019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59412" y="1011792"/>
              <a:ext cx="353917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generate new </a:t>
              </a:r>
              <a:r>
                <a:rPr kumimoji="1"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variable,</a:t>
              </a:r>
              <a:endParaRPr lang="zh-TW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098586" y="1011792"/>
              <a:ext cx="2142959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missing data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41" y="2356578"/>
            <a:ext cx="4170744" cy="14154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文字方塊 14"/>
          <p:cNvSpPr txBox="1"/>
          <p:nvPr/>
        </p:nvSpPr>
        <p:spPr>
          <a:xfrm>
            <a:off x="559412" y="2356578"/>
            <a:ext cx="5982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issing data? The airline.csv and day_schedule.csv DO NOT contain all group information.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59412" y="4147640"/>
            <a:ext cx="5982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 data is quite low, so we decided to remove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61441" y="4193547"/>
            <a:ext cx="4794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 data about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295926 records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30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1412" y="299458"/>
            <a:ext cx="8900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Glimpse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Dataset (EDA)</a:t>
            </a:r>
          </a:p>
        </p:txBody>
      </p:sp>
      <p:sp>
        <p:nvSpPr>
          <p:cNvPr id="6" name="矩形 5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412" y="1011792"/>
            <a:ext cx="244724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Group_amount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6652" y="1011792"/>
            <a:ext cx="286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group_order_heat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872480" y="1011792"/>
            <a:ext cx="159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ource_2,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467600" y="1011792"/>
            <a:ext cx="7729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5258"/>
            <a:ext cx="5195361" cy="48312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9" y="1785258"/>
            <a:ext cx="5195361" cy="483120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512938" y="3004420"/>
            <a:ext cx="2699574" cy="1258372"/>
          </a:xfrm>
          <a:prstGeom prst="roundRect">
            <a:avLst>
              <a:gd name="adj" fmla="val 8470"/>
            </a:avLst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 group </a:t>
            </a:r>
            <a:r>
              <a:rPr lang="en-US" altLang="zh-TW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have little people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it's more likely the order is NOT DEAL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786523" y="2001125"/>
            <a:ext cx="15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[NOT 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666701" y="2001125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2841" y="1923393"/>
            <a:ext cx="620111" cy="45143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3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2" y="1797400"/>
            <a:ext cx="5195361" cy="48312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28" y="1797400"/>
            <a:ext cx="5195361" cy="4831200"/>
          </a:xfrm>
          <a:prstGeom prst="rect">
            <a:avLst/>
          </a:prstGeom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1412" y="299458"/>
            <a:ext cx="8900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Glimpse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Dataset (EDA)</a:t>
            </a:r>
          </a:p>
        </p:txBody>
      </p:sp>
      <p:sp>
        <p:nvSpPr>
          <p:cNvPr id="6" name="矩形 5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412" y="1011792"/>
            <a:ext cx="2447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Group_amount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006652" y="1011792"/>
            <a:ext cx="286582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group_order_heat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2480" y="1011792"/>
            <a:ext cx="159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ource_2,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467600" y="1011792"/>
            <a:ext cx="7729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</a:t>
            </a:r>
            <a:endParaRPr lang="zh-TW" altLang="en-US" sz="2400" dirty="0"/>
          </a:p>
        </p:txBody>
      </p:sp>
      <p:sp>
        <p:nvSpPr>
          <p:cNvPr id="13" name="投影片編號版面配置區 5"/>
          <p:cNvSpPr txBox="1">
            <a:spLocks/>
          </p:cNvSpPr>
          <p:nvPr/>
        </p:nvSpPr>
        <p:spPr>
          <a:xfrm>
            <a:off x="9166732" y="6255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521D3FE-0146-104A-BE82-CD22AF445021}" type="slidenum">
              <a:rPr kumimoji="1" lang="zh-TW" altLang="en-US" sz="2000" smtClean="0">
                <a:solidFill>
                  <a:prstClr val="white"/>
                </a:solidFill>
                <a:latin typeface="Arial" panose="020B0604020202020204"/>
                <a:ea typeface="微軟正黑體" panose="020B0604030504040204" pitchFamily="34" charset="-120"/>
              </a:rPr>
              <a:pPr>
                <a:defRPr/>
              </a:pPr>
              <a:t>14</a:t>
            </a:fld>
            <a:endParaRPr kumimoji="1" lang="zh-TW" altLang="en-US" sz="2000" dirty="0">
              <a:solidFill>
                <a:prstClr val="white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786523" y="2001125"/>
            <a:ext cx="15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[NOT 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66701" y="2001125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2841" y="1923393"/>
            <a:ext cx="620111" cy="45143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512938" y="3004420"/>
            <a:ext cx="2699574" cy="1258372"/>
          </a:xfrm>
          <a:prstGeom prst="roundRect">
            <a:avLst>
              <a:gd name="adj" fmla="val 8470"/>
            </a:avLst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 group is </a:t>
            </a:r>
            <a:r>
              <a:rPr lang="en-US" altLang="zh-TW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 POPULAR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it's more likely the order is NOT DEAL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8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1412" y="299458"/>
            <a:ext cx="8900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Glimpse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Dataset (EDA)</a:t>
            </a:r>
          </a:p>
        </p:txBody>
      </p:sp>
      <p:sp>
        <p:nvSpPr>
          <p:cNvPr id="6" name="矩形 5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412" y="1011792"/>
            <a:ext cx="2447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Group_amount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006652" y="1011792"/>
            <a:ext cx="286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group_order_heat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872480" y="1011792"/>
            <a:ext cx="159512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ource_2,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67600" y="1011792"/>
            <a:ext cx="7729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9089"/>
            <a:ext cx="5195361" cy="4831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2" y="1789089"/>
            <a:ext cx="5195361" cy="48312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9786523" y="2001125"/>
            <a:ext cx="15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[NOT 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66701" y="2001125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16938" y="3004420"/>
            <a:ext cx="2699574" cy="967978"/>
          </a:xfrm>
          <a:prstGeom prst="roundRect">
            <a:avLst>
              <a:gd name="adj" fmla="val 8470"/>
            </a:avLst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 source_2 = 4, it's more likely the order is DEAL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1590" y="5187728"/>
            <a:ext cx="1378981" cy="11913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1412" y="299458"/>
            <a:ext cx="8900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Glimpse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Dataset (EDA)</a:t>
            </a:r>
          </a:p>
        </p:txBody>
      </p:sp>
      <p:sp>
        <p:nvSpPr>
          <p:cNvPr id="6" name="矩形 5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412" y="1011792"/>
            <a:ext cx="2447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Group_amount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006652" y="1011792"/>
            <a:ext cx="286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group_order_heat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872480" y="1011792"/>
            <a:ext cx="159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ource_2,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467600" y="1011792"/>
            <a:ext cx="772969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9" y="1789089"/>
            <a:ext cx="5195361" cy="4831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9089"/>
            <a:ext cx="5195361" cy="48312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786523" y="2001125"/>
            <a:ext cx="15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[NOT 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66701" y="2001125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[DEAL]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16938" y="3429000"/>
            <a:ext cx="2878076" cy="677585"/>
          </a:xfrm>
          <a:prstGeom prst="roundRect">
            <a:avLst>
              <a:gd name="adj" fmla="val 8470"/>
            </a:avLst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order from some unit is more likely DEAL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59079" y="4423144"/>
            <a:ext cx="801492" cy="19558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1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61192" y="299458"/>
            <a:ext cx="6316369" cy="1173999"/>
            <a:chOff x="361192" y="299458"/>
            <a:chExt cx="6316369" cy="1173999"/>
          </a:xfrm>
        </p:grpSpPr>
        <p:sp>
          <p:nvSpPr>
            <p:cNvPr id="5" name="文字方塊 4"/>
            <p:cNvSpPr txBox="1"/>
            <p:nvPr/>
          </p:nvSpPr>
          <p:spPr>
            <a:xfrm>
              <a:off x="451412" y="299458"/>
              <a:ext cx="30636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Modeling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61192" y="453955"/>
              <a:ext cx="108000" cy="1019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9412" y="1011792"/>
              <a:ext cx="1709122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Data Split,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8534" y="1011792"/>
              <a:ext cx="440902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Choose Model (cons &amp; pros)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EA48131-ECA6-BD48-BAEE-F4CA497B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241" y="1886364"/>
            <a:ext cx="7594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Modeling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709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Split,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534" y="1011792"/>
            <a:ext cx="440902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Choose Model (cons &amp; pros)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4CF082-3554-BB4B-8A12-EFCBDCD6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700" y="2459844"/>
            <a:ext cx="2032000" cy="2768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854B99-ABA9-4B4F-A128-A575BAD9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34" y="2472544"/>
            <a:ext cx="331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3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Modeling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709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Split,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534" y="1011792"/>
            <a:ext cx="440902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Choose Model (cons &amp; pros)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53CA26F-D679-F040-9A9F-114C5D47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47" y="2562484"/>
            <a:ext cx="331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54419" y="199828"/>
            <a:ext cx="2883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Content</a:t>
            </a: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4814" y="1215154"/>
            <a:ext cx="3581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en-US" altLang="zh-TW" sz="3600" b="1" dirty="0" smtClean="0">
                <a:solidFill>
                  <a:prstClr val="black"/>
                </a:solidFill>
              </a:rPr>
              <a:t> Introduction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4814" y="2091981"/>
            <a:ext cx="539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600" b="1" dirty="0">
                <a:solidFill>
                  <a:prstClr val="black"/>
                </a:solidFill>
              </a:rPr>
              <a:t>Data </a:t>
            </a:r>
            <a:r>
              <a:rPr lang="en-US" altLang="zh-TW" sz="3600" b="1" dirty="0" smtClean="0">
                <a:solidFill>
                  <a:prstClr val="black"/>
                </a:solidFill>
              </a:rPr>
              <a:t>Preprocessing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4814" y="2968808"/>
            <a:ext cx="7288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TW" altLang="en-US" sz="3600" b="1" dirty="0">
                <a:solidFill>
                  <a:prstClr val="black"/>
                </a:solidFill>
              </a:rPr>
              <a:t> </a:t>
            </a:r>
            <a:r>
              <a:rPr lang="en-US" altLang="zh-TW" sz="3600" b="1" dirty="0">
                <a:solidFill>
                  <a:prstClr val="black"/>
                </a:solidFill>
              </a:rPr>
              <a:t>Glimpse at the </a:t>
            </a:r>
            <a:r>
              <a:rPr lang="en-US" altLang="zh-TW" sz="3600" b="1" dirty="0" smtClean="0">
                <a:solidFill>
                  <a:prstClr val="black"/>
                </a:solidFill>
              </a:rPr>
              <a:t>Dataset (</a:t>
            </a:r>
            <a:r>
              <a:rPr lang="en-US" altLang="zh-TW" sz="3600" b="1" dirty="0">
                <a:solidFill>
                  <a:prstClr val="black"/>
                </a:solidFill>
              </a:rPr>
              <a:t>EDA</a:t>
            </a:r>
            <a:r>
              <a:rPr lang="en-US" altLang="zh-TW" sz="3600" b="1" dirty="0" smtClean="0">
                <a:solidFill>
                  <a:prstClr val="black"/>
                </a:solidFill>
              </a:rPr>
              <a:t>)</a:t>
            </a:r>
            <a:endParaRPr lang="zh-TW" altLang="en-US" sz="3600" b="1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4814" y="3845635"/>
            <a:ext cx="2932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en-US" altLang="zh-TW" sz="3600" b="1" dirty="0">
                <a:solidFill>
                  <a:prstClr val="black"/>
                </a:solidFill>
              </a:rPr>
              <a:t> </a:t>
            </a:r>
            <a:r>
              <a:rPr lang="en-US" altLang="zh-TW" sz="3600" b="1" dirty="0" smtClean="0">
                <a:solidFill>
                  <a:prstClr val="black"/>
                </a:solidFill>
              </a:rPr>
              <a:t>Modeling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4813" y="4722462"/>
            <a:ext cx="5646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600" b="1" dirty="0" smtClean="0">
                <a:solidFill>
                  <a:prstClr val="black"/>
                </a:solidFill>
              </a:rPr>
              <a:t>Performance &amp; Result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4813" y="5599291"/>
            <a:ext cx="2106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en-US" altLang="zh-TW" sz="3600" b="1" dirty="0">
                <a:solidFill>
                  <a:prstClr val="black"/>
                </a:solidFill>
              </a:rPr>
              <a:t> Demo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9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Modeling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709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Split,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534" y="1011792"/>
            <a:ext cx="440902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Choose Model (cons &amp; pros)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53CA26F-D679-F040-9A9F-114C5D47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1" y="2487534"/>
            <a:ext cx="3314700" cy="27559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A418C9B-E828-114C-AFA9-CBD61BD6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884" y="1810164"/>
            <a:ext cx="7772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Modeling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709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Split,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534" y="1011792"/>
            <a:ext cx="440902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Choose Model (cons &amp; pros)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4CF082-3554-BB4B-8A12-EFCBDCD6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52" y="2588403"/>
            <a:ext cx="2032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4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Modeling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709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Split,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8534" y="1011792"/>
            <a:ext cx="440902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Choose Model (cons &amp; pros)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4CF082-3554-BB4B-8A12-EFCBDCD6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0" y="2648364"/>
            <a:ext cx="2032000" cy="27686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23FC9DD-D971-0C4D-A7F6-D5412EA64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071" y="1810164"/>
            <a:ext cx="7772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8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7" name="矩形 6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4481EE-3AAB-9341-8E02-EB53E650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38" y="1992726"/>
            <a:ext cx="4445000" cy="4445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0BA538-7CDB-9743-B0FA-B37436B4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41" y="2837276"/>
            <a:ext cx="2349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9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B7D8FBB-D431-2844-A39E-1E86C954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" y="2687339"/>
            <a:ext cx="3302000" cy="27559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D6B769E-CF74-EE4A-927E-D1D2BEC9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58" y="1992726"/>
            <a:ext cx="7010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34B4EF3-066A-A64F-9437-7F133DAD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93" y="2680989"/>
            <a:ext cx="2032000" cy="27686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5552726-42E3-DD42-989C-95F5790B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97" y="1842789"/>
            <a:ext cx="7010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43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3" name="矩形 2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2" y="2235420"/>
            <a:ext cx="3694565" cy="36735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34" y="2235419"/>
            <a:ext cx="3924042" cy="3673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58418" y="2071226"/>
            <a:ext cx="3436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 importance variable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358417" y="3053895"/>
            <a:ext cx="3833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wait_duration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group_order_heat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eople_amount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source_1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unit_group_count</a:t>
            </a:r>
            <a:endParaRPr lang="en-US" altLang="zh-TW" sz="2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64965" y="6014236"/>
            <a:ext cx="441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Black is original feature</a:t>
            </a:r>
          </a:p>
          <a:p>
            <a:pPr marL="342900" indent="-342900">
              <a:buFontTx/>
              <a:buChar char="-"/>
            </a:pPr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Blue features are we generate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8738886" y="5172613"/>
            <a:ext cx="653552" cy="7363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61192" y="1773754"/>
            <a:ext cx="758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10 importance features in RF &amp;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19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59A4A-29AC-E741-A29D-7AB939E34A6E}"/>
              </a:ext>
            </a:extLst>
          </p:cNvPr>
          <p:cNvSpPr/>
          <p:nvPr/>
        </p:nvSpPr>
        <p:spPr>
          <a:xfrm>
            <a:off x="1025566" y="1853959"/>
            <a:ext cx="108843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Sampling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Imbalance: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label_0 : label_1 = 213712 : 52609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Sample the label_0 data to match the labe_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count : 52609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cross validation with balance data generated by 5 different seed ( 105218 rows 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with balance data ( 105218 rows )</a:t>
            </a:r>
          </a:p>
        </p:txBody>
      </p:sp>
    </p:spTree>
    <p:extLst>
      <p:ext uri="{BB962C8B-B14F-4D97-AF65-F5344CB8AC3E}">
        <p14:creationId xmlns:p14="http://schemas.microsoft.com/office/powerpoint/2010/main" val="13281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334E261-481B-824F-B6B2-29945866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46" y="1738726"/>
            <a:ext cx="7594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DA9DBA-0FEE-0C44-9EDC-6D3E547C1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" y="2850630"/>
            <a:ext cx="3416300" cy="2895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203C61-8275-E248-BA53-60454B0BC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49" y="1884012"/>
            <a:ext cx="7645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61192" y="299458"/>
            <a:ext cx="5971918" cy="1173999"/>
            <a:chOff x="361192" y="299458"/>
            <a:chExt cx="5971918" cy="1173999"/>
          </a:xfrm>
        </p:grpSpPr>
        <p:sp>
          <p:nvSpPr>
            <p:cNvPr id="5" name="文字方塊 4"/>
            <p:cNvSpPr txBox="1"/>
            <p:nvPr/>
          </p:nvSpPr>
          <p:spPr>
            <a:xfrm>
              <a:off x="451412" y="299458"/>
              <a:ext cx="3907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TW" sz="48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Introduction</a:t>
              </a:r>
              <a:endPara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192" y="453955"/>
              <a:ext cx="108000" cy="1019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59412" y="1011792"/>
              <a:ext cx="2060629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</a:t>
              </a:r>
              <a:r>
                <a:rPr kumimoji="1" lang="en-US" altLang="zh-TW" sz="2400" b="1" dirty="0" smtClean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Source,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20041" y="1011792"/>
              <a:ext cx="22070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 </a:t>
              </a:r>
              <a:r>
                <a:rPr kumimoji="1" lang="en-US" altLang="zh-TW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ormat,</a:t>
              </a:r>
              <a:endParaRPr lang="zh-TW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827120" y="1011792"/>
              <a:ext cx="1505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 Goal</a:t>
              </a:r>
              <a:endParaRPr lang="zh-TW" altLang="en-US" sz="2400" dirty="0"/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l="1" r="1358"/>
          <a:stretch/>
        </p:blipFill>
        <p:spPr>
          <a:xfrm>
            <a:off x="429863" y="1842789"/>
            <a:ext cx="7454780" cy="3778742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8166710" y="1842789"/>
            <a:ext cx="37432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ome from a website of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Just like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aggle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but in Taiwan</a:t>
            </a:r>
          </a:p>
        </p:txBody>
      </p:sp>
    </p:spTree>
    <p:extLst>
      <p:ext uri="{BB962C8B-B14F-4D97-AF65-F5344CB8AC3E}">
        <p14:creationId xmlns:p14="http://schemas.microsoft.com/office/powerpoint/2010/main" val="19591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1917D0-02C1-A047-955D-64A12435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2" y="2611139"/>
            <a:ext cx="2374900" cy="29083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F2A2D9-CC01-9E47-9CF0-59A39EB7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81" y="1842789"/>
            <a:ext cx="7645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82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&amp; Result</a:t>
            </a: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1919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8527" y="1011792"/>
            <a:ext cx="42324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Performance of Our Model,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0968" y="1011792"/>
            <a:ext cx="154330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Compare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FFE87D-94C7-714A-8659-E9E7451A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25" y="1706064"/>
            <a:ext cx="8470900" cy="4699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0963BF-3F49-974D-BE00-F573141B6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25" y="4538164"/>
            <a:ext cx="1511300" cy="18669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1528F43-C116-0943-8789-D154E925A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525" y="780514"/>
            <a:ext cx="2414678" cy="35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530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Future </a:t>
            </a: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</a:t>
            </a:r>
            <a:endParaRPr kumimoji="1" lang="en-US" altLang="zh-TW" sz="48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412" y="1011792"/>
            <a:ext cx="187179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Reproduce,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1206" y="1011792"/>
            <a:ext cx="16706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endParaRPr lang="zh-TW" altLang="en-US" sz="2400" dirty="0"/>
          </a:p>
        </p:txBody>
      </p:sp>
      <p:pic>
        <p:nvPicPr>
          <p:cNvPr id="2050" name="Picture 2" descr="http://s01.calm9.com/qrcode/2019-01/SSNS17S83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610" y="1627954"/>
            <a:ext cx="2060258" cy="20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92" y="1627954"/>
            <a:ext cx="8554208" cy="4663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1192" y="6412666"/>
            <a:ext cx="809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Website 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://github.com/1071-DataScience/finalproject-littlefish0331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344668" y="3959779"/>
            <a:ext cx="26141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 to our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Click "code" and "data"</a:t>
            </a:r>
          </a:p>
        </p:txBody>
      </p:sp>
    </p:spTree>
    <p:extLst>
      <p:ext uri="{BB962C8B-B14F-4D97-AF65-F5344CB8AC3E}">
        <p14:creationId xmlns:p14="http://schemas.microsoft.com/office/powerpoint/2010/main" val="4169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530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Future </a:t>
            </a: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</a:t>
            </a:r>
            <a:endParaRPr kumimoji="1" lang="en-US" altLang="zh-TW" sz="48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192" y="1011792"/>
            <a:ext cx="18717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Reproduce,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340986" y="1011792"/>
            <a:ext cx="167065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https://www.liontravel.com/Comm/2TRS/HotSale/photo/01/AE369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2" y="2592752"/>
            <a:ext cx="7746291" cy="16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liontravel.com/Comm/2TRS/HotSale/photo/01/201504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170" y="4422619"/>
            <a:ext cx="8218445" cy="21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61192" y="1842789"/>
            <a:ext cx="1087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Remember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cache_map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file? We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image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yet!!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1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88195" y="2497976"/>
            <a:ext cx="90156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1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2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412" y="299458"/>
            <a:ext cx="6530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Future </a:t>
            </a: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</a:t>
            </a:r>
            <a:endParaRPr kumimoji="1" lang="en-US" altLang="zh-TW" sz="48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412" y="1011792"/>
            <a:ext cx="2161169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isualization,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0581" y="1011792"/>
            <a:ext cx="18717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Reproduce,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592375" y="1011792"/>
            <a:ext cx="16706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9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61192" y="299458"/>
            <a:ext cx="5971918" cy="1173999"/>
            <a:chOff x="361192" y="299458"/>
            <a:chExt cx="5971918" cy="1173999"/>
          </a:xfrm>
        </p:grpSpPr>
        <p:sp>
          <p:nvSpPr>
            <p:cNvPr id="5" name="文字方塊 4"/>
            <p:cNvSpPr txBox="1"/>
            <p:nvPr/>
          </p:nvSpPr>
          <p:spPr>
            <a:xfrm>
              <a:off x="451412" y="299458"/>
              <a:ext cx="3907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TW" sz="48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Introduction</a:t>
              </a:r>
              <a:endPara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192" y="453955"/>
              <a:ext cx="108000" cy="1019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59412" y="1011792"/>
              <a:ext cx="2060629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</a:t>
              </a:r>
              <a:r>
                <a:rPr kumimoji="1" lang="en-US" altLang="zh-TW" sz="2400" b="1" dirty="0" smtClean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Source,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20041" y="1011792"/>
              <a:ext cx="22070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 </a:t>
              </a:r>
              <a:r>
                <a:rPr kumimoji="1" lang="en-US" altLang="zh-TW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ormat,</a:t>
              </a:r>
              <a:endParaRPr lang="zh-TW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827120" y="1011792"/>
              <a:ext cx="1505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 Goal</a:t>
              </a:r>
              <a:endParaRPr lang="zh-TW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259854" y="6492235"/>
            <a:ext cx="7672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Website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https://tbrain.trendmicro.com.tw/Competitions/Details/4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1" r="1358"/>
          <a:stretch/>
        </p:blipFill>
        <p:spPr>
          <a:xfrm>
            <a:off x="429863" y="1842789"/>
            <a:ext cx="7454780" cy="3778742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465" y="2713493"/>
            <a:ext cx="7099762" cy="3618508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7991075" y="2069394"/>
            <a:ext cx="4200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is #4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compitition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s01.calm9.com/qrcode/2019-01/IERE0XIOG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86" y="233087"/>
            <a:ext cx="1609702" cy="16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61192" y="299458"/>
            <a:ext cx="5971918" cy="1173999"/>
            <a:chOff x="361192" y="299458"/>
            <a:chExt cx="5971918" cy="11739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51412" y="299458"/>
              <a:ext cx="3907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TW" sz="48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Introduction</a:t>
              </a:r>
              <a:endPara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192" y="453955"/>
              <a:ext cx="108000" cy="1019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9412" y="1011792"/>
              <a:ext cx="206062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</a:t>
              </a:r>
              <a:r>
                <a:rPr kumimoji="1"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Source,</a:t>
              </a:r>
              <a:endParaRPr lang="zh-TW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20041" y="1011792"/>
              <a:ext cx="2207079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 Format,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27120" y="1011792"/>
              <a:ext cx="1505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 Goal</a:t>
              </a:r>
              <a:endParaRPr lang="zh-TW" altLang="en-US" sz="2400" dirty="0"/>
            </a:p>
          </p:txBody>
        </p: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213" y="1665133"/>
            <a:ext cx="2006525" cy="8174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6" name="矩形 35"/>
          <p:cNvSpPr/>
          <p:nvPr/>
        </p:nvSpPr>
        <p:spPr>
          <a:xfrm>
            <a:off x="279691" y="1717001"/>
            <a:ext cx="790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300,000 rows. Each row is one travel order.</a:t>
            </a:r>
          </a:p>
        </p:txBody>
      </p:sp>
    </p:spTree>
    <p:extLst>
      <p:ext uri="{BB962C8B-B14F-4D97-AF65-F5344CB8AC3E}">
        <p14:creationId xmlns:p14="http://schemas.microsoft.com/office/powerpoint/2010/main" val="14777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61192" y="299458"/>
            <a:ext cx="5971918" cy="1173999"/>
            <a:chOff x="361192" y="299458"/>
            <a:chExt cx="5971918" cy="1173999"/>
          </a:xfrm>
        </p:grpSpPr>
        <p:sp>
          <p:nvSpPr>
            <p:cNvPr id="16" name="文字方塊 15"/>
            <p:cNvSpPr txBox="1"/>
            <p:nvPr/>
          </p:nvSpPr>
          <p:spPr>
            <a:xfrm>
              <a:off x="451412" y="299458"/>
              <a:ext cx="3907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TW" sz="48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Introduction</a:t>
              </a:r>
              <a:endPara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192" y="453955"/>
              <a:ext cx="108000" cy="1019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9412" y="1011792"/>
              <a:ext cx="206062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</a:t>
              </a:r>
              <a:r>
                <a:rPr kumimoji="1"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Source,</a:t>
              </a:r>
              <a:endParaRPr lang="zh-TW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20041" y="1011792"/>
              <a:ext cx="2207079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 Format,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27120" y="1011792"/>
              <a:ext cx="1505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 Goal</a:t>
              </a:r>
              <a:endParaRPr lang="zh-TW" altLang="en-US" sz="24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279691" y="2178666"/>
            <a:ext cx="11630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following are our input features. </a:t>
            </a:r>
          </a:p>
          <a:p>
            <a:pPr lvl="0">
              <a:defRPr/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about 37 features. (including dummy variables) 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" y="3114472"/>
            <a:ext cx="8338994" cy="350581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213" y="1665133"/>
            <a:ext cx="2006525" cy="8174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6" name="矩形 35"/>
          <p:cNvSpPr/>
          <p:nvPr/>
        </p:nvSpPr>
        <p:spPr>
          <a:xfrm>
            <a:off x="279691" y="1717001"/>
            <a:ext cx="790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300,000 rows. Each row is one travel order.</a:t>
            </a:r>
          </a:p>
        </p:txBody>
      </p:sp>
    </p:spTree>
    <p:extLst>
      <p:ext uri="{BB962C8B-B14F-4D97-AF65-F5344CB8AC3E}">
        <p14:creationId xmlns:p14="http://schemas.microsoft.com/office/powerpoint/2010/main" val="39129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61192" y="299458"/>
            <a:ext cx="5971918" cy="1173999"/>
            <a:chOff x="361192" y="299458"/>
            <a:chExt cx="5971918" cy="1173999"/>
          </a:xfrm>
        </p:grpSpPr>
        <p:sp>
          <p:nvSpPr>
            <p:cNvPr id="11" name="文字方塊 10"/>
            <p:cNvSpPr txBox="1"/>
            <p:nvPr/>
          </p:nvSpPr>
          <p:spPr>
            <a:xfrm>
              <a:off x="451412" y="299458"/>
              <a:ext cx="3907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TW" sz="48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Introduction</a:t>
              </a:r>
              <a:endPara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1192" y="453955"/>
              <a:ext cx="108000" cy="1019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59412" y="1011792"/>
              <a:ext cx="206062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</a:t>
              </a:r>
              <a:r>
                <a:rPr kumimoji="1"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Source,</a:t>
              </a:r>
              <a:endParaRPr lang="zh-TW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20041" y="1011791"/>
              <a:ext cx="22070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 </a:t>
              </a:r>
              <a:r>
                <a:rPr kumimoji="1" lang="en-US" altLang="zh-TW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kumimoji="1"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ormat,</a:t>
              </a:r>
              <a:endParaRPr lang="zh-TW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827120" y="1011792"/>
              <a:ext cx="1505990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 smtClean="0">
                  <a:solidFill>
                    <a:schemeClr val="bg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 Goal</a:t>
              </a:r>
              <a:endParaRPr lang="zh-TW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79691" y="1717001"/>
            <a:ext cx="790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300,000 rows. Each row is one travel order.</a:t>
            </a:r>
          </a:p>
        </p:txBody>
      </p:sp>
      <p:sp>
        <p:nvSpPr>
          <p:cNvPr id="17" name="矩形 16"/>
          <p:cNvSpPr/>
          <p:nvPr/>
        </p:nvSpPr>
        <p:spPr>
          <a:xfrm>
            <a:off x="279691" y="2178666"/>
            <a:ext cx="10018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following are our input features. </a:t>
            </a:r>
          </a:p>
          <a:p>
            <a:pPr lvl="0">
              <a:defRPr/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about 37 features. (including dummy variables) 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" y="3114472"/>
            <a:ext cx="8338994" cy="350581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213" y="4538585"/>
            <a:ext cx="2045987" cy="11962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213" y="1665133"/>
            <a:ext cx="2006525" cy="8174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矩形 20"/>
          <p:cNvSpPr/>
          <p:nvPr/>
        </p:nvSpPr>
        <p:spPr>
          <a:xfrm>
            <a:off x="8969904" y="3529970"/>
            <a:ext cx="2870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predict order will deal or not.</a:t>
            </a:r>
          </a:p>
        </p:txBody>
      </p:sp>
    </p:spTree>
    <p:extLst>
      <p:ext uri="{BB962C8B-B14F-4D97-AF65-F5344CB8AC3E}">
        <p14:creationId xmlns:p14="http://schemas.microsoft.com/office/powerpoint/2010/main" val="16621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412" y="299458"/>
            <a:ext cx="6090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</a:p>
        </p:txBody>
      </p:sp>
      <p:sp>
        <p:nvSpPr>
          <p:cNvPr id="12" name="矩形 11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412" y="1011792"/>
            <a:ext cx="353917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new 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8586" y="1011792"/>
            <a:ext cx="2142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 data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1192" y="1842789"/>
            <a:ext cx="928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Originally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competition provides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five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raw datasets.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1192" y="2582521"/>
            <a:ext cx="7030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merged and summarized skill to let “One row is one travel order”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61192" y="3988523"/>
            <a:ext cx="3285123" cy="2014002"/>
          </a:xfrm>
          <a:prstGeom prst="roundRect">
            <a:avLst>
              <a:gd name="adj" fmla="val 6721"/>
            </a:avLst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airline.csv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day_schedule.csv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cache_map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3876296" y="4230142"/>
            <a:ext cx="690880" cy="1530764"/>
          </a:xfrm>
          <a:custGeom>
            <a:avLst/>
            <a:gdLst>
              <a:gd name="connsiteX0" fmla="*/ 0 w 690880"/>
              <a:gd name="connsiteY0" fmla="*/ 0 h 1530764"/>
              <a:gd name="connsiteX1" fmla="*/ 345440 w 690880"/>
              <a:gd name="connsiteY1" fmla="*/ 57571 h 1530764"/>
              <a:gd name="connsiteX2" fmla="*/ 345440 w 690880"/>
              <a:gd name="connsiteY2" fmla="*/ 707811 h 1530764"/>
              <a:gd name="connsiteX3" fmla="*/ 690880 w 690880"/>
              <a:gd name="connsiteY3" fmla="*/ 765382 h 1530764"/>
              <a:gd name="connsiteX4" fmla="*/ 345440 w 690880"/>
              <a:gd name="connsiteY4" fmla="*/ 822953 h 1530764"/>
              <a:gd name="connsiteX5" fmla="*/ 345440 w 690880"/>
              <a:gd name="connsiteY5" fmla="*/ 1473193 h 1530764"/>
              <a:gd name="connsiteX6" fmla="*/ 0 w 690880"/>
              <a:gd name="connsiteY6" fmla="*/ 1530764 h 1530764"/>
              <a:gd name="connsiteX7" fmla="*/ 0 w 690880"/>
              <a:gd name="connsiteY7" fmla="*/ 0 h 1530764"/>
              <a:gd name="connsiteX0" fmla="*/ 0 w 690880"/>
              <a:gd name="connsiteY0" fmla="*/ 0 h 1530764"/>
              <a:gd name="connsiteX1" fmla="*/ 345440 w 690880"/>
              <a:gd name="connsiteY1" fmla="*/ 57571 h 1530764"/>
              <a:gd name="connsiteX2" fmla="*/ 345440 w 690880"/>
              <a:gd name="connsiteY2" fmla="*/ 707811 h 1530764"/>
              <a:gd name="connsiteX3" fmla="*/ 690880 w 690880"/>
              <a:gd name="connsiteY3" fmla="*/ 765382 h 1530764"/>
              <a:gd name="connsiteX4" fmla="*/ 345440 w 690880"/>
              <a:gd name="connsiteY4" fmla="*/ 822953 h 1530764"/>
              <a:gd name="connsiteX5" fmla="*/ 345440 w 690880"/>
              <a:gd name="connsiteY5" fmla="*/ 1473193 h 1530764"/>
              <a:gd name="connsiteX6" fmla="*/ 0 w 690880"/>
              <a:gd name="connsiteY6" fmla="*/ 1530764 h 1530764"/>
              <a:gd name="connsiteX0" fmla="*/ 0 w 690880"/>
              <a:gd name="connsiteY0" fmla="*/ 0 h 1530764"/>
              <a:gd name="connsiteX1" fmla="*/ 345440 w 690880"/>
              <a:gd name="connsiteY1" fmla="*/ 57571 h 1530764"/>
              <a:gd name="connsiteX2" fmla="*/ 345440 w 690880"/>
              <a:gd name="connsiteY2" fmla="*/ 707811 h 1530764"/>
              <a:gd name="connsiteX3" fmla="*/ 690880 w 690880"/>
              <a:gd name="connsiteY3" fmla="*/ 765382 h 1530764"/>
              <a:gd name="connsiteX4" fmla="*/ 345440 w 690880"/>
              <a:gd name="connsiteY4" fmla="*/ 822953 h 1530764"/>
              <a:gd name="connsiteX5" fmla="*/ 345440 w 690880"/>
              <a:gd name="connsiteY5" fmla="*/ 1473193 h 1530764"/>
              <a:gd name="connsiteX6" fmla="*/ 0 w 690880"/>
              <a:gd name="connsiteY6" fmla="*/ 1530764 h 1530764"/>
              <a:gd name="connsiteX7" fmla="*/ 0 w 690880"/>
              <a:gd name="connsiteY7" fmla="*/ 0 h 1530764"/>
              <a:gd name="connsiteX0" fmla="*/ 0 w 690880"/>
              <a:gd name="connsiteY0" fmla="*/ 0 h 1530764"/>
              <a:gd name="connsiteX1" fmla="*/ 345440 w 690880"/>
              <a:gd name="connsiteY1" fmla="*/ 57571 h 1530764"/>
              <a:gd name="connsiteX2" fmla="*/ 345440 w 690880"/>
              <a:gd name="connsiteY2" fmla="*/ 616371 h 1530764"/>
              <a:gd name="connsiteX3" fmla="*/ 690880 w 690880"/>
              <a:gd name="connsiteY3" fmla="*/ 765382 h 1530764"/>
              <a:gd name="connsiteX4" fmla="*/ 345440 w 690880"/>
              <a:gd name="connsiteY4" fmla="*/ 822953 h 1530764"/>
              <a:gd name="connsiteX5" fmla="*/ 345440 w 690880"/>
              <a:gd name="connsiteY5" fmla="*/ 1473193 h 1530764"/>
              <a:gd name="connsiteX6" fmla="*/ 0 w 690880"/>
              <a:gd name="connsiteY6" fmla="*/ 1530764 h 1530764"/>
              <a:gd name="connsiteX0" fmla="*/ 0 w 690880"/>
              <a:gd name="connsiteY0" fmla="*/ 0 h 1530764"/>
              <a:gd name="connsiteX1" fmla="*/ 345440 w 690880"/>
              <a:gd name="connsiteY1" fmla="*/ 57571 h 1530764"/>
              <a:gd name="connsiteX2" fmla="*/ 345440 w 690880"/>
              <a:gd name="connsiteY2" fmla="*/ 707811 h 1530764"/>
              <a:gd name="connsiteX3" fmla="*/ 690880 w 690880"/>
              <a:gd name="connsiteY3" fmla="*/ 765382 h 1530764"/>
              <a:gd name="connsiteX4" fmla="*/ 345440 w 690880"/>
              <a:gd name="connsiteY4" fmla="*/ 822953 h 1530764"/>
              <a:gd name="connsiteX5" fmla="*/ 345440 w 690880"/>
              <a:gd name="connsiteY5" fmla="*/ 1473193 h 1530764"/>
              <a:gd name="connsiteX6" fmla="*/ 0 w 690880"/>
              <a:gd name="connsiteY6" fmla="*/ 1530764 h 1530764"/>
              <a:gd name="connsiteX7" fmla="*/ 0 w 690880"/>
              <a:gd name="connsiteY7" fmla="*/ 0 h 1530764"/>
              <a:gd name="connsiteX0" fmla="*/ 0 w 690880"/>
              <a:gd name="connsiteY0" fmla="*/ 0 h 1530764"/>
              <a:gd name="connsiteX1" fmla="*/ 345440 w 690880"/>
              <a:gd name="connsiteY1" fmla="*/ 57571 h 1530764"/>
              <a:gd name="connsiteX2" fmla="*/ 345440 w 690880"/>
              <a:gd name="connsiteY2" fmla="*/ 616371 h 1530764"/>
              <a:gd name="connsiteX3" fmla="*/ 690880 w 690880"/>
              <a:gd name="connsiteY3" fmla="*/ 765382 h 1530764"/>
              <a:gd name="connsiteX4" fmla="*/ 341630 w 690880"/>
              <a:gd name="connsiteY4" fmla="*/ 1158233 h 1530764"/>
              <a:gd name="connsiteX5" fmla="*/ 345440 w 690880"/>
              <a:gd name="connsiteY5" fmla="*/ 1473193 h 1530764"/>
              <a:gd name="connsiteX6" fmla="*/ 0 w 690880"/>
              <a:gd name="connsiteY6" fmla="*/ 1530764 h 1530764"/>
              <a:gd name="connsiteX0" fmla="*/ 0 w 690883"/>
              <a:gd name="connsiteY0" fmla="*/ 0 h 1530764"/>
              <a:gd name="connsiteX1" fmla="*/ 345440 w 690883"/>
              <a:gd name="connsiteY1" fmla="*/ 57571 h 1530764"/>
              <a:gd name="connsiteX2" fmla="*/ 345440 w 690883"/>
              <a:gd name="connsiteY2" fmla="*/ 707811 h 1530764"/>
              <a:gd name="connsiteX3" fmla="*/ 690880 w 690883"/>
              <a:gd name="connsiteY3" fmla="*/ 765382 h 1530764"/>
              <a:gd name="connsiteX4" fmla="*/ 345440 w 690883"/>
              <a:gd name="connsiteY4" fmla="*/ 822953 h 1530764"/>
              <a:gd name="connsiteX5" fmla="*/ 345440 w 690883"/>
              <a:gd name="connsiteY5" fmla="*/ 1473193 h 1530764"/>
              <a:gd name="connsiteX6" fmla="*/ 0 w 690883"/>
              <a:gd name="connsiteY6" fmla="*/ 1530764 h 1530764"/>
              <a:gd name="connsiteX7" fmla="*/ 0 w 690883"/>
              <a:gd name="connsiteY7" fmla="*/ 0 h 1530764"/>
              <a:gd name="connsiteX0" fmla="*/ 0 w 690883"/>
              <a:gd name="connsiteY0" fmla="*/ 0 h 1530764"/>
              <a:gd name="connsiteX1" fmla="*/ 345440 w 690883"/>
              <a:gd name="connsiteY1" fmla="*/ 57571 h 1530764"/>
              <a:gd name="connsiteX2" fmla="*/ 334010 w 690883"/>
              <a:gd name="connsiteY2" fmla="*/ 429681 h 1530764"/>
              <a:gd name="connsiteX3" fmla="*/ 690880 w 690883"/>
              <a:gd name="connsiteY3" fmla="*/ 765382 h 1530764"/>
              <a:gd name="connsiteX4" fmla="*/ 341630 w 690883"/>
              <a:gd name="connsiteY4" fmla="*/ 1158233 h 1530764"/>
              <a:gd name="connsiteX5" fmla="*/ 345440 w 690883"/>
              <a:gd name="connsiteY5" fmla="*/ 1473193 h 1530764"/>
              <a:gd name="connsiteX6" fmla="*/ 0 w 690883"/>
              <a:gd name="connsiteY6" fmla="*/ 1530764 h 1530764"/>
              <a:gd name="connsiteX0" fmla="*/ 0 w 690883"/>
              <a:gd name="connsiteY0" fmla="*/ 0 h 1530764"/>
              <a:gd name="connsiteX1" fmla="*/ 345440 w 690883"/>
              <a:gd name="connsiteY1" fmla="*/ 57571 h 1530764"/>
              <a:gd name="connsiteX2" fmla="*/ 345440 w 690883"/>
              <a:gd name="connsiteY2" fmla="*/ 707811 h 1530764"/>
              <a:gd name="connsiteX3" fmla="*/ 690880 w 690883"/>
              <a:gd name="connsiteY3" fmla="*/ 765382 h 1530764"/>
              <a:gd name="connsiteX4" fmla="*/ 345440 w 690883"/>
              <a:gd name="connsiteY4" fmla="*/ 822953 h 1530764"/>
              <a:gd name="connsiteX5" fmla="*/ 345440 w 690883"/>
              <a:gd name="connsiteY5" fmla="*/ 1473193 h 1530764"/>
              <a:gd name="connsiteX6" fmla="*/ 0 w 690883"/>
              <a:gd name="connsiteY6" fmla="*/ 1530764 h 1530764"/>
              <a:gd name="connsiteX7" fmla="*/ 0 w 690883"/>
              <a:gd name="connsiteY7" fmla="*/ 0 h 1530764"/>
              <a:gd name="connsiteX0" fmla="*/ 0 w 690883"/>
              <a:gd name="connsiteY0" fmla="*/ 0 h 1530764"/>
              <a:gd name="connsiteX1" fmla="*/ 234950 w 690883"/>
              <a:gd name="connsiteY1" fmla="*/ 133771 h 1530764"/>
              <a:gd name="connsiteX2" fmla="*/ 334010 w 690883"/>
              <a:gd name="connsiteY2" fmla="*/ 429681 h 1530764"/>
              <a:gd name="connsiteX3" fmla="*/ 690880 w 690883"/>
              <a:gd name="connsiteY3" fmla="*/ 765382 h 1530764"/>
              <a:gd name="connsiteX4" fmla="*/ 341630 w 690883"/>
              <a:gd name="connsiteY4" fmla="*/ 1158233 h 1530764"/>
              <a:gd name="connsiteX5" fmla="*/ 345440 w 690883"/>
              <a:gd name="connsiteY5" fmla="*/ 1473193 h 1530764"/>
              <a:gd name="connsiteX6" fmla="*/ 0 w 690883"/>
              <a:gd name="connsiteY6" fmla="*/ 1530764 h 1530764"/>
              <a:gd name="connsiteX0" fmla="*/ 0 w 690883"/>
              <a:gd name="connsiteY0" fmla="*/ 0 h 1530764"/>
              <a:gd name="connsiteX1" fmla="*/ 345440 w 690883"/>
              <a:gd name="connsiteY1" fmla="*/ 57571 h 1530764"/>
              <a:gd name="connsiteX2" fmla="*/ 345440 w 690883"/>
              <a:gd name="connsiteY2" fmla="*/ 707811 h 1530764"/>
              <a:gd name="connsiteX3" fmla="*/ 690880 w 690883"/>
              <a:gd name="connsiteY3" fmla="*/ 765382 h 1530764"/>
              <a:gd name="connsiteX4" fmla="*/ 345440 w 690883"/>
              <a:gd name="connsiteY4" fmla="*/ 822953 h 1530764"/>
              <a:gd name="connsiteX5" fmla="*/ 345440 w 690883"/>
              <a:gd name="connsiteY5" fmla="*/ 1473193 h 1530764"/>
              <a:gd name="connsiteX6" fmla="*/ 0 w 690883"/>
              <a:gd name="connsiteY6" fmla="*/ 1530764 h 1530764"/>
              <a:gd name="connsiteX7" fmla="*/ 0 w 690883"/>
              <a:gd name="connsiteY7" fmla="*/ 0 h 1530764"/>
              <a:gd name="connsiteX0" fmla="*/ 0 w 690883"/>
              <a:gd name="connsiteY0" fmla="*/ 0 h 1530764"/>
              <a:gd name="connsiteX1" fmla="*/ 234950 w 690883"/>
              <a:gd name="connsiteY1" fmla="*/ 133771 h 1530764"/>
              <a:gd name="connsiteX2" fmla="*/ 334010 w 690883"/>
              <a:gd name="connsiteY2" fmla="*/ 429681 h 1530764"/>
              <a:gd name="connsiteX3" fmla="*/ 690880 w 690883"/>
              <a:gd name="connsiteY3" fmla="*/ 765382 h 1530764"/>
              <a:gd name="connsiteX4" fmla="*/ 341630 w 690883"/>
              <a:gd name="connsiteY4" fmla="*/ 1158233 h 1530764"/>
              <a:gd name="connsiteX5" fmla="*/ 345440 w 690883"/>
              <a:gd name="connsiteY5" fmla="*/ 1473193 h 1530764"/>
              <a:gd name="connsiteX6" fmla="*/ 0 w 690883"/>
              <a:gd name="connsiteY6" fmla="*/ 1530764 h 1530764"/>
              <a:gd name="connsiteX0" fmla="*/ 0 w 690893"/>
              <a:gd name="connsiteY0" fmla="*/ 0 h 1530764"/>
              <a:gd name="connsiteX1" fmla="*/ 345440 w 690893"/>
              <a:gd name="connsiteY1" fmla="*/ 57571 h 1530764"/>
              <a:gd name="connsiteX2" fmla="*/ 345440 w 690893"/>
              <a:gd name="connsiteY2" fmla="*/ 707811 h 1530764"/>
              <a:gd name="connsiteX3" fmla="*/ 690880 w 690893"/>
              <a:gd name="connsiteY3" fmla="*/ 765382 h 1530764"/>
              <a:gd name="connsiteX4" fmla="*/ 345440 w 690893"/>
              <a:gd name="connsiteY4" fmla="*/ 822953 h 1530764"/>
              <a:gd name="connsiteX5" fmla="*/ 345440 w 690893"/>
              <a:gd name="connsiteY5" fmla="*/ 1473193 h 1530764"/>
              <a:gd name="connsiteX6" fmla="*/ 0 w 690893"/>
              <a:gd name="connsiteY6" fmla="*/ 1530764 h 1530764"/>
              <a:gd name="connsiteX7" fmla="*/ 0 w 690893"/>
              <a:gd name="connsiteY7" fmla="*/ 0 h 1530764"/>
              <a:gd name="connsiteX0" fmla="*/ 0 w 690893"/>
              <a:gd name="connsiteY0" fmla="*/ 0 h 1530764"/>
              <a:gd name="connsiteX1" fmla="*/ 234950 w 690893"/>
              <a:gd name="connsiteY1" fmla="*/ 133771 h 1530764"/>
              <a:gd name="connsiteX2" fmla="*/ 326390 w 690893"/>
              <a:gd name="connsiteY2" fmla="*/ 593511 h 1530764"/>
              <a:gd name="connsiteX3" fmla="*/ 690880 w 690893"/>
              <a:gd name="connsiteY3" fmla="*/ 765382 h 1530764"/>
              <a:gd name="connsiteX4" fmla="*/ 341630 w 690893"/>
              <a:gd name="connsiteY4" fmla="*/ 1158233 h 1530764"/>
              <a:gd name="connsiteX5" fmla="*/ 345440 w 690893"/>
              <a:gd name="connsiteY5" fmla="*/ 1473193 h 1530764"/>
              <a:gd name="connsiteX6" fmla="*/ 0 w 690893"/>
              <a:gd name="connsiteY6" fmla="*/ 1530764 h 1530764"/>
              <a:gd name="connsiteX0" fmla="*/ 0 w 690893"/>
              <a:gd name="connsiteY0" fmla="*/ 0 h 1530764"/>
              <a:gd name="connsiteX1" fmla="*/ 345440 w 690893"/>
              <a:gd name="connsiteY1" fmla="*/ 57571 h 1530764"/>
              <a:gd name="connsiteX2" fmla="*/ 345440 w 690893"/>
              <a:gd name="connsiteY2" fmla="*/ 707811 h 1530764"/>
              <a:gd name="connsiteX3" fmla="*/ 690880 w 690893"/>
              <a:gd name="connsiteY3" fmla="*/ 765382 h 1530764"/>
              <a:gd name="connsiteX4" fmla="*/ 345440 w 690893"/>
              <a:gd name="connsiteY4" fmla="*/ 822953 h 1530764"/>
              <a:gd name="connsiteX5" fmla="*/ 345440 w 690893"/>
              <a:gd name="connsiteY5" fmla="*/ 1473193 h 1530764"/>
              <a:gd name="connsiteX6" fmla="*/ 0 w 690893"/>
              <a:gd name="connsiteY6" fmla="*/ 1530764 h 1530764"/>
              <a:gd name="connsiteX7" fmla="*/ 0 w 690893"/>
              <a:gd name="connsiteY7" fmla="*/ 0 h 1530764"/>
              <a:gd name="connsiteX0" fmla="*/ 0 w 690893"/>
              <a:gd name="connsiteY0" fmla="*/ 0 h 1530764"/>
              <a:gd name="connsiteX1" fmla="*/ 234950 w 690893"/>
              <a:gd name="connsiteY1" fmla="*/ 133771 h 1530764"/>
              <a:gd name="connsiteX2" fmla="*/ 326390 w 690893"/>
              <a:gd name="connsiteY2" fmla="*/ 593511 h 1530764"/>
              <a:gd name="connsiteX3" fmla="*/ 690880 w 690893"/>
              <a:gd name="connsiteY3" fmla="*/ 765382 h 1530764"/>
              <a:gd name="connsiteX4" fmla="*/ 341630 w 690893"/>
              <a:gd name="connsiteY4" fmla="*/ 883913 h 1530764"/>
              <a:gd name="connsiteX5" fmla="*/ 345440 w 690893"/>
              <a:gd name="connsiteY5" fmla="*/ 1473193 h 1530764"/>
              <a:gd name="connsiteX6" fmla="*/ 0 w 690893"/>
              <a:gd name="connsiteY6" fmla="*/ 1530764 h 1530764"/>
              <a:gd name="connsiteX0" fmla="*/ 0 w 690893"/>
              <a:gd name="connsiteY0" fmla="*/ 0 h 1530764"/>
              <a:gd name="connsiteX1" fmla="*/ 345440 w 690893"/>
              <a:gd name="connsiteY1" fmla="*/ 57571 h 1530764"/>
              <a:gd name="connsiteX2" fmla="*/ 345440 w 690893"/>
              <a:gd name="connsiteY2" fmla="*/ 707811 h 1530764"/>
              <a:gd name="connsiteX3" fmla="*/ 690880 w 690893"/>
              <a:gd name="connsiteY3" fmla="*/ 765382 h 1530764"/>
              <a:gd name="connsiteX4" fmla="*/ 345440 w 690893"/>
              <a:gd name="connsiteY4" fmla="*/ 822953 h 1530764"/>
              <a:gd name="connsiteX5" fmla="*/ 345440 w 690893"/>
              <a:gd name="connsiteY5" fmla="*/ 1473193 h 1530764"/>
              <a:gd name="connsiteX6" fmla="*/ 0 w 690893"/>
              <a:gd name="connsiteY6" fmla="*/ 1530764 h 1530764"/>
              <a:gd name="connsiteX7" fmla="*/ 0 w 690893"/>
              <a:gd name="connsiteY7" fmla="*/ 0 h 1530764"/>
              <a:gd name="connsiteX0" fmla="*/ 0 w 690893"/>
              <a:gd name="connsiteY0" fmla="*/ 0 h 1530764"/>
              <a:gd name="connsiteX1" fmla="*/ 234950 w 690893"/>
              <a:gd name="connsiteY1" fmla="*/ 133771 h 1530764"/>
              <a:gd name="connsiteX2" fmla="*/ 326390 w 690893"/>
              <a:gd name="connsiteY2" fmla="*/ 593511 h 1530764"/>
              <a:gd name="connsiteX3" fmla="*/ 690880 w 690893"/>
              <a:gd name="connsiteY3" fmla="*/ 765382 h 1530764"/>
              <a:gd name="connsiteX4" fmla="*/ 341630 w 690893"/>
              <a:gd name="connsiteY4" fmla="*/ 883913 h 1530764"/>
              <a:gd name="connsiteX5" fmla="*/ 345440 w 690893"/>
              <a:gd name="connsiteY5" fmla="*/ 1473193 h 1530764"/>
              <a:gd name="connsiteX6" fmla="*/ 0 w 690893"/>
              <a:gd name="connsiteY6" fmla="*/ 1530764 h 1530764"/>
              <a:gd name="connsiteX0" fmla="*/ 0 w 690893"/>
              <a:gd name="connsiteY0" fmla="*/ 0 h 1530764"/>
              <a:gd name="connsiteX1" fmla="*/ 345440 w 690893"/>
              <a:gd name="connsiteY1" fmla="*/ 57571 h 1530764"/>
              <a:gd name="connsiteX2" fmla="*/ 345440 w 690893"/>
              <a:gd name="connsiteY2" fmla="*/ 707811 h 1530764"/>
              <a:gd name="connsiteX3" fmla="*/ 690880 w 690893"/>
              <a:gd name="connsiteY3" fmla="*/ 765382 h 1530764"/>
              <a:gd name="connsiteX4" fmla="*/ 345440 w 690893"/>
              <a:gd name="connsiteY4" fmla="*/ 822953 h 1530764"/>
              <a:gd name="connsiteX5" fmla="*/ 345440 w 690893"/>
              <a:gd name="connsiteY5" fmla="*/ 1473193 h 1530764"/>
              <a:gd name="connsiteX6" fmla="*/ 0 w 690893"/>
              <a:gd name="connsiteY6" fmla="*/ 1530764 h 1530764"/>
              <a:gd name="connsiteX7" fmla="*/ 0 w 690893"/>
              <a:gd name="connsiteY7" fmla="*/ 0 h 1530764"/>
              <a:gd name="connsiteX0" fmla="*/ 0 w 690893"/>
              <a:gd name="connsiteY0" fmla="*/ 0 h 1530764"/>
              <a:gd name="connsiteX1" fmla="*/ 234950 w 690893"/>
              <a:gd name="connsiteY1" fmla="*/ 133771 h 1530764"/>
              <a:gd name="connsiteX2" fmla="*/ 326390 w 690893"/>
              <a:gd name="connsiteY2" fmla="*/ 593511 h 1530764"/>
              <a:gd name="connsiteX3" fmla="*/ 690880 w 690893"/>
              <a:gd name="connsiteY3" fmla="*/ 765382 h 1530764"/>
              <a:gd name="connsiteX4" fmla="*/ 341630 w 690893"/>
              <a:gd name="connsiteY4" fmla="*/ 883913 h 1530764"/>
              <a:gd name="connsiteX5" fmla="*/ 234950 w 690893"/>
              <a:gd name="connsiteY5" fmla="*/ 1396993 h 1530764"/>
              <a:gd name="connsiteX6" fmla="*/ 0 w 690893"/>
              <a:gd name="connsiteY6" fmla="*/ 1530764 h 1530764"/>
              <a:gd name="connsiteX0" fmla="*/ 0 w 690880"/>
              <a:gd name="connsiteY0" fmla="*/ 0 h 1530764"/>
              <a:gd name="connsiteX1" fmla="*/ 345440 w 690880"/>
              <a:gd name="connsiteY1" fmla="*/ 57571 h 1530764"/>
              <a:gd name="connsiteX2" fmla="*/ 345440 w 690880"/>
              <a:gd name="connsiteY2" fmla="*/ 707811 h 1530764"/>
              <a:gd name="connsiteX3" fmla="*/ 690880 w 690880"/>
              <a:gd name="connsiteY3" fmla="*/ 765382 h 1530764"/>
              <a:gd name="connsiteX4" fmla="*/ 345440 w 690880"/>
              <a:gd name="connsiteY4" fmla="*/ 822953 h 1530764"/>
              <a:gd name="connsiteX5" fmla="*/ 345440 w 690880"/>
              <a:gd name="connsiteY5" fmla="*/ 1473193 h 1530764"/>
              <a:gd name="connsiteX6" fmla="*/ 0 w 690880"/>
              <a:gd name="connsiteY6" fmla="*/ 1530764 h 1530764"/>
              <a:gd name="connsiteX7" fmla="*/ 0 w 690880"/>
              <a:gd name="connsiteY7" fmla="*/ 0 h 1530764"/>
              <a:gd name="connsiteX0" fmla="*/ 0 w 690880"/>
              <a:gd name="connsiteY0" fmla="*/ 0 h 1530764"/>
              <a:gd name="connsiteX1" fmla="*/ 234950 w 690880"/>
              <a:gd name="connsiteY1" fmla="*/ 133771 h 1530764"/>
              <a:gd name="connsiteX2" fmla="*/ 326390 w 690880"/>
              <a:gd name="connsiteY2" fmla="*/ 593511 h 1530764"/>
              <a:gd name="connsiteX3" fmla="*/ 549910 w 690880"/>
              <a:gd name="connsiteY3" fmla="*/ 757762 h 1530764"/>
              <a:gd name="connsiteX4" fmla="*/ 341630 w 690880"/>
              <a:gd name="connsiteY4" fmla="*/ 883913 h 1530764"/>
              <a:gd name="connsiteX5" fmla="*/ 234950 w 690880"/>
              <a:gd name="connsiteY5" fmla="*/ 1396993 h 1530764"/>
              <a:gd name="connsiteX6" fmla="*/ 0 w 690880"/>
              <a:gd name="connsiteY6" fmla="*/ 1530764 h 15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880" h="1530764" stroke="0" extrusionOk="0">
                <a:moveTo>
                  <a:pt x="0" y="0"/>
                </a:moveTo>
                <a:cubicBezTo>
                  <a:pt x="190781" y="0"/>
                  <a:pt x="345440" y="25775"/>
                  <a:pt x="345440" y="57571"/>
                </a:cubicBezTo>
                <a:lnTo>
                  <a:pt x="345440" y="707811"/>
                </a:lnTo>
                <a:cubicBezTo>
                  <a:pt x="345440" y="739607"/>
                  <a:pt x="500099" y="765382"/>
                  <a:pt x="690880" y="765382"/>
                </a:cubicBezTo>
                <a:cubicBezTo>
                  <a:pt x="500099" y="765382"/>
                  <a:pt x="345440" y="791157"/>
                  <a:pt x="345440" y="822953"/>
                </a:cubicBezTo>
                <a:lnTo>
                  <a:pt x="345440" y="1473193"/>
                </a:lnTo>
                <a:cubicBezTo>
                  <a:pt x="345440" y="1504989"/>
                  <a:pt x="190781" y="1530764"/>
                  <a:pt x="0" y="1530764"/>
                </a:cubicBezTo>
                <a:lnTo>
                  <a:pt x="0" y="0"/>
                </a:lnTo>
                <a:close/>
              </a:path>
              <a:path w="690880" h="1530764" fill="none">
                <a:moveTo>
                  <a:pt x="0" y="0"/>
                </a:moveTo>
                <a:cubicBezTo>
                  <a:pt x="190781" y="0"/>
                  <a:pt x="234950" y="101975"/>
                  <a:pt x="234950" y="133771"/>
                </a:cubicBezTo>
                <a:cubicBezTo>
                  <a:pt x="180340" y="365758"/>
                  <a:pt x="293370" y="494874"/>
                  <a:pt x="326390" y="593511"/>
                </a:cubicBezTo>
                <a:cubicBezTo>
                  <a:pt x="326390" y="625307"/>
                  <a:pt x="547370" y="709362"/>
                  <a:pt x="549910" y="757762"/>
                </a:cubicBezTo>
                <a:cubicBezTo>
                  <a:pt x="552450" y="806162"/>
                  <a:pt x="341630" y="852117"/>
                  <a:pt x="341630" y="883913"/>
                </a:cubicBezTo>
                <a:cubicBezTo>
                  <a:pt x="236220" y="1080340"/>
                  <a:pt x="233680" y="1200566"/>
                  <a:pt x="234950" y="1396993"/>
                </a:cubicBezTo>
                <a:cubicBezTo>
                  <a:pt x="234950" y="1428789"/>
                  <a:pt x="190781" y="1530764"/>
                  <a:pt x="0" y="153076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157" y="4768898"/>
            <a:ext cx="6487319" cy="4532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24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6732" y="6255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1D3FE-0146-104A-BE82-CD22AF445021}" type="slidenum">
              <a:rPr kumimoji="1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412" y="299458"/>
            <a:ext cx="6090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TW" sz="4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kumimoji="1" lang="en-US" altLang="zh-TW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</a:p>
        </p:txBody>
      </p:sp>
      <p:sp>
        <p:nvSpPr>
          <p:cNvPr id="12" name="矩形 11"/>
          <p:cNvSpPr/>
          <p:nvPr/>
        </p:nvSpPr>
        <p:spPr>
          <a:xfrm>
            <a:off x="361192" y="453955"/>
            <a:ext cx="108000" cy="101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412" y="1011792"/>
            <a:ext cx="353917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 new </a:t>
            </a:r>
            <a:r>
              <a:rPr kumimoji="1"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variable,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8586" y="1011792"/>
            <a:ext cx="2142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 data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1192" y="1842789"/>
            <a:ext cx="928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Originally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competition provides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five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raw datasets.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1192" y="2582521"/>
            <a:ext cx="7030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merged and summarized skill to let “One row is one travel order”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61192" y="3620802"/>
            <a:ext cx="9529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Then, refer to domain knowledge in Travel agency, we decided to generate some new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variables!!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4" y="4791421"/>
            <a:ext cx="1080000" cy="1080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26" y="4791421"/>
            <a:ext cx="1080000" cy="108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30" y="4791421"/>
            <a:ext cx="1080000" cy="108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32" y="4791421"/>
            <a:ext cx="1080000" cy="10800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477307" y="6087933"/>
            <a:ext cx="181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D8002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Popularity</a:t>
            </a:r>
            <a:endParaRPr lang="zh-TW" altLang="en-US" sz="2400" b="1" dirty="0">
              <a:solidFill>
                <a:srgbClr val="D8002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667603" y="6087933"/>
            <a:ext cx="203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F6C8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Tour quality</a:t>
            </a:r>
            <a:endParaRPr lang="zh-TW" altLang="en-US" sz="2400" b="1" dirty="0">
              <a:solidFill>
                <a:srgbClr val="1F6C8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12790" y="6087933"/>
            <a:ext cx="144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55AC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flights</a:t>
            </a:r>
            <a:endParaRPr lang="zh-TW" altLang="en-US" sz="2400" b="1" dirty="0">
              <a:solidFill>
                <a:srgbClr val="55AC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560281" y="6024331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5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</a:t>
            </a:r>
            <a:endParaRPr lang="zh-TW" altLang="en-US" sz="2400" b="1" dirty="0">
              <a:solidFill>
                <a:srgbClr val="FF5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28" y="4791421"/>
            <a:ext cx="1080000" cy="1080000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4869068" y="5940519"/>
            <a:ext cx="2031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70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 Familiarity</a:t>
            </a:r>
            <a:endParaRPr lang="zh-TW" altLang="en-US" sz="2400" b="1" dirty="0">
              <a:solidFill>
                <a:srgbClr val="FF70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9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2499</Words>
  <Application>Microsoft Office PowerPoint</Application>
  <PresentationFormat>寬螢幕</PresentationFormat>
  <Paragraphs>410</Paragraphs>
  <Slides>35</Slides>
  <Notes>27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佑駿 余</dc:creator>
  <cp:lastModifiedBy>佑駿 余</cp:lastModifiedBy>
  <cp:revision>81</cp:revision>
  <dcterms:created xsi:type="dcterms:W3CDTF">2019-01-14T02:24:24Z</dcterms:created>
  <dcterms:modified xsi:type="dcterms:W3CDTF">2019-01-15T13:01:53Z</dcterms:modified>
</cp:coreProperties>
</file>