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notesMasterIdLst>
    <p:notesMasterId r:id="rId37"/>
  </p:notesMasterIdLst>
  <p:sldIdLst>
    <p:sldId id="256" r:id="rId2"/>
    <p:sldId id="259" r:id="rId3"/>
    <p:sldId id="257" r:id="rId4"/>
    <p:sldId id="258" r:id="rId5"/>
    <p:sldId id="292" r:id="rId6"/>
    <p:sldId id="260" r:id="rId7"/>
    <p:sldId id="266" r:id="rId8"/>
    <p:sldId id="267" r:id="rId9"/>
    <p:sldId id="288" r:id="rId10"/>
    <p:sldId id="291" r:id="rId11"/>
    <p:sldId id="295" r:id="rId12"/>
    <p:sldId id="293" r:id="rId13"/>
    <p:sldId id="275" r:id="rId14"/>
    <p:sldId id="289" r:id="rId15"/>
    <p:sldId id="261" r:id="rId16"/>
    <p:sldId id="268" r:id="rId17"/>
    <p:sldId id="269" r:id="rId18"/>
    <p:sldId id="294" r:id="rId19"/>
    <p:sldId id="285" r:id="rId20"/>
    <p:sldId id="286" r:id="rId21"/>
    <p:sldId id="276" r:id="rId22"/>
    <p:sldId id="287" r:id="rId23"/>
    <p:sldId id="262" r:id="rId24"/>
    <p:sldId id="270" r:id="rId25"/>
    <p:sldId id="277" r:id="rId26"/>
    <p:sldId id="279" r:id="rId27"/>
    <p:sldId id="263" r:id="rId28"/>
    <p:sldId id="264" r:id="rId29"/>
    <p:sldId id="272" r:id="rId30"/>
    <p:sldId id="280" r:id="rId31"/>
    <p:sldId id="281" r:id="rId32"/>
    <p:sldId id="283" r:id="rId33"/>
    <p:sldId id="290" r:id="rId34"/>
    <p:sldId id="284" r:id="rId35"/>
    <p:sldId id="28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0B171-5580-4B96-B81C-C677B610FF7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8D75-DFB9-4EC8-B732-CB2454EAC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95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28D75-DFB9-4EC8-B732-CB2454EACC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6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F9D0-9106-4992-8BDF-0A105BA863E3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E0CF-FF0E-465B-95C3-611F14D702FD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6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234D-10CB-41BD-AAD3-8D3623475E11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98C-F7A5-4B6F-867D-DC8812992033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FD7C0F-9A56-4BD3-A190-FCA283A419C1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8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A573-3843-40FA-8309-3267C7378343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6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056-3A0B-4D75-A68E-1AE22ADBFB53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2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208-EAC8-45C9-B012-056D84CE2F37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25A3-7B2B-4705-9286-1A3E9DDD641E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2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5BF-4444-4213-B2C0-25745B2A2C9B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7491-7176-40CC-8B7F-49B79A08BD27}" type="datetime1">
              <a:rPr lang="zh-TW" altLang="en-US" smtClean="0"/>
              <a:t>2019/1/14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5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E12A-669E-4774-ACF8-7074AEDD1280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Travel </a:t>
            </a:r>
            <a:r>
              <a:rPr lang="en-US" altLang="zh-TW" sz="6000" dirty="0" err="1" smtClean="0"/>
              <a:t>ordeR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PREDICTION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107753002 </a:t>
            </a:r>
            <a:r>
              <a:rPr lang="zh-TW" altLang="en-US" dirty="0" smtClean="0"/>
              <a:t>黃懷萱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4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order.csv </a:t>
            </a:r>
            <a:r>
              <a:rPr lang="en-US" altLang="zh-TW" dirty="0" smtClean="0"/>
              <a:t>(5)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67548"/>
            <a:ext cx="8253046" cy="45904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226" y="0"/>
            <a:ext cx="5540774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order.csv </a:t>
            </a:r>
            <a:r>
              <a:rPr lang="en-US" altLang="zh-TW" dirty="0" smtClean="0"/>
              <a:t>(6)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689464"/>
            <a:ext cx="5913066" cy="4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order.csv </a:t>
            </a:r>
            <a:r>
              <a:rPr lang="en-US" altLang="zh-TW" dirty="0" smtClean="0"/>
              <a:t>(7)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" y="3128041"/>
            <a:ext cx="6353455" cy="37299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38" y="59847"/>
            <a:ext cx="6553390" cy="37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(8)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order_date</a:t>
            </a:r>
            <a:endParaRPr lang="en-US" altLang="zh-TW" dirty="0"/>
          </a:p>
          <a:p>
            <a:r>
              <a:rPr lang="en-US" altLang="zh-TW" dirty="0" err="1" smtClean="0"/>
              <a:t>order_date</a:t>
            </a:r>
            <a:r>
              <a:rPr lang="en-US" altLang="zh-TW" dirty="0" smtClean="0"/>
              <a:t> in second</a:t>
            </a:r>
          </a:p>
          <a:p>
            <a:r>
              <a:rPr lang="en-US" altLang="zh-TW" dirty="0" smtClean="0"/>
              <a:t>source_1</a:t>
            </a:r>
            <a:r>
              <a:rPr lang="zh-TW" altLang="en-US" dirty="0" smtClean="0"/>
              <a:t> 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 smtClean="0"/>
              <a:t>source_2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/>
              <a:t>u</a:t>
            </a:r>
            <a:r>
              <a:rPr lang="en-US" altLang="zh-TW" dirty="0" smtClean="0"/>
              <a:t>nit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 err="1" smtClean="0"/>
              <a:t>people_amount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(9)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336699"/>
                </a:solidFill>
              </a:rPr>
              <a:t>order_date</a:t>
            </a:r>
            <a:r>
              <a:rPr lang="zh-TW" altLang="en-US" dirty="0">
                <a:solidFill>
                  <a:srgbClr val="336699"/>
                </a:solidFill>
              </a:rPr>
              <a:t> 拆成年、月、日三個 </a:t>
            </a:r>
            <a:r>
              <a:rPr lang="en-US" altLang="zh-TW" dirty="0" smtClean="0">
                <a:solidFill>
                  <a:srgbClr val="336699"/>
                </a:solidFill>
              </a:rPr>
              <a:t>feature</a:t>
            </a:r>
          </a:p>
          <a:p>
            <a:pPr lvl="1"/>
            <a:r>
              <a:rPr lang="en-US" altLang="zh-TW" dirty="0" err="1" smtClean="0">
                <a:solidFill>
                  <a:srgbClr val="336699"/>
                </a:solidFill>
              </a:rPr>
              <a:t>order_date_year</a:t>
            </a:r>
            <a:endParaRPr lang="en-US" altLang="zh-TW" dirty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336699"/>
                </a:solidFill>
              </a:rPr>
              <a:t>order_date_month</a:t>
            </a:r>
            <a:endParaRPr lang="en-US" altLang="zh-TW" dirty="0" smtClean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336699"/>
                </a:solidFill>
              </a:rPr>
              <a:t>order_date_day</a:t>
            </a:r>
            <a:r>
              <a:rPr lang="en-US" altLang="zh-TW" dirty="0">
                <a:solidFill>
                  <a:srgbClr val="336699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336699"/>
                </a:solidFill>
              </a:rPr>
              <a:t>source_1, source_2 </a:t>
            </a:r>
            <a:r>
              <a:rPr lang="zh-TW" altLang="en-US" dirty="0">
                <a:solidFill>
                  <a:srgbClr val="336699"/>
                </a:solidFill>
              </a:rPr>
              <a:t>組合</a:t>
            </a:r>
            <a:r>
              <a:rPr lang="zh-TW" altLang="en-US" dirty="0" smtClean="0">
                <a:solidFill>
                  <a:srgbClr val="336699"/>
                </a:solidFill>
              </a:rPr>
              <a:t>數量</a:t>
            </a:r>
            <a:endParaRPr lang="en-US" altLang="zh-TW" dirty="0" smtClean="0">
              <a:solidFill>
                <a:srgbClr val="336699"/>
              </a:solidFill>
            </a:endParaRPr>
          </a:p>
          <a:p>
            <a:r>
              <a:rPr lang="en-US" altLang="zh-TW" dirty="0" smtClean="0">
                <a:solidFill>
                  <a:srgbClr val="336699"/>
                </a:solidFill>
              </a:rPr>
              <a:t>source_1</a:t>
            </a:r>
            <a:r>
              <a:rPr lang="en-US" altLang="zh-TW" dirty="0">
                <a:solidFill>
                  <a:srgbClr val="336699"/>
                </a:solidFill>
              </a:rPr>
              <a:t>, source_2, unit </a:t>
            </a:r>
            <a:r>
              <a:rPr lang="zh-TW" altLang="en-US" dirty="0">
                <a:solidFill>
                  <a:srgbClr val="336699"/>
                </a:solidFill>
              </a:rPr>
              <a:t>組合數量</a:t>
            </a:r>
            <a:endParaRPr lang="en-US" altLang="zh-TW" dirty="0">
              <a:solidFill>
                <a:srgbClr val="336699"/>
              </a:solidFill>
            </a:endParaRPr>
          </a:p>
          <a:p>
            <a:r>
              <a:rPr lang="en-US" altLang="zh-TW" dirty="0" err="1" smtClean="0">
                <a:solidFill>
                  <a:srgbClr val="336699"/>
                </a:solidFill>
              </a:rPr>
              <a:t>people_amount</a:t>
            </a:r>
            <a:r>
              <a:rPr lang="zh-TW" altLang="en-US" dirty="0" smtClean="0">
                <a:solidFill>
                  <a:srgbClr val="336699"/>
                </a:solidFill>
              </a:rPr>
              <a:t> </a:t>
            </a:r>
            <a:r>
              <a:rPr lang="en-US" altLang="zh-TW" dirty="0" smtClean="0">
                <a:solidFill>
                  <a:srgbClr val="336699"/>
                </a:solidFill>
              </a:rPr>
              <a:t>4</a:t>
            </a:r>
            <a:r>
              <a:rPr lang="zh-TW" altLang="en-US" dirty="0" smtClean="0">
                <a:solidFill>
                  <a:srgbClr val="336699"/>
                </a:solidFill>
              </a:rPr>
              <a:t> 人</a:t>
            </a:r>
            <a:endParaRPr lang="en-US" altLang="zh-TW" dirty="0" smtClean="0">
              <a:solidFill>
                <a:srgbClr val="336699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336699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1408"/>
            <a:ext cx="12192000" cy="38197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48" y="-1"/>
            <a:ext cx="4658046" cy="37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556"/>
            <a:ext cx="12192000" cy="47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68"/>
            <a:ext cx="5368169" cy="48391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65" y="-15387"/>
            <a:ext cx="738303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663"/>
            <a:ext cx="5503396" cy="48512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34" y="12456"/>
            <a:ext cx="7390266" cy="53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597"/>
            <a:ext cx="5241892" cy="39598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53" y="0"/>
            <a:ext cx="7485848" cy="44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Dataset</a:t>
            </a:r>
          </a:p>
          <a:p>
            <a:r>
              <a:rPr lang="en-US" altLang="zh-TW" dirty="0" smtClean="0"/>
              <a:t>Feature Engineering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Building</a:t>
            </a:r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(6)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8" y="1735807"/>
            <a:ext cx="5913824" cy="46896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" y="1642024"/>
            <a:ext cx="5955323" cy="48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group.csv (7)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rice</a:t>
            </a:r>
          </a:p>
          <a:p>
            <a:r>
              <a:rPr lang="en-US" altLang="zh-TW" dirty="0"/>
              <a:t>days</a:t>
            </a:r>
            <a:endParaRPr lang="en-US" altLang="zh-TW" dirty="0" smtClean="0"/>
          </a:p>
          <a:p>
            <a:r>
              <a:rPr lang="en-US" altLang="zh-TW" dirty="0" err="1" smtClean="0"/>
              <a:t>begin_date</a:t>
            </a:r>
            <a:endParaRPr lang="en-US" altLang="zh-TW" dirty="0" smtClean="0"/>
          </a:p>
          <a:p>
            <a:r>
              <a:rPr lang="en-US" altLang="zh-TW" dirty="0" err="1" smtClean="0"/>
              <a:t>begin_date</a:t>
            </a:r>
            <a:r>
              <a:rPr lang="en-US" altLang="zh-TW" dirty="0" smtClean="0"/>
              <a:t> in second</a:t>
            </a:r>
          </a:p>
          <a:p>
            <a:r>
              <a:rPr lang="en-US" altLang="zh-TW" dirty="0" err="1" smtClean="0"/>
              <a:t>sub_line</a:t>
            </a:r>
            <a:r>
              <a:rPr lang="en-US" altLang="zh-TW" dirty="0" smtClean="0"/>
              <a:t>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rea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 err="1" smtClean="0"/>
              <a:t>product_name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名稱長度</a:t>
            </a:r>
            <a:endParaRPr lang="en-US" altLang="zh-TW" dirty="0" smtClean="0"/>
          </a:p>
          <a:p>
            <a:r>
              <a:rPr lang="en-US" altLang="zh-TW" dirty="0" err="1" smtClean="0"/>
              <a:t>promotion_prog</a:t>
            </a:r>
            <a:r>
              <a:rPr lang="zh-TW" altLang="en-US" dirty="0" smtClean="0"/>
              <a:t> 是否有圖片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判斷內容是否有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的 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Tag)</a:t>
            </a:r>
          </a:p>
          <a:p>
            <a:r>
              <a:rPr lang="en-US" altLang="zh-TW" dirty="0" smtClean="0"/>
              <a:t>order.csv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group.csv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之後，</a:t>
            </a:r>
            <a:r>
              <a:rPr lang="en-US" altLang="zh-TW" dirty="0" err="1" smtClean="0"/>
              <a:t>order_date</a:t>
            </a:r>
            <a:r>
              <a:rPr lang="zh-TW" altLang="en-US" dirty="0" smtClean="0"/>
              <a:t> 跟 </a:t>
            </a:r>
            <a:r>
              <a:rPr lang="en-US" altLang="zh-TW" dirty="0" err="1" smtClean="0"/>
              <a:t>begin_date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旅行前幾天下訂單 </a:t>
            </a:r>
            <a:r>
              <a:rPr lang="en-US" altLang="zh-TW" dirty="0" err="1" smtClean="0"/>
              <a:t>pre_days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下訂單星期 </a:t>
            </a:r>
            <a:r>
              <a:rPr lang="en-US" altLang="zh-TW" dirty="0" err="1" smtClean="0"/>
              <a:t>begin_date_weekday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旅行開始星期 </a:t>
            </a:r>
            <a:r>
              <a:rPr lang="en-US" altLang="zh-TW" dirty="0" err="1" smtClean="0"/>
              <a:t>order_date_weekday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旅行結束星期 </a:t>
            </a:r>
            <a:r>
              <a:rPr lang="en-US" altLang="zh-TW" dirty="0" err="1" smtClean="0"/>
              <a:t>return_date_weekday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group.csv (8)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336699"/>
                </a:solidFill>
              </a:rPr>
              <a:t>begin_date</a:t>
            </a:r>
            <a:r>
              <a:rPr lang="zh-TW" altLang="en-US" dirty="0">
                <a:solidFill>
                  <a:srgbClr val="336699"/>
                </a:solidFill>
              </a:rPr>
              <a:t> 拆成年、月、日三個 </a:t>
            </a:r>
            <a:r>
              <a:rPr lang="en-US" altLang="zh-TW" dirty="0">
                <a:solidFill>
                  <a:srgbClr val="336699"/>
                </a:solidFill>
              </a:rPr>
              <a:t>feature</a:t>
            </a:r>
          </a:p>
          <a:p>
            <a:pPr lvl="1"/>
            <a:r>
              <a:rPr lang="en-US" altLang="zh-TW" dirty="0" err="1">
                <a:solidFill>
                  <a:srgbClr val="336699"/>
                </a:solidFill>
              </a:rPr>
              <a:t>begin_date_year</a:t>
            </a:r>
            <a:endParaRPr lang="en-US" altLang="zh-TW" dirty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>
                <a:solidFill>
                  <a:srgbClr val="336699"/>
                </a:solidFill>
              </a:rPr>
              <a:t>begin_date_month</a:t>
            </a:r>
            <a:endParaRPr lang="en-US" altLang="zh-TW" dirty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>
                <a:solidFill>
                  <a:srgbClr val="336699"/>
                </a:solidFill>
              </a:rPr>
              <a:t>begin_date_day</a:t>
            </a:r>
            <a:r>
              <a:rPr lang="en-US" altLang="zh-TW" dirty="0" smtClean="0">
                <a:solidFill>
                  <a:srgbClr val="336699"/>
                </a:solidFill>
              </a:rPr>
              <a:t>)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336699"/>
                </a:solidFill>
              </a:rPr>
              <a:t>price / days</a:t>
            </a:r>
          </a:p>
          <a:p>
            <a:r>
              <a:rPr lang="en-US" altLang="zh-TW" dirty="0" smtClean="0">
                <a:solidFill>
                  <a:srgbClr val="336699"/>
                </a:solidFill>
              </a:rPr>
              <a:t>area</a:t>
            </a:r>
            <a:r>
              <a:rPr lang="en-US" altLang="zh-TW" dirty="0">
                <a:solidFill>
                  <a:srgbClr val="336699"/>
                </a:solidFill>
              </a:rPr>
              <a:t>, </a:t>
            </a:r>
            <a:r>
              <a:rPr lang="en-US" altLang="zh-TW" dirty="0" err="1" smtClean="0">
                <a:solidFill>
                  <a:srgbClr val="336699"/>
                </a:solidFill>
              </a:rPr>
              <a:t>begin_date_month</a:t>
            </a:r>
            <a:r>
              <a:rPr lang="en-US" altLang="zh-TW" dirty="0" smtClean="0">
                <a:solidFill>
                  <a:srgbClr val="336699"/>
                </a:solidFill>
              </a:rPr>
              <a:t> </a:t>
            </a:r>
            <a:r>
              <a:rPr lang="zh-TW" altLang="en-US" dirty="0" smtClean="0">
                <a:solidFill>
                  <a:srgbClr val="336699"/>
                </a:solidFill>
              </a:rPr>
              <a:t>組合數量</a:t>
            </a:r>
            <a:endParaRPr lang="en-US" altLang="zh-TW" dirty="0">
              <a:solidFill>
                <a:srgbClr val="336699"/>
              </a:solidFill>
            </a:endParaRPr>
          </a:p>
          <a:p>
            <a:r>
              <a:rPr lang="en-US" altLang="zh-TW" dirty="0" err="1">
                <a:solidFill>
                  <a:srgbClr val="336699"/>
                </a:solidFill>
              </a:rPr>
              <a:t>g</a:t>
            </a:r>
            <a:r>
              <a:rPr lang="en-US" altLang="zh-TW" dirty="0" err="1" smtClean="0">
                <a:solidFill>
                  <a:srgbClr val="336699"/>
                </a:solidFill>
              </a:rPr>
              <a:t>roup_id</a:t>
            </a:r>
            <a:r>
              <a:rPr lang="en-US" altLang="zh-TW" dirty="0" smtClean="0">
                <a:solidFill>
                  <a:srgbClr val="336699"/>
                </a:solidFill>
              </a:rPr>
              <a:t> </a:t>
            </a:r>
            <a:r>
              <a:rPr lang="zh-TW" altLang="en-US" dirty="0" smtClean="0">
                <a:solidFill>
                  <a:srgbClr val="336699"/>
                </a:solidFill>
              </a:rPr>
              <a:t>組合</a:t>
            </a:r>
            <a:r>
              <a:rPr lang="zh-TW" altLang="en-US" dirty="0">
                <a:solidFill>
                  <a:srgbClr val="336699"/>
                </a:solidFill>
              </a:rPr>
              <a:t>數量</a:t>
            </a:r>
            <a:endParaRPr lang="en-US" altLang="zh-TW" dirty="0">
              <a:solidFill>
                <a:srgbClr val="336699"/>
              </a:solidFill>
            </a:endParaRPr>
          </a:p>
          <a:p>
            <a:endParaRPr lang="en-US" altLang="zh-TW" dirty="0">
              <a:solidFill>
                <a:srgbClr val="33669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airline.csv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8" y="3539801"/>
            <a:ext cx="8783147" cy="33064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64" y="24546"/>
            <a:ext cx="6429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airline.csv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085975"/>
            <a:ext cx="107251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airline.csv (3)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把同個 </a:t>
            </a:r>
            <a:r>
              <a:rPr lang="en-US" altLang="zh-TW" dirty="0" err="1" smtClean="0"/>
              <a:t>group_id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的去回程合併資訊合併：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去程起飛機場 </a:t>
            </a:r>
            <a:r>
              <a:rPr lang="en-US" altLang="zh-TW" dirty="0" err="1" smtClean="0"/>
              <a:t>go_src_airport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去程抵達機場 </a:t>
            </a:r>
            <a:r>
              <a:rPr lang="en-US" altLang="zh-TW" dirty="0" err="1" smtClean="0"/>
              <a:t>go_dst_airport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</a:t>
            </a:r>
            <a:r>
              <a:rPr lang="zh-TW" altLang="en-US" dirty="0"/>
              <a:t>程</a:t>
            </a:r>
            <a:r>
              <a:rPr lang="zh-TW" altLang="en-US" dirty="0" smtClean="0"/>
              <a:t>起飛機場 </a:t>
            </a:r>
            <a:r>
              <a:rPr lang="en-US" altLang="zh-TW" dirty="0" err="1" smtClean="0"/>
              <a:t>back_src_airport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程抵達機場 </a:t>
            </a:r>
            <a:r>
              <a:rPr lang="en-US" altLang="zh-TW" dirty="0" err="1" smtClean="0"/>
              <a:t>back_dst_airport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去程起飛時間 </a:t>
            </a:r>
            <a:r>
              <a:rPr lang="en-US" altLang="zh-TW" dirty="0" err="1" smtClean="0"/>
              <a:t>go_fly_time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去程抵達時間 </a:t>
            </a:r>
            <a:r>
              <a:rPr lang="en-US" altLang="zh-TW" dirty="0" err="1" smtClean="0"/>
              <a:t>go_arrive_time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程起飛時間 </a:t>
            </a:r>
            <a:r>
              <a:rPr lang="en-US" altLang="zh-TW" dirty="0" err="1" smtClean="0"/>
              <a:t>back_fly_time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程抵達時間 </a:t>
            </a:r>
            <a:r>
              <a:rPr lang="en-US" altLang="zh-TW" dirty="0" err="1" smtClean="0"/>
              <a:t>back_arrive_time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機場做 </a:t>
            </a:r>
            <a:r>
              <a:rPr lang="en-US" altLang="zh-TW" dirty="0" smtClean="0"/>
              <a:t>One-Hot Encoding</a:t>
            </a:r>
          </a:p>
          <a:p>
            <a:pPr lvl="1"/>
            <a:r>
              <a:rPr lang="zh-TW" altLang="en-US" dirty="0" smtClean="0"/>
              <a:t>原始資料</a:t>
            </a:r>
            <a:r>
              <a:rPr lang="zh-TW" altLang="en-US" dirty="0"/>
              <a:t>中</a:t>
            </a:r>
            <a:r>
              <a:rPr lang="zh-TW" altLang="en-US" dirty="0" smtClean="0"/>
              <a:t>重複資料去程保留第一筆，回程保留最後一筆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airline.csv (4)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時間資訊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去程飛行時間 </a:t>
            </a:r>
            <a:r>
              <a:rPr lang="en-US" altLang="zh-TW" dirty="0" err="1" smtClean="0"/>
              <a:t>go_days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回程飛行時間 </a:t>
            </a:r>
            <a:r>
              <a:rPr lang="en-US" altLang="zh-TW" dirty="0" err="1" smtClean="0"/>
              <a:t>back_days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整趟旅行時間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回程抵達時間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去程起飛時間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airline_days</a:t>
            </a:r>
            <a:endParaRPr lang="en-US" altLang="zh-TW" dirty="0" smtClean="0"/>
          </a:p>
          <a:p>
            <a:r>
              <a:rPr lang="zh-TW" altLang="en-US" dirty="0" smtClean="0"/>
              <a:t>時間轉星期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去程抵達星期 </a:t>
            </a:r>
            <a:r>
              <a:rPr lang="en-US" altLang="zh-TW" dirty="0" err="1" smtClean="0"/>
              <a:t>go_arrive_time_weekday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去程起飛星期 </a:t>
            </a:r>
            <a:r>
              <a:rPr lang="en-US" altLang="zh-TW" dirty="0" err="1" smtClean="0"/>
              <a:t>go_fly_time_weekday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回程抵達星期 </a:t>
            </a:r>
            <a:r>
              <a:rPr lang="en-US" altLang="zh-TW" dirty="0" err="1" smtClean="0"/>
              <a:t>back_arrive_time_weekday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回程起飛星期 </a:t>
            </a:r>
            <a:r>
              <a:rPr lang="en-US" altLang="zh-TW" dirty="0" err="1" smtClean="0"/>
              <a:t>back_fly_time_weekday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3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day_schedule.csv (1)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3815860"/>
            <a:ext cx="10296525" cy="304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89" y="1610820"/>
            <a:ext cx="6559428" cy="30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day_schedule.csv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55211"/>
            <a:ext cx="6201508" cy="46175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61" y="1655210"/>
            <a:ext cx="4219650" cy="4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cache_map.csv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7" y="0"/>
            <a:ext cx="6858000" cy="3238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64" y="3715116"/>
            <a:ext cx="6372225" cy="3038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6711"/>
            <a:ext cx="5380892" cy="20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 </a:t>
            </a:r>
            <a:r>
              <a:rPr lang="en-US" altLang="zh-TW" dirty="0" smtClean="0"/>
              <a:t>Goal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旅行社訂單的資料來預測該筆訂單最終是否</a:t>
            </a:r>
            <a:r>
              <a:rPr lang="zh-TW" altLang="en-US" dirty="0" smtClean="0"/>
              <a:t>成行。</a:t>
            </a:r>
            <a:endParaRPr lang="en-US" altLang="zh-TW" dirty="0" smtClean="0"/>
          </a:p>
          <a:p>
            <a:pPr lvl="1"/>
            <a:r>
              <a:rPr lang="en-US" altLang="zh-TW" dirty="0"/>
              <a:t>Predict whether the order will eventually be made through the information of the travel agency’s order.</a:t>
            </a:r>
            <a:endParaRPr lang="en-US" altLang="zh-TW" dirty="0" smtClean="0"/>
          </a:p>
          <a:p>
            <a:r>
              <a:rPr lang="zh-TW" altLang="en-US" dirty="0" smtClean="0"/>
              <a:t>輸入 </a:t>
            </a:r>
            <a:r>
              <a:rPr lang="en-US" altLang="zh-TW" dirty="0" smtClean="0"/>
              <a:t>Input</a:t>
            </a:r>
          </a:p>
          <a:p>
            <a:pPr lvl="1"/>
            <a:r>
              <a:rPr lang="zh-TW" altLang="en-US" dirty="0" smtClean="0"/>
              <a:t>結合該筆訂單的訂單來源、該訂單所欲購買的旅行商品基本資訊。</a:t>
            </a:r>
            <a:endParaRPr lang="en-US" altLang="zh-TW" dirty="0" smtClean="0"/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ith </a:t>
            </a:r>
            <a:r>
              <a:rPr lang="en-US" altLang="zh-TW" dirty="0"/>
              <a:t>the basic information of the </a:t>
            </a:r>
            <a:r>
              <a:rPr lang="en-US" altLang="zh-TW" dirty="0" smtClean="0"/>
              <a:t>order such as source, business unit etc.</a:t>
            </a:r>
          </a:p>
          <a:p>
            <a:r>
              <a:rPr lang="zh-TW" altLang="en-US" dirty="0" smtClean="0"/>
              <a:t>輸出 </a:t>
            </a:r>
            <a:r>
              <a:rPr lang="en-US" altLang="zh-TW" dirty="0" smtClean="0"/>
              <a:t>Output</a:t>
            </a:r>
          </a:p>
          <a:p>
            <a:pPr lvl="1"/>
            <a:r>
              <a:rPr lang="zh-TW" altLang="en-US" dirty="0" smtClean="0"/>
              <a:t>預測該筆訂單成行的機率。</a:t>
            </a:r>
            <a:endParaRPr lang="en-US" altLang="zh-TW" dirty="0" smtClean="0"/>
          </a:p>
          <a:p>
            <a:pPr lvl="1"/>
            <a:r>
              <a:rPr lang="en-US" altLang="zh-TW" dirty="0"/>
              <a:t>Predict the probability that the order will be in line.</a:t>
            </a:r>
            <a:endParaRPr lang="en-US" altLang="zh-TW" dirty="0" smtClean="0"/>
          </a:p>
          <a:p>
            <a:r>
              <a:rPr lang="en-US" altLang="zh-TW" dirty="0" smtClean="0"/>
              <a:t>Evaluation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AUC</a:t>
            </a:r>
            <a:r>
              <a:rPr lang="zh-TW" altLang="en-US" dirty="0" smtClean="0"/>
              <a:t> </a:t>
            </a:r>
            <a:r>
              <a:rPr lang="en-US" altLang="zh-TW" dirty="0"/>
              <a:t>(Area Under ROC Curve)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Building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/>
              <a:t>N-fold Cross </a:t>
            </a:r>
            <a:r>
              <a:rPr lang="en-US" altLang="zh-TW" dirty="0"/>
              <a:t>Validation (</a:t>
            </a:r>
            <a:r>
              <a:rPr lang="en-US" altLang="zh-TW" dirty="0" err="1"/>
              <a:t>test_size</a:t>
            </a:r>
            <a:r>
              <a:rPr lang="en-US" altLang="zh-TW" dirty="0"/>
              <a:t>=0.2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Model:</a:t>
            </a:r>
          </a:p>
          <a:p>
            <a:pPr lvl="1"/>
            <a:r>
              <a:rPr lang="en-US" altLang="zh-TW" dirty="0" err="1" smtClean="0"/>
              <a:t>RandomForestClassifier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GradientBoostingClassifier</a:t>
            </a:r>
            <a:endParaRPr lang="en-US" altLang="zh-TW" dirty="0"/>
          </a:p>
          <a:p>
            <a:pPr lvl="1"/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Xgboost</a:t>
            </a:r>
            <a:endParaRPr lang="en-US" altLang="zh-TW" dirty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GridSearchCV</a:t>
            </a:r>
            <a:r>
              <a:rPr lang="en-US" altLang="zh-TW" dirty="0" smtClean="0"/>
              <a:t> to tune model </a:t>
            </a:r>
            <a:r>
              <a:rPr lang="en-US" altLang="zh-TW" dirty="0" smtClean="0"/>
              <a:t>parameter</a:t>
            </a:r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_estimator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55" y="0"/>
            <a:ext cx="622852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28031" y="2532185"/>
            <a:ext cx="1863969" cy="445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10-fold cv: 0.67</a:t>
            </a:r>
          </a:p>
          <a:p>
            <a:pPr lvl="2"/>
            <a:r>
              <a:rPr lang="en-US" altLang="zh-TW" dirty="0" smtClean="0"/>
              <a:t>Testing </a:t>
            </a:r>
            <a:r>
              <a:rPr lang="en-US" altLang="zh-TW" dirty="0" smtClean="0"/>
              <a:t>AUC of submission: </a:t>
            </a:r>
            <a:r>
              <a:rPr lang="en-US" altLang="zh-TW" dirty="0" smtClean="0"/>
              <a:t>0.60</a:t>
            </a:r>
            <a:endParaRPr lang="en-US" altLang="zh-TW" dirty="0"/>
          </a:p>
          <a:p>
            <a:pPr lvl="1"/>
            <a:r>
              <a:rPr lang="en-US" altLang="zh-TW" dirty="0" err="1"/>
              <a:t>Xgboost</a:t>
            </a:r>
            <a:endParaRPr lang="en-US" altLang="zh-TW" dirty="0"/>
          </a:p>
          <a:p>
            <a:pPr lvl="2"/>
            <a:r>
              <a:rPr lang="en-US" altLang="zh-TW" dirty="0" smtClean="0"/>
              <a:t>10-fold-cv: 0.66</a:t>
            </a:r>
          </a:p>
          <a:p>
            <a:pPr lvl="2"/>
            <a:r>
              <a:rPr lang="en-US" altLang="zh-TW" dirty="0" smtClean="0"/>
              <a:t>Testing </a:t>
            </a:r>
            <a:r>
              <a:rPr lang="en-US" altLang="zh-TW" dirty="0"/>
              <a:t>AUC of submission : </a:t>
            </a:r>
            <a:r>
              <a:rPr lang="en-US" altLang="zh-TW" dirty="0" smtClean="0"/>
              <a:t>0.59</a:t>
            </a:r>
            <a:endParaRPr lang="zh-TW" altLang="en-US" dirty="0" smtClean="0"/>
          </a:p>
          <a:p>
            <a:r>
              <a:rPr lang="en-US" altLang="zh-TW" dirty="0" smtClean="0"/>
              <a:t>Final </a:t>
            </a:r>
            <a:r>
              <a:rPr lang="en-US" altLang="zh-TW" dirty="0" smtClean="0"/>
              <a:t>Score of submission: </a:t>
            </a:r>
            <a:r>
              <a:rPr lang="en-US" altLang="zh-TW" dirty="0" smtClean="0"/>
              <a:t>AUC 0.61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Ramdom</a:t>
            </a:r>
            <a:r>
              <a:rPr lang="en-US" altLang="zh-TW" dirty="0"/>
              <a:t> guess the probability within [0, 1)</a:t>
            </a:r>
          </a:p>
          <a:p>
            <a:pPr lvl="2"/>
            <a:r>
              <a:rPr lang="en-US" altLang="zh-TW" dirty="0"/>
              <a:t>AUC: </a:t>
            </a:r>
            <a:r>
              <a:rPr lang="en-US" altLang="zh-TW" dirty="0" smtClean="0"/>
              <a:t>0.499735</a:t>
            </a:r>
            <a:endParaRPr lang="en-US" altLang="zh-TW" dirty="0" smtClean="0"/>
          </a:p>
          <a:p>
            <a:r>
              <a:rPr lang="en-US" altLang="zh-TW" dirty="0" smtClean="0"/>
              <a:t>5-fold</a:t>
            </a:r>
            <a:r>
              <a:rPr lang="zh-TW" altLang="en-US" dirty="0" smtClean="0"/>
              <a:t> </a:t>
            </a:r>
            <a:r>
              <a:rPr lang="en-US" altLang="zh-TW" dirty="0" smtClean="0"/>
              <a:t>cross validation on training set (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=0.2)</a:t>
            </a:r>
          </a:p>
          <a:p>
            <a:r>
              <a:rPr lang="en-US" altLang="zh-TW" dirty="0"/>
              <a:t>Model:</a:t>
            </a:r>
          </a:p>
          <a:p>
            <a:pPr lvl="1"/>
            <a:r>
              <a:rPr lang="en-US" altLang="zh-TW" dirty="0" err="1" smtClean="0"/>
              <a:t>RandomForestClassifier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AUC: 0.700406</a:t>
            </a:r>
          </a:p>
          <a:p>
            <a:pPr lvl="1"/>
            <a:r>
              <a:rPr lang="en-US" altLang="zh-TW" dirty="0" err="1" smtClean="0"/>
              <a:t>GradientBoostingClassifier</a:t>
            </a:r>
            <a:endParaRPr lang="en-US" altLang="zh-TW" dirty="0" smtClean="0"/>
          </a:p>
          <a:p>
            <a:pPr lvl="2"/>
            <a:r>
              <a:rPr lang="en-US" altLang="zh-TW" dirty="0"/>
              <a:t>AUC: </a:t>
            </a:r>
            <a:r>
              <a:rPr lang="en-US" altLang="zh-TW" dirty="0" smtClean="0"/>
              <a:t>0.708789</a:t>
            </a:r>
          </a:p>
          <a:p>
            <a:pPr lvl="1"/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AUC:0.714296</a:t>
            </a:r>
            <a:endParaRPr lang="en-US" altLang="zh-TW" dirty="0"/>
          </a:p>
          <a:p>
            <a:pPr lvl="1"/>
            <a:r>
              <a:rPr lang="en-US" altLang="zh-TW" dirty="0" err="1" smtClean="0"/>
              <a:t>Xgboost</a:t>
            </a:r>
            <a:endParaRPr lang="en-US" altLang="zh-TW" dirty="0" smtClean="0"/>
          </a:p>
          <a:p>
            <a:pPr lvl="2"/>
            <a:r>
              <a:rPr lang="en-US" altLang="zh-TW" dirty="0"/>
              <a:t>AUC: </a:t>
            </a:r>
            <a:r>
              <a:rPr lang="en-US" altLang="zh-TW" dirty="0" smtClean="0"/>
              <a:t>0.725416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0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/>
              <a:t>I</a:t>
            </a:r>
            <a:r>
              <a:rPr lang="en-US" altLang="zh-TW" dirty="0" smtClean="0"/>
              <a:t> didn’t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Deal with unbalanced data</a:t>
            </a:r>
          </a:p>
          <a:p>
            <a:r>
              <a:rPr lang="en-US" altLang="zh-TW" dirty="0" smtClean="0"/>
              <a:t>Extract useful feature after feature engineering</a:t>
            </a:r>
          </a:p>
          <a:p>
            <a:r>
              <a:rPr lang="en-US" altLang="zh-TW" dirty="0"/>
              <a:t>Feature </a:t>
            </a:r>
            <a:r>
              <a:rPr lang="en-US" altLang="zh-TW" dirty="0" smtClean="0"/>
              <a:t>selection</a:t>
            </a:r>
          </a:p>
          <a:p>
            <a:r>
              <a:rPr lang="en-US" altLang="zh-TW" dirty="0" smtClean="0"/>
              <a:t>Feature combination</a:t>
            </a:r>
          </a:p>
          <a:p>
            <a:r>
              <a:rPr lang="en-US" altLang="zh-TW" dirty="0" smtClean="0"/>
              <a:t>Text feature extraction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altLang="zh-TW" dirty="0" smtClean="0"/>
              <a:t>Data analysis, plot</a:t>
            </a:r>
          </a:p>
          <a:p>
            <a:pPr lvl="1"/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</a:p>
          <a:p>
            <a:r>
              <a:rPr lang="en-US" altLang="zh-TW" dirty="0" smtClean="0"/>
              <a:t>Preprocessing, model building</a:t>
            </a:r>
          </a:p>
          <a:p>
            <a:pPr lvl="1"/>
            <a:r>
              <a:rPr lang="en-US" altLang="zh-TW" dirty="0" smtClean="0"/>
              <a:t>Python virtual environment with Python 3.7, </a:t>
            </a:r>
            <a:r>
              <a:rPr lang="en-US" altLang="zh-TW"/>
              <a:t>S</a:t>
            </a:r>
            <a:r>
              <a:rPr lang="en-US" altLang="zh-TW" smtClean="0"/>
              <a:t>ublime Text3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2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order.csv: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訂單資訊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選定旅行團、下單日期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396915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group.csv: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旅行團資訊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價格、人數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29223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airline.csv: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旅行團去回程航空資訊，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104275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day_schedule.csv: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旅行團每天行程資訊，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307046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(unused)</a:t>
            </a:r>
          </a:p>
          <a:p>
            <a:r>
              <a:rPr lang="en-US" altLang="zh-TW" dirty="0" smtClean="0"/>
              <a:t>cache_map.csv: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group.csv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圖片檔名對應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line_cache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圖片檔，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321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(unused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zh-TW" dirty="0" err="1" smtClean="0"/>
              <a:t>line_cache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圖片檔資料夾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筆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(unused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zh-TW" dirty="0" smtClean="0"/>
          </a:p>
          <a:p>
            <a:r>
              <a:rPr lang="en-US" altLang="zh-TW" dirty="0"/>
              <a:t>training-set.csv: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order_id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deal_or_not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297020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筆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</a:t>
            </a:r>
            <a:endParaRPr lang="en-US" altLang="zh-TW" dirty="0" smtClean="0"/>
          </a:p>
          <a:p>
            <a:r>
              <a:rPr lang="en-US" altLang="zh-TW" dirty="0" smtClean="0"/>
              <a:t>testing-set.csv: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order_id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deal_or_not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99895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筆資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54" y="0"/>
            <a:ext cx="23102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62" y="610758"/>
            <a:ext cx="6474186" cy="59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(1)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09" y="901"/>
            <a:ext cx="7666891" cy="3992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09" y="3973397"/>
            <a:ext cx="7666891" cy="28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(2)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82" y="0"/>
            <a:ext cx="6884718" cy="324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" y="2647997"/>
            <a:ext cx="5374795" cy="42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(3)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" y="1441435"/>
            <a:ext cx="5589062" cy="46737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96" y="1504919"/>
            <a:ext cx="5565178" cy="46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(4)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406769"/>
            <a:ext cx="5935541" cy="50237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867" y="1406769"/>
            <a:ext cx="6543133" cy="44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4516</TotalTime>
  <Words>735</Words>
  <Application>Microsoft Office PowerPoint</Application>
  <PresentationFormat>寬螢幕</PresentationFormat>
  <Paragraphs>188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Travel ordeR PREDICTION</vt:lpstr>
      <vt:lpstr>Outline</vt:lpstr>
      <vt:lpstr>Introduction</vt:lpstr>
      <vt:lpstr>Dataset (1)</vt:lpstr>
      <vt:lpstr>Dataset (2)</vt:lpstr>
      <vt:lpstr>order.csv (1) </vt:lpstr>
      <vt:lpstr>order.csv (2) </vt:lpstr>
      <vt:lpstr>order.csv (3) </vt:lpstr>
      <vt:lpstr>order.csv (4) </vt:lpstr>
      <vt:lpstr>order.csv (5) </vt:lpstr>
      <vt:lpstr>order.csv (6) </vt:lpstr>
      <vt:lpstr>order.csv (7) </vt:lpstr>
      <vt:lpstr>order.csv (8) - Feature Engineering</vt:lpstr>
      <vt:lpstr>order.csv (9) - Feature Engineering</vt:lpstr>
      <vt:lpstr>group.csv (1)</vt:lpstr>
      <vt:lpstr>group.csv (2)</vt:lpstr>
      <vt:lpstr>group.csv (3)</vt:lpstr>
      <vt:lpstr>group.csv (4)</vt:lpstr>
      <vt:lpstr>group.csv (5)</vt:lpstr>
      <vt:lpstr>group.csv (6)</vt:lpstr>
      <vt:lpstr>group.csv (7) - Feature Engineering</vt:lpstr>
      <vt:lpstr>group.csv (8) - Feature Engineering</vt:lpstr>
      <vt:lpstr>airline.csv (1)</vt:lpstr>
      <vt:lpstr>airline.csv (2)</vt:lpstr>
      <vt:lpstr>airline.csv (3) - Feature Engineering</vt:lpstr>
      <vt:lpstr>airline.csv (4) - Feature Engineering</vt:lpstr>
      <vt:lpstr>day_schedule.csv (1)</vt:lpstr>
      <vt:lpstr>day_schedule.csv (2)</vt:lpstr>
      <vt:lpstr>cache_map.csv</vt:lpstr>
      <vt:lpstr>Model Building</vt:lpstr>
      <vt:lpstr>Result (1)</vt:lpstr>
      <vt:lpstr>Result (2)</vt:lpstr>
      <vt:lpstr>What I didn’t do</vt:lpstr>
      <vt:lpstr>Environment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TBrain AI 實戰吧 旅遊訂單成行預測</dc:title>
  <dc:creator>懷萱 黃</dc:creator>
  <cp:lastModifiedBy>懷萱 黃</cp:lastModifiedBy>
  <cp:revision>83</cp:revision>
  <dcterms:created xsi:type="dcterms:W3CDTF">2018-12-29T13:30:31Z</dcterms:created>
  <dcterms:modified xsi:type="dcterms:W3CDTF">2019-01-14T12:01:29Z</dcterms:modified>
</cp:coreProperties>
</file>