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39"/>
          </a:xfrm>
          <a:prstGeom prst="rect"/>
          <a:noFill/>
        </p:spPr>
        <p:txBody>
          <a:bodyPr rtlCol="0" wrap="square">
            <a:spAutoFit/>
          </a:bodyPr>
          <a:p>
            <a:r>
              <a:rPr sz="2400" lang="en-US"/>
              <a:t>STUDENT NAME:</a:t>
            </a:r>
            <a:r>
              <a:rPr sz="2400" lang="en-US"/>
              <a:t>T</a:t>
            </a:r>
            <a:r>
              <a:rPr sz="2400" lang="en-US"/>
              <a:t>H</a:t>
            </a:r>
            <a:r>
              <a:rPr sz="2400" lang="en-US"/>
              <a:t>R</a:t>
            </a:r>
            <a:r>
              <a:rPr sz="2400" lang="en-US"/>
              <a:t>I</a:t>
            </a:r>
            <a:r>
              <a:rPr sz="2400" lang="en-US"/>
              <a:t>S</a:t>
            </a:r>
            <a:r>
              <a:rPr sz="2400" lang="en-US"/>
              <a:t>H</a:t>
            </a:r>
            <a:r>
              <a:rPr sz="2400" lang="en-US"/>
              <a:t>A</a:t>
            </a:r>
            <a:r>
              <a:rPr sz="2400" lang="en-US"/>
              <a:t>.</a:t>
            </a:r>
            <a:r>
              <a:rPr sz="2400" lang="en-US"/>
              <a:t>V</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1</a:t>
            </a:r>
            <a:r>
              <a:rPr dirty="0" sz="2400" lang="en-US"/>
              <a:t>0</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a:t>
            </a:r>
            <a:r>
              <a:rPr dirty="0" sz="2400" lang="en-US"/>
              <a:t>S</a:t>
            </a:r>
            <a:r>
              <a:rPr dirty="0" sz="2400" lang="en-US"/>
              <a:t>)</a:t>
            </a:r>
            <a:endParaRPr altLang="en-US" lang="zh-CN"/>
          </a:p>
          <a:p>
            <a:r>
              <a:rPr dirty="0" sz="2400" lang="en-US"/>
              <a:t>COLLEGE</a:t>
            </a:r>
            <a:r>
              <a:rPr dirty="0" sz="2400" lang="en-US"/>
              <a:t>:</a:t>
            </a:r>
            <a:r>
              <a:rPr dirty="0" sz="2400" lang="en-US"/>
              <a:t> PACHAIYAPPA'S </a:t>
            </a:r>
            <a:r>
              <a:rPr dirty="0" sz="2400" lang="en-US"/>
              <a:t>COLLEGE </a:t>
            </a:r>
            <a:r>
              <a:rPr dirty="0" sz="2400" lang="en-US"/>
              <a:t>FOR </a:t>
            </a:r>
            <a:r>
              <a:rPr dirty="0" sz="2400" lang="en-US"/>
              <a:t>WOMEN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
          <p:cNvSpPr txBox="1"/>
          <p:nvPr/>
        </p:nvSpPr>
        <p:spPr>
          <a:xfrm>
            <a:off x="1016990" y="1752281"/>
            <a:ext cx="7468773" cy="4701539"/>
          </a:xfrm>
          <a:prstGeom prst="rect"/>
        </p:spPr>
        <p:txBody>
          <a:bodyPr rtlCol="0" wrap="square">
            <a:spAutoFit/>
          </a:bodyPr>
          <a:p>
            <a:r>
              <a:rPr sz="2800" lang="en-US">
                <a:solidFill>
                  <a:srgbClr val="000000"/>
                </a:solidFill>
              </a:rPr>
              <a:t>Data Input: Collect and import salary and compensation data from various sources (HR systems, payroll, surveys, etc.)
2. Data Cleaning: Ensure data ac- curacy, handle missing values, and format data consistently
3. Data Transformation: Convert data into suitable formats for analysis (e.g., pivot tables, indexes)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
          <p:cNvSpPr txBox="1"/>
          <p:nvPr/>
        </p:nvSpPr>
        <p:spPr>
          <a:xfrm>
            <a:off x="906461" y="1773555"/>
            <a:ext cx="8460552" cy="4701540"/>
          </a:xfrm>
          <a:prstGeom prst="rect"/>
        </p:spPr>
        <p:txBody>
          <a:bodyPr rtlCol="0" wrap="square">
            <a:spAutoFit/>
          </a:bodyPr>
          <a:p>
            <a:r>
              <a:rPr sz="2800" lang="en-US">
                <a:solidFill>
                  <a:srgbClr val="000000"/>
                </a:solidFill>
              </a:rPr>
              <a:t>Salary Ranges: Identified salary ranges for each job title, department, and location.
2. Market Benchmarking:
Compared salaries to industry standards and market averages, highlighting areas for adjustment.
3. Pay Disparities: Detected pay disparities based on gender, ethnicity, and other factors, enabling targeted corrections</a:t>
            </a:r>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a:off x="0" y="1313709"/>
            <a:ext cx="11170359" cy="637118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
          <p:cNvSpPr txBox="1"/>
          <p:nvPr/>
        </p:nvSpPr>
        <p:spPr>
          <a:xfrm>
            <a:off x="991050" y="1109344"/>
            <a:ext cx="8585172" cy="5120639"/>
          </a:xfrm>
          <a:prstGeom prst="rect"/>
        </p:spPr>
        <p:txBody>
          <a:bodyPr rtlCol="0" wrap="square">
            <a:spAutoFit/>
          </a:bodyPr>
          <a:p>
            <a:r>
              <a:rPr sz="2800" lang="en-US">
                <a:solidFill>
                  <a:srgbClr val="000000"/>
                </a:solidFill>
              </a:rPr>
              <a:t>The salary and compensation analysis through Excel data modeling has provided valuable insights and recommendations for optimizing salary and compensation practices. By leveraging Excel's data modeling capabilities, we have:
1. Identified salary ranges and market benchmarks
2. Detected pay disparities and areas for adjustment
3. Analyzed performance-based compensation and turnover risk</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1857375"/>
            <a:ext cx="12192000" cy="5521915"/>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17"/>
          <p:cNvSpPr txBox="1">
            <a:spLocks noGrp="1"/>
          </p:cNvSpPr>
          <p:nvPr>
            <p:ph type="title"/>
          </p:nvPr>
        </p:nvSpPr>
        <p:spPr>
          <a:xfrm>
            <a:off x="676274" y="2707005"/>
            <a:ext cx="7299351" cy="1883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br>
              <a:rPr dirty="0" sz="4250" lang="en-US" spc="25"/>
            </a:b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4250" lang="en-US" spc="25"/>
              <a:t>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7" name=""/>
          <p:cNvSpPr txBox="1"/>
          <p:nvPr/>
        </p:nvSpPr>
        <p:spPr>
          <a:xfrm>
            <a:off x="2124075" y="3594735"/>
            <a:ext cx="4572000" cy="1767839"/>
          </a:xfrm>
          <a:prstGeom prst="rect"/>
        </p:spPr>
        <p:txBody>
          <a:bodyPr rtlCol="0" wrap="square">
            <a:spAutoFit/>
          </a:bodyPr>
          <a:p>
            <a:r>
              <a:rPr dirty="0" sz="2800">
                <a:latin typeface="Times New Roman" panose="02020603050405020304" pitchFamily="18" charset="0"/>
                <a:cs typeface="Times New Roman" panose="02020603050405020304" pitchFamily="18" charset="0"/>
              </a:rPr>
              <a:t>SALARY AND 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Y</a:t>
            </a:r>
            <a:r>
              <a:rPr dirty="0" sz="2800" lang="en-US">
                <a:latin typeface="Times New Roman" panose="02020603050405020304" pitchFamily="18" charset="0"/>
                <a:cs typeface="Times New Roman" panose="02020603050405020304" pitchFamily="18" charset="0"/>
              </a:rPr>
              <a:t>SIS </a:t>
            </a:r>
            <a:r>
              <a:rPr dirty="0" sz="2800" lang="en-US">
                <a:latin typeface="Times New Roman" panose="02020603050405020304" pitchFamily="18" charset="0"/>
                <a:cs typeface="Times New Roman" panose="02020603050405020304" pitchFamily="18" charset="0"/>
              </a:rPr>
              <a:t>THROUGH </a:t>
            </a:r>
            <a:r>
              <a:rPr dirty="0" sz="2800" lang="en-US">
                <a:latin typeface="Times New Roman" panose="02020603050405020304" pitchFamily="18" charset="0"/>
                <a:cs typeface="Times New Roman" panose="02020603050405020304" pitchFamily="18" charset="0"/>
              </a:rPr>
              <a:t>EXCEL </a:t>
            </a:r>
            <a:r>
              <a:rPr dirty="0" sz="2800" lang="en-US">
                <a:latin typeface="Times New Roman" panose="02020603050405020304" pitchFamily="18" charset="0"/>
                <a:cs typeface="Times New Roman" panose="02020603050405020304" pitchFamily="18" charset="0"/>
              </a:rPr>
              <a:t>DATA </a:t>
            </a:r>
            <a:r>
              <a:rPr dirty="0" sz="2800" lang="en-US">
                <a:latin typeface="Times New Roman" panose="02020603050405020304" pitchFamily="18" charset="0"/>
                <a:cs typeface="Times New Roman" panose="02020603050405020304" pitchFamily="18" charset="0"/>
              </a:rPr>
              <a:t>MODELING </a:t>
            </a:r>
            <a:endParaRPr dirty="0"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8" name="object 7"/>
          <p:cNvSpPr txBox="1">
            <a:spLocks noGrp="1"/>
          </p:cNvSpPr>
          <p:nvPr>
            <p:ph type="title"/>
          </p:nvPr>
        </p:nvSpPr>
        <p:spPr>
          <a:xfrm>
            <a:off x="834072" y="575055"/>
            <a:ext cx="582704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0" name=""/>
          <p:cNvSpPr txBox="1"/>
          <p:nvPr/>
        </p:nvSpPr>
        <p:spPr>
          <a:xfrm rot="21570370">
            <a:off x="1140275" y="1247860"/>
            <a:ext cx="7907072" cy="4282439"/>
          </a:xfrm>
          <a:prstGeom prst="rect"/>
        </p:spPr>
        <p:txBody>
          <a:bodyPr rtlCol="0" wrap="square">
            <a:spAutoFit/>
          </a:bodyPr>
          <a:p>
            <a:r>
              <a:rPr sz="2800" lang="en-US">
                <a:solidFill>
                  <a:srgbClr val="000000"/>
                </a:solidFill>
              </a:rPr>
              <a:t>The primary challenge we aim to address with our salary prediction project is the accurate estimation of salaries for individuals based on a diverse set of attributes, including but not limited to education level, years of experience, specialized skills, industry sector, and geographic location. Additionally, we seek to account for the complex interactions between these factors and their impact on salary levels across different job rules and industries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47" name="TextBox 13"/>
          <p:cNvSpPr txBox="1"/>
          <p:nvPr/>
        </p:nvSpPr>
        <p:spPr>
          <a:xfrm rot="11426444">
            <a:off x="2921216" y="8361559"/>
            <a:ext cx="8162219" cy="186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US">
                <a:latin typeface="Arial"/>
              </a:rPr>
              <a:t>STUDENT NAME:</a:t>
            </a:r>
            <a:endParaRPr dirty="0" sz="2400" lang="en-US"/>
          </a:p>
          <a:p>
            <a:r>
              <a:rPr dirty="0" sz="2400" lang="en-US">
                <a:latin typeface="Arial"/>
              </a:rPr>
              <a:t>REGISTER NO:</a:t>
            </a:r>
          </a:p>
          <a:p>
            <a:r>
              <a:rPr dirty="0" sz="2400" lang="en-US">
                <a:latin typeface="Arial"/>
              </a:rPr>
              <a:t>DEPARTMENT:</a:t>
            </a:r>
          </a:p>
          <a:p>
            <a:r>
              <a:rPr dirty="0" sz="2400" lang="en-US">
                <a:latin typeface="Arial"/>
              </a:rPr>
              <a:t>COLLEGE</a:t>
            </a:r>
          </a:p>
          <a:p>
            <a:r>
              <a:rPr dirty="0" sz="2400" lang="en-US">
                <a:latin typeface="Arial"/>
              </a:rPr>
              <a:t>           </a:t>
            </a:r>
            <a:endParaRPr dirty="0" sz="2400" lang="en-IN"/>
          </a:p>
        </p:txBody>
      </p:sp>
      <p:sp>
        <p:nvSpPr>
          <p:cNvPr id="1048648" name=""/>
          <p:cNvSpPr txBox="1"/>
          <p:nvPr/>
        </p:nvSpPr>
        <p:spPr>
          <a:xfrm>
            <a:off x="1085531" y="1678622"/>
            <a:ext cx="7974762" cy="3863341"/>
          </a:xfrm>
          <a:prstGeom prst="rect"/>
        </p:spPr>
        <p:txBody>
          <a:bodyPr rtlCol="0" wrap="square">
            <a:spAutoFit/>
          </a:bodyPr>
          <a:p>
            <a:r>
              <a:rPr sz="2800" lang="en-US">
                <a:solidFill>
                  <a:srgbClr val="000000"/>
                </a:solidFill>
              </a:rPr>
              <a:t>Analyze salary and compensation data to identify trends, disparities, and areas for improvement
Develop a data model in Excel to organize, visualize, and interpret salary and compensation data
• Provide insights and recommenda- tions for salary and compensation adjustments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4" name=""/>
          <p:cNvSpPr txBox="1"/>
          <p:nvPr/>
        </p:nvSpPr>
        <p:spPr>
          <a:xfrm>
            <a:off x="627872" y="1409952"/>
            <a:ext cx="7079654" cy="2606040"/>
          </a:xfrm>
          <a:prstGeom prst="rect"/>
        </p:spPr>
        <p:txBody>
          <a:bodyPr rtlCol="0" wrap="square">
            <a:spAutoFit/>
          </a:bodyPr>
          <a:p>
            <a:r>
              <a:rPr sz="2800" lang="en-US">
                <a:solidFill>
                  <a:srgbClr val="000000"/>
                </a:solidFill>
              </a:rPr>
              <a:t>HR Professionals: HR man- agers, compensation analysts, and benefits administrators use the analysis to inform salary decisions, ensure equity, and maintain competitive compensation packages.</a:t>
            </a:r>
            <a:endParaRPr sz="2800" lang="en-US">
              <a:solidFill>
                <a:srgbClr val="000000"/>
              </a:solidFill>
            </a:endParaRPr>
          </a:p>
        </p:txBody>
      </p:sp>
      <p:sp>
        <p:nvSpPr>
          <p:cNvPr id="1048655" name=""/>
          <p:cNvSpPr txBox="1"/>
          <p:nvPr/>
        </p:nvSpPr>
        <p:spPr>
          <a:xfrm>
            <a:off x="809458" y="4015991"/>
            <a:ext cx="7105597" cy="1767840"/>
          </a:xfrm>
          <a:prstGeom prst="rect"/>
        </p:spPr>
        <p:txBody>
          <a:bodyPr rtlCol="0" wrap="square">
            <a:spAutoFit/>
          </a:bodyPr>
          <a:p>
            <a:r>
              <a:rPr sz="2800" lang="en-US">
                <a:solidFill>
                  <a:srgbClr val="000000"/>
                </a:solidFill>
              </a:rPr>
              <a:t>Recruiters: Recruiters and talent acquisition specialists use the data to determine competitive salary ranges for job postings and make informed offers to candidates</a:t>
            </a:r>
            <a:r>
              <a:rPr sz="2800" lang="en-US">
                <a:solidFill>
                  <a:srgbClr val="000000"/>
                </a:solidFill>
              </a:rPr>
              <a: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
          <p:cNvSpPr txBox="1"/>
          <p:nvPr/>
        </p:nvSpPr>
        <p:spPr>
          <a:xfrm>
            <a:off x="3176849" y="1476375"/>
            <a:ext cx="5316882" cy="3444240"/>
          </a:xfrm>
          <a:prstGeom prst="rect"/>
        </p:spPr>
        <p:txBody>
          <a:bodyPr rtlCol="0" wrap="square">
            <a:spAutoFit/>
          </a:bodyPr>
          <a:p>
            <a:r>
              <a:rPr sz="2800" lang="en-US">
                <a:solidFill>
                  <a:srgbClr val="000000"/>
                </a:solidFill>
              </a:rPr>
              <a:t>Accurate and Reliable Insights: Trustworthy data analysis to inform business decisions.
2. Time and Cost Savings: Auto- mated reporting and stream- lined processes reduce manual effort and increase efficiency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Title 1"/>
          <p:cNvSpPr>
            <a:spLocks noGrp="1"/>
          </p:cNvSpPr>
          <p:nvPr>
            <p:ph type="title"/>
          </p:nvPr>
        </p:nvSpPr>
        <p:spPr>
          <a:xfrm>
            <a:off x="755332" y="385444"/>
            <a:ext cx="10681335" cy="723901"/>
          </a:xfrm>
        </p:spPr>
        <p:txBody>
          <a:bodyPr/>
          <a:p>
            <a:r>
              <a:rPr dirty="0" lang="en-IN"/>
              <a:t>Dataset Description</a:t>
            </a:r>
          </a:p>
        </p:txBody>
      </p:sp>
      <p:sp>
        <p:nvSpPr>
          <p:cNvPr id="1048663" name=""/>
          <p:cNvSpPr txBox="1"/>
          <p:nvPr/>
        </p:nvSpPr>
        <p:spPr>
          <a:xfrm rot="29408">
            <a:off x="180761" y="1358521"/>
            <a:ext cx="8969082" cy="4701541"/>
          </a:xfrm>
          <a:prstGeom prst="rect"/>
        </p:spPr>
        <p:txBody>
          <a:bodyPr rtlCol="0" wrap="square">
            <a:spAutoFit/>
          </a:bodyPr>
          <a:p>
            <a:r>
              <a:rPr sz="2800" lang="en-US">
                <a:solidFill>
                  <a:srgbClr val="000000"/>
                </a:solidFill>
              </a:rPr>
              <a:t>This dataset contains employee salary and compensation data, including demographic, job-related, and compensation information.
Variables:
1. Employee ID (Unique identifier for each employee)
2. Name
3. Job Titl</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1" name=""/>
          <p:cNvSpPr txBox="1"/>
          <p:nvPr/>
        </p:nvSpPr>
        <p:spPr>
          <a:xfrm rot="27661">
            <a:off x="2550767" y="2046749"/>
            <a:ext cx="6839911" cy="4282440"/>
          </a:xfrm>
          <a:prstGeom prst="rect"/>
        </p:spPr>
        <p:txBody>
          <a:bodyPr rtlCol="0" wrap="square">
            <a:spAutoFit/>
          </a:bodyPr>
          <a:p>
            <a:r>
              <a:rPr sz="2800" lang="en-US">
                <a:solidFill>
                  <a:srgbClr val="000000"/>
                </a:solidFill>
              </a:rPr>
              <a:t>Automated Salary Benchmarking. Instantly compare your organization's salaries to industry standards and market averages with our automated benchmarking tool.
Predictive Analytics: Unlock the power of predictive modeling to forecast future salary trends, identify potential talent gaps, and make proactive decisions.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2024-08-31T14:48:08Z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fe55054f4f1b41438eeee237f130c178</vt:lpwstr>
  </property>
</Properties>
</file>